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6233" r:id="rId1"/>
  </p:sldMasterIdLst>
  <p:notesMasterIdLst>
    <p:notesMasterId r:id="rId29"/>
  </p:notesMasterIdLst>
  <p:handoutMasterIdLst>
    <p:handoutMasterId r:id="rId30"/>
  </p:handoutMasterIdLst>
  <p:sldIdLst>
    <p:sldId id="428" r:id="rId2"/>
    <p:sldId id="462" r:id="rId3"/>
    <p:sldId id="463" r:id="rId4"/>
    <p:sldId id="464" r:id="rId5"/>
    <p:sldId id="465" r:id="rId6"/>
    <p:sldId id="466" r:id="rId7"/>
    <p:sldId id="467" r:id="rId8"/>
    <p:sldId id="468" r:id="rId9"/>
    <p:sldId id="469" r:id="rId10"/>
    <p:sldId id="470" r:id="rId11"/>
    <p:sldId id="471" r:id="rId12"/>
    <p:sldId id="472" r:id="rId13"/>
    <p:sldId id="473" r:id="rId14"/>
    <p:sldId id="475" r:id="rId15"/>
    <p:sldId id="482" r:id="rId16"/>
    <p:sldId id="483" r:id="rId17"/>
    <p:sldId id="459" r:id="rId18"/>
    <p:sldId id="477" r:id="rId19"/>
    <p:sldId id="478" r:id="rId20"/>
    <p:sldId id="484" r:id="rId21"/>
    <p:sldId id="485" r:id="rId22"/>
    <p:sldId id="479" r:id="rId23"/>
    <p:sldId id="480" r:id="rId24"/>
    <p:sldId id="481" r:id="rId25"/>
    <p:sldId id="461" r:id="rId26"/>
    <p:sldId id="452" r:id="rId27"/>
    <p:sldId id="460" r:id="rId28"/>
  </p:sldIdLst>
  <p:sldSz cx="9144000" cy="5143500" type="screen16x9"/>
  <p:notesSz cx="6718300" cy="9855200"/>
  <p:defaultTextStyle>
    <a:defPPr>
      <a:defRPr lang="ru-RU"/>
    </a:defPPr>
    <a:lvl1pPr algn="l" rtl="0" fontAlgn="base">
      <a:spcBef>
        <a:spcPct val="50000"/>
      </a:spcBef>
      <a:spcAft>
        <a:spcPct val="0"/>
      </a:spcAft>
      <a:defRPr sz="2200" b="1" kern="1200">
        <a:solidFill>
          <a:srgbClr val="00FF00"/>
        </a:solidFill>
        <a:latin typeface="Arial" pitchFamily="34" charset="0"/>
        <a:ea typeface="+mn-ea"/>
        <a:cs typeface="+mn-cs"/>
      </a:defRPr>
    </a:lvl1pPr>
    <a:lvl2pPr marL="357188" indent="100013" algn="l" rtl="0" fontAlgn="base">
      <a:spcBef>
        <a:spcPct val="50000"/>
      </a:spcBef>
      <a:spcAft>
        <a:spcPct val="0"/>
      </a:spcAft>
      <a:defRPr sz="2200" b="1" kern="1200">
        <a:solidFill>
          <a:srgbClr val="00FF00"/>
        </a:solidFill>
        <a:latin typeface="Arial" pitchFamily="34" charset="0"/>
        <a:ea typeface="+mn-ea"/>
        <a:cs typeface="+mn-cs"/>
      </a:defRPr>
    </a:lvl2pPr>
    <a:lvl3pPr marL="719138" indent="195263" algn="l" rtl="0" fontAlgn="base">
      <a:spcBef>
        <a:spcPct val="50000"/>
      </a:spcBef>
      <a:spcAft>
        <a:spcPct val="0"/>
      </a:spcAft>
      <a:defRPr sz="2200" b="1" kern="1200">
        <a:solidFill>
          <a:srgbClr val="00FF00"/>
        </a:solidFill>
        <a:latin typeface="Arial" pitchFamily="34" charset="0"/>
        <a:ea typeface="+mn-ea"/>
        <a:cs typeface="+mn-cs"/>
      </a:defRPr>
    </a:lvl3pPr>
    <a:lvl4pPr marL="1082675" indent="288925" algn="l" rtl="0" fontAlgn="base">
      <a:spcBef>
        <a:spcPct val="50000"/>
      </a:spcBef>
      <a:spcAft>
        <a:spcPct val="0"/>
      </a:spcAft>
      <a:defRPr sz="2200" b="1" kern="1200">
        <a:solidFill>
          <a:srgbClr val="00FF00"/>
        </a:solidFill>
        <a:latin typeface="Arial" pitchFamily="34" charset="0"/>
        <a:ea typeface="+mn-ea"/>
        <a:cs typeface="+mn-cs"/>
      </a:defRPr>
    </a:lvl4pPr>
    <a:lvl5pPr marL="1446213" indent="382588" algn="l" rtl="0" fontAlgn="base">
      <a:spcBef>
        <a:spcPct val="50000"/>
      </a:spcBef>
      <a:spcAft>
        <a:spcPct val="0"/>
      </a:spcAft>
      <a:defRPr sz="2200" b="1" kern="1200">
        <a:solidFill>
          <a:srgbClr val="00FF00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00FF00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00FF00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00FF00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00FF00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00"/>
    <a:srgbClr val="FF6600"/>
    <a:srgbClr val="3EC241"/>
    <a:srgbClr val="ED9191"/>
    <a:srgbClr val="EAEAEA"/>
    <a:srgbClr val="00FF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55" autoAdjust="0"/>
    <p:restoredTop sz="98604" autoAdjust="0"/>
  </p:normalViewPr>
  <p:slideViewPr>
    <p:cSldViewPr>
      <p:cViewPr varScale="1">
        <p:scale>
          <a:sx n="151" d="100"/>
          <a:sy n="151" d="100"/>
        </p:scale>
        <p:origin x="-786" y="-90"/>
      </p:cViewPr>
      <p:guideLst>
        <p:guide orient="horz" pos="1621"/>
        <p:guide pos="2880"/>
      </p:guideLst>
    </p:cSldViewPr>
  </p:slideViewPr>
  <p:outlineViewPr>
    <p:cViewPr>
      <p:scale>
        <a:sx n="33" d="100"/>
        <a:sy n="33" d="100"/>
      </p:scale>
      <p:origin x="0" y="499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4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C9327A-D497-47E2-8605-F34883876D47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5556A0-707E-4894-A9EE-A24664B98E15}">
      <dgm:prSet/>
      <dgm:spPr/>
      <dgm:t>
        <a:bodyPr/>
        <a:lstStyle/>
        <a:p>
          <a:pPr algn="ctr" rtl="0"/>
          <a:r>
            <a:rPr lang="ru-RU" b="1" i="0" dirty="0" smtClean="0">
              <a:solidFill>
                <a:srgbClr val="002060"/>
              </a:solidFill>
            </a:rPr>
            <a:t>Разъяснение налогового законодательства и возможных рисков</a:t>
          </a:r>
          <a:endParaRPr lang="ru-RU" b="1" dirty="0">
            <a:solidFill>
              <a:srgbClr val="002060"/>
            </a:solidFill>
          </a:endParaRPr>
        </a:p>
      </dgm:t>
    </dgm:pt>
    <dgm:pt modelId="{B1C53182-2759-4A72-8B0E-A38F49772230}" type="parTrans" cxnId="{64CEAA84-C6F4-480C-9F23-047734ACF621}">
      <dgm:prSet/>
      <dgm:spPr/>
      <dgm:t>
        <a:bodyPr/>
        <a:lstStyle/>
        <a:p>
          <a:endParaRPr lang="ru-RU"/>
        </a:p>
      </dgm:t>
    </dgm:pt>
    <dgm:pt modelId="{B364BA89-1972-4E87-ABA1-D1A947F453E5}" type="sibTrans" cxnId="{64CEAA84-C6F4-480C-9F23-047734ACF621}">
      <dgm:prSet/>
      <dgm:spPr/>
      <dgm:t>
        <a:bodyPr/>
        <a:lstStyle/>
        <a:p>
          <a:endParaRPr lang="ru-RU"/>
        </a:p>
      </dgm:t>
    </dgm:pt>
    <dgm:pt modelId="{FE6EEF68-6E8D-4D3B-AD74-EC003947F70C}">
      <dgm:prSet/>
      <dgm:spPr/>
      <dgm:t>
        <a:bodyPr/>
        <a:lstStyle/>
        <a:p>
          <a:pPr algn="ctr" rtl="0"/>
          <a:r>
            <a:rPr lang="ru-RU" b="1" i="0" dirty="0" smtClean="0">
              <a:solidFill>
                <a:srgbClr val="002060"/>
              </a:solidFill>
            </a:rPr>
            <a:t>Предложение оценить свои риски совершения правонарушений</a:t>
          </a:r>
          <a:endParaRPr lang="ru-RU" b="1" dirty="0">
            <a:solidFill>
              <a:srgbClr val="002060"/>
            </a:solidFill>
          </a:endParaRPr>
        </a:p>
      </dgm:t>
    </dgm:pt>
    <dgm:pt modelId="{174E68A7-6B8A-459A-87AF-F400EBC8F302}" type="parTrans" cxnId="{4B7304BC-57BA-4C38-9250-7F5487B1266D}">
      <dgm:prSet/>
      <dgm:spPr/>
      <dgm:t>
        <a:bodyPr/>
        <a:lstStyle/>
        <a:p>
          <a:endParaRPr lang="ru-RU"/>
        </a:p>
      </dgm:t>
    </dgm:pt>
    <dgm:pt modelId="{D7570225-6267-4BEA-997E-3AD15E196F7A}" type="sibTrans" cxnId="{4B7304BC-57BA-4C38-9250-7F5487B1266D}">
      <dgm:prSet/>
      <dgm:spPr/>
      <dgm:t>
        <a:bodyPr/>
        <a:lstStyle/>
        <a:p>
          <a:endParaRPr lang="ru-RU"/>
        </a:p>
      </dgm:t>
    </dgm:pt>
    <dgm:pt modelId="{EC65EEA2-C0ED-4E88-A76D-80902793885B}">
      <dgm:prSet/>
      <dgm:spPr/>
      <dgm:t>
        <a:bodyPr/>
        <a:lstStyle/>
        <a:p>
          <a:pPr algn="ctr" rtl="0"/>
          <a:r>
            <a:rPr lang="ru-RU" b="1" i="0" dirty="0" smtClean="0">
              <a:solidFill>
                <a:srgbClr val="002060"/>
              </a:solidFill>
            </a:rPr>
            <a:t>Предложение самостоятельно уточнить налоговые обязательства </a:t>
          </a:r>
          <a:endParaRPr lang="ru-RU" b="1" dirty="0">
            <a:solidFill>
              <a:srgbClr val="002060"/>
            </a:solidFill>
          </a:endParaRPr>
        </a:p>
      </dgm:t>
    </dgm:pt>
    <dgm:pt modelId="{1E6A79D8-BC72-41B8-ADDA-23E629B9E8BC}" type="parTrans" cxnId="{F590262D-C329-4A25-9C26-73CC5038395F}">
      <dgm:prSet/>
      <dgm:spPr/>
      <dgm:t>
        <a:bodyPr/>
        <a:lstStyle/>
        <a:p>
          <a:endParaRPr lang="ru-RU"/>
        </a:p>
      </dgm:t>
    </dgm:pt>
    <dgm:pt modelId="{1A1C7DCA-E8A5-4D26-AF14-91E604CE68BE}" type="sibTrans" cxnId="{F590262D-C329-4A25-9C26-73CC5038395F}">
      <dgm:prSet/>
      <dgm:spPr/>
      <dgm:t>
        <a:bodyPr/>
        <a:lstStyle/>
        <a:p>
          <a:endParaRPr lang="ru-RU"/>
        </a:p>
      </dgm:t>
    </dgm:pt>
    <dgm:pt modelId="{978673BC-8083-4A7E-88CF-6B93D1B1216C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algn="ctr" rtl="0"/>
          <a:r>
            <a:rPr lang="ru-RU" sz="1700" b="1" i="0" dirty="0" smtClean="0">
              <a:solidFill>
                <a:srgbClr val="002060"/>
              </a:solidFill>
            </a:rPr>
            <a:t>Результат – снижение административной нагрузки на организации и граждан, осуществляющих предпринимательскую деятельность</a:t>
          </a:r>
          <a:endParaRPr lang="ru-RU" sz="1700" b="1" dirty="0">
            <a:solidFill>
              <a:srgbClr val="002060"/>
            </a:solidFill>
          </a:endParaRPr>
        </a:p>
      </dgm:t>
    </dgm:pt>
    <dgm:pt modelId="{C0A3DC2F-B863-45BD-BF1D-7B4EF521B71E}" type="parTrans" cxnId="{75FD604C-1D41-49F8-96DC-D1562918B3F2}">
      <dgm:prSet/>
      <dgm:spPr/>
      <dgm:t>
        <a:bodyPr/>
        <a:lstStyle/>
        <a:p>
          <a:endParaRPr lang="ru-RU"/>
        </a:p>
      </dgm:t>
    </dgm:pt>
    <dgm:pt modelId="{57F07D64-E656-47D5-B1C4-18BB5772EA5F}" type="sibTrans" cxnId="{75FD604C-1D41-49F8-96DC-D1562918B3F2}">
      <dgm:prSet/>
      <dgm:spPr/>
      <dgm:t>
        <a:bodyPr/>
        <a:lstStyle/>
        <a:p>
          <a:endParaRPr lang="ru-RU"/>
        </a:p>
      </dgm:t>
    </dgm:pt>
    <dgm:pt modelId="{40CD87E5-F6BD-4C64-ADE4-C804815303FC}" type="pres">
      <dgm:prSet presAssocID="{03C9327A-D497-47E2-8605-F34883876D4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62C02B-FFD5-4F47-9529-5DE27DA1A0DF}" type="pres">
      <dgm:prSet presAssocID="{F15556A0-707E-4894-A9EE-A24664B98E15}" presName="parentText" presStyleLbl="node1" presStyleIdx="0" presStyleCnt="4" custScaleX="58480" custLinFactNeighborX="20755" custLinFactNeighborY="-897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A75D4B-1F50-4D45-B1B7-BD525E0BA93B}" type="pres">
      <dgm:prSet presAssocID="{B364BA89-1972-4E87-ABA1-D1A947F453E5}" presName="spacer" presStyleCnt="0"/>
      <dgm:spPr/>
    </dgm:pt>
    <dgm:pt modelId="{0F5521C8-4C96-4C0E-A234-F3FA97DC05E9}" type="pres">
      <dgm:prSet presAssocID="{FE6EEF68-6E8D-4D3B-AD74-EC003947F70C}" presName="parentText" presStyleLbl="node1" presStyleIdx="1" presStyleCnt="4" custScaleX="58503" custLinFactNeighborX="20767" custLinFactNeighborY="-689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81024B-21E6-484D-ADE4-5FE15193AAAF}" type="pres">
      <dgm:prSet presAssocID="{D7570225-6267-4BEA-997E-3AD15E196F7A}" presName="spacer" presStyleCnt="0"/>
      <dgm:spPr/>
    </dgm:pt>
    <dgm:pt modelId="{5868214E-D5FD-4905-9B67-CA098B267A96}" type="pres">
      <dgm:prSet presAssocID="{EC65EEA2-C0ED-4E88-A76D-80902793885B}" presName="parentText" presStyleLbl="node1" presStyleIdx="2" presStyleCnt="4" custScaleX="58503" custLinFactNeighborX="20767" custLinFactNeighborY="-481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551C99-966E-489E-AD72-05A83DD6152D}" type="pres">
      <dgm:prSet presAssocID="{1A1C7DCA-E8A5-4D26-AF14-91E604CE68BE}" presName="spacer" presStyleCnt="0"/>
      <dgm:spPr/>
    </dgm:pt>
    <dgm:pt modelId="{83F9AD8A-1FA0-47E5-BD46-C4A845437AC9}" type="pres">
      <dgm:prSet presAssocID="{978673BC-8083-4A7E-88CF-6B93D1B1216C}" presName="parentText" presStyleLbl="node1" presStyleIdx="3" presStyleCnt="4" custScaleX="73575" custScaleY="124905" custLinFactNeighborX="-12363" custLinFactNeighborY="-273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90262D-C329-4A25-9C26-73CC5038395F}" srcId="{03C9327A-D497-47E2-8605-F34883876D47}" destId="{EC65EEA2-C0ED-4E88-A76D-80902793885B}" srcOrd="2" destOrd="0" parTransId="{1E6A79D8-BC72-41B8-ADDA-23E629B9E8BC}" sibTransId="{1A1C7DCA-E8A5-4D26-AF14-91E604CE68BE}"/>
    <dgm:cxn modelId="{73A1BEE2-7B7E-4E8E-B805-991D9D92F1B8}" type="presOf" srcId="{03C9327A-D497-47E2-8605-F34883876D47}" destId="{40CD87E5-F6BD-4C64-ADE4-C804815303FC}" srcOrd="0" destOrd="0" presId="urn:microsoft.com/office/officeart/2005/8/layout/vList2"/>
    <dgm:cxn modelId="{06F646D2-665C-4A80-A5A7-167030639041}" type="presOf" srcId="{F15556A0-707E-4894-A9EE-A24664B98E15}" destId="{5462C02B-FFD5-4F47-9529-5DE27DA1A0DF}" srcOrd="0" destOrd="0" presId="urn:microsoft.com/office/officeart/2005/8/layout/vList2"/>
    <dgm:cxn modelId="{0C71DEB2-A8A9-4EF2-81F6-211151D3E868}" type="presOf" srcId="{EC65EEA2-C0ED-4E88-A76D-80902793885B}" destId="{5868214E-D5FD-4905-9B67-CA098B267A96}" srcOrd="0" destOrd="0" presId="urn:microsoft.com/office/officeart/2005/8/layout/vList2"/>
    <dgm:cxn modelId="{730FE1B1-0F2B-45C0-B8E0-76EAFC14A89D}" type="presOf" srcId="{978673BC-8083-4A7E-88CF-6B93D1B1216C}" destId="{83F9AD8A-1FA0-47E5-BD46-C4A845437AC9}" srcOrd="0" destOrd="0" presId="urn:microsoft.com/office/officeart/2005/8/layout/vList2"/>
    <dgm:cxn modelId="{4B7304BC-57BA-4C38-9250-7F5487B1266D}" srcId="{03C9327A-D497-47E2-8605-F34883876D47}" destId="{FE6EEF68-6E8D-4D3B-AD74-EC003947F70C}" srcOrd="1" destOrd="0" parTransId="{174E68A7-6B8A-459A-87AF-F400EBC8F302}" sibTransId="{D7570225-6267-4BEA-997E-3AD15E196F7A}"/>
    <dgm:cxn modelId="{64CEAA84-C6F4-480C-9F23-047734ACF621}" srcId="{03C9327A-D497-47E2-8605-F34883876D47}" destId="{F15556A0-707E-4894-A9EE-A24664B98E15}" srcOrd="0" destOrd="0" parTransId="{B1C53182-2759-4A72-8B0E-A38F49772230}" sibTransId="{B364BA89-1972-4E87-ABA1-D1A947F453E5}"/>
    <dgm:cxn modelId="{75FD604C-1D41-49F8-96DC-D1562918B3F2}" srcId="{03C9327A-D497-47E2-8605-F34883876D47}" destId="{978673BC-8083-4A7E-88CF-6B93D1B1216C}" srcOrd="3" destOrd="0" parTransId="{C0A3DC2F-B863-45BD-BF1D-7B4EF521B71E}" sibTransId="{57F07D64-E656-47D5-B1C4-18BB5772EA5F}"/>
    <dgm:cxn modelId="{52037AC5-53A0-4602-99D7-546064DD2CD6}" type="presOf" srcId="{FE6EEF68-6E8D-4D3B-AD74-EC003947F70C}" destId="{0F5521C8-4C96-4C0E-A234-F3FA97DC05E9}" srcOrd="0" destOrd="0" presId="urn:microsoft.com/office/officeart/2005/8/layout/vList2"/>
    <dgm:cxn modelId="{3D5185FE-DD5A-44DD-B2C1-FF03835BB4CF}" type="presParOf" srcId="{40CD87E5-F6BD-4C64-ADE4-C804815303FC}" destId="{5462C02B-FFD5-4F47-9529-5DE27DA1A0DF}" srcOrd="0" destOrd="0" presId="urn:microsoft.com/office/officeart/2005/8/layout/vList2"/>
    <dgm:cxn modelId="{70DE70AB-9E4C-4B94-BFF2-0350296B4494}" type="presParOf" srcId="{40CD87E5-F6BD-4C64-ADE4-C804815303FC}" destId="{52A75D4B-1F50-4D45-B1B7-BD525E0BA93B}" srcOrd="1" destOrd="0" presId="urn:microsoft.com/office/officeart/2005/8/layout/vList2"/>
    <dgm:cxn modelId="{53125F42-43EF-476A-804F-A542BE2FBCBF}" type="presParOf" srcId="{40CD87E5-F6BD-4C64-ADE4-C804815303FC}" destId="{0F5521C8-4C96-4C0E-A234-F3FA97DC05E9}" srcOrd="2" destOrd="0" presId="urn:microsoft.com/office/officeart/2005/8/layout/vList2"/>
    <dgm:cxn modelId="{FF2B93B1-A58C-4C53-AAE7-CFE133928E1E}" type="presParOf" srcId="{40CD87E5-F6BD-4C64-ADE4-C804815303FC}" destId="{9A81024B-21E6-484D-ADE4-5FE15193AAAF}" srcOrd="3" destOrd="0" presId="urn:microsoft.com/office/officeart/2005/8/layout/vList2"/>
    <dgm:cxn modelId="{D0494B86-CB49-4F00-8D1D-89BFF7EB8B28}" type="presParOf" srcId="{40CD87E5-F6BD-4C64-ADE4-C804815303FC}" destId="{5868214E-D5FD-4905-9B67-CA098B267A96}" srcOrd="4" destOrd="0" presId="urn:microsoft.com/office/officeart/2005/8/layout/vList2"/>
    <dgm:cxn modelId="{490F5602-DBBE-4A7D-B299-9C9E8622B041}" type="presParOf" srcId="{40CD87E5-F6BD-4C64-ADE4-C804815303FC}" destId="{59551C99-966E-489E-AD72-05A83DD6152D}" srcOrd="5" destOrd="0" presId="urn:microsoft.com/office/officeart/2005/8/layout/vList2"/>
    <dgm:cxn modelId="{32DF3144-06A7-4FC2-9741-DE8BE317762C}" type="presParOf" srcId="{40CD87E5-F6BD-4C64-ADE4-C804815303FC}" destId="{83F9AD8A-1FA0-47E5-BD46-C4A845437AC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37BFD8E-7F74-4F6B-9942-FBF0F4242F80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91EECF-ED54-4582-8040-145ADD6A67A5}">
      <dgm:prSet custT="1"/>
      <dgm:spPr>
        <a:ln>
          <a:solidFill>
            <a:srgbClr val="002060"/>
          </a:solidFill>
        </a:ln>
      </dgm:spPr>
      <dgm:t>
        <a:bodyPr/>
        <a:lstStyle/>
        <a:p>
          <a:pPr rtl="0"/>
          <a:r>
            <a:rPr lang="ru-RU" sz="1600" b="1" i="0" dirty="0" smtClean="0">
              <a:solidFill>
                <a:srgbClr val="002060"/>
              </a:solidFill>
            </a:rPr>
            <a:t>Наличие государственной аккредитации в Министерстве цифрового развития, связи и массовых коммуникаций РФ</a:t>
          </a:r>
          <a:endParaRPr lang="ru-RU" sz="1600" b="1" dirty="0">
            <a:solidFill>
              <a:srgbClr val="002060"/>
            </a:solidFill>
          </a:endParaRPr>
        </a:p>
      </dgm:t>
    </dgm:pt>
    <dgm:pt modelId="{61D44FA7-AED7-4B4B-95C1-823924F4E1CD}" type="parTrans" cxnId="{F4A8D60C-4764-48D9-A5CA-EB4C85D02955}">
      <dgm:prSet/>
      <dgm:spPr/>
      <dgm:t>
        <a:bodyPr/>
        <a:lstStyle/>
        <a:p>
          <a:endParaRPr lang="ru-RU" b="1"/>
        </a:p>
      </dgm:t>
    </dgm:pt>
    <dgm:pt modelId="{38083CCB-EFD6-4A47-B63C-11728A038295}" type="sibTrans" cxnId="{F4A8D60C-4764-48D9-A5CA-EB4C85D02955}">
      <dgm:prSet/>
      <dgm:spPr/>
      <dgm:t>
        <a:bodyPr/>
        <a:lstStyle/>
        <a:p>
          <a:endParaRPr lang="ru-RU" b="1"/>
        </a:p>
      </dgm:t>
    </dgm:pt>
    <dgm:pt modelId="{22EE33E3-FBC1-4518-A909-BFDE0E1693B4}">
      <dgm:prSet custT="1"/>
      <dgm:spPr>
        <a:ln>
          <a:solidFill>
            <a:srgbClr val="002060"/>
          </a:solidFill>
        </a:ln>
      </dgm:spPr>
      <dgm:t>
        <a:bodyPr/>
        <a:lstStyle/>
        <a:p>
          <a:pPr rtl="0"/>
          <a:r>
            <a:rPr lang="ru-RU" sz="1600" b="1" i="0" dirty="0" smtClean="0">
              <a:solidFill>
                <a:srgbClr val="002060"/>
              </a:solidFill>
            </a:rPr>
            <a:t>Среднесписочная численность не менее 7 человек</a:t>
          </a:r>
          <a:endParaRPr lang="ru-RU" sz="1600" b="1" dirty="0">
            <a:solidFill>
              <a:srgbClr val="002060"/>
            </a:solidFill>
          </a:endParaRPr>
        </a:p>
      </dgm:t>
    </dgm:pt>
    <dgm:pt modelId="{3A2ED4B1-D4EC-4219-B5EC-3117EC915B3E}" type="parTrans" cxnId="{89058044-977A-4706-B8BD-80CDBDA8F657}">
      <dgm:prSet/>
      <dgm:spPr/>
      <dgm:t>
        <a:bodyPr/>
        <a:lstStyle/>
        <a:p>
          <a:endParaRPr lang="ru-RU" b="1"/>
        </a:p>
      </dgm:t>
    </dgm:pt>
    <dgm:pt modelId="{2B23DFE4-BBED-4B75-B76A-D9EDD457BA5D}" type="sibTrans" cxnId="{89058044-977A-4706-B8BD-80CDBDA8F657}">
      <dgm:prSet/>
      <dgm:spPr/>
      <dgm:t>
        <a:bodyPr/>
        <a:lstStyle/>
        <a:p>
          <a:endParaRPr lang="ru-RU" b="1"/>
        </a:p>
      </dgm:t>
    </dgm:pt>
    <dgm:pt modelId="{B288ED91-4C52-4189-82A4-2E7AE3FE41AD}">
      <dgm:prSet custT="1"/>
      <dgm:spPr>
        <a:ln>
          <a:solidFill>
            <a:srgbClr val="002060"/>
          </a:solidFill>
        </a:ln>
      </dgm:spPr>
      <dgm:t>
        <a:bodyPr/>
        <a:lstStyle/>
        <a:p>
          <a:pPr rtl="0"/>
          <a:r>
            <a:rPr lang="ru-RU" sz="1600" b="1" i="0" dirty="0" smtClean="0">
              <a:solidFill>
                <a:srgbClr val="002060"/>
              </a:solidFill>
            </a:rPr>
            <a:t>Доля доходов организации от реализации разработанных ею программ для ЭВМ и доходов по перечню, установленному пунктом 5 статьи 427 НК РФ, составляет не менее 90 процентов в общей сумме доходов</a:t>
          </a:r>
          <a:endParaRPr lang="ru-RU" sz="1600" b="1" dirty="0">
            <a:solidFill>
              <a:srgbClr val="002060"/>
            </a:solidFill>
          </a:endParaRPr>
        </a:p>
      </dgm:t>
    </dgm:pt>
    <dgm:pt modelId="{0A435749-4A05-45B5-B845-BDB91D5845E9}" type="parTrans" cxnId="{175F7D7A-A2F5-4258-81FC-A145F87D87E4}">
      <dgm:prSet/>
      <dgm:spPr/>
      <dgm:t>
        <a:bodyPr/>
        <a:lstStyle/>
        <a:p>
          <a:endParaRPr lang="ru-RU" b="1"/>
        </a:p>
      </dgm:t>
    </dgm:pt>
    <dgm:pt modelId="{3E420240-BCB5-47C7-8631-2BF7966F88DC}" type="sibTrans" cxnId="{175F7D7A-A2F5-4258-81FC-A145F87D87E4}">
      <dgm:prSet/>
      <dgm:spPr/>
      <dgm:t>
        <a:bodyPr/>
        <a:lstStyle/>
        <a:p>
          <a:endParaRPr lang="ru-RU" b="1"/>
        </a:p>
      </dgm:t>
    </dgm:pt>
    <dgm:pt modelId="{A97EF61C-DD23-4F24-BF11-23FD71F3B16C}" type="pres">
      <dgm:prSet presAssocID="{137BFD8E-7F74-4F6B-9942-FBF0F4242F8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0FF246-52D6-40DE-A1E5-74B78547E0AF}" type="pres">
      <dgm:prSet presAssocID="{AC91EECF-ED54-4582-8040-145ADD6A67A5}" presName="composite" presStyleCnt="0"/>
      <dgm:spPr/>
    </dgm:pt>
    <dgm:pt modelId="{DC5A7E78-940A-4AB1-A972-79D9028B158C}" type="pres">
      <dgm:prSet presAssocID="{AC91EECF-ED54-4582-8040-145ADD6A67A5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F1EC9AAD-E0EE-4680-9A8F-1611B5A96C9C}" type="pres">
      <dgm:prSet presAssocID="{AC91EECF-ED54-4582-8040-145ADD6A67A5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AA43E-05F0-4411-B01C-4CB571FB1A89}" type="pres">
      <dgm:prSet presAssocID="{38083CCB-EFD6-4A47-B63C-11728A038295}" presName="spacing" presStyleCnt="0"/>
      <dgm:spPr/>
    </dgm:pt>
    <dgm:pt modelId="{68958926-F047-40A4-8703-5B45C44F888D}" type="pres">
      <dgm:prSet presAssocID="{22EE33E3-FBC1-4518-A909-BFDE0E1693B4}" presName="composite" presStyleCnt="0"/>
      <dgm:spPr/>
    </dgm:pt>
    <dgm:pt modelId="{4C3838FE-B539-41C9-BD87-E0CDC84FC6CF}" type="pres">
      <dgm:prSet presAssocID="{22EE33E3-FBC1-4518-A909-BFDE0E1693B4}" presName="imgShp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FECC0DA8-18C6-4239-9519-5F9AAA77544F}" type="pres">
      <dgm:prSet presAssocID="{22EE33E3-FBC1-4518-A909-BFDE0E1693B4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0B870-9501-4914-AEA1-CB2E14289734}" type="pres">
      <dgm:prSet presAssocID="{2B23DFE4-BBED-4B75-B76A-D9EDD457BA5D}" presName="spacing" presStyleCnt="0"/>
      <dgm:spPr/>
    </dgm:pt>
    <dgm:pt modelId="{684505B4-7213-44DD-B214-BFD126552601}" type="pres">
      <dgm:prSet presAssocID="{B288ED91-4C52-4189-82A4-2E7AE3FE41AD}" presName="composite" presStyleCnt="0"/>
      <dgm:spPr/>
    </dgm:pt>
    <dgm:pt modelId="{CFFC8D2C-415F-499F-B107-FE06D25EF247}" type="pres">
      <dgm:prSet presAssocID="{B288ED91-4C52-4189-82A4-2E7AE3FE41AD}" presName="imgShp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AC4BBB82-44B7-4901-BDB3-3139DAE2CABA}" type="pres">
      <dgm:prSet presAssocID="{B288ED91-4C52-4189-82A4-2E7AE3FE41AD}" presName="txShp" presStyleLbl="node1" presStyleIdx="2" presStyleCnt="3" custScaleY="129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4BDAA8-9D4D-43C1-827E-2C9BEC63BA66}" type="presOf" srcId="{137BFD8E-7F74-4F6B-9942-FBF0F4242F80}" destId="{A97EF61C-DD23-4F24-BF11-23FD71F3B16C}" srcOrd="0" destOrd="0" presId="urn:microsoft.com/office/officeart/2005/8/layout/vList3"/>
    <dgm:cxn modelId="{22387B04-EE88-4E88-BFAB-12ABF53ED7BD}" type="presOf" srcId="{B288ED91-4C52-4189-82A4-2E7AE3FE41AD}" destId="{AC4BBB82-44B7-4901-BDB3-3139DAE2CABA}" srcOrd="0" destOrd="0" presId="urn:microsoft.com/office/officeart/2005/8/layout/vList3"/>
    <dgm:cxn modelId="{DC15CAC9-0FC1-434A-B24D-E3908F2589CB}" type="presOf" srcId="{AC91EECF-ED54-4582-8040-145ADD6A67A5}" destId="{F1EC9AAD-E0EE-4680-9A8F-1611B5A96C9C}" srcOrd="0" destOrd="0" presId="urn:microsoft.com/office/officeart/2005/8/layout/vList3"/>
    <dgm:cxn modelId="{CF5C73F4-11EF-49D5-AD83-05F3D8744460}" type="presOf" srcId="{22EE33E3-FBC1-4518-A909-BFDE0E1693B4}" destId="{FECC0DA8-18C6-4239-9519-5F9AAA77544F}" srcOrd="0" destOrd="0" presId="urn:microsoft.com/office/officeart/2005/8/layout/vList3"/>
    <dgm:cxn modelId="{F4A8D60C-4764-48D9-A5CA-EB4C85D02955}" srcId="{137BFD8E-7F74-4F6B-9942-FBF0F4242F80}" destId="{AC91EECF-ED54-4582-8040-145ADD6A67A5}" srcOrd="0" destOrd="0" parTransId="{61D44FA7-AED7-4B4B-95C1-823924F4E1CD}" sibTransId="{38083CCB-EFD6-4A47-B63C-11728A038295}"/>
    <dgm:cxn modelId="{175F7D7A-A2F5-4258-81FC-A145F87D87E4}" srcId="{137BFD8E-7F74-4F6B-9942-FBF0F4242F80}" destId="{B288ED91-4C52-4189-82A4-2E7AE3FE41AD}" srcOrd="2" destOrd="0" parTransId="{0A435749-4A05-45B5-B845-BDB91D5845E9}" sibTransId="{3E420240-BCB5-47C7-8631-2BF7966F88DC}"/>
    <dgm:cxn modelId="{89058044-977A-4706-B8BD-80CDBDA8F657}" srcId="{137BFD8E-7F74-4F6B-9942-FBF0F4242F80}" destId="{22EE33E3-FBC1-4518-A909-BFDE0E1693B4}" srcOrd="1" destOrd="0" parTransId="{3A2ED4B1-D4EC-4219-B5EC-3117EC915B3E}" sibTransId="{2B23DFE4-BBED-4B75-B76A-D9EDD457BA5D}"/>
    <dgm:cxn modelId="{88AE4BEB-AABD-48CC-A7D1-36A532A5C42E}" type="presParOf" srcId="{A97EF61C-DD23-4F24-BF11-23FD71F3B16C}" destId="{D00FF246-52D6-40DE-A1E5-74B78547E0AF}" srcOrd="0" destOrd="0" presId="urn:microsoft.com/office/officeart/2005/8/layout/vList3"/>
    <dgm:cxn modelId="{11288E7E-9175-4021-BEFF-A304DA94C9BF}" type="presParOf" srcId="{D00FF246-52D6-40DE-A1E5-74B78547E0AF}" destId="{DC5A7E78-940A-4AB1-A972-79D9028B158C}" srcOrd="0" destOrd="0" presId="urn:microsoft.com/office/officeart/2005/8/layout/vList3"/>
    <dgm:cxn modelId="{67C6AD7D-FAB0-4D77-BB67-9F302B0EDEC9}" type="presParOf" srcId="{D00FF246-52D6-40DE-A1E5-74B78547E0AF}" destId="{F1EC9AAD-E0EE-4680-9A8F-1611B5A96C9C}" srcOrd="1" destOrd="0" presId="urn:microsoft.com/office/officeart/2005/8/layout/vList3"/>
    <dgm:cxn modelId="{80FBB0DB-4C20-4F27-81B1-8A759587A153}" type="presParOf" srcId="{A97EF61C-DD23-4F24-BF11-23FD71F3B16C}" destId="{F27AA43E-05F0-4411-B01C-4CB571FB1A89}" srcOrd="1" destOrd="0" presId="urn:microsoft.com/office/officeart/2005/8/layout/vList3"/>
    <dgm:cxn modelId="{8007D41E-7196-41EE-B7E7-2D39D55A24A2}" type="presParOf" srcId="{A97EF61C-DD23-4F24-BF11-23FD71F3B16C}" destId="{68958926-F047-40A4-8703-5B45C44F888D}" srcOrd="2" destOrd="0" presId="urn:microsoft.com/office/officeart/2005/8/layout/vList3"/>
    <dgm:cxn modelId="{177B2B55-862B-48D4-BADC-8290B89695B1}" type="presParOf" srcId="{68958926-F047-40A4-8703-5B45C44F888D}" destId="{4C3838FE-B539-41C9-BD87-E0CDC84FC6CF}" srcOrd="0" destOrd="0" presId="urn:microsoft.com/office/officeart/2005/8/layout/vList3"/>
    <dgm:cxn modelId="{AB848C34-655F-40AC-B089-FAA748859A86}" type="presParOf" srcId="{68958926-F047-40A4-8703-5B45C44F888D}" destId="{FECC0DA8-18C6-4239-9519-5F9AAA77544F}" srcOrd="1" destOrd="0" presId="urn:microsoft.com/office/officeart/2005/8/layout/vList3"/>
    <dgm:cxn modelId="{5D82AF4D-1D7D-4324-87F4-4B8668D2EA40}" type="presParOf" srcId="{A97EF61C-DD23-4F24-BF11-23FD71F3B16C}" destId="{DAE0B870-9501-4914-AEA1-CB2E14289734}" srcOrd="3" destOrd="0" presId="urn:microsoft.com/office/officeart/2005/8/layout/vList3"/>
    <dgm:cxn modelId="{205E6565-504E-4788-A885-1568CC5AAD89}" type="presParOf" srcId="{A97EF61C-DD23-4F24-BF11-23FD71F3B16C}" destId="{684505B4-7213-44DD-B214-BFD126552601}" srcOrd="4" destOrd="0" presId="urn:microsoft.com/office/officeart/2005/8/layout/vList3"/>
    <dgm:cxn modelId="{3AC9402D-6F7B-44E1-840C-2E324CD15A86}" type="presParOf" srcId="{684505B4-7213-44DD-B214-BFD126552601}" destId="{CFFC8D2C-415F-499F-B107-FE06D25EF247}" srcOrd="0" destOrd="0" presId="urn:microsoft.com/office/officeart/2005/8/layout/vList3"/>
    <dgm:cxn modelId="{8258A9F2-8766-42D2-880A-5909D2409152}" type="presParOf" srcId="{684505B4-7213-44DD-B214-BFD126552601}" destId="{AC4BBB82-44B7-4901-BDB3-3139DAE2CAB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0053B64-E246-4564-A023-382F29538CC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F4AC73-FE59-4845-BBDE-CB990FD9BCFE}">
      <dgm:prSet custT="1"/>
      <dgm:spPr>
        <a:solidFill>
          <a:schemeClr val="accent3">
            <a:lumMod val="20000"/>
            <a:lumOff val="80000"/>
          </a:schemeClr>
        </a:solidFill>
        <a:ln>
          <a:solidFill>
            <a:srgbClr val="3EC241"/>
          </a:solidFill>
        </a:ln>
      </dgm:spPr>
      <dgm:t>
        <a:bodyPr/>
        <a:lstStyle/>
        <a:p>
          <a:pPr algn="ctr" rtl="0"/>
          <a:r>
            <a:rPr lang="ru-RU" sz="1800" b="1" i="0" dirty="0" smtClean="0">
              <a:solidFill>
                <a:srgbClr val="002060"/>
              </a:solidFill>
            </a:rPr>
            <a:t>Сопоставление отдельных показателей расчетов по страховым взносам, расчетов 6-НДФЛ, справок 2-НДФЛ  по контрольным соотношениям</a:t>
          </a:r>
          <a:endParaRPr lang="ru-RU" sz="1800" b="1" dirty="0">
            <a:solidFill>
              <a:srgbClr val="002060"/>
            </a:solidFill>
          </a:endParaRPr>
        </a:p>
      </dgm:t>
    </dgm:pt>
    <dgm:pt modelId="{8DF851CA-212D-42EC-AAFB-33B62E02A284}" type="parTrans" cxnId="{4D8839B5-6B05-4B29-B4EA-270628515996}">
      <dgm:prSet/>
      <dgm:spPr/>
      <dgm:t>
        <a:bodyPr/>
        <a:lstStyle/>
        <a:p>
          <a:endParaRPr lang="ru-RU"/>
        </a:p>
      </dgm:t>
    </dgm:pt>
    <dgm:pt modelId="{503A00F3-6DF7-4A62-91DC-F7F918D8463F}" type="sibTrans" cxnId="{4D8839B5-6B05-4B29-B4EA-270628515996}">
      <dgm:prSet/>
      <dgm:spPr/>
      <dgm:t>
        <a:bodyPr/>
        <a:lstStyle/>
        <a:p>
          <a:endParaRPr lang="ru-RU"/>
        </a:p>
      </dgm:t>
    </dgm:pt>
    <dgm:pt modelId="{025F5735-E3F1-47DA-86CE-76DBA3CF77DA}" type="pres">
      <dgm:prSet presAssocID="{70053B64-E246-4564-A023-382F29538CC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0A609C-3ADB-4BF2-B24A-6DF5986301BF}" type="pres">
      <dgm:prSet presAssocID="{D2F4AC73-FE59-4845-BBDE-CB990FD9BCFE}" presName="parentText" presStyleLbl="node1" presStyleIdx="0" presStyleCnt="1" custScaleX="99999" custScaleY="50425" custLinFactY="-31402" custLinFactNeighborX="94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8839B5-6B05-4B29-B4EA-270628515996}" srcId="{70053B64-E246-4564-A023-382F29538CC9}" destId="{D2F4AC73-FE59-4845-BBDE-CB990FD9BCFE}" srcOrd="0" destOrd="0" parTransId="{8DF851CA-212D-42EC-AAFB-33B62E02A284}" sibTransId="{503A00F3-6DF7-4A62-91DC-F7F918D8463F}"/>
    <dgm:cxn modelId="{C742A23B-BCB3-42D1-B759-70E55D678EB8}" type="presOf" srcId="{70053B64-E246-4564-A023-382F29538CC9}" destId="{025F5735-E3F1-47DA-86CE-76DBA3CF77DA}" srcOrd="0" destOrd="0" presId="urn:microsoft.com/office/officeart/2005/8/layout/vList2"/>
    <dgm:cxn modelId="{AAD60E2B-B18A-426F-81B7-B3CA09DB5C46}" type="presOf" srcId="{D2F4AC73-FE59-4845-BBDE-CB990FD9BCFE}" destId="{B50A609C-3ADB-4BF2-B24A-6DF5986301BF}" srcOrd="0" destOrd="0" presId="urn:microsoft.com/office/officeart/2005/8/layout/vList2"/>
    <dgm:cxn modelId="{F180882D-DB88-4A18-B0E1-1BD4020C0B76}" type="presParOf" srcId="{025F5735-E3F1-47DA-86CE-76DBA3CF77DA}" destId="{B50A609C-3ADB-4BF2-B24A-6DF5986301B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E7CDFB5-C8C9-46C5-BDCC-2E1576ACCCAA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ACCD19-D2D9-4D72-90F4-34B953FE0082}">
      <dgm:prSet custT="1"/>
      <dgm:spPr/>
      <dgm:t>
        <a:bodyPr/>
        <a:lstStyle/>
        <a:p>
          <a:pPr algn="ctr" rtl="0"/>
          <a:r>
            <a:rPr lang="ru-RU" sz="1400" b="1" i="0" dirty="0" smtClean="0">
              <a:solidFill>
                <a:srgbClr val="FF0000"/>
              </a:solidFill>
            </a:rPr>
            <a:t>Форма РСВ утверждена Приказом ФНС России от 18 сентября 2019 г. N ММВ-7-11/470@</a:t>
          </a:r>
          <a:endParaRPr lang="ru-RU" sz="1400" b="1" dirty="0">
            <a:solidFill>
              <a:srgbClr val="FF0000"/>
            </a:solidFill>
          </a:endParaRPr>
        </a:p>
      </dgm:t>
    </dgm:pt>
    <dgm:pt modelId="{3449DC41-F38F-49DF-ABBE-C60369A27DAF}" type="parTrans" cxnId="{33B0BC44-259F-4014-8977-E8EEFB7BEA89}">
      <dgm:prSet/>
      <dgm:spPr/>
      <dgm:t>
        <a:bodyPr/>
        <a:lstStyle/>
        <a:p>
          <a:endParaRPr lang="ru-RU"/>
        </a:p>
      </dgm:t>
    </dgm:pt>
    <dgm:pt modelId="{06183891-3D8A-4804-AA4C-DAD6444D80F7}" type="sibTrans" cxnId="{33B0BC44-259F-4014-8977-E8EEFB7BEA89}">
      <dgm:prSet/>
      <dgm:spPr/>
      <dgm:t>
        <a:bodyPr/>
        <a:lstStyle/>
        <a:p>
          <a:endParaRPr lang="ru-RU"/>
        </a:p>
      </dgm:t>
    </dgm:pt>
    <dgm:pt modelId="{48F5CE4C-A61F-4484-B0C7-5AE77DB9A1BB}">
      <dgm:prSet custT="1"/>
      <dgm:spPr/>
      <dgm:t>
        <a:bodyPr/>
        <a:lstStyle/>
        <a:p>
          <a:pPr algn="ctr" rtl="0"/>
          <a:r>
            <a:rPr lang="ru-RU" sz="1400" b="1" i="0" dirty="0" smtClean="0">
              <a:solidFill>
                <a:srgbClr val="FF0000"/>
              </a:solidFill>
            </a:rPr>
            <a:t>Контрольные соотношения (КС) утверждены ФНС России от </a:t>
          </a:r>
          <a:r>
            <a:rPr lang="en-US" sz="1400" b="1" i="0" dirty="0" smtClean="0">
              <a:solidFill>
                <a:srgbClr val="FF0000"/>
              </a:solidFill>
            </a:rPr>
            <a:t> 07.02.2020 N </a:t>
          </a:r>
          <a:r>
            <a:rPr lang="ru-RU" sz="1400" b="1" i="0" dirty="0" smtClean="0">
              <a:solidFill>
                <a:srgbClr val="FF0000"/>
              </a:solidFill>
            </a:rPr>
            <a:t>БС-4-11/2002@</a:t>
          </a:r>
          <a:endParaRPr lang="ru-RU" sz="1400" b="1" dirty="0">
            <a:solidFill>
              <a:srgbClr val="FF0000"/>
            </a:solidFill>
          </a:endParaRPr>
        </a:p>
      </dgm:t>
    </dgm:pt>
    <dgm:pt modelId="{EC8CB038-13CB-4A52-B88E-5D645A061E73}" type="parTrans" cxnId="{6EDDDB0A-6D21-44A9-869F-846CDCC13CAA}">
      <dgm:prSet/>
      <dgm:spPr/>
      <dgm:t>
        <a:bodyPr/>
        <a:lstStyle/>
        <a:p>
          <a:endParaRPr lang="ru-RU"/>
        </a:p>
      </dgm:t>
    </dgm:pt>
    <dgm:pt modelId="{949CAEF7-9198-49DE-B22D-E9E78A89306B}" type="sibTrans" cxnId="{6EDDDB0A-6D21-44A9-869F-846CDCC13CAA}">
      <dgm:prSet/>
      <dgm:spPr/>
      <dgm:t>
        <a:bodyPr/>
        <a:lstStyle/>
        <a:p>
          <a:endParaRPr lang="ru-RU"/>
        </a:p>
      </dgm:t>
    </dgm:pt>
    <dgm:pt modelId="{A97B1C0E-8B39-47EA-8804-B46F607E10AF}">
      <dgm:prSet custT="1"/>
      <dgm:spPr/>
      <dgm:t>
        <a:bodyPr/>
        <a:lstStyle/>
        <a:p>
          <a:pPr algn="l" rtl="0"/>
          <a:r>
            <a:rPr lang="ru-RU" sz="1400" b="1" i="0" dirty="0" smtClean="0">
              <a:solidFill>
                <a:srgbClr val="002060"/>
              </a:solidFill>
            </a:rPr>
            <a:t>КС 2.2. Сравнение суммы дохода из 6-НДФЛ (без дивидендов) с базой в РСВ </a:t>
          </a:r>
          <a:endParaRPr lang="ru-RU" sz="1400" b="1" dirty="0">
            <a:solidFill>
              <a:srgbClr val="002060"/>
            </a:solidFill>
          </a:endParaRPr>
        </a:p>
      </dgm:t>
    </dgm:pt>
    <dgm:pt modelId="{E0EC849A-4B0D-46D6-B87E-D865942F2385}" type="parTrans" cxnId="{C1969FE3-B458-453D-8890-A44EC31B8487}">
      <dgm:prSet/>
      <dgm:spPr/>
      <dgm:t>
        <a:bodyPr/>
        <a:lstStyle/>
        <a:p>
          <a:endParaRPr lang="ru-RU"/>
        </a:p>
      </dgm:t>
    </dgm:pt>
    <dgm:pt modelId="{BE3A6040-710E-4A65-BE57-CA304476E3A4}" type="sibTrans" cxnId="{C1969FE3-B458-453D-8890-A44EC31B8487}">
      <dgm:prSet/>
      <dgm:spPr/>
      <dgm:t>
        <a:bodyPr/>
        <a:lstStyle/>
        <a:p>
          <a:endParaRPr lang="ru-RU"/>
        </a:p>
      </dgm:t>
    </dgm:pt>
    <dgm:pt modelId="{3DB8BBD7-B47C-48B4-92AF-FFFE5E32FCDA}">
      <dgm:prSet custT="1"/>
      <dgm:spPr/>
      <dgm:t>
        <a:bodyPr/>
        <a:lstStyle/>
        <a:p>
          <a:pPr algn="l" rtl="0"/>
          <a:r>
            <a:rPr lang="ru-RU" sz="1400" b="1" i="0" dirty="0" smtClean="0">
              <a:solidFill>
                <a:srgbClr val="002060"/>
              </a:solidFill>
            </a:rPr>
            <a:t>КС 2.6. Сравнение зарплаты каждого работника с величиной МРОТ</a:t>
          </a:r>
          <a:endParaRPr lang="ru-RU" sz="1400" b="1" dirty="0">
            <a:solidFill>
              <a:srgbClr val="002060"/>
            </a:solidFill>
          </a:endParaRPr>
        </a:p>
      </dgm:t>
    </dgm:pt>
    <dgm:pt modelId="{6E1DEE87-1B23-48F6-94B8-D3EFAF366667}" type="parTrans" cxnId="{0646D19B-6A32-4A1E-9EBA-F0C1FFABC63D}">
      <dgm:prSet/>
      <dgm:spPr/>
      <dgm:t>
        <a:bodyPr/>
        <a:lstStyle/>
        <a:p>
          <a:endParaRPr lang="ru-RU"/>
        </a:p>
      </dgm:t>
    </dgm:pt>
    <dgm:pt modelId="{4857CB68-613E-4D6B-8F90-ABCA1A8BC300}" type="sibTrans" cxnId="{0646D19B-6A32-4A1E-9EBA-F0C1FFABC63D}">
      <dgm:prSet/>
      <dgm:spPr/>
      <dgm:t>
        <a:bodyPr/>
        <a:lstStyle/>
        <a:p>
          <a:endParaRPr lang="ru-RU"/>
        </a:p>
      </dgm:t>
    </dgm:pt>
    <dgm:pt modelId="{23835E15-F67A-4066-845F-E90DBCC67F00}">
      <dgm:prSet custT="1"/>
      <dgm:spPr/>
      <dgm:t>
        <a:bodyPr/>
        <a:lstStyle/>
        <a:p>
          <a:pPr algn="l" rtl="0"/>
          <a:r>
            <a:rPr lang="ru-RU" sz="1400" b="1" i="0" dirty="0" smtClean="0">
              <a:solidFill>
                <a:srgbClr val="002060"/>
              </a:solidFill>
            </a:rPr>
            <a:t>КС 2.7. Сравнение зарплаты в среднем по организации со среднеотраслевой зарплатой </a:t>
          </a:r>
          <a:endParaRPr lang="ru-RU" sz="1400" b="1" dirty="0">
            <a:solidFill>
              <a:srgbClr val="002060"/>
            </a:solidFill>
          </a:endParaRPr>
        </a:p>
      </dgm:t>
    </dgm:pt>
    <dgm:pt modelId="{0A0DFFCA-D883-49E4-AFB0-BDD265106AA7}" type="parTrans" cxnId="{7665F855-DE45-4737-99BD-22C73F972807}">
      <dgm:prSet/>
      <dgm:spPr/>
      <dgm:t>
        <a:bodyPr/>
        <a:lstStyle/>
        <a:p>
          <a:endParaRPr lang="ru-RU"/>
        </a:p>
      </dgm:t>
    </dgm:pt>
    <dgm:pt modelId="{1A5BA1F3-9AED-48A4-A3B8-8C87107128FF}" type="sibTrans" cxnId="{7665F855-DE45-4737-99BD-22C73F972807}">
      <dgm:prSet/>
      <dgm:spPr/>
      <dgm:t>
        <a:bodyPr/>
        <a:lstStyle/>
        <a:p>
          <a:endParaRPr lang="ru-RU"/>
        </a:p>
      </dgm:t>
    </dgm:pt>
    <dgm:pt modelId="{4892C59D-A7C2-4A9B-95C8-DFA24A3D4C8B}">
      <dgm:prSet custT="1"/>
      <dgm:spPr/>
      <dgm:t>
        <a:bodyPr/>
        <a:lstStyle/>
        <a:p>
          <a:pPr algn="l" rtl="0"/>
          <a:r>
            <a:rPr lang="ru-RU" sz="1400" b="1" i="0" dirty="0" smtClean="0">
              <a:solidFill>
                <a:srgbClr val="002060"/>
              </a:solidFill>
            </a:rPr>
            <a:t>КС 2.8, 2.9, 2.10 Проверка наличия (отсутствия) в реестре МСП на отчетную дату</a:t>
          </a:r>
          <a:endParaRPr lang="ru-RU" sz="1400" b="1" dirty="0">
            <a:solidFill>
              <a:srgbClr val="002060"/>
            </a:solidFill>
          </a:endParaRPr>
        </a:p>
      </dgm:t>
    </dgm:pt>
    <dgm:pt modelId="{F4CFD23A-C2E0-444D-AAD5-34B33DEB9E20}" type="parTrans" cxnId="{962CD8DF-5C0C-4433-AFC6-880E39B84FB5}">
      <dgm:prSet/>
      <dgm:spPr/>
      <dgm:t>
        <a:bodyPr/>
        <a:lstStyle/>
        <a:p>
          <a:endParaRPr lang="ru-RU"/>
        </a:p>
      </dgm:t>
    </dgm:pt>
    <dgm:pt modelId="{3D2A0472-C466-49FB-AF9D-6F8271656590}" type="sibTrans" cxnId="{962CD8DF-5C0C-4433-AFC6-880E39B84FB5}">
      <dgm:prSet/>
      <dgm:spPr/>
      <dgm:t>
        <a:bodyPr/>
        <a:lstStyle/>
        <a:p>
          <a:endParaRPr lang="ru-RU"/>
        </a:p>
      </dgm:t>
    </dgm:pt>
    <dgm:pt modelId="{1F108D72-639F-4D9C-A41A-BC77B6568457}">
      <dgm:prSet custT="1"/>
      <dgm:spPr/>
      <dgm:t>
        <a:bodyPr/>
        <a:lstStyle/>
        <a:p>
          <a:pPr algn="l" rtl="0"/>
          <a:r>
            <a:rPr lang="ru-RU" sz="1400" b="1" i="0" dirty="0" smtClean="0">
              <a:solidFill>
                <a:srgbClr val="002060"/>
              </a:solidFill>
            </a:rPr>
            <a:t>КС 2.14, 2.15, 2.16 Сравнение количества застрахованных лиц со сведениями из отчета СЗВ-М</a:t>
          </a:r>
          <a:endParaRPr lang="ru-RU" sz="1400" b="1" dirty="0">
            <a:solidFill>
              <a:srgbClr val="002060"/>
            </a:solidFill>
          </a:endParaRPr>
        </a:p>
      </dgm:t>
    </dgm:pt>
    <dgm:pt modelId="{298E69C4-B00E-4007-B358-449521F3B568}" type="parTrans" cxnId="{DCF0D4E5-9F97-4864-B4CA-C913D19EB9CD}">
      <dgm:prSet/>
      <dgm:spPr/>
      <dgm:t>
        <a:bodyPr/>
        <a:lstStyle/>
        <a:p>
          <a:endParaRPr lang="ru-RU"/>
        </a:p>
      </dgm:t>
    </dgm:pt>
    <dgm:pt modelId="{B9BF6722-7EA6-40BF-843F-34F2EF8692C3}" type="sibTrans" cxnId="{DCF0D4E5-9F97-4864-B4CA-C913D19EB9CD}">
      <dgm:prSet/>
      <dgm:spPr/>
      <dgm:t>
        <a:bodyPr/>
        <a:lstStyle/>
        <a:p>
          <a:endParaRPr lang="ru-RU"/>
        </a:p>
      </dgm:t>
    </dgm:pt>
    <dgm:pt modelId="{3CAA3EF7-F9EA-4E93-BB87-E72167487109}">
      <dgm:prSet custT="1"/>
      <dgm:spPr/>
      <dgm:t>
        <a:bodyPr/>
        <a:lstStyle/>
        <a:p>
          <a:pPr algn="l" rtl="0"/>
          <a:r>
            <a:rPr lang="ru-RU" sz="1400" b="1" i="0" dirty="0" smtClean="0">
              <a:solidFill>
                <a:srgbClr val="002060"/>
              </a:solidFill>
            </a:rPr>
            <a:t>КС 2.17-2.28 Сравнение суммовых показателей с декларацией по налогу на прибыль</a:t>
          </a:r>
          <a:endParaRPr lang="ru-RU" sz="1400" b="1" dirty="0">
            <a:solidFill>
              <a:srgbClr val="002060"/>
            </a:solidFill>
          </a:endParaRPr>
        </a:p>
      </dgm:t>
    </dgm:pt>
    <dgm:pt modelId="{1148FA0D-9DCE-474E-946B-D65757639307}" type="parTrans" cxnId="{452545F7-3872-482E-92AD-10D73DECC269}">
      <dgm:prSet/>
      <dgm:spPr/>
      <dgm:t>
        <a:bodyPr/>
        <a:lstStyle/>
        <a:p>
          <a:endParaRPr lang="ru-RU"/>
        </a:p>
      </dgm:t>
    </dgm:pt>
    <dgm:pt modelId="{BB122870-01F8-4716-8C2B-D9D04CAE490E}" type="sibTrans" cxnId="{452545F7-3872-482E-92AD-10D73DECC269}">
      <dgm:prSet/>
      <dgm:spPr/>
      <dgm:t>
        <a:bodyPr/>
        <a:lstStyle/>
        <a:p>
          <a:endParaRPr lang="ru-RU"/>
        </a:p>
      </dgm:t>
    </dgm:pt>
    <dgm:pt modelId="{C856EA10-9DCD-42AA-BDDD-F17AAAE3F3B5}" type="pres">
      <dgm:prSet presAssocID="{DE7CDFB5-C8C9-46C5-BDCC-2E1576ACCCA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FB936F-7099-4174-8BCC-45C73A336E93}" type="pres">
      <dgm:prSet presAssocID="{BDACCD19-D2D9-4D72-90F4-34B953FE0082}" presName="parentText" presStyleLbl="node1" presStyleIdx="0" presStyleCnt="8" custAng="0" custScaleY="120836" custLinFactNeighborX="591" custLinFactNeighborY="-145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38F9BA-4086-449E-B188-4EACFDB7F8FB}" type="pres">
      <dgm:prSet presAssocID="{06183891-3D8A-4804-AA4C-DAD6444D80F7}" presName="spacer" presStyleCnt="0"/>
      <dgm:spPr/>
    </dgm:pt>
    <dgm:pt modelId="{825F8015-2443-46E3-A9B3-E95083D1B158}" type="pres">
      <dgm:prSet presAssocID="{48F5CE4C-A61F-4484-B0C7-5AE77DB9A1BB}" presName="parentText" presStyleLbl="node1" presStyleIdx="1" presStyleCnt="8" custScaleY="106924" custLinFactNeighborX="-352" custLinFactNeighborY="-818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80F38A-7B80-4A7E-A6EE-8BDEDE491399}" type="pres">
      <dgm:prSet presAssocID="{949CAEF7-9198-49DE-B22D-E9E78A89306B}" presName="spacer" presStyleCnt="0"/>
      <dgm:spPr/>
    </dgm:pt>
    <dgm:pt modelId="{C0891E91-E81D-4DAD-AF8F-19DEB247D981}" type="pres">
      <dgm:prSet presAssocID="{A97B1C0E-8B39-47EA-8804-B46F607E10AF}" presName="parentText" presStyleLbl="node1" presStyleIdx="2" presStyleCnt="8" custScaleX="100000" custLinFactNeighborX="-119" custLinFactNeighborY="-8724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B00A78-3134-44A7-ABD9-5B4DC5634CB9}" type="pres">
      <dgm:prSet presAssocID="{BE3A6040-710E-4A65-BE57-CA304476E3A4}" presName="spacer" presStyleCnt="0"/>
      <dgm:spPr/>
    </dgm:pt>
    <dgm:pt modelId="{53E5945F-C9EE-4B40-B2CD-5BDB5D05BD0C}" type="pres">
      <dgm:prSet presAssocID="{3DB8BBD7-B47C-48B4-92AF-FFFE5E32FCDA}" presName="parentText" presStyleLbl="node1" presStyleIdx="3" presStyleCnt="8" custScaleX="100000" custLinFactNeighborX="-237" custLinFactNeighborY="-476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1C4A35-BCBC-4945-AE16-49E6D16ADC77}" type="pres">
      <dgm:prSet presAssocID="{4857CB68-613E-4D6B-8F90-ABCA1A8BC300}" presName="spacer" presStyleCnt="0"/>
      <dgm:spPr/>
    </dgm:pt>
    <dgm:pt modelId="{E5E8CE40-9D00-4187-9BC3-50FC118459F3}" type="pres">
      <dgm:prSet presAssocID="{23835E15-F67A-4066-845F-E90DBCC67F00}" presName="parentText" presStyleLbl="node1" presStyleIdx="4" presStyleCnt="8" custScaleX="100000" custLinFactNeighborX="-352" custLinFactNeighborY="-81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2CCA45-916B-4046-B431-D1683369CEE1}" type="pres">
      <dgm:prSet presAssocID="{1A5BA1F3-9AED-48A4-A3B8-8C87107128FF}" presName="spacer" presStyleCnt="0"/>
      <dgm:spPr/>
    </dgm:pt>
    <dgm:pt modelId="{13D3B742-3EF6-4B59-B318-E5A0651AD633}" type="pres">
      <dgm:prSet presAssocID="{4892C59D-A7C2-4A9B-95C8-DFA24A3D4C8B}" presName="parentText" presStyleLbl="node1" presStyleIdx="5" presStyleCnt="8" custScaleX="69824" custScaleY="139799" custLinFactNeighborX="-15083" custLinFactNeighborY="-146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0283C5-3971-4C49-A9A9-5ADC12964F04}" type="pres">
      <dgm:prSet presAssocID="{3D2A0472-C466-49FB-AF9D-6F8271656590}" presName="spacer" presStyleCnt="0"/>
      <dgm:spPr/>
    </dgm:pt>
    <dgm:pt modelId="{DDF3D090-CFA0-4D83-B80C-6536061D0911}" type="pres">
      <dgm:prSet presAssocID="{1F108D72-639F-4D9C-A41A-BC77B6568457}" presName="parentText" presStyleLbl="node1" presStyleIdx="6" presStyleCnt="8" custScaleX="69834" custScaleY="133095" custLinFactNeighborX="-15078" custLinFactNeighborY="377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5EF151-DEAF-43B1-B5B3-A70A287955E1}" type="pres">
      <dgm:prSet presAssocID="{B9BF6722-7EA6-40BF-843F-34F2EF8692C3}" presName="spacer" presStyleCnt="0"/>
      <dgm:spPr/>
    </dgm:pt>
    <dgm:pt modelId="{E6389F8F-F341-4C97-AA4C-AC3C2914FC8D}" type="pres">
      <dgm:prSet presAssocID="{3CAA3EF7-F9EA-4E93-BB87-E72167487109}" presName="parentText" presStyleLbl="node1" presStyleIdx="7" presStyleCnt="8" custScaleX="69834" custScaleY="138630" custLinFactY="72587" custLinFactNeighborX="-1507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F8836F-3E24-4FFD-A639-442D9D438E21}" type="presOf" srcId="{3DB8BBD7-B47C-48B4-92AF-FFFE5E32FCDA}" destId="{53E5945F-C9EE-4B40-B2CD-5BDB5D05BD0C}" srcOrd="0" destOrd="0" presId="urn:microsoft.com/office/officeart/2005/8/layout/vList2"/>
    <dgm:cxn modelId="{A978583F-7EA7-46DE-BDB6-CE69F6496715}" type="presOf" srcId="{48F5CE4C-A61F-4484-B0C7-5AE77DB9A1BB}" destId="{825F8015-2443-46E3-A9B3-E95083D1B158}" srcOrd="0" destOrd="0" presId="urn:microsoft.com/office/officeart/2005/8/layout/vList2"/>
    <dgm:cxn modelId="{523FB4D2-0D9D-4A47-AD37-0D1FCDE3374D}" type="presOf" srcId="{3CAA3EF7-F9EA-4E93-BB87-E72167487109}" destId="{E6389F8F-F341-4C97-AA4C-AC3C2914FC8D}" srcOrd="0" destOrd="0" presId="urn:microsoft.com/office/officeart/2005/8/layout/vList2"/>
    <dgm:cxn modelId="{452545F7-3872-482E-92AD-10D73DECC269}" srcId="{DE7CDFB5-C8C9-46C5-BDCC-2E1576ACCCAA}" destId="{3CAA3EF7-F9EA-4E93-BB87-E72167487109}" srcOrd="7" destOrd="0" parTransId="{1148FA0D-9DCE-474E-946B-D65757639307}" sibTransId="{BB122870-01F8-4716-8C2B-D9D04CAE490E}"/>
    <dgm:cxn modelId="{6EDDDB0A-6D21-44A9-869F-846CDCC13CAA}" srcId="{DE7CDFB5-C8C9-46C5-BDCC-2E1576ACCCAA}" destId="{48F5CE4C-A61F-4484-B0C7-5AE77DB9A1BB}" srcOrd="1" destOrd="0" parTransId="{EC8CB038-13CB-4A52-B88E-5D645A061E73}" sibTransId="{949CAEF7-9198-49DE-B22D-E9E78A89306B}"/>
    <dgm:cxn modelId="{0646D19B-6A32-4A1E-9EBA-F0C1FFABC63D}" srcId="{DE7CDFB5-C8C9-46C5-BDCC-2E1576ACCCAA}" destId="{3DB8BBD7-B47C-48B4-92AF-FFFE5E32FCDA}" srcOrd="3" destOrd="0" parTransId="{6E1DEE87-1B23-48F6-94B8-D3EFAF366667}" sibTransId="{4857CB68-613E-4D6B-8F90-ABCA1A8BC300}"/>
    <dgm:cxn modelId="{962CD8DF-5C0C-4433-AFC6-880E39B84FB5}" srcId="{DE7CDFB5-C8C9-46C5-BDCC-2E1576ACCCAA}" destId="{4892C59D-A7C2-4A9B-95C8-DFA24A3D4C8B}" srcOrd="5" destOrd="0" parTransId="{F4CFD23A-C2E0-444D-AAD5-34B33DEB9E20}" sibTransId="{3D2A0472-C466-49FB-AF9D-6F8271656590}"/>
    <dgm:cxn modelId="{63ABE0B8-DC3F-4CB5-9A0B-624D3B8FF5F3}" type="presOf" srcId="{23835E15-F67A-4066-845F-E90DBCC67F00}" destId="{E5E8CE40-9D00-4187-9BC3-50FC118459F3}" srcOrd="0" destOrd="0" presId="urn:microsoft.com/office/officeart/2005/8/layout/vList2"/>
    <dgm:cxn modelId="{141EBB2D-8D49-49C7-B57E-5340F4D1C36E}" type="presOf" srcId="{DE7CDFB5-C8C9-46C5-BDCC-2E1576ACCCAA}" destId="{C856EA10-9DCD-42AA-BDDD-F17AAAE3F3B5}" srcOrd="0" destOrd="0" presId="urn:microsoft.com/office/officeart/2005/8/layout/vList2"/>
    <dgm:cxn modelId="{99E1E649-02D6-4654-BFB0-FB0D17CA6721}" type="presOf" srcId="{1F108D72-639F-4D9C-A41A-BC77B6568457}" destId="{DDF3D090-CFA0-4D83-B80C-6536061D0911}" srcOrd="0" destOrd="0" presId="urn:microsoft.com/office/officeart/2005/8/layout/vList2"/>
    <dgm:cxn modelId="{49913480-DF73-477E-AC54-782272C5ED36}" type="presOf" srcId="{4892C59D-A7C2-4A9B-95C8-DFA24A3D4C8B}" destId="{13D3B742-3EF6-4B59-B318-E5A0651AD633}" srcOrd="0" destOrd="0" presId="urn:microsoft.com/office/officeart/2005/8/layout/vList2"/>
    <dgm:cxn modelId="{88C7B5F5-9492-423A-B1E3-03CD78984551}" type="presOf" srcId="{A97B1C0E-8B39-47EA-8804-B46F607E10AF}" destId="{C0891E91-E81D-4DAD-AF8F-19DEB247D981}" srcOrd="0" destOrd="0" presId="urn:microsoft.com/office/officeart/2005/8/layout/vList2"/>
    <dgm:cxn modelId="{6753351B-72A3-41B2-BA23-CAD7189EE74A}" type="presOf" srcId="{BDACCD19-D2D9-4D72-90F4-34B953FE0082}" destId="{6EFB936F-7099-4174-8BCC-45C73A336E93}" srcOrd="0" destOrd="0" presId="urn:microsoft.com/office/officeart/2005/8/layout/vList2"/>
    <dgm:cxn modelId="{33B0BC44-259F-4014-8977-E8EEFB7BEA89}" srcId="{DE7CDFB5-C8C9-46C5-BDCC-2E1576ACCCAA}" destId="{BDACCD19-D2D9-4D72-90F4-34B953FE0082}" srcOrd="0" destOrd="0" parTransId="{3449DC41-F38F-49DF-ABBE-C60369A27DAF}" sibTransId="{06183891-3D8A-4804-AA4C-DAD6444D80F7}"/>
    <dgm:cxn modelId="{DCF0D4E5-9F97-4864-B4CA-C913D19EB9CD}" srcId="{DE7CDFB5-C8C9-46C5-BDCC-2E1576ACCCAA}" destId="{1F108D72-639F-4D9C-A41A-BC77B6568457}" srcOrd="6" destOrd="0" parTransId="{298E69C4-B00E-4007-B358-449521F3B568}" sibTransId="{B9BF6722-7EA6-40BF-843F-34F2EF8692C3}"/>
    <dgm:cxn modelId="{7665F855-DE45-4737-99BD-22C73F972807}" srcId="{DE7CDFB5-C8C9-46C5-BDCC-2E1576ACCCAA}" destId="{23835E15-F67A-4066-845F-E90DBCC67F00}" srcOrd="4" destOrd="0" parTransId="{0A0DFFCA-D883-49E4-AFB0-BDD265106AA7}" sibTransId="{1A5BA1F3-9AED-48A4-A3B8-8C87107128FF}"/>
    <dgm:cxn modelId="{C1969FE3-B458-453D-8890-A44EC31B8487}" srcId="{DE7CDFB5-C8C9-46C5-BDCC-2E1576ACCCAA}" destId="{A97B1C0E-8B39-47EA-8804-B46F607E10AF}" srcOrd="2" destOrd="0" parTransId="{E0EC849A-4B0D-46D6-B87E-D865942F2385}" sibTransId="{BE3A6040-710E-4A65-BE57-CA304476E3A4}"/>
    <dgm:cxn modelId="{104A6853-7BFC-4674-8D7E-4A41C27BF98B}" type="presParOf" srcId="{C856EA10-9DCD-42AA-BDDD-F17AAAE3F3B5}" destId="{6EFB936F-7099-4174-8BCC-45C73A336E93}" srcOrd="0" destOrd="0" presId="urn:microsoft.com/office/officeart/2005/8/layout/vList2"/>
    <dgm:cxn modelId="{41F9B264-A328-4542-9D9C-40CD4A53F766}" type="presParOf" srcId="{C856EA10-9DCD-42AA-BDDD-F17AAAE3F3B5}" destId="{1E38F9BA-4086-449E-B188-4EACFDB7F8FB}" srcOrd="1" destOrd="0" presId="urn:microsoft.com/office/officeart/2005/8/layout/vList2"/>
    <dgm:cxn modelId="{3014522E-C1D3-465F-A566-A85F065D5D8B}" type="presParOf" srcId="{C856EA10-9DCD-42AA-BDDD-F17AAAE3F3B5}" destId="{825F8015-2443-46E3-A9B3-E95083D1B158}" srcOrd="2" destOrd="0" presId="urn:microsoft.com/office/officeart/2005/8/layout/vList2"/>
    <dgm:cxn modelId="{3C91FC93-867F-4A61-BBFE-A14B26B44C22}" type="presParOf" srcId="{C856EA10-9DCD-42AA-BDDD-F17AAAE3F3B5}" destId="{A380F38A-7B80-4A7E-A6EE-8BDEDE491399}" srcOrd="3" destOrd="0" presId="urn:microsoft.com/office/officeart/2005/8/layout/vList2"/>
    <dgm:cxn modelId="{F329A988-F8F9-467D-8C3A-973A8CE78F62}" type="presParOf" srcId="{C856EA10-9DCD-42AA-BDDD-F17AAAE3F3B5}" destId="{C0891E91-E81D-4DAD-AF8F-19DEB247D981}" srcOrd="4" destOrd="0" presId="urn:microsoft.com/office/officeart/2005/8/layout/vList2"/>
    <dgm:cxn modelId="{D70697D2-DF40-4C18-AF68-61756AEE65AC}" type="presParOf" srcId="{C856EA10-9DCD-42AA-BDDD-F17AAAE3F3B5}" destId="{82B00A78-3134-44A7-ABD9-5B4DC5634CB9}" srcOrd="5" destOrd="0" presId="urn:microsoft.com/office/officeart/2005/8/layout/vList2"/>
    <dgm:cxn modelId="{75809A52-038A-4F0A-A523-7BAEB8EBD288}" type="presParOf" srcId="{C856EA10-9DCD-42AA-BDDD-F17AAAE3F3B5}" destId="{53E5945F-C9EE-4B40-B2CD-5BDB5D05BD0C}" srcOrd="6" destOrd="0" presId="urn:microsoft.com/office/officeart/2005/8/layout/vList2"/>
    <dgm:cxn modelId="{7E65AEB7-0925-44F2-B68C-576AE9A8E586}" type="presParOf" srcId="{C856EA10-9DCD-42AA-BDDD-F17AAAE3F3B5}" destId="{681C4A35-BCBC-4945-AE16-49E6D16ADC77}" srcOrd="7" destOrd="0" presId="urn:microsoft.com/office/officeart/2005/8/layout/vList2"/>
    <dgm:cxn modelId="{0948D28B-1709-4A20-A39B-B9FC31B5EA77}" type="presParOf" srcId="{C856EA10-9DCD-42AA-BDDD-F17AAAE3F3B5}" destId="{E5E8CE40-9D00-4187-9BC3-50FC118459F3}" srcOrd="8" destOrd="0" presId="urn:microsoft.com/office/officeart/2005/8/layout/vList2"/>
    <dgm:cxn modelId="{D49397C7-7D78-4FD0-9831-ACB14DA21554}" type="presParOf" srcId="{C856EA10-9DCD-42AA-BDDD-F17AAAE3F3B5}" destId="{922CCA45-916B-4046-B431-D1683369CEE1}" srcOrd="9" destOrd="0" presId="urn:microsoft.com/office/officeart/2005/8/layout/vList2"/>
    <dgm:cxn modelId="{ECCF69F9-5B5E-4BD3-9119-67F35AEC3FDE}" type="presParOf" srcId="{C856EA10-9DCD-42AA-BDDD-F17AAAE3F3B5}" destId="{13D3B742-3EF6-4B59-B318-E5A0651AD633}" srcOrd="10" destOrd="0" presId="urn:microsoft.com/office/officeart/2005/8/layout/vList2"/>
    <dgm:cxn modelId="{D64DFAB9-57E1-430B-B14D-2BB50232286F}" type="presParOf" srcId="{C856EA10-9DCD-42AA-BDDD-F17AAAE3F3B5}" destId="{080283C5-3971-4C49-A9A9-5ADC12964F04}" srcOrd="11" destOrd="0" presId="urn:microsoft.com/office/officeart/2005/8/layout/vList2"/>
    <dgm:cxn modelId="{6A53F165-26D8-46F9-8EB4-CE94D161EF33}" type="presParOf" srcId="{C856EA10-9DCD-42AA-BDDD-F17AAAE3F3B5}" destId="{DDF3D090-CFA0-4D83-B80C-6536061D0911}" srcOrd="12" destOrd="0" presId="urn:microsoft.com/office/officeart/2005/8/layout/vList2"/>
    <dgm:cxn modelId="{803C6F98-3777-432D-BAFC-84AFA8B16FF1}" type="presParOf" srcId="{C856EA10-9DCD-42AA-BDDD-F17AAAE3F3B5}" destId="{D85EF151-DEAF-43B1-B5B3-A70A287955E1}" srcOrd="13" destOrd="0" presId="urn:microsoft.com/office/officeart/2005/8/layout/vList2"/>
    <dgm:cxn modelId="{495904A0-C6DA-4754-859D-CC0A0456AB01}" type="presParOf" srcId="{C856EA10-9DCD-42AA-BDDD-F17AAAE3F3B5}" destId="{E6389F8F-F341-4C97-AA4C-AC3C2914FC8D}" srcOrd="14" destOrd="0" presId="urn:microsoft.com/office/officeart/2005/8/layout/vList2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2504B1E-C3BA-4929-AAB7-25C6389060DA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802995-68C7-4B36-A9C3-0DDB361269EA}">
      <dgm:prSet/>
      <dgm:spPr>
        <a:solidFill>
          <a:schemeClr val="accent2">
            <a:lumMod val="20000"/>
            <a:lumOff val="80000"/>
          </a:schemeClr>
        </a:solidFill>
        <a:ln w="12700">
          <a:solidFill>
            <a:srgbClr val="002060"/>
          </a:solidFill>
        </a:ln>
      </dgm:spPr>
      <dgm:t>
        <a:bodyPr/>
        <a:lstStyle/>
        <a:p>
          <a:pPr algn="ctr" rtl="0"/>
          <a:r>
            <a:rPr lang="ru-RU" b="1" i="0" dirty="0" smtClean="0">
              <a:solidFill>
                <a:srgbClr val="002060"/>
              </a:solidFill>
            </a:rPr>
            <a:t>«Теневой» или «серой» считается часть зарплаты, выплачиваемая работнику неофициально (сверх суммы, обозначенной в трудовом договоре) </a:t>
          </a:r>
          <a:endParaRPr lang="ru-RU" b="1" dirty="0">
            <a:solidFill>
              <a:srgbClr val="002060"/>
            </a:solidFill>
          </a:endParaRPr>
        </a:p>
      </dgm:t>
    </dgm:pt>
    <dgm:pt modelId="{4AEC321E-219D-4BB7-ABE4-8C3FCB5D72F3}" type="parTrans" cxnId="{FC5F61A2-CDD7-4A53-9B9E-5B1E3819E45A}">
      <dgm:prSet/>
      <dgm:spPr/>
      <dgm:t>
        <a:bodyPr/>
        <a:lstStyle/>
        <a:p>
          <a:endParaRPr lang="ru-RU"/>
        </a:p>
      </dgm:t>
    </dgm:pt>
    <dgm:pt modelId="{B59CC19B-7608-416F-8960-8951BC3D478A}" type="sibTrans" cxnId="{FC5F61A2-CDD7-4A53-9B9E-5B1E3819E45A}">
      <dgm:prSet/>
      <dgm:spPr/>
      <dgm:t>
        <a:bodyPr/>
        <a:lstStyle/>
        <a:p>
          <a:endParaRPr lang="ru-RU"/>
        </a:p>
      </dgm:t>
    </dgm:pt>
    <dgm:pt modelId="{17864CA0-BC74-4EB2-977A-68741EF411E8}">
      <dgm:prSet/>
      <dgm:spPr>
        <a:solidFill>
          <a:schemeClr val="accent6">
            <a:lumMod val="20000"/>
            <a:lumOff val="80000"/>
          </a:schemeClr>
        </a:solidFill>
        <a:ln w="12700">
          <a:solidFill>
            <a:srgbClr val="002060"/>
          </a:solidFill>
        </a:ln>
      </dgm:spPr>
      <dgm:t>
        <a:bodyPr/>
        <a:lstStyle/>
        <a:p>
          <a:pPr algn="ctr" rtl="0"/>
          <a:r>
            <a:rPr lang="ru-RU" b="1" i="0" dirty="0" smtClean="0">
              <a:solidFill>
                <a:srgbClr val="002060"/>
              </a:solidFill>
            </a:rPr>
            <a:t>«Неформальной занятостью» принято считать сокрытие факта трудовых отношений между работником и работодателем от контролирующих органов</a:t>
          </a:r>
          <a:endParaRPr lang="ru-RU" b="1" dirty="0">
            <a:solidFill>
              <a:srgbClr val="002060"/>
            </a:solidFill>
          </a:endParaRPr>
        </a:p>
      </dgm:t>
    </dgm:pt>
    <dgm:pt modelId="{D631CDE7-11BB-49BE-9FCF-312058D37394}" type="parTrans" cxnId="{F76FAB77-19F8-4BA5-BF4B-38B1D2009A47}">
      <dgm:prSet/>
      <dgm:spPr/>
      <dgm:t>
        <a:bodyPr/>
        <a:lstStyle/>
        <a:p>
          <a:endParaRPr lang="ru-RU"/>
        </a:p>
      </dgm:t>
    </dgm:pt>
    <dgm:pt modelId="{810A884B-2619-48FC-A35A-7AE97CA85FF3}" type="sibTrans" cxnId="{F76FAB77-19F8-4BA5-BF4B-38B1D2009A47}">
      <dgm:prSet/>
      <dgm:spPr/>
      <dgm:t>
        <a:bodyPr/>
        <a:lstStyle/>
        <a:p>
          <a:endParaRPr lang="ru-RU"/>
        </a:p>
      </dgm:t>
    </dgm:pt>
    <dgm:pt modelId="{E5171236-8422-4487-A664-8B53E21F6967}">
      <dgm:prSet/>
      <dgm:spPr>
        <a:solidFill>
          <a:schemeClr val="accent4">
            <a:lumMod val="20000"/>
            <a:lumOff val="80000"/>
          </a:schemeClr>
        </a:solidFill>
        <a:ln w="12700">
          <a:solidFill>
            <a:srgbClr val="002060"/>
          </a:solidFill>
        </a:ln>
      </dgm:spPr>
      <dgm:t>
        <a:bodyPr/>
        <a:lstStyle/>
        <a:p>
          <a:pPr algn="ctr" rtl="0"/>
          <a:r>
            <a:rPr lang="ru-RU" b="1" i="0" dirty="0" smtClean="0">
              <a:solidFill>
                <a:srgbClr val="002060"/>
              </a:solidFill>
            </a:rPr>
            <a:t>Такие схемы используются работодателями, чтобы снизить налоги,     уплачиваемые с заработной платы</a:t>
          </a:r>
          <a:endParaRPr lang="ru-RU" b="1" dirty="0">
            <a:solidFill>
              <a:srgbClr val="002060"/>
            </a:solidFill>
          </a:endParaRPr>
        </a:p>
      </dgm:t>
    </dgm:pt>
    <dgm:pt modelId="{5FC0838F-E989-4F58-8A90-CFB08FDD0EAF}" type="parTrans" cxnId="{A26495F1-9C3D-4C81-B47E-B0F85EABFCB5}">
      <dgm:prSet/>
      <dgm:spPr/>
      <dgm:t>
        <a:bodyPr/>
        <a:lstStyle/>
        <a:p>
          <a:endParaRPr lang="ru-RU"/>
        </a:p>
      </dgm:t>
    </dgm:pt>
    <dgm:pt modelId="{66B4DD59-41E9-452C-8BDF-8156F29A1FCC}" type="sibTrans" cxnId="{A26495F1-9C3D-4C81-B47E-B0F85EABFCB5}">
      <dgm:prSet/>
      <dgm:spPr/>
      <dgm:t>
        <a:bodyPr/>
        <a:lstStyle/>
        <a:p>
          <a:endParaRPr lang="ru-RU"/>
        </a:p>
      </dgm:t>
    </dgm:pt>
    <dgm:pt modelId="{3CC4C369-424A-4A41-B89A-DF9945013243}" type="pres">
      <dgm:prSet presAssocID="{02504B1E-C3BA-4929-AAB7-25C6389060D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BEC4D6-988A-413C-B289-EBD7711BD931}" type="pres">
      <dgm:prSet presAssocID="{10802995-68C7-4B36-A9C3-0DDB361269EA}" presName="parentText" presStyleLbl="node1" presStyleIdx="0" presStyleCnt="3" custScaleX="43408" custScaleY="115948" custLinFactY="-423" custLinFactNeighborX="-2829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4634BE-2E6A-4EE7-B197-B793E17656A1}" type="pres">
      <dgm:prSet presAssocID="{B59CC19B-7608-416F-8960-8951BC3D478A}" presName="spacer" presStyleCnt="0"/>
      <dgm:spPr/>
    </dgm:pt>
    <dgm:pt modelId="{DF1A7CE3-6E35-4FEF-BA5B-5ECB30785F29}" type="pres">
      <dgm:prSet presAssocID="{17864CA0-BC74-4EB2-977A-68741EF411E8}" presName="parentText" presStyleLbl="node1" presStyleIdx="1" presStyleCnt="3" custScaleX="43387" custScaleY="118058" custLinFactNeighborX="-28302" custLinFactNeighborY="-3038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5AAF0-EA31-4382-B18D-244430773A2F}" type="pres">
      <dgm:prSet presAssocID="{810A884B-2619-48FC-A35A-7AE97CA85FF3}" presName="spacer" presStyleCnt="0"/>
      <dgm:spPr/>
    </dgm:pt>
    <dgm:pt modelId="{D1BDF662-D4CA-4161-851E-3E7ACEB24DA5}" type="pres">
      <dgm:prSet presAssocID="{E5171236-8422-4487-A664-8B53E21F6967}" presName="parentText" presStyleLbl="node1" presStyleIdx="2" presStyleCnt="3" custScaleY="50037" custLinFactY="16587" custLinFactNeighborX="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6495F1-9C3D-4C81-B47E-B0F85EABFCB5}" srcId="{02504B1E-C3BA-4929-AAB7-25C6389060DA}" destId="{E5171236-8422-4487-A664-8B53E21F6967}" srcOrd="2" destOrd="0" parTransId="{5FC0838F-E989-4F58-8A90-CFB08FDD0EAF}" sibTransId="{66B4DD59-41E9-452C-8BDF-8156F29A1FCC}"/>
    <dgm:cxn modelId="{08DF380D-5652-4CDD-9FDD-37B6EB33F57A}" type="presOf" srcId="{17864CA0-BC74-4EB2-977A-68741EF411E8}" destId="{DF1A7CE3-6E35-4FEF-BA5B-5ECB30785F29}" srcOrd="0" destOrd="0" presId="urn:microsoft.com/office/officeart/2005/8/layout/vList2"/>
    <dgm:cxn modelId="{FC5F61A2-CDD7-4A53-9B9E-5B1E3819E45A}" srcId="{02504B1E-C3BA-4929-AAB7-25C6389060DA}" destId="{10802995-68C7-4B36-A9C3-0DDB361269EA}" srcOrd="0" destOrd="0" parTransId="{4AEC321E-219D-4BB7-ABE4-8C3FCB5D72F3}" sibTransId="{B59CC19B-7608-416F-8960-8951BC3D478A}"/>
    <dgm:cxn modelId="{F76FAB77-19F8-4BA5-BF4B-38B1D2009A47}" srcId="{02504B1E-C3BA-4929-AAB7-25C6389060DA}" destId="{17864CA0-BC74-4EB2-977A-68741EF411E8}" srcOrd="1" destOrd="0" parTransId="{D631CDE7-11BB-49BE-9FCF-312058D37394}" sibTransId="{810A884B-2619-48FC-A35A-7AE97CA85FF3}"/>
    <dgm:cxn modelId="{0EF9BD20-204C-48EF-9A12-86A0442E65CD}" type="presOf" srcId="{02504B1E-C3BA-4929-AAB7-25C6389060DA}" destId="{3CC4C369-424A-4A41-B89A-DF9945013243}" srcOrd="0" destOrd="0" presId="urn:microsoft.com/office/officeart/2005/8/layout/vList2"/>
    <dgm:cxn modelId="{E677E972-641A-4EDB-957D-1B78FA55E701}" type="presOf" srcId="{10802995-68C7-4B36-A9C3-0DDB361269EA}" destId="{5FBEC4D6-988A-413C-B289-EBD7711BD931}" srcOrd="0" destOrd="0" presId="urn:microsoft.com/office/officeart/2005/8/layout/vList2"/>
    <dgm:cxn modelId="{6AF2A514-B83A-4642-98FF-E5B0904B1C7D}" type="presOf" srcId="{E5171236-8422-4487-A664-8B53E21F6967}" destId="{D1BDF662-D4CA-4161-851E-3E7ACEB24DA5}" srcOrd="0" destOrd="0" presId="urn:microsoft.com/office/officeart/2005/8/layout/vList2"/>
    <dgm:cxn modelId="{D9F7109E-B604-4975-BE1B-F615AE7621F3}" type="presParOf" srcId="{3CC4C369-424A-4A41-B89A-DF9945013243}" destId="{5FBEC4D6-988A-413C-B289-EBD7711BD931}" srcOrd="0" destOrd="0" presId="urn:microsoft.com/office/officeart/2005/8/layout/vList2"/>
    <dgm:cxn modelId="{D0C9DA95-5DC5-46D6-8139-3BA55709AD9F}" type="presParOf" srcId="{3CC4C369-424A-4A41-B89A-DF9945013243}" destId="{884634BE-2E6A-4EE7-B197-B793E17656A1}" srcOrd="1" destOrd="0" presId="urn:microsoft.com/office/officeart/2005/8/layout/vList2"/>
    <dgm:cxn modelId="{73EC418A-9DDB-4D07-8E88-31AED053DA0B}" type="presParOf" srcId="{3CC4C369-424A-4A41-B89A-DF9945013243}" destId="{DF1A7CE3-6E35-4FEF-BA5B-5ECB30785F29}" srcOrd="2" destOrd="0" presId="urn:microsoft.com/office/officeart/2005/8/layout/vList2"/>
    <dgm:cxn modelId="{003F738B-FA58-4BD4-8692-265E681F5F66}" type="presParOf" srcId="{3CC4C369-424A-4A41-B89A-DF9945013243}" destId="{47F5AAF0-EA31-4382-B18D-244430773A2F}" srcOrd="3" destOrd="0" presId="urn:microsoft.com/office/officeart/2005/8/layout/vList2"/>
    <dgm:cxn modelId="{02E1ECC0-D6EE-4081-8BCF-D658699031FA}" type="presParOf" srcId="{3CC4C369-424A-4A41-B89A-DF9945013243}" destId="{D1BDF662-D4CA-4161-851E-3E7ACEB24DA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A7E0D9F-4145-4179-B91C-8A4B677FBECE}" type="doc">
      <dgm:prSet loTypeId="urn:microsoft.com/office/officeart/2005/8/layout/vList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0C849F-23AB-4A2F-B8B2-9B379545CA6F}">
      <dgm:prSet custT="1"/>
      <dgm:spPr>
        <a:ln w="12700">
          <a:solidFill>
            <a:srgbClr val="002060"/>
          </a:solidFill>
        </a:ln>
      </dgm:spPr>
      <dgm:t>
        <a:bodyPr/>
        <a:lstStyle/>
        <a:p>
          <a:pPr algn="ctr" rtl="0"/>
          <a:r>
            <a:rPr lang="ru-RU" sz="2200" b="1" i="0" dirty="0" smtClean="0">
              <a:solidFill>
                <a:srgbClr val="002060"/>
              </a:solidFill>
            </a:rPr>
            <a:t>Перевод работников в статус       «</a:t>
          </a:r>
          <a:r>
            <a:rPr lang="ru-RU" sz="2200" b="1" i="0" dirty="0" err="1" smtClean="0">
              <a:solidFill>
                <a:srgbClr val="002060"/>
              </a:solidFill>
            </a:rPr>
            <a:t>самозанятых</a:t>
          </a:r>
          <a:r>
            <a:rPr lang="ru-RU" sz="2200" b="1" i="0" dirty="0" smtClean="0">
              <a:solidFill>
                <a:srgbClr val="002060"/>
              </a:solidFill>
            </a:rPr>
            <a:t>» (плательщиков НПД)</a:t>
          </a:r>
          <a:endParaRPr lang="ru-RU" sz="2200" b="1" dirty="0">
            <a:solidFill>
              <a:srgbClr val="002060"/>
            </a:solidFill>
          </a:endParaRPr>
        </a:p>
      </dgm:t>
    </dgm:pt>
    <dgm:pt modelId="{5A95403F-4523-40D3-AC13-2DCBF01872C4}" type="parTrans" cxnId="{89960133-8D7B-469A-B927-8146ACD7A1C9}">
      <dgm:prSet/>
      <dgm:spPr/>
      <dgm:t>
        <a:bodyPr/>
        <a:lstStyle/>
        <a:p>
          <a:endParaRPr lang="ru-RU"/>
        </a:p>
      </dgm:t>
    </dgm:pt>
    <dgm:pt modelId="{5558E5B3-303C-4456-9AE6-CF303F9EB1EF}" type="sibTrans" cxnId="{89960133-8D7B-469A-B927-8146ACD7A1C9}">
      <dgm:prSet/>
      <dgm:spPr/>
      <dgm:t>
        <a:bodyPr/>
        <a:lstStyle/>
        <a:p>
          <a:endParaRPr lang="ru-RU"/>
        </a:p>
      </dgm:t>
    </dgm:pt>
    <dgm:pt modelId="{327E2E2C-7B6B-424A-9C02-EA66AAC64307}">
      <dgm:prSet custT="1"/>
      <dgm:spPr>
        <a:ln w="12700">
          <a:solidFill>
            <a:srgbClr val="002060"/>
          </a:solidFill>
        </a:ln>
      </dgm:spPr>
      <dgm:t>
        <a:bodyPr/>
        <a:lstStyle/>
        <a:p>
          <a:pPr algn="ctr" rtl="0"/>
          <a:r>
            <a:rPr lang="ru-RU" sz="2200" b="1" i="0" dirty="0" smtClean="0">
              <a:solidFill>
                <a:srgbClr val="002060"/>
              </a:solidFill>
            </a:rPr>
            <a:t>Перевод работников в статус   индивидуальных предпринимателей</a:t>
          </a:r>
          <a:endParaRPr lang="ru-RU" sz="2200" b="1" dirty="0">
            <a:solidFill>
              <a:srgbClr val="002060"/>
            </a:solidFill>
          </a:endParaRPr>
        </a:p>
      </dgm:t>
    </dgm:pt>
    <dgm:pt modelId="{E2F52A09-5B17-4C5C-B33F-1EE90F010E12}" type="parTrans" cxnId="{60496F14-42FC-4922-86F3-6CC8D85EA4CB}">
      <dgm:prSet/>
      <dgm:spPr/>
      <dgm:t>
        <a:bodyPr/>
        <a:lstStyle/>
        <a:p>
          <a:endParaRPr lang="ru-RU"/>
        </a:p>
      </dgm:t>
    </dgm:pt>
    <dgm:pt modelId="{05F4CBB5-4B12-4416-9A69-2B4C3AF3FDB6}" type="sibTrans" cxnId="{60496F14-42FC-4922-86F3-6CC8D85EA4CB}">
      <dgm:prSet/>
      <dgm:spPr/>
      <dgm:t>
        <a:bodyPr/>
        <a:lstStyle/>
        <a:p>
          <a:endParaRPr lang="ru-RU"/>
        </a:p>
      </dgm:t>
    </dgm:pt>
    <dgm:pt modelId="{C6BC02C2-21CA-4349-B0A4-2A7FB0F26687}">
      <dgm:prSet custT="1"/>
      <dgm:spPr>
        <a:ln w="12700">
          <a:solidFill>
            <a:srgbClr val="002060"/>
          </a:solidFill>
        </a:ln>
      </dgm:spPr>
      <dgm:t>
        <a:bodyPr/>
        <a:lstStyle/>
        <a:p>
          <a:pPr algn="ctr" rtl="0"/>
          <a:r>
            <a:rPr lang="ru-RU" sz="2200" b="1" i="0" dirty="0" smtClean="0">
              <a:solidFill>
                <a:srgbClr val="002060"/>
              </a:solidFill>
            </a:rPr>
            <a:t>Заключение договоров ГПХ вместо        трудовых договоров</a:t>
          </a:r>
          <a:endParaRPr lang="ru-RU" sz="2200" b="1" dirty="0">
            <a:solidFill>
              <a:srgbClr val="002060"/>
            </a:solidFill>
          </a:endParaRPr>
        </a:p>
      </dgm:t>
    </dgm:pt>
    <dgm:pt modelId="{2A8A1762-6A60-4CD1-843F-D6294FE8031F}" type="parTrans" cxnId="{EFD69234-0BAB-4776-AAE7-37572F77E470}">
      <dgm:prSet/>
      <dgm:spPr/>
      <dgm:t>
        <a:bodyPr/>
        <a:lstStyle/>
        <a:p>
          <a:endParaRPr lang="ru-RU"/>
        </a:p>
      </dgm:t>
    </dgm:pt>
    <dgm:pt modelId="{FBB6AC1E-4DDE-46B8-B571-A943461F0FBB}" type="sibTrans" cxnId="{EFD69234-0BAB-4776-AAE7-37572F77E470}">
      <dgm:prSet/>
      <dgm:spPr/>
      <dgm:t>
        <a:bodyPr/>
        <a:lstStyle/>
        <a:p>
          <a:endParaRPr lang="ru-RU"/>
        </a:p>
      </dgm:t>
    </dgm:pt>
    <dgm:pt modelId="{5DD6F42F-37AB-4275-BC52-C57976950051}" type="pres">
      <dgm:prSet presAssocID="{9A7E0D9F-4145-4179-B91C-8A4B677FBEC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F25A09-52EF-4A77-A57B-B10D1C811D62}" type="pres">
      <dgm:prSet presAssocID="{360C849F-23AB-4A2F-B8B2-9B379545CA6F}" presName="comp" presStyleCnt="0"/>
      <dgm:spPr/>
    </dgm:pt>
    <dgm:pt modelId="{BFB4D06B-0601-4410-A7F2-8F62AB31A19A}" type="pres">
      <dgm:prSet presAssocID="{360C849F-23AB-4A2F-B8B2-9B379545CA6F}" presName="box" presStyleLbl="node1" presStyleIdx="0" presStyleCnt="3"/>
      <dgm:spPr/>
      <dgm:t>
        <a:bodyPr/>
        <a:lstStyle/>
        <a:p>
          <a:endParaRPr lang="ru-RU"/>
        </a:p>
      </dgm:t>
    </dgm:pt>
    <dgm:pt modelId="{7C942398-5F07-463D-9F61-055F1E209988}" type="pres">
      <dgm:prSet presAssocID="{360C849F-23AB-4A2F-B8B2-9B379545CA6F}" presName="img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ru-RU"/>
        </a:p>
      </dgm:t>
    </dgm:pt>
    <dgm:pt modelId="{8E6CA332-D206-4C02-A050-4364AC6420C1}" type="pres">
      <dgm:prSet presAssocID="{360C849F-23AB-4A2F-B8B2-9B379545CA6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6F7473-7CC6-4381-8588-4AC1925B4C20}" type="pres">
      <dgm:prSet presAssocID="{5558E5B3-303C-4456-9AE6-CF303F9EB1EF}" presName="spacer" presStyleCnt="0"/>
      <dgm:spPr/>
    </dgm:pt>
    <dgm:pt modelId="{46F13E28-3E45-47D1-8B34-88E875E9EFB3}" type="pres">
      <dgm:prSet presAssocID="{327E2E2C-7B6B-424A-9C02-EA66AAC64307}" presName="comp" presStyleCnt="0"/>
      <dgm:spPr/>
    </dgm:pt>
    <dgm:pt modelId="{62351547-3C83-4631-A0D0-7CACA882E71D}" type="pres">
      <dgm:prSet presAssocID="{327E2E2C-7B6B-424A-9C02-EA66AAC64307}" presName="box" presStyleLbl="node1" presStyleIdx="1" presStyleCnt="3"/>
      <dgm:spPr/>
      <dgm:t>
        <a:bodyPr/>
        <a:lstStyle/>
        <a:p>
          <a:endParaRPr lang="ru-RU"/>
        </a:p>
      </dgm:t>
    </dgm:pt>
    <dgm:pt modelId="{4D53545F-6ECC-4F51-9E56-80B9257A210F}" type="pres">
      <dgm:prSet presAssocID="{327E2E2C-7B6B-424A-9C02-EA66AAC64307}" presName="img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ru-RU"/>
        </a:p>
      </dgm:t>
    </dgm:pt>
    <dgm:pt modelId="{B32485D1-76BD-40D0-A561-298F0E80A0A1}" type="pres">
      <dgm:prSet presAssocID="{327E2E2C-7B6B-424A-9C02-EA66AAC64307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340C81-F501-4ABD-A7B1-44026C649DA8}" type="pres">
      <dgm:prSet presAssocID="{05F4CBB5-4B12-4416-9A69-2B4C3AF3FDB6}" presName="spacer" presStyleCnt="0"/>
      <dgm:spPr/>
    </dgm:pt>
    <dgm:pt modelId="{2ACB8843-7E24-4D73-816C-B5BE3D1DC0C3}" type="pres">
      <dgm:prSet presAssocID="{C6BC02C2-21CA-4349-B0A4-2A7FB0F26687}" presName="comp" presStyleCnt="0"/>
      <dgm:spPr/>
    </dgm:pt>
    <dgm:pt modelId="{CDFC2A74-942F-4667-8D1A-3078F3B2716B}" type="pres">
      <dgm:prSet presAssocID="{C6BC02C2-21CA-4349-B0A4-2A7FB0F26687}" presName="box" presStyleLbl="node1" presStyleIdx="2" presStyleCnt="3"/>
      <dgm:spPr/>
      <dgm:t>
        <a:bodyPr/>
        <a:lstStyle/>
        <a:p>
          <a:endParaRPr lang="ru-RU"/>
        </a:p>
      </dgm:t>
    </dgm:pt>
    <dgm:pt modelId="{32D491A8-088F-4E1F-8856-200BB3DE1F62}" type="pres">
      <dgm:prSet presAssocID="{C6BC02C2-21CA-4349-B0A4-2A7FB0F26687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  <dgm:t>
        <a:bodyPr/>
        <a:lstStyle/>
        <a:p>
          <a:endParaRPr lang="ru-RU"/>
        </a:p>
      </dgm:t>
    </dgm:pt>
    <dgm:pt modelId="{349228FB-A92F-4B46-9512-9EBD97D28BB3}" type="pres">
      <dgm:prSet presAssocID="{C6BC02C2-21CA-4349-B0A4-2A7FB0F2668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2E27B0-647B-4D04-8E51-88864C302D93}" type="presOf" srcId="{9A7E0D9F-4145-4179-B91C-8A4B677FBECE}" destId="{5DD6F42F-37AB-4275-BC52-C57976950051}" srcOrd="0" destOrd="0" presId="urn:microsoft.com/office/officeart/2005/8/layout/vList4"/>
    <dgm:cxn modelId="{EF2301B1-B58B-4991-9FE1-1C91CD2256CD}" type="presOf" srcId="{C6BC02C2-21CA-4349-B0A4-2A7FB0F26687}" destId="{CDFC2A74-942F-4667-8D1A-3078F3B2716B}" srcOrd="0" destOrd="0" presId="urn:microsoft.com/office/officeart/2005/8/layout/vList4"/>
    <dgm:cxn modelId="{89960133-8D7B-469A-B927-8146ACD7A1C9}" srcId="{9A7E0D9F-4145-4179-B91C-8A4B677FBECE}" destId="{360C849F-23AB-4A2F-B8B2-9B379545CA6F}" srcOrd="0" destOrd="0" parTransId="{5A95403F-4523-40D3-AC13-2DCBF01872C4}" sibTransId="{5558E5B3-303C-4456-9AE6-CF303F9EB1EF}"/>
    <dgm:cxn modelId="{60496F14-42FC-4922-86F3-6CC8D85EA4CB}" srcId="{9A7E0D9F-4145-4179-B91C-8A4B677FBECE}" destId="{327E2E2C-7B6B-424A-9C02-EA66AAC64307}" srcOrd="1" destOrd="0" parTransId="{E2F52A09-5B17-4C5C-B33F-1EE90F010E12}" sibTransId="{05F4CBB5-4B12-4416-9A69-2B4C3AF3FDB6}"/>
    <dgm:cxn modelId="{7171226C-67DD-4D6E-97E1-D642DFD80C57}" type="presOf" srcId="{327E2E2C-7B6B-424A-9C02-EA66AAC64307}" destId="{B32485D1-76BD-40D0-A561-298F0E80A0A1}" srcOrd="1" destOrd="0" presId="urn:microsoft.com/office/officeart/2005/8/layout/vList4"/>
    <dgm:cxn modelId="{34BA39B8-D0B1-40D6-8217-A2CC364B9FBF}" type="presOf" srcId="{360C849F-23AB-4A2F-B8B2-9B379545CA6F}" destId="{8E6CA332-D206-4C02-A050-4364AC6420C1}" srcOrd="1" destOrd="0" presId="urn:microsoft.com/office/officeart/2005/8/layout/vList4"/>
    <dgm:cxn modelId="{5377D244-8A10-4F39-91EA-A908486433B3}" type="presOf" srcId="{C6BC02C2-21CA-4349-B0A4-2A7FB0F26687}" destId="{349228FB-A92F-4B46-9512-9EBD97D28BB3}" srcOrd="1" destOrd="0" presId="urn:microsoft.com/office/officeart/2005/8/layout/vList4"/>
    <dgm:cxn modelId="{EFD69234-0BAB-4776-AAE7-37572F77E470}" srcId="{9A7E0D9F-4145-4179-B91C-8A4B677FBECE}" destId="{C6BC02C2-21CA-4349-B0A4-2A7FB0F26687}" srcOrd="2" destOrd="0" parTransId="{2A8A1762-6A60-4CD1-843F-D6294FE8031F}" sibTransId="{FBB6AC1E-4DDE-46B8-B571-A943461F0FBB}"/>
    <dgm:cxn modelId="{27B67BD9-6319-4421-B041-0C4F350323EF}" type="presOf" srcId="{327E2E2C-7B6B-424A-9C02-EA66AAC64307}" destId="{62351547-3C83-4631-A0D0-7CACA882E71D}" srcOrd="0" destOrd="0" presId="urn:microsoft.com/office/officeart/2005/8/layout/vList4"/>
    <dgm:cxn modelId="{9063F70F-BFD3-43B1-A805-4E7EE08BEA38}" type="presOf" srcId="{360C849F-23AB-4A2F-B8B2-9B379545CA6F}" destId="{BFB4D06B-0601-4410-A7F2-8F62AB31A19A}" srcOrd="0" destOrd="0" presId="urn:microsoft.com/office/officeart/2005/8/layout/vList4"/>
    <dgm:cxn modelId="{83E2C87F-77C2-41EA-B4B9-3E40DAAA5124}" type="presParOf" srcId="{5DD6F42F-37AB-4275-BC52-C57976950051}" destId="{03F25A09-52EF-4A77-A57B-B10D1C811D62}" srcOrd="0" destOrd="0" presId="urn:microsoft.com/office/officeart/2005/8/layout/vList4"/>
    <dgm:cxn modelId="{CCB551D4-166E-48FA-A3BD-EA6DAA550DAB}" type="presParOf" srcId="{03F25A09-52EF-4A77-A57B-B10D1C811D62}" destId="{BFB4D06B-0601-4410-A7F2-8F62AB31A19A}" srcOrd="0" destOrd="0" presId="urn:microsoft.com/office/officeart/2005/8/layout/vList4"/>
    <dgm:cxn modelId="{DFE88054-B724-4AED-93AD-3450C5F5F959}" type="presParOf" srcId="{03F25A09-52EF-4A77-A57B-B10D1C811D62}" destId="{7C942398-5F07-463D-9F61-055F1E209988}" srcOrd="1" destOrd="0" presId="urn:microsoft.com/office/officeart/2005/8/layout/vList4"/>
    <dgm:cxn modelId="{F0887127-A696-4877-8319-0A8864D99EA0}" type="presParOf" srcId="{03F25A09-52EF-4A77-A57B-B10D1C811D62}" destId="{8E6CA332-D206-4C02-A050-4364AC6420C1}" srcOrd="2" destOrd="0" presId="urn:microsoft.com/office/officeart/2005/8/layout/vList4"/>
    <dgm:cxn modelId="{5657ADD1-AFCC-4468-A95D-38A543DA5596}" type="presParOf" srcId="{5DD6F42F-37AB-4275-BC52-C57976950051}" destId="{B96F7473-7CC6-4381-8588-4AC1925B4C20}" srcOrd="1" destOrd="0" presId="urn:microsoft.com/office/officeart/2005/8/layout/vList4"/>
    <dgm:cxn modelId="{FECD2886-859E-4B98-B5D7-1A8AC9405A75}" type="presParOf" srcId="{5DD6F42F-37AB-4275-BC52-C57976950051}" destId="{46F13E28-3E45-47D1-8B34-88E875E9EFB3}" srcOrd="2" destOrd="0" presId="urn:microsoft.com/office/officeart/2005/8/layout/vList4"/>
    <dgm:cxn modelId="{05E55D3D-3317-4C03-9DEF-CF4567536722}" type="presParOf" srcId="{46F13E28-3E45-47D1-8B34-88E875E9EFB3}" destId="{62351547-3C83-4631-A0D0-7CACA882E71D}" srcOrd="0" destOrd="0" presId="urn:microsoft.com/office/officeart/2005/8/layout/vList4"/>
    <dgm:cxn modelId="{1AC75689-E6CE-4065-B632-0607517C26E4}" type="presParOf" srcId="{46F13E28-3E45-47D1-8B34-88E875E9EFB3}" destId="{4D53545F-6ECC-4F51-9E56-80B9257A210F}" srcOrd="1" destOrd="0" presId="urn:microsoft.com/office/officeart/2005/8/layout/vList4"/>
    <dgm:cxn modelId="{2047ABAD-88DC-425C-BFCA-E32BB821FD17}" type="presParOf" srcId="{46F13E28-3E45-47D1-8B34-88E875E9EFB3}" destId="{B32485D1-76BD-40D0-A561-298F0E80A0A1}" srcOrd="2" destOrd="0" presId="urn:microsoft.com/office/officeart/2005/8/layout/vList4"/>
    <dgm:cxn modelId="{CF72DF1D-3707-41F4-BF25-54148934A749}" type="presParOf" srcId="{5DD6F42F-37AB-4275-BC52-C57976950051}" destId="{13340C81-F501-4ABD-A7B1-44026C649DA8}" srcOrd="3" destOrd="0" presId="urn:microsoft.com/office/officeart/2005/8/layout/vList4"/>
    <dgm:cxn modelId="{1480F20F-A091-4A08-8D9B-AFAE3F388C7D}" type="presParOf" srcId="{5DD6F42F-37AB-4275-BC52-C57976950051}" destId="{2ACB8843-7E24-4D73-816C-B5BE3D1DC0C3}" srcOrd="4" destOrd="0" presId="urn:microsoft.com/office/officeart/2005/8/layout/vList4"/>
    <dgm:cxn modelId="{BBC2C233-3C7B-49A7-8017-474D0008AE8F}" type="presParOf" srcId="{2ACB8843-7E24-4D73-816C-B5BE3D1DC0C3}" destId="{CDFC2A74-942F-4667-8D1A-3078F3B2716B}" srcOrd="0" destOrd="0" presId="urn:microsoft.com/office/officeart/2005/8/layout/vList4"/>
    <dgm:cxn modelId="{D021539D-13FE-4557-A405-5CD3126A72C6}" type="presParOf" srcId="{2ACB8843-7E24-4D73-816C-B5BE3D1DC0C3}" destId="{32D491A8-088F-4E1F-8856-200BB3DE1F62}" srcOrd="1" destOrd="0" presId="urn:microsoft.com/office/officeart/2005/8/layout/vList4"/>
    <dgm:cxn modelId="{9D22660E-5765-4C7B-AA33-29842D5C3ADF}" type="presParOf" srcId="{2ACB8843-7E24-4D73-816C-B5BE3D1DC0C3}" destId="{349228FB-A92F-4B46-9512-9EBD97D28BB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3F1C457-1A76-46E1-8B1F-C5166CD6C37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5881A6-DE37-485D-9B66-33A91C577982}">
      <dgm:prSet/>
      <dgm:spPr>
        <a:ln w="12700">
          <a:solidFill>
            <a:srgbClr val="002060"/>
          </a:solidFill>
        </a:ln>
      </dgm:spPr>
      <dgm:t>
        <a:bodyPr/>
        <a:lstStyle/>
        <a:p>
          <a:pPr algn="ctr" rtl="0"/>
          <a:r>
            <a:rPr lang="ru-RU" b="1" i="0" dirty="0" smtClean="0">
              <a:solidFill>
                <a:srgbClr val="002060"/>
              </a:solidFill>
            </a:rPr>
            <a:t>Налоговый орган анализирует характер взаимоотношений между сторонами по договору гражданско-правового характера</a:t>
          </a:r>
          <a:endParaRPr lang="ru-RU" b="1" dirty="0">
            <a:solidFill>
              <a:srgbClr val="002060"/>
            </a:solidFill>
          </a:endParaRPr>
        </a:p>
      </dgm:t>
    </dgm:pt>
    <dgm:pt modelId="{CA8F0FAB-ED20-4F1D-A944-A7D63B1F94F6}" type="parTrans" cxnId="{A0A72F84-B0BC-471C-9178-66F84FBDE609}">
      <dgm:prSet/>
      <dgm:spPr/>
      <dgm:t>
        <a:bodyPr/>
        <a:lstStyle/>
        <a:p>
          <a:endParaRPr lang="ru-RU"/>
        </a:p>
      </dgm:t>
    </dgm:pt>
    <dgm:pt modelId="{6BE0EA8C-3615-49DD-A67B-B4C4E7396E57}" type="sibTrans" cxnId="{A0A72F84-B0BC-471C-9178-66F84FBDE609}">
      <dgm:prSet/>
      <dgm:spPr/>
      <dgm:t>
        <a:bodyPr/>
        <a:lstStyle/>
        <a:p>
          <a:endParaRPr lang="ru-RU"/>
        </a:p>
      </dgm:t>
    </dgm:pt>
    <dgm:pt modelId="{9720FBBC-CD1F-4B03-99C1-3B4848F70D0F}">
      <dgm:prSet/>
      <dgm:spPr>
        <a:ln w="12700">
          <a:solidFill>
            <a:srgbClr val="002060"/>
          </a:solidFill>
        </a:ln>
      </dgm:spPr>
      <dgm:t>
        <a:bodyPr/>
        <a:lstStyle/>
        <a:p>
          <a:pPr algn="ctr" rtl="0"/>
          <a:r>
            <a:rPr lang="ru-RU" b="1" i="0" dirty="0" smtClean="0">
              <a:solidFill>
                <a:srgbClr val="002060"/>
              </a:solidFill>
            </a:rPr>
            <a:t>При выявлении признаков трудовых отношений, в отношении работодателей проводятся мероприятия налогового контроля</a:t>
          </a:r>
          <a:endParaRPr lang="ru-RU" b="1" dirty="0">
            <a:solidFill>
              <a:srgbClr val="002060"/>
            </a:solidFill>
          </a:endParaRPr>
        </a:p>
      </dgm:t>
    </dgm:pt>
    <dgm:pt modelId="{22A2329A-9662-4131-A5CF-4E8A8257510F}" type="parTrans" cxnId="{19A612C7-021F-48CC-9857-1223D2537544}">
      <dgm:prSet/>
      <dgm:spPr/>
      <dgm:t>
        <a:bodyPr/>
        <a:lstStyle/>
        <a:p>
          <a:endParaRPr lang="ru-RU"/>
        </a:p>
      </dgm:t>
    </dgm:pt>
    <dgm:pt modelId="{608891ED-665B-48AC-B5EF-712897AD55AE}" type="sibTrans" cxnId="{19A612C7-021F-48CC-9857-1223D2537544}">
      <dgm:prSet/>
      <dgm:spPr/>
      <dgm:t>
        <a:bodyPr/>
        <a:lstStyle/>
        <a:p>
          <a:endParaRPr lang="ru-RU"/>
        </a:p>
      </dgm:t>
    </dgm:pt>
    <dgm:pt modelId="{8735D96B-8D1E-48B7-8754-86F6399A0B5F}">
      <dgm:prSet/>
      <dgm:spPr>
        <a:solidFill>
          <a:schemeClr val="accent2">
            <a:lumMod val="20000"/>
            <a:lumOff val="80000"/>
          </a:schemeClr>
        </a:solidFill>
        <a:ln w="12700">
          <a:solidFill>
            <a:srgbClr val="002060"/>
          </a:solidFill>
        </a:ln>
      </dgm:spPr>
      <dgm:t>
        <a:bodyPr/>
        <a:lstStyle/>
        <a:p>
          <a:pPr algn="ctr" rtl="0"/>
          <a:r>
            <a:rPr lang="ru-RU" b="1" i="0" dirty="0" smtClean="0">
              <a:solidFill>
                <a:srgbClr val="002060"/>
              </a:solidFill>
            </a:rPr>
            <a:t>Производится переквалификация договора ГПХ в трудовой договор с перерасчетом НДФЛ и страховых взносов</a:t>
          </a:r>
          <a:endParaRPr lang="ru-RU" b="1" dirty="0">
            <a:solidFill>
              <a:srgbClr val="002060"/>
            </a:solidFill>
          </a:endParaRPr>
        </a:p>
      </dgm:t>
    </dgm:pt>
    <dgm:pt modelId="{0440B36C-4630-4D91-8BC7-A50980EE4394}" type="parTrans" cxnId="{257A07E8-DD23-465E-A6DA-6F4A909F0738}">
      <dgm:prSet/>
      <dgm:spPr/>
      <dgm:t>
        <a:bodyPr/>
        <a:lstStyle/>
        <a:p>
          <a:endParaRPr lang="ru-RU"/>
        </a:p>
      </dgm:t>
    </dgm:pt>
    <dgm:pt modelId="{BB00B621-30E0-4F45-BFCD-B2967ADC5B7E}" type="sibTrans" cxnId="{257A07E8-DD23-465E-A6DA-6F4A909F0738}">
      <dgm:prSet/>
      <dgm:spPr/>
      <dgm:t>
        <a:bodyPr/>
        <a:lstStyle/>
        <a:p>
          <a:endParaRPr lang="ru-RU"/>
        </a:p>
      </dgm:t>
    </dgm:pt>
    <dgm:pt modelId="{5CB54B96-28D0-4BDC-86BB-A9AEBFF926C5}" type="pres">
      <dgm:prSet presAssocID="{13F1C457-1A76-46E1-8B1F-C5166CD6C37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FA3B99-0BC1-4636-B861-0A667F012EF7}" type="pres">
      <dgm:prSet presAssocID="{C55881A6-DE37-485D-9B66-33A91C577982}" presName="parentText" presStyleLbl="node1" presStyleIdx="0" presStyleCnt="3" custScaleX="50965" custLinFactY="104245" custLinFactNeighborX="-26404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5B1975-1C3E-40EC-9B0E-E42A90A9DBA6}" type="pres">
      <dgm:prSet presAssocID="{6BE0EA8C-3615-49DD-A67B-B4C4E7396E57}" presName="spacer" presStyleCnt="0"/>
      <dgm:spPr/>
    </dgm:pt>
    <dgm:pt modelId="{AAA0E9C9-5D2F-4A4B-BB89-CEF21C006FD5}" type="pres">
      <dgm:prSet presAssocID="{9720FBBC-CD1F-4B03-99C1-3B4848F70D0F}" presName="parentText" presStyleLbl="node1" presStyleIdx="1" presStyleCnt="3" custScaleX="50956" custScaleY="106570" custLinFactY="-98371" custLinFactNeighborX="-2451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41E406-4637-4221-9D11-23AE03DC36CC}" type="pres">
      <dgm:prSet presAssocID="{608891ED-665B-48AC-B5EF-712897AD55AE}" presName="spacer" presStyleCnt="0"/>
      <dgm:spPr/>
    </dgm:pt>
    <dgm:pt modelId="{052593F2-E893-404B-899E-427095E1C61C}" type="pres">
      <dgm:prSet presAssocID="{8735D96B-8D1E-48B7-8754-86F6399A0B5F}" presName="parentText" presStyleLbl="node1" presStyleIdx="2" presStyleCnt="3" custScaleX="50955" custLinFactNeighborX="-26415" custLinFactNeighborY="919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74E11E-BC66-4677-A943-8519971D6939}" type="presOf" srcId="{8735D96B-8D1E-48B7-8754-86F6399A0B5F}" destId="{052593F2-E893-404B-899E-427095E1C61C}" srcOrd="0" destOrd="0" presId="urn:microsoft.com/office/officeart/2005/8/layout/vList2"/>
    <dgm:cxn modelId="{19A612C7-021F-48CC-9857-1223D2537544}" srcId="{13F1C457-1A76-46E1-8B1F-C5166CD6C379}" destId="{9720FBBC-CD1F-4B03-99C1-3B4848F70D0F}" srcOrd="1" destOrd="0" parTransId="{22A2329A-9662-4131-A5CF-4E8A8257510F}" sibTransId="{608891ED-665B-48AC-B5EF-712897AD55AE}"/>
    <dgm:cxn modelId="{046B81F8-D73A-4F82-9E5F-96B95A80BCDE}" type="presOf" srcId="{13F1C457-1A76-46E1-8B1F-C5166CD6C379}" destId="{5CB54B96-28D0-4BDC-86BB-A9AEBFF926C5}" srcOrd="0" destOrd="0" presId="urn:microsoft.com/office/officeart/2005/8/layout/vList2"/>
    <dgm:cxn modelId="{257A07E8-DD23-465E-A6DA-6F4A909F0738}" srcId="{13F1C457-1A76-46E1-8B1F-C5166CD6C379}" destId="{8735D96B-8D1E-48B7-8754-86F6399A0B5F}" srcOrd="2" destOrd="0" parTransId="{0440B36C-4630-4D91-8BC7-A50980EE4394}" sibTransId="{BB00B621-30E0-4F45-BFCD-B2967ADC5B7E}"/>
    <dgm:cxn modelId="{A0A72F84-B0BC-471C-9178-66F84FBDE609}" srcId="{13F1C457-1A76-46E1-8B1F-C5166CD6C379}" destId="{C55881A6-DE37-485D-9B66-33A91C577982}" srcOrd="0" destOrd="0" parTransId="{CA8F0FAB-ED20-4F1D-A944-A7D63B1F94F6}" sibTransId="{6BE0EA8C-3615-49DD-A67B-B4C4E7396E57}"/>
    <dgm:cxn modelId="{4B2BA88F-5212-45C6-9CFB-10A0994855EB}" type="presOf" srcId="{9720FBBC-CD1F-4B03-99C1-3B4848F70D0F}" destId="{AAA0E9C9-5D2F-4A4B-BB89-CEF21C006FD5}" srcOrd="0" destOrd="0" presId="urn:microsoft.com/office/officeart/2005/8/layout/vList2"/>
    <dgm:cxn modelId="{147D31A8-560D-4C7A-9A37-73F09977543B}" type="presOf" srcId="{C55881A6-DE37-485D-9B66-33A91C577982}" destId="{77FA3B99-0BC1-4636-B861-0A667F012EF7}" srcOrd="0" destOrd="0" presId="urn:microsoft.com/office/officeart/2005/8/layout/vList2"/>
    <dgm:cxn modelId="{6793491A-0AC4-4D97-8CE4-77A0109BFFFD}" type="presParOf" srcId="{5CB54B96-28D0-4BDC-86BB-A9AEBFF926C5}" destId="{77FA3B99-0BC1-4636-B861-0A667F012EF7}" srcOrd="0" destOrd="0" presId="urn:microsoft.com/office/officeart/2005/8/layout/vList2"/>
    <dgm:cxn modelId="{E3D35674-4E39-4F09-B98E-18ECB1D9620A}" type="presParOf" srcId="{5CB54B96-28D0-4BDC-86BB-A9AEBFF926C5}" destId="{535B1975-1C3E-40EC-9B0E-E42A90A9DBA6}" srcOrd="1" destOrd="0" presId="urn:microsoft.com/office/officeart/2005/8/layout/vList2"/>
    <dgm:cxn modelId="{B78ED4F2-1BAC-4223-A00C-A9642AD62AE5}" type="presParOf" srcId="{5CB54B96-28D0-4BDC-86BB-A9AEBFF926C5}" destId="{AAA0E9C9-5D2F-4A4B-BB89-CEF21C006FD5}" srcOrd="2" destOrd="0" presId="urn:microsoft.com/office/officeart/2005/8/layout/vList2"/>
    <dgm:cxn modelId="{8F43B685-0F7C-40BE-81A1-F3A96EFE4B87}" type="presParOf" srcId="{5CB54B96-28D0-4BDC-86BB-A9AEBFF926C5}" destId="{CB41E406-4637-4221-9D11-23AE03DC36CC}" srcOrd="3" destOrd="0" presId="urn:microsoft.com/office/officeart/2005/8/layout/vList2"/>
    <dgm:cxn modelId="{770B18E3-D6E1-4E38-A5C1-FCA43A467F20}" type="presParOf" srcId="{5CB54B96-28D0-4BDC-86BB-A9AEBFF926C5}" destId="{052593F2-E893-404B-899E-427095E1C61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98B5FFA-F395-4A59-9C3A-28D9D208CD01}" type="doc">
      <dgm:prSet loTypeId="urn:microsoft.com/office/officeart/2005/8/layout/vProcess5" loCatId="process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DBC8008-EFED-4194-ABAE-6790FABD3638}">
      <dgm:prSet custT="1"/>
      <dgm:spPr>
        <a:solidFill>
          <a:schemeClr val="accent3">
            <a:lumMod val="20000"/>
            <a:lumOff val="80000"/>
          </a:schemeClr>
        </a:solidFill>
        <a:ln w="12700">
          <a:solidFill>
            <a:schemeClr val="accent3">
              <a:lumMod val="50000"/>
            </a:schemeClr>
          </a:solidFill>
        </a:ln>
      </dgm:spPr>
      <dgm:t>
        <a:bodyPr/>
        <a:lstStyle/>
        <a:p>
          <a:pPr algn="ctr" rtl="0"/>
          <a:r>
            <a:rPr lang="ru-RU" sz="1600" b="1" i="0" dirty="0" smtClean="0">
              <a:solidFill>
                <a:srgbClr val="002060"/>
              </a:solidFill>
            </a:rPr>
            <a:t>С 01.01.2020 года действует новая редакция пункта        9 статьи 226 НК РФ и пункта 5 статьи 208 НК РФ</a:t>
          </a:r>
          <a:endParaRPr lang="ru-RU" sz="1600" dirty="0">
            <a:solidFill>
              <a:srgbClr val="002060"/>
            </a:solidFill>
          </a:endParaRPr>
        </a:p>
      </dgm:t>
    </dgm:pt>
    <dgm:pt modelId="{4A52A1FB-5000-4F73-884F-414C653161F0}" type="parTrans" cxnId="{EB7F2DA9-C0D4-43A5-A586-53153E511DC6}">
      <dgm:prSet/>
      <dgm:spPr/>
      <dgm:t>
        <a:bodyPr/>
        <a:lstStyle/>
        <a:p>
          <a:endParaRPr lang="ru-RU"/>
        </a:p>
      </dgm:t>
    </dgm:pt>
    <dgm:pt modelId="{D9947C8A-9225-47CD-B46F-91531590F0B7}" type="sibTrans" cxnId="{EB7F2DA9-C0D4-43A5-A586-53153E511DC6}">
      <dgm:prSet/>
      <dgm:spPr>
        <a:solidFill>
          <a:srgbClr val="FF3300">
            <a:alpha val="90000"/>
          </a:srgbClr>
        </a:solidFill>
      </dgm:spPr>
      <dgm:t>
        <a:bodyPr/>
        <a:lstStyle/>
        <a:p>
          <a:endParaRPr lang="ru-RU"/>
        </a:p>
      </dgm:t>
    </dgm:pt>
    <dgm:pt modelId="{3E6EABDD-4BCD-4C3A-B579-B34ED319DA06}">
      <dgm:prSet custT="1"/>
      <dgm:spPr>
        <a:solidFill>
          <a:schemeClr val="accent3">
            <a:lumMod val="20000"/>
            <a:lumOff val="80000"/>
          </a:schemeClr>
        </a:solidFill>
        <a:ln w="12700">
          <a:solidFill>
            <a:schemeClr val="accent3">
              <a:lumMod val="50000"/>
            </a:schemeClr>
          </a:solidFill>
        </a:ln>
      </dgm:spPr>
      <dgm:t>
        <a:bodyPr/>
        <a:lstStyle/>
        <a:p>
          <a:pPr algn="ctr" rtl="0"/>
          <a:r>
            <a:rPr lang="ru-RU" sz="1600" b="1" i="0" dirty="0" smtClean="0">
              <a:solidFill>
                <a:srgbClr val="002060"/>
              </a:solidFill>
            </a:rPr>
            <a:t>ФНС России в письме от        23 апреля 2021 года N БС-4-11/5630@ разъясняет порядок применени</a:t>
          </a:r>
          <a:r>
            <a:rPr lang="ru-RU" sz="1600" b="1" i="0" dirty="0" smtClean="0"/>
            <a:t>я </a:t>
          </a:r>
          <a:r>
            <a:rPr lang="ru-RU" sz="1600" b="1" i="0" dirty="0" smtClean="0">
              <a:solidFill>
                <a:srgbClr val="002060"/>
              </a:solidFill>
            </a:rPr>
            <a:t>указанных норм</a:t>
          </a:r>
          <a:endParaRPr lang="ru-RU" sz="1600" b="1" dirty="0">
            <a:solidFill>
              <a:srgbClr val="002060"/>
            </a:solidFill>
          </a:endParaRPr>
        </a:p>
      </dgm:t>
    </dgm:pt>
    <dgm:pt modelId="{B1585107-2E06-4F61-9A66-6A375B6CCD85}" type="parTrans" cxnId="{C568A6AE-B33F-4E5F-8805-1E0D1B4D9B3D}">
      <dgm:prSet/>
      <dgm:spPr/>
      <dgm:t>
        <a:bodyPr/>
        <a:lstStyle/>
        <a:p>
          <a:endParaRPr lang="ru-RU"/>
        </a:p>
      </dgm:t>
    </dgm:pt>
    <dgm:pt modelId="{26950F8E-AB47-499A-9E75-41E3FE8468ED}" type="sibTrans" cxnId="{C568A6AE-B33F-4E5F-8805-1E0D1B4D9B3D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0C3D6635-1AB8-4203-A842-EF889B7F4062}">
      <dgm:prSet custT="1"/>
      <dgm:spPr>
        <a:solidFill>
          <a:schemeClr val="accent2">
            <a:lumMod val="20000"/>
            <a:lumOff val="80000"/>
          </a:schemeClr>
        </a:solidFill>
        <a:ln w="12700">
          <a:solidFill>
            <a:schemeClr val="accent3">
              <a:lumMod val="50000"/>
            </a:schemeClr>
          </a:solidFill>
        </a:ln>
      </dgm:spPr>
      <dgm:t>
        <a:bodyPr/>
        <a:lstStyle/>
        <a:p>
          <a:pPr algn="ctr" rtl="0"/>
          <a:r>
            <a:rPr lang="ru-RU" sz="1600" b="1" i="0" dirty="0" smtClean="0">
              <a:solidFill>
                <a:srgbClr val="002060"/>
              </a:solidFill>
            </a:rPr>
            <a:t>При доначислении НДФЛ по результатам камеральных или выездных налоговых проверок, НДФЛ может быть взыскан за счет средств налогового агента</a:t>
          </a:r>
          <a:endParaRPr lang="ru-RU" sz="1600" dirty="0">
            <a:solidFill>
              <a:srgbClr val="002060"/>
            </a:solidFill>
          </a:endParaRPr>
        </a:p>
      </dgm:t>
    </dgm:pt>
    <dgm:pt modelId="{0B3D8CC2-9019-405E-8355-0B21EC975AAE}" type="parTrans" cxnId="{F9C24D2B-33F4-4B3C-8C9A-9F347F93B1B6}">
      <dgm:prSet/>
      <dgm:spPr/>
      <dgm:t>
        <a:bodyPr/>
        <a:lstStyle/>
        <a:p>
          <a:endParaRPr lang="ru-RU"/>
        </a:p>
      </dgm:t>
    </dgm:pt>
    <dgm:pt modelId="{A1355531-58C9-4EF4-86E5-9ED216625391}" type="sibTrans" cxnId="{F9C24D2B-33F4-4B3C-8C9A-9F347F93B1B6}">
      <dgm:prSet/>
      <dgm:spPr/>
      <dgm:t>
        <a:bodyPr/>
        <a:lstStyle/>
        <a:p>
          <a:endParaRPr lang="ru-RU"/>
        </a:p>
      </dgm:t>
    </dgm:pt>
    <dgm:pt modelId="{D83FF620-42AA-4AA4-BA96-E9D2D24CF8D4}" type="pres">
      <dgm:prSet presAssocID="{898B5FFA-F395-4A59-9C3A-28D9D208CD0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28B704-57D2-43A9-BAA8-3E104FC5F94D}" type="pres">
      <dgm:prSet presAssocID="{898B5FFA-F395-4A59-9C3A-28D9D208CD01}" presName="dummyMaxCanvas" presStyleCnt="0">
        <dgm:presLayoutVars/>
      </dgm:prSet>
      <dgm:spPr/>
    </dgm:pt>
    <dgm:pt modelId="{A877EE18-2488-45E9-AB86-591DEC93B3F9}" type="pres">
      <dgm:prSet presAssocID="{898B5FFA-F395-4A59-9C3A-28D9D208CD01}" presName="ThreeNodes_1" presStyleLbl="node1" presStyleIdx="0" presStyleCnt="3" custScaleX="51152" custLinFactNeighborX="-24418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CE61EF-05A0-4F1B-8DE8-C132498B06D1}" type="pres">
      <dgm:prSet presAssocID="{898B5FFA-F395-4A59-9C3A-28D9D208CD01}" presName="ThreeNodes_2" presStyleLbl="node1" presStyleIdx="1" presStyleCnt="3" custScaleX="55480" custLinFactNeighborX="-17759" custLinFactNeighborY="34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BA475-F477-4FDC-A87C-B115FCE39B80}" type="pres">
      <dgm:prSet presAssocID="{898B5FFA-F395-4A59-9C3A-28D9D208CD01}" presName="ThreeNodes_3" presStyleLbl="node1" presStyleIdx="2" presStyleCnt="3" custScaleX="79772" custLinFactNeighborX="13444" custLinFactNeighborY="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5A4B9A-D00F-4A4E-92B3-5914183124EE}" type="pres">
      <dgm:prSet presAssocID="{898B5FFA-F395-4A59-9C3A-28D9D208CD01}" presName="ThreeConn_1-2" presStyleLbl="fgAccFollowNode1" presStyleIdx="0" presStyleCnt="2" custLinFactX="-200000" custLinFactNeighborX="-226194" custLinFactNeighborY="-291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7B089F-1EAC-4D74-8AEA-57EFDF783751}" type="pres">
      <dgm:prSet presAssocID="{898B5FFA-F395-4A59-9C3A-28D9D208CD01}" presName="ThreeConn_2-3" presStyleLbl="fgAccFollowNode1" presStyleIdx="1" presStyleCnt="2" custLinFactX="-157614" custLinFactNeighborX="-200000" custLinFactNeighborY="-294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F8B460-4CEC-422B-AE52-CE74C20E3304}" type="pres">
      <dgm:prSet presAssocID="{898B5FFA-F395-4A59-9C3A-28D9D208CD01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F745F-799E-43D6-AEA3-071C57D32227}" type="pres">
      <dgm:prSet presAssocID="{898B5FFA-F395-4A59-9C3A-28D9D208CD01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E048B5-0AC3-473F-B595-F7B6621311BD}" type="pres">
      <dgm:prSet presAssocID="{898B5FFA-F395-4A59-9C3A-28D9D208CD01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E5B20D-A04A-4556-898F-D8EA7551A3E0}" type="presOf" srcId="{3E6EABDD-4BCD-4C3A-B579-B34ED319DA06}" destId="{FECE61EF-05A0-4F1B-8DE8-C132498B06D1}" srcOrd="0" destOrd="0" presId="urn:microsoft.com/office/officeart/2005/8/layout/vProcess5"/>
    <dgm:cxn modelId="{B2145E73-D1DA-4AC1-9D1B-43A5B304F9BC}" type="presOf" srcId="{898B5FFA-F395-4A59-9C3A-28D9D208CD01}" destId="{D83FF620-42AA-4AA4-BA96-E9D2D24CF8D4}" srcOrd="0" destOrd="0" presId="urn:microsoft.com/office/officeart/2005/8/layout/vProcess5"/>
    <dgm:cxn modelId="{AAC17FC8-90F7-49CD-AB6B-9A94178140A0}" type="presOf" srcId="{26950F8E-AB47-499A-9E75-41E3FE8468ED}" destId="{FD7B089F-1EAC-4D74-8AEA-57EFDF783751}" srcOrd="0" destOrd="0" presId="urn:microsoft.com/office/officeart/2005/8/layout/vProcess5"/>
    <dgm:cxn modelId="{F9C24D2B-33F4-4B3C-8C9A-9F347F93B1B6}" srcId="{898B5FFA-F395-4A59-9C3A-28D9D208CD01}" destId="{0C3D6635-1AB8-4203-A842-EF889B7F4062}" srcOrd="2" destOrd="0" parTransId="{0B3D8CC2-9019-405E-8355-0B21EC975AAE}" sibTransId="{A1355531-58C9-4EF4-86E5-9ED216625391}"/>
    <dgm:cxn modelId="{E396BE3B-164E-404A-B476-C25E6D8CB2DB}" type="presOf" srcId="{3DBC8008-EFED-4194-ABAE-6790FABD3638}" destId="{A877EE18-2488-45E9-AB86-591DEC93B3F9}" srcOrd="0" destOrd="0" presId="urn:microsoft.com/office/officeart/2005/8/layout/vProcess5"/>
    <dgm:cxn modelId="{C568A6AE-B33F-4E5F-8805-1E0D1B4D9B3D}" srcId="{898B5FFA-F395-4A59-9C3A-28D9D208CD01}" destId="{3E6EABDD-4BCD-4C3A-B579-B34ED319DA06}" srcOrd="1" destOrd="0" parTransId="{B1585107-2E06-4F61-9A66-6A375B6CCD85}" sibTransId="{26950F8E-AB47-499A-9E75-41E3FE8468ED}"/>
    <dgm:cxn modelId="{AE926CE1-11BC-4A78-99B1-314379197174}" type="presOf" srcId="{0C3D6635-1AB8-4203-A842-EF889B7F4062}" destId="{795BA475-F477-4FDC-A87C-B115FCE39B80}" srcOrd="0" destOrd="0" presId="urn:microsoft.com/office/officeart/2005/8/layout/vProcess5"/>
    <dgm:cxn modelId="{479C96DB-5BEA-4A1A-AEF0-1143BAB0A161}" type="presOf" srcId="{0C3D6635-1AB8-4203-A842-EF889B7F4062}" destId="{1CE048B5-0AC3-473F-B595-F7B6621311BD}" srcOrd="1" destOrd="0" presId="urn:microsoft.com/office/officeart/2005/8/layout/vProcess5"/>
    <dgm:cxn modelId="{D3B4B870-8F4C-4717-BC44-4CB828F9D5B9}" type="presOf" srcId="{3DBC8008-EFED-4194-ABAE-6790FABD3638}" destId="{D0F8B460-4CEC-422B-AE52-CE74C20E3304}" srcOrd="1" destOrd="0" presId="urn:microsoft.com/office/officeart/2005/8/layout/vProcess5"/>
    <dgm:cxn modelId="{D4287AAD-FA3A-4929-A86B-F78D041ADA54}" type="presOf" srcId="{3E6EABDD-4BCD-4C3A-B579-B34ED319DA06}" destId="{270F745F-799E-43D6-AEA3-071C57D32227}" srcOrd="1" destOrd="0" presId="urn:microsoft.com/office/officeart/2005/8/layout/vProcess5"/>
    <dgm:cxn modelId="{EB7F2DA9-C0D4-43A5-A586-53153E511DC6}" srcId="{898B5FFA-F395-4A59-9C3A-28D9D208CD01}" destId="{3DBC8008-EFED-4194-ABAE-6790FABD3638}" srcOrd="0" destOrd="0" parTransId="{4A52A1FB-5000-4F73-884F-414C653161F0}" sibTransId="{D9947C8A-9225-47CD-B46F-91531590F0B7}"/>
    <dgm:cxn modelId="{9E1C4C63-B149-4518-A94C-883F1B3E4BB2}" type="presOf" srcId="{D9947C8A-9225-47CD-B46F-91531590F0B7}" destId="{AF5A4B9A-D00F-4A4E-92B3-5914183124EE}" srcOrd="0" destOrd="0" presId="urn:microsoft.com/office/officeart/2005/8/layout/vProcess5"/>
    <dgm:cxn modelId="{302412A4-5A32-4F06-BE71-FD3A9097F7DF}" type="presParOf" srcId="{D83FF620-42AA-4AA4-BA96-E9D2D24CF8D4}" destId="{8228B704-57D2-43A9-BAA8-3E104FC5F94D}" srcOrd="0" destOrd="0" presId="urn:microsoft.com/office/officeart/2005/8/layout/vProcess5"/>
    <dgm:cxn modelId="{C5BAA66D-E3AE-4FAF-B2CF-626831D75E1E}" type="presParOf" srcId="{D83FF620-42AA-4AA4-BA96-E9D2D24CF8D4}" destId="{A877EE18-2488-45E9-AB86-591DEC93B3F9}" srcOrd="1" destOrd="0" presId="urn:microsoft.com/office/officeart/2005/8/layout/vProcess5"/>
    <dgm:cxn modelId="{57D78563-E636-41BA-AAEB-880F832CC42A}" type="presParOf" srcId="{D83FF620-42AA-4AA4-BA96-E9D2D24CF8D4}" destId="{FECE61EF-05A0-4F1B-8DE8-C132498B06D1}" srcOrd="2" destOrd="0" presId="urn:microsoft.com/office/officeart/2005/8/layout/vProcess5"/>
    <dgm:cxn modelId="{D3341601-BA2F-4F7C-B1F9-DF6592CF305C}" type="presParOf" srcId="{D83FF620-42AA-4AA4-BA96-E9D2D24CF8D4}" destId="{795BA475-F477-4FDC-A87C-B115FCE39B80}" srcOrd="3" destOrd="0" presId="urn:microsoft.com/office/officeart/2005/8/layout/vProcess5"/>
    <dgm:cxn modelId="{F44649C9-F489-4F71-834B-BF22664E04DD}" type="presParOf" srcId="{D83FF620-42AA-4AA4-BA96-E9D2D24CF8D4}" destId="{AF5A4B9A-D00F-4A4E-92B3-5914183124EE}" srcOrd="4" destOrd="0" presId="urn:microsoft.com/office/officeart/2005/8/layout/vProcess5"/>
    <dgm:cxn modelId="{0A4DC538-B72F-40FD-AF2C-18D9903A6309}" type="presParOf" srcId="{D83FF620-42AA-4AA4-BA96-E9D2D24CF8D4}" destId="{FD7B089F-1EAC-4D74-8AEA-57EFDF783751}" srcOrd="5" destOrd="0" presId="urn:microsoft.com/office/officeart/2005/8/layout/vProcess5"/>
    <dgm:cxn modelId="{5ABECB04-97F4-44D4-8B00-0CA6B878384A}" type="presParOf" srcId="{D83FF620-42AA-4AA4-BA96-E9D2D24CF8D4}" destId="{D0F8B460-4CEC-422B-AE52-CE74C20E3304}" srcOrd="6" destOrd="0" presId="urn:microsoft.com/office/officeart/2005/8/layout/vProcess5"/>
    <dgm:cxn modelId="{A3F9548E-FD14-49E0-A487-B76B67E6F03B}" type="presParOf" srcId="{D83FF620-42AA-4AA4-BA96-E9D2D24CF8D4}" destId="{270F745F-799E-43D6-AEA3-071C57D32227}" srcOrd="7" destOrd="0" presId="urn:microsoft.com/office/officeart/2005/8/layout/vProcess5"/>
    <dgm:cxn modelId="{82E748C0-7347-419A-AEF4-959B6E9AD788}" type="presParOf" srcId="{D83FF620-42AA-4AA4-BA96-E9D2D24CF8D4}" destId="{1CE048B5-0AC3-473F-B595-F7B6621311B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DF566E2A-3C4F-4D34-AD75-FDF9DC883A66}" type="doc">
      <dgm:prSet loTypeId="urn:microsoft.com/office/officeart/2005/8/layout/vList2" loCatId="list" qsTypeId="urn:microsoft.com/office/officeart/2005/8/quickstyle/simple3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79CC1862-9DFC-43C1-AD6B-BE60A17A8236}">
      <dgm:prSet/>
      <dgm:spPr>
        <a:solidFill>
          <a:schemeClr val="accent1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ctr" rtl="0"/>
          <a:r>
            <a:rPr lang="ru-RU" b="1" i="0" dirty="0" smtClean="0">
              <a:solidFill>
                <a:srgbClr val="002060"/>
              </a:solidFill>
            </a:rPr>
            <a:t>Неуплата сумм налога (взноса) в результате занижения налоговой базы влечет взыскание штрафа в размере 20% от неуплаченной суммы налога (взноса), либо 40% при наличии умышленных действий (статья 122 НК РФ)</a:t>
          </a:r>
          <a:endParaRPr lang="ru-RU" b="1" dirty="0">
            <a:solidFill>
              <a:srgbClr val="002060"/>
            </a:solidFill>
          </a:endParaRPr>
        </a:p>
      </dgm:t>
    </dgm:pt>
    <dgm:pt modelId="{1FACDFF6-D663-4920-A292-968299C35357}" type="parTrans" cxnId="{EED55362-8E13-4E94-ACA0-972A3EC47A90}">
      <dgm:prSet/>
      <dgm:spPr/>
      <dgm:t>
        <a:bodyPr/>
        <a:lstStyle/>
        <a:p>
          <a:endParaRPr lang="ru-RU"/>
        </a:p>
      </dgm:t>
    </dgm:pt>
    <dgm:pt modelId="{A8D4522C-E028-4EDE-B40C-8ED6FE90043D}" type="sibTrans" cxnId="{EED55362-8E13-4E94-ACA0-972A3EC47A90}">
      <dgm:prSet/>
      <dgm:spPr/>
      <dgm:t>
        <a:bodyPr/>
        <a:lstStyle/>
        <a:p>
          <a:endParaRPr lang="ru-RU"/>
        </a:p>
      </dgm:t>
    </dgm:pt>
    <dgm:pt modelId="{D6B73039-28C3-4994-9EDA-70DE10305B81}">
      <dgm:prSet/>
      <dgm:spPr>
        <a:solidFill>
          <a:schemeClr val="accent1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ctr" rtl="0"/>
          <a:r>
            <a:rPr lang="ru-RU" b="1" i="0" dirty="0" smtClean="0">
              <a:solidFill>
                <a:srgbClr val="002060"/>
              </a:solidFill>
            </a:rPr>
            <a:t>Неправомерное </a:t>
          </a:r>
          <a:r>
            <a:rPr lang="ru-RU" b="1" i="0" dirty="0" err="1" smtClean="0">
              <a:solidFill>
                <a:srgbClr val="002060"/>
              </a:solidFill>
            </a:rPr>
            <a:t>неудержание</a:t>
          </a:r>
          <a:r>
            <a:rPr lang="ru-RU" b="1" i="0" dirty="0" smtClean="0">
              <a:solidFill>
                <a:srgbClr val="002060"/>
              </a:solidFill>
            </a:rPr>
            <a:t> (</a:t>
          </a:r>
          <a:r>
            <a:rPr lang="ru-RU" b="1" i="0" dirty="0" err="1" smtClean="0">
              <a:solidFill>
                <a:srgbClr val="002060"/>
              </a:solidFill>
            </a:rPr>
            <a:t>неперечисление</a:t>
          </a:r>
          <a:r>
            <a:rPr lang="ru-RU" b="1" i="0" dirty="0" smtClean="0">
              <a:solidFill>
                <a:srgbClr val="002060"/>
              </a:solidFill>
            </a:rPr>
            <a:t>) в установленный срок сумм НДФЛ, влечет взыскание штрафа в размере 20% от суммы налога, подлежащей удержанию и (или) перечислению (статья 123 НК РФ)</a:t>
          </a:r>
          <a:endParaRPr lang="ru-RU" b="1" dirty="0">
            <a:solidFill>
              <a:srgbClr val="002060"/>
            </a:solidFill>
          </a:endParaRPr>
        </a:p>
      </dgm:t>
    </dgm:pt>
    <dgm:pt modelId="{CA0A54DD-9A72-41B7-B870-0F1627AA874F}" type="parTrans" cxnId="{A1F449A3-6263-402E-82E8-F7116807E39D}">
      <dgm:prSet/>
      <dgm:spPr/>
      <dgm:t>
        <a:bodyPr/>
        <a:lstStyle/>
        <a:p>
          <a:endParaRPr lang="ru-RU"/>
        </a:p>
      </dgm:t>
    </dgm:pt>
    <dgm:pt modelId="{936FFCDE-F96B-42B8-B542-25979393FC62}" type="sibTrans" cxnId="{A1F449A3-6263-402E-82E8-F7116807E39D}">
      <dgm:prSet/>
      <dgm:spPr/>
      <dgm:t>
        <a:bodyPr/>
        <a:lstStyle/>
        <a:p>
          <a:endParaRPr lang="ru-RU"/>
        </a:p>
      </dgm:t>
    </dgm:pt>
    <dgm:pt modelId="{52C42533-BFD2-4A62-B6A1-9D0CE9869616}">
      <dgm:prSet/>
      <dgm:spPr>
        <a:solidFill>
          <a:schemeClr val="accent1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ctr" rtl="0"/>
          <a:r>
            <a:rPr lang="ru-RU" b="1" i="0" dirty="0" smtClean="0">
              <a:solidFill>
                <a:srgbClr val="002060"/>
              </a:solidFill>
            </a:rPr>
            <a:t>Представление налоговым агентом налоговому органу документов, содержащих недостоверные сведения, влечет взыскание штрафа в размере 500 рублей за каждый документ (статья 126.1 НК РФ)</a:t>
          </a:r>
          <a:endParaRPr lang="ru-RU" b="1" dirty="0">
            <a:solidFill>
              <a:srgbClr val="002060"/>
            </a:solidFill>
          </a:endParaRPr>
        </a:p>
      </dgm:t>
    </dgm:pt>
    <dgm:pt modelId="{8C2771ED-BC18-42C0-933D-7C2483D12112}" type="parTrans" cxnId="{2EC39CF2-E3C0-4F76-A178-A8152A21499B}">
      <dgm:prSet/>
      <dgm:spPr/>
      <dgm:t>
        <a:bodyPr/>
        <a:lstStyle/>
        <a:p>
          <a:endParaRPr lang="ru-RU"/>
        </a:p>
      </dgm:t>
    </dgm:pt>
    <dgm:pt modelId="{73BF8CA3-6C81-4457-9807-BB7DE9CD1949}" type="sibTrans" cxnId="{2EC39CF2-E3C0-4F76-A178-A8152A21499B}">
      <dgm:prSet/>
      <dgm:spPr/>
      <dgm:t>
        <a:bodyPr/>
        <a:lstStyle/>
        <a:p>
          <a:endParaRPr lang="ru-RU"/>
        </a:p>
      </dgm:t>
    </dgm:pt>
    <dgm:pt modelId="{205CF9AC-EB8E-494A-9385-2E7E65284E8A}" type="pres">
      <dgm:prSet presAssocID="{DF566E2A-3C4F-4D34-AD75-FDF9DC883A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B720DB-B261-4A0C-95C9-B34D42EC9C27}" type="pres">
      <dgm:prSet presAssocID="{79CC1862-9DFC-43C1-AD6B-BE60A17A8236}" presName="parentText" presStyleLbl="node1" presStyleIdx="0" presStyleCnt="3" custScaleY="114429" custLinFactY="15346" custLinFactNeighborX="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99EDA-D5EC-4F77-A58C-DBFC47FED174}" type="pres">
      <dgm:prSet presAssocID="{A8D4522C-E028-4EDE-B40C-8ED6FE90043D}" presName="spacer" presStyleCnt="0"/>
      <dgm:spPr/>
    </dgm:pt>
    <dgm:pt modelId="{22088EC0-8839-4820-B327-DBBFEFA092E1}" type="pres">
      <dgm:prSet presAssocID="{D6B73039-28C3-4994-9EDA-70DE10305B81}" presName="parentText" presStyleLbl="node1" presStyleIdx="1" presStyleCnt="3" custScaleY="125222" custLinFactY="12145" custLinFactNeighborX="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DE4D73-0381-4DE3-A31B-6CE6DBEE6DDE}" type="pres">
      <dgm:prSet presAssocID="{936FFCDE-F96B-42B8-B542-25979393FC62}" presName="spacer" presStyleCnt="0"/>
      <dgm:spPr/>
    </dgm:pt>
    <dgm:pt modelId="{B272D435-BA67-4FAA-A946-3B1556B18D42}" type="pres">
      <dgm:prSet presAssocID="{52C42533-BFD2-4A62-B6A1-9D0CE9869616}" presName="parentText" presStyleLbl="node1" presStyleIdx="2" presStyleCnt="3" custScaleY="122915" custLinFactY="32947" custLinFactNeighborX="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F11306-1931-4B55-B24B-4520D23CF21D}" type="presOf" srcId="{79CC1862-9DFC-43C1-AD6B-BE60A17A8236}" destId="{2AB720DB-B261-4A0C-95C9-B34D42EC9C27}" srcOrd="0" destOrd="0" presId="urn:microsoft.com/office/officeart/2005/8/layout/vList2"/>
    <dgm:cxn modelId="{2EC39CF2-E3C0-4F76-A178-A8152A21499B}" srcId="{DF566E2A-3C4F-4D34-AD75-FDF9DC883A66}" destId="{52C42533-BFD2-4A62-B6A1-9D0CE9869616}" srcOrd="2" destOrd="0" parTransId="{8C2771ED-BC18-42C0-933D-7C2483D12112}" sibTransId="{73BF8CA3-6C81-4457-9807-BB7DE9CD1949}"/>
    <dgm:cxn modelId="{A1F449A3-6263-402E-82E8-F7116807E39D}" srcId="{DF566E2A-3C4F-4D34-AD75-FDF9DC883A66}" destId="{D6B73039-28C3-4994-9EDA-70DE10305B81}" srcOrd="1" destOrd="0" parTransId="{CA0A54DD-9A72-41B7-B870-0F1627AA874F}" sibTransId="{936FFCDE-F96B-42B8-B542-25979393FC62}"/>
    <dgm:cxn modelId="{75BF405E-4684-4290-B475-C489EB292746}" type="presOf" srcId="{D6B73039-28C3-4994-9EDA-70DE10305B81}" destId="{22088EC0-8839-4820-B327-DBBFEFA092E1}" srcOrd="0" destOrd="0" presId="urn:microsoft.com/office/officeart/2005/8/layout/vList2"/>
    <dgm:cxn modelId="{7FBDAECC-605A-43C0-9C7A-ADB80BC93B7D}" type="presOf" srcId="{DF566E2A-3C4F-4D34-AD75-FDF9DC883A66}" destId="{205CF9AC-EB8E-494A-9385-2E7E65284E8A}" srcOrd="0" destOrd="0" presId="urn:microsoft.com/office/officeart/2005/8/layout/vList2"/>
    <dgm:cxn modelId="{EED55362-8E13-4E94-ACA0-972A3EC47A90}" srcId="{DF566E2A-3C4F-4D34-AD75-FDF9DC883A66}" destId="{79CC1862-9DFC-43C1-AD6B-BE60A17A8236}" srcOrd="0" destOrd="0" parTransId="{1FACDFF6-D663-4920-A292-968299C35357}" sibTransId="{A8D4522C-E028-4EDE-B40C-8ED6FE90043D}"/>
    <dgm:cxn modelId="{BB5133AA-3828-4FF0-BD3F-D5352B62FA55}" type="presOf" srcId="{52C42533-BFD2-4A62-B6A1-9D0CE9869616}" destId="{B272D435-BA67-4FAA-A946-3B1556B18D42}" srcOrd="0" destOrd="0" presId="urn:microsoft.com/office/officeart/2005/8/layout/vList2"/>
    <dgm:cxn modelId="{9C851D67-3E8C-45D5-9EED-86350E525A54}" type="presParOf" srcId="{205CF9AC-EB8E-494A-9385-2E7E65284E8A}" destId="{2AB720DB-B261-4A0C-95C9-B34D42EC9C27}" srcOrd="0" destOrd="0" presId="urn:microsoft.com/office/officeart/2005/8/layout/vList2"/>
    <dgm:cxn modelId="{A562793A-A8CC-4DEE-8BE8-EECC31CB5D5C}" type="presParOf" srcId="{205CF9AC-EB8E-494A-9385-2E7E65284E8A}" destId="{1E199EDA-D5EC-4F77-A58C-DBFC47FED174}" srcOrd="1" destOrd="0" presId="urn:microsoft.com/office/officeart/2005/8/layout/vList2"/>
    <dgm:cxn modelId="{0852DE28-6284-40AC-9ECE-C79BCAD19A4C}" type="presParOf" srcId="{205CF9AC-EB8E-494A-9385-2E7E65284E8A}" destId="{22088EC0-8839-4820-B327-DBBFEFA092E1}" srcOrd="2" destOrd="0" presId="urn:microsoft.com/office/officeart/2005/8/layout/vList2"/>
    <dgm:cxn modelId="{B4D14D54-5800-44FD-A9A5-578EB765E1DE}" type="presParOf" srcId="{205CF9AC-EB8E-494A-9385-2E7E65284E8A}" destId="{BEDE4D73-0381-4DE3-A31B-6CE6DBEE6DDE}" srcOrd="3" destOrd="0" presId="urn:microsoft.com/office/officeart/2005/8/layout/vList2"/>
    <dgm:cxn modelId="{A3D30FD4-E2FE-401F-962A-18ABD6196FBA}" type="presParOf" srcId="{205CF9AC-EB8E-494A-9385-2E7E65284E8A}" destId="{B272D435-BA67-4FAA-A946-3B1556B18D4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B5B2CC0-0138-4B38-B5C0-ACF06E8CE863}" type="doc">
      <dgm:prSet loTypeId="urn:microsoft.com/office/officeart/2005/8/layout/vList2" loCatId="list" qsTypeId="urn:microsoft.com/office/officeart/2005/8/quickstyle/simple3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EE0C756A-6EC9-4AAC-A497-5C3EF690B505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ctr" rtl="0"/>
          <a:r>
            <a:rPr lang="ru-RU" sz="2000" b="1" i="0" dirty="0" smtClean="0">
              <a:solidFill>
                <a:srgbClr val="002060"/>
              </a:solidFill>
            </a:rPr>
            <a:t>Неповиновение законному распоряжению                                        или требованию должностного лица налогового органа                                              (пункт 1 статьи 19.4 КоАП РФ)</a:t>
          </a:r>
          <a:endParaRPr lang="ru-RU" sz="2000" b="1" dirty="0">
            <a:solidFill>
              <a:srgbClr val="002060"/>
            </a:solidFill>
          </a:endParaRPr>
        </a:p>
      </dgm:t>
    </dgm:pt>
    <dgm:pt modelId="{1CA786DB-A54C-4472-ADB7-7F2B055E4A3B}" type="parTrans" cxnId="{B78BC2F5-7494-4D92-BC61-8BB357A243F5}">
      <dgm:prSet/>
      <dgm:spPr/>
      <dgm:t>
        <a:bodyPr/>
        <a:lstStyle/>
        <a:p>
          <a:endParaRPr lang="ru-RU"/>
        </a:p>
      </dgm:t>
    </dgm:pt>
    <dgm:pt modelId="{A24BDF76-EDB5-47DC-9F0E-4423B34216D9}" type="sibTrans" cxnId="{B78BC2F5-7494-4D92-BC61-8BB357A243F5}">
      <dgm:prSet/>
      <dgm:spPr/>
      <dgm:t>
        <a:bodyPr/>
        <a:lstStyle/>
        <a:p>
          <a:endParaRPr lang="ru-RU"/>
        </a:p>
      </dgm:t>
    </dgm:pt>
    <dgm:pt modelId="{E3FF84E5-50E0-4EF3-A253-7AB2F8920E78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ctr" rtl="0"/>
          <a:r>
            <a:rPr lang="ru-RU" sz="2000" b="1" i="0" dirty="0" smtClean="0">
              <a:solidFill>
                <a:srgbClr val="002060"/>
              </a:solidFill>
            </a:rPr>
            <a:t>Незаконное привлечение к трудовой деятельности в Российской Федерации иностранного гражданина или лица без гражданства (Статья 18.15 КоАП РФ)</a:t>
          </a:r>
          <a:endParaRPr lang="ru-RU" sz="2000" b="1" dirty="0">
            <a:solidFill>
              <a:srgbClr val="002060"/>
            </a:solidFill>
          </a:endParaRPr>
        </a:p>
      </dgm:t>
    </dgm:pt>
    <dgm:pt modelId="{19F17C9D-C5EB-4A5F-A7D1-48A481777364}" type="parTrans" cxnId="{CCC38A0F-A013-4379-9F54-1A3ECBC23E66}">
      <dgm:prSet/>
      <dgm:spPr/>
      <dgm:t>
        <a:bodyPr/>
        <a:lstStyle/>
        <a:p>
          <a:endParaRPr lang="ru-RU"/>
        </a:p>
      </dgm:t>
    </dgm:pt>
    <dgm:pt modelId="{5AAABA73-D21F-4A70-B632-29D4E05A3DCE}" type="sibTrans" cxnId="{CCC38A0F-A013-4379-9F54-1A3ECBC23E66}">
      <dgm:prSet/>
      <dgm:spPr/>
      <dgm:t>
        <a:bodyPr/>
        <a:lstStyle/>
        <a:p>
          <a:endParaRPr lang="ru-RU"/>
        </a:p>
      </dgm:t>
    </dgm:pt>
    <dgm:pt modelId="{1A1656CD-F002-445C-B215-0C74C680D88E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ctr" rtl="0"/>
          <a:r>
            <a:rPr lang="ru-RU" sz="2000" b="1" i="0" dirty="0" smtClean="0">
              <a:solidFill>
                <a:srgbClr val="002060"/>
              </a:solidFill>
            </a:rPr>
            <a:t>Нарушение трудового законодательства и иных нормативных правовых актов, содержащих нормы трудового права               (Статья 5.27 КоАП РФ) </a:t>
          </a:r>
          <a:endParaRPr lang="ru-RU" sz="2000" b="1" dirty="0">
            <a:solidFill>
              <a:srgbClr val="002060"/>
            </a:solidFill>
          </a:endParaRPr>
        </a:p>
      </dgm:t>
    </dgm:pt>
    <dgm:pt modelId="{A2A13949-181A-4E42-B069-631FC40077C0}" type="parTrans" cxnId="{53DE8493-6347-4882-AEB6-AE5D329D0782}">
      <dgm:prSet/>
      <dgm:spPr/>
      <dgm:t>
        <a:bodyPr/>
        <a:lstStyle/>
        <a:p>
          <a:endParaRPr lang="ru-RU"/>
        </a:p>
      </dgm:t>
    </dgm:pt>
    <dgm:pt modelId="{48CC8547-E931-4F9B-8DBC-1047859517B0}" type="sibTrans" cxnId="{53DE8493-6347-4882-AEB6-AE5D329D0782}">
      <dgm:prSet/>
      <dgm:spPr/>
      <dgm:t>
        <a:bodyPr/>
        <a:lstStyle/>
        <a:p>
          <a:endParaRPr lang="ru-RU"/>
        </a:p>
      </dgm:t>
    </dgm:pt>
    <dgm:pt modelId="{FED20BF0-5782-45BC-BF05-54DBB4D501D3}" type="pres">
      <dgm:prSet presAssocID="{AB5B2CC0-0138-4B38-B5C0-ACF06E8CE8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6F29A6-BAE9-4C55-8C51-4D6B4C831395}" type="pres">
      <dgm:prSet presAssocID="{EE0C756A-6EC9-4AAC-A497-5C3EF690B505}" presName="parentText" presStyleLbl="node1" presStyleIdx="0" presStyleCnt="3" custLinFactY="2700" custLinFactNeighborX="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99B94-4E68-4DF3-ADD8-7D792FE63B2B}" type="pres">
      <dgm:prSet presAssocID="{A24BDF76-EDB5-47DC-9F0E-4423B34216D9}" presName="spacer" presStyleCnt="0"/>
      <dgm:spPr/>
    </dgm:pt>
    <dgm:pt modelId="{8A06EB05-BDC8-4315-B505-98E9539A1DD0}" type="pres">
      <dgm:prSet presAssocID="{E3FF84E5-50E0-4EF3-A253-7AB2F8920E78}" presName="parentText" presStyleLbl="node1" presStyleIdx="1" presStyleCnt="3" custLinFactNeighborX="5" custLinFactNeighborY="643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02F9DB-99EF-429A-BE31-666DB7293F66}" type="pres">
      <dgm:prSet presAssocID="{5AAABA73-D21F-4A70-B632-29D4E05A3DCE}" presName="spacer" presStyleCnt="0"/>
      <dgm:spPr/>
    </dgm:pt>
    <dgm:pt modelId="{BE60BF6C-16C8-4971-8152-A29557FABCFD}" type="pres">
      <dgm:prSet presAssocID="{1A1656CD-F002-445C-B215-0C74C680D88E}" presName="parentText" presStyleLbl="node1" presStyleIdx="2" presStyleCnt="3" custLinFactNeighborX="5" custLinFactNeighborY="931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8BC2F5-7494-4D92-BC61-8BB357A243F5}" srcId="{AB5B2CC0-0138-4B38-B5C0-ACF06E8CE863}" destId="{EE0C756A-6EC9-4AAC-A497-5C3EF690B505}" srcOrd="0" destOrd="0" parTransId="{1CA786DB-A54C-4472-ADB7-7F2B055E4A3B}" sibTransId="{A24BDF76-EDB5-47DC-9F0E-4423B34216D9}"/>
    <dgm:cxn modelId="{09E57D00-D649-4079-AA7C-6A5A830E4477}" type="presOf" srcId="{EE0C756A-6EC9-4AAC-A497-5C3EF690B505}" destId="{A36F29A6-BAE9-4C55-8C51-4D6B4C831395}" srcOrd="0" destOrd="0" presId="urn:microsoft.com/office/officeart/2005/8/layout/vList2"/>
    <dgm:cxn modelId="{A39A6FD9-0D8C-42BC-8F0D-16BC7DBEBF43}" type="presOf" srcId="{AB5B2CC0-0138-4B38-B5C0-ACF06E8CE863}" destId="{FED20BF0-5782-45BC-BF05-54DBB4D501D3}" srcOrd="0" destOrd="0" presId="urn:microsoft.com/office/officeart/2005/8/layout/vList2"/>
    <dgm:cxn modelId="{520BA5C9-E596-4707-B873-EC4E69EB1086}" type="presOf" srcId="{1A1656CD-F002-445C-B215-0C74C680D88E}" destId="{BE60BF6C-16C8-4971-8152-A29557FABCFD}" srcOrd="0" destOrd="0" presId="urn:microsoft.com/office/officeart/2005/8/layout/vList2"/>
    <dgm:cxn modelId="{CCC38A0F-A013-4379-9F54-1A3ECBC23E66}" srcId="{AB5B2CC0-0138-4B38-B5C0-ACF06E8CE863}" destId="{E3FF84E5-50E0-4EF3-A253-7AB2F8920E78}" srcOrd="1" destOrd="0" parTransId="{19F17C9D-C5EB-4A5F-A7D1-48A481777364}" sibTransId="{5AAABA73-D21F-4A70-B632-29D4E05A3DCE}"/>
    <dgm:cxn modelId="{0C633A1D-93D2-4EEB-8B29-24EB1C725239}" type="presOf" srcId="{E3FF84E5-50E0-4EF3-A253-7AB2F8920E78}" destId="{8A06EB05-BDC8-4315-B505-98E9539A1DD0}" srcOrd="0" destOrd="0" presId="urn:microsoft.com/office/officeart/2005/8/layout/vList2"/>
    <dgm:cxn modelId="{53DE8493-6347-4882-AEB6-AE5D329D0782}" srcId="{AB5B2CC0-0138-4B38-B5C0-ACF06E8CE863}" destId="{1A1656CD-F002-445C-B215-0C74C680D88E}" srcOrd="2" destOrd="0" parTransId="{A2A13949-181A-4E42-B069-631FC40077C0}" sibTransId="{48CC8547-E931-4F9B-8DBC-1047859517B0}"/>
    <dgm:cxn modelId="{FC544F3E-0351-4F1B-9356-2F7A4FF9AE7E}" type="presParOf" srcId="{FED20BF0-5782-45BC-BF05-54DBB4D501D3}" destId="{A36F29A6-BAE9-4C55-8C51-4D6B4C831395}" srcOrd="0" destOrd="0" presId="urn:microsoft.com/office/officeart/2005/8/layout/vList2"/>
    <dgm:cxn modelId="{9791F2C9-9D7C-4463-891B-970160C463B2}" type="presParOf" srcId="{FED20BF0-5782-45BC-BF05-54DBB4D501D3}" destId="{A1B99B94-4E68-4DF3-ADD8-7D792FE63B2B}" srcOrd="1" destOrd="0" presId="urn:microsoft.com/office/officeart/2005/8/layout/vList2"/>
    <dgm:cxn modelId="{BFD7699A-CEAE-4AAF-A7DF-0F8B32EEBEC6}" type="presParOf" srcId="{FED20BF0-5782-45BC-BF05-54DBB4D501D3}" destId="{8A06EB05-BDC8-4315-B505-98E9539A1DD0}" srcOrd="2" destOrd="0" presId="urn:microsoft.com/office/officeart/2005/8/layout/vList2"/>
    <dgm:cxn modelId="{AF89DDEE-DF10-4106-9488-6EDA7A349DB2}" type="presParOf" srcId="{FED20BF0-5782-45BC-BF05-54DBB4D501D3}" destId="{4B02F9DB-99EF-429A-BE31-666DB7293F66}" srcOrd="3" destOrd="0" presId="urn:microsoft.com/office/officeart/2005/8/layout/vList2"/>
    <dgm:cxn modelId="{180E94DF-AF25-459E-936B-7F17A3A1988E}" type="presParOf" srcId="{FED20BF0-5782-45BC-BF05-54DBB4D501D3}" destId="{BE60BF6C-16C8-4971-8152-A29557FABCF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2F197B6-2EFF-42C0-981F-9B53746A6213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9ECB4811-7F64-44E1-B241-ACD4F37BEFE6}">
      <dgm:prSet custT="1"/>
      <dgm:spPr>
        <a:solidFill>
          <a:schemeClr val="accent2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ctr" rtl="0"/>
          <a:r>
            <a:rPr lang="ru-RU" sz="1800" b="1" i="0" dirty="0" smtClean="0">
              <a:solidFill>
                <a:srgbClr val="002060"/>
              </a:solidFill>
            </a:rPr>
            <a:t>За уклонение от уплаты налогов в крупном и особо крупном размере предусмотрена уголовная ответственность по статье 199 УК РФ. Минимальное наказание - штраф в размере от ста тысяч, максимальное наказание – лишение свободы на срок до шести лет с лишением права занимать определенные должности на срок до трех лет</a:t>
          </a:r>
          <a:endParaRPr lang="ru-RU" sz="1800" b="1" dirty="0">
            <a:solidFill>
              <a:srgbClr val="002060"/>
            </a:solidFill>
          </a:endParaRPr>
        </a:p>
      </dgm:t>
    </dgm:pt>
    <dgm:pt modelId="{038CAA7E-FC0F-4385-968D-4954CEAFAEF3}" type="parTrans" cxnId="{FEEEA520-9690-4A01-B380-2166C63BB169}">
      <dgm:prSet/>
      <dgm:spPr/>
      <dgm:t>
        <a:bodyPr/>
        <a:lstStyle/>
        <a:p>
          <a:endParaRPr lang="ru-RU"/>
        </a:p>
      </dgm:t>
    </dgm:pt>
    <dgm:pt modelId="{B0C467D8-5B34-4303-8069-6B3FF24F4012}" type="sibTrans" cxnId="{FEEEA520-9690-4A01-B380-2166C63BB169}">
      <dgm:prSet/>
      <dgm:spPr/>
      <dgm:t>
        <a:bodyPr/>
        <a:lstStyle/>
        <a:p>
          <a:endParaRPr lang="ru-RU"/>
        </a:p>
      </dgm:t>
    </dgm:pt>
    <dgm:pt modelId="{DC77EC60-E860-45C6-83E0-1FB46BF7F07D}">
      <dgm:prSet custT="1"/>
      <dgm:spPr>
        <a:solidFill>
          <a:schemeClr val="accent2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ctr" rtl="0"/>
          <a:r>
            <a:rPr lang="ru-RU" sz="1800" b="1" i="0" dirty="0" smtClean="0">
              <a:solidFill>
                <a:srgbClr val="002060"/>
              </a:solidFill>
            </a:rPr>
            <a:t>За неисполнение обязанностей налогового агента по исчислению, удержанию и перечислению НДФЛ в крупном и особо крупном размере предусмотрена уголовная ответственность по статье 199.1 УК РФ. Минимальное наказание - штраф в размере от двухсот тысяч, максимальное наказание – лишение свободы на срок до шести лет с лишением права занимать определенные должности на срок до трех лет</a:t>
          </a:r>
          <a:endParaRPr lang="ru-RU" sz="1800" b="1" dirty="0">
            <a:solidFill>
              <a:srgbClr val="002060"/>
            </a:solidFill>
          </a:endParaRPr>
        </a:p>
      </dgm:t>
    </dgm:pt>
    <dgm:pt modelId="{E6BDE561-9055-4B40-9A11-0AC263D02564}" type="parTrans" cxnId="{420388D4-2379-4812-979E-0DD2E4649AA1}">
      <dgm:prSet/>
      <dgm:spPr/>
      <dgm:t>
        <a:bodyPr/>
        <a:lstStyle/>
        <a:p>
          <a:endParaRPr lang="ru-RU"/>
        </a:p>
      </dgm:t>
    </dgm:pt>
    <dgm:pt modelId="{BC4D5395-077D-4F73-AD6A-1A3F3347FBFF}" type="sibTrans" cxnId="{420388D4-2379-4812-979E-0DD2E4649AA1}">
      <dgm:prSet/>
      <dgm:spPr/>
      <dgm:t>
        <a:bodyPr/>
        <a:lstStyle/>
        <a:p>
          <a:endParaRPr lang="ru-RU"/>
        </a:p>
      </dgm:t>
    </dgm:pt>
    <dgm:pt modelId="{0431E4A9-F482-497B-96B4-0CE135555D11}" type="pres">
      <dgm:prSet presAssocID="{B2F197B6-2EFF-42C0-981F-9B53746A62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A95B6D-C22C-48D4-880B-93D50E4B457B}" type="pres">
      <dgm:prSet presAssocID="{9ECB4811-7F64-44E1-B241-ACD4F37BEFE6}" presName="parentText" presStyleLbl="node1" presStyleIdx="0" presStyleCnt="2" custScaleY="90135" custLinFactY="-3347" custLinFactNeighborX="-93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604735-A0DC-4178-943D-94B93C3D4A11}" type="pres">
      <dgm:prSet presAssocID="{B0C467D8-5B34-4303-8069-6B3FF24F4012}" presName="spacer" presStyleCnt="0"/>
      <dgm:spPr/>
    </dgm:pt>
    <dgm:pt modelId="{66E62F0C-D0BC-4885-96E5-80DCD2CFA21E}" type="pres">
      <dgm:prSet presAssocID="{DC77EC60-E860-45C6-83E0-1FB46BF7F07D}" presName="parentText" presStyleLbl="node1" presStyleIdx="1" presStyleCnt="2" custScaleX="99990" custScaleY="1104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841F23-F9FE-4797-9B58-162F8E7CFACE}" type="presOf" srcId="{DC77EC60-E860-45C6-83E0-1FB46BF7F07D}" destId="{66E62F0C-D0BC-4885-96E5-80DCD2CFA21E}" srcOrd="0" destOrd="0" presId="urn:microsoft.com/office/officeart/2005/8/layout/vList2"/>
    <dgm:cxn modelId="{8B12D00F-1A03-436C-9713-FBA76A1600FC}" type="presOf" srcId="{B2F197B6-2EFF-42C0-981F-9B53746A6213}" destId="{0431E4A9-F482-497B-96B4-0CE135555D11}" srcOrd="0" destOrd="0" presId="urn:microsoft.com/office/officeart/2005/8/layout/vList2"/>
    <dgm:cxn modelId="{FEEEA520-9690-4A01-B380-2166C63BB169}" srcId="{B2F197B6-2EFF-42C0-981F-9B53746A6213}" destId="{9ECB4811-7F64-44E1-B241-ACD4F37BEFE6}" srcOrd="0" destOrd="0" parTransId="{038CAA7E-FC0F-4385-968D-4954CEAFAEF3}" sibTransId="{B0C467D8-5B34-4303-8069-6B3FF24F4012}"/>
    <dgm:cxn modelId="{420388D4-2379-4812-979E-0DD2E4649AA1}" srcId="{B2F197B6-2EFF-42C0-981F-9B53746A6213}" destId="{DC77EC60-E860-45C6-83E0-1FB46BF7F07D}" srcOrd="1" destOrd="0" parTransId="{E6BDE561-9055-4B40-9A11-0AC263D02564}" sibTransId="{BC4D5395-077D-4F73-AD6A-1A3F3347FBFF}"/>
    <dgm:cxn modelId="{67E7F0B9-5EE0-4ADE-BC43-76DB532FD797}" type="presOf" srcId="{9ECB4811-7F64-44E1-B241-ACD4F37BEFE6}" destId="{6DA95B6D-C22C-48D4-880B-93D50E4B457B}" srcOrd="0" destOrd="0" presId="urn:microsoft.com/office/officeart/2005/8/layout/vList2"/>
    <dgm:cxn modelId="{5557B048-9B0B-43B3-8056-2CF3C88A4155}" type="presParOf" srcId="{0431E4A9-F482-497B-96B4-0CE135555D11}" destId="{6DA95B6D-C22C-48D4-880B-93D50E4B457B}" srcOrd="0" destOrd="0" presId="urn:microsoft.com/office/officeart/2005/8/layout/vList2"/>
    <dgm:cxn modelId="{6AA4F43F-1CF2-49F1-9A88-80A57F51D5C2}" type="presParOf" srcId="{0431E4A9-F482-497B-96B4-0CE135555D11}" destId="{BA604735-A0DC-4178-943D-94B93C3D4A11}" srcOrd="1" destOrd="0" presId="urn:microsoft.com/office/officeart/2005/8/layout/vList2"/>
    <dgm:cxn modelId="{29804CE6-C3A8-4CE3-89FE-6D795FE23418}" type="presParOf" srcId="{0431E4A9-F482-497B-96B4-0CE135555D11}" destId="{66E62F0C-D0BC-4885-96E5-80DCD2CFA21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DE0CE6-6F0F-452A-9729-039C6E209BF1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DE2894-D320-4685-B618-5071DA4A5CEA}">
      <dgm:prSet/>
      <dgm:spPr/>
      <dgm:t>
        <a:bodyPr/>
        <a:lstStyle/>
        <a:p>
          <a:pPr rtl="0"/>
          <a:r>
            <a:rPr lang="ru-RU" b="1" i="0" dirty="0" smtClean="0"/>
            <a:t>Необоснованное применение пониженных тарифов страховых взносов</a:t>
          </a:r>
          <a:endParaRPr lang="ru-RU" b="1" dirty="0"/>
        </a:p>
      </dgm:t>
    </dgm:pt>
    <dgm:pt modelId="{F4DDE16E-6937-4A4F-BF10-529EC31F5AEB}" type="parTrans" cxnId="{1AD75707-42E3-4153-8E15-994C7D819D0D}">
      <dgm:prSet/>
      <dgm:spPr/>
      <dgm:t>
        <a:bodyPr/>
        <a:lstStyle/>
        <a:p>
          <a:endParaRPr lang="ru-RU"/>
        </a:p>
      </dgm:t>
    </dgm:pt>
    <dgm:pt modelId="{63D3040B-2482-49FD-A4A7-7DA5005EB054}" type="sibTrans" cxnId="{1AD75707-42E3-4153-8E15-994C7D819D0D}">
      <dgm:prSet/>
      <dgm:spPr/>
      <dgm:t>
        <a:bodyPr/>
        <a:lstStyle/>
        <a:p>
          <a:endParaRPr lang="ru-RU"/>
        </a:p>
      </dgm:t>
    </dgm:pt>
    <dgm:pt modelId="{4BA6F759-5D4D-44C4-A000-085CEF3A7C2C}">
      <dgm:prSet/>
      <dgm:spPr/>
      <dgm:t>
        <a:bodyPr/>
        <a:lstStyle/>
        <a:p>
          <a:pPr rtl="0"/>
          <a:r>
            <a:rPr lang="ru-RU" b="1" i="0" dirty="0" smtClean="0"/>
            <a:t>Наличие расхождений между показателями налоговой отчетности</a:t>
          </a:r>
          <a:endParaRPr lang="ru-RU" b="1" dirty="0"/>
        </a:p>
      </dgm:t>
    </dgm:pt>
    <dgm:pt modelId="{E80AB56E-C588-4051-A248-E3C11C3348DC}" type="parTrans" cxnId="{E978924D-6126-4B05-B8C4-2787A550074E}">
      <dgm:prSet/>
      <dgm:spPr/>
      <dgm:t>
        <a:bodyPr/>
        <a:lstStyle/>
        <a:p>
          <a:endParaRPr lang="ru-RU"/>
        </a:p>
      </dgm:t>
    </dgm:pt>
    <dgm:pt modelId="{BE275EA0-E97E-4BFF-B88F-3F5EA99192F7}" type="sibTrans" cxnId="{E978924D-6126-4B05-B8C4-2787A550074E}">
      <dgm:prSet/>
      <dgm:spPr/>
      <dgm:t>
        <a:bodyPr/>
        <a:lstStyle/>
        <a:p>
          <a:endParaRPr lang="ru-RU"/>
        </a:p>
      </dgm:t>
    </dgm:pt>
    <dgm:pt modelId="{C7C76AAC-E8C9-4657-9609-4A085A92472B}">
      <dgm:prSet/>
      <dgm:spPr/>
      <dgm:t>
        <a:bodyPr/>
        <a:lstStyle/>
        <a:p>
          <a:pPr rtl="0"/>
          <a:r>
            <a:rPr lang="ru-RU" b="1" i="0" dirty="0" smtClean="0"/>
            <a:t>«Теневая» заработная плата (неформальная занятость)</a:t>
          </a:r>
          <a:endParaRPr lang="ru-RU" b="1" dirty="0"/>
        </a:p>
      </dgm:t>
    </dgm:pt>
    <dgm:pt modelId="{C33B9067-AD73-4273-9410-1848341EEF12}" type="parTrans" cxnId="{C52119C9-B05D-43A3-96A0-8545988A3FC6}">
      <dgm:prSet/>
      <dgm:spPr/>
      <dgm:t>
        <a:bodyPr/>
        <a:lstStyle/>
        <a:p>
          <a:endParaRPr lang="ru-RU"/>
        </a:p>
      </dgm:t>
    </dgm:pt>
    <dgm:pt modelId="{B2DA2291-A4DD-45D3-BEDF-0AD25D8B74BD}" type="sibTrans" cxnId="{C52119C9-B05D-43A3-96A0-8545988A3FC6}">
      <dgm:prSet/>
      <dgm:spPr/>
      <dgm:t>
        <a:bodyPr/>
        <a:lstStyle/>
        <a:p>
          <a:endParaRPr lang="ru-RU"/>
        </a:p>
      </dgm:t>
    </dgm:pt>
    <dgm:pt modelId="{17A18C71-8AE6-46D7-9CE8-5E671C3C3A60}">
      <dgm:prSet/>
      <dgm:spPr/>
      <dgm:t>
        <a:bodyPr/>
        <a:lstStyle/>
        <a:p>
          <a:pPr rtl="0"/>
          <a:r>
            <a:rPr lang="ru-RU" b="1" i="0" dirty="0" smtClean="0"/>
            <a:t>Подмена трудовых отношений гражданско-правовыми</a:t>
          </a:r>
          <a:endParaRPr lang="ru-RU" b="1" dirty="0"/>
        </a:p>
      </dgm:t>
    </dgm:pt>
    <dgm:pt modelId="{12DF83F3-4C6F-4B8B-805C-1A422CC2CD21}" type="parTrans" cxnId="{C72ADBDF-BB05-4F27-AA2D-FC9AFEFA52F3}">
      <dgm:prSet/>
      <dgm:spPr/>
      <dgm:t>
        <a:bodyPr/>
        <a:lstStyle/>
        <a:p>
          <a:endParaRPr lang="ru-RU"/>
        </a:p>
      </dgm:t>
    </dgm:pt>
    <dgm:pt modelId="{39E5F452-7FE8-4130-920D-29FDD6BF91E9}" type="sibTrans" cxnId="{C72ADBDF-BB05-4F27-AA2D-FC9AFEFA52F3}">
      <dgm:prSet/>
      <dgm:spPr/>
      <dgm:t>
        <a:bodyPr/>
        <a:lstStyle/>
        <a:p>
          <a:endParaRPr lang="ru-RU"/>
        </a:p>
      </dgm:t>
    </dgm:pt>
    <dgm:pt modelId="{DDD7C7CB-D703-49DD-9DA1-74C05F381B13}" type="pres">
      <dgm:prSet presAssocID="{5BDE0CE6-6F0F-452A-9729-039C6E209BF1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5E018A-8947-4296-8AE0-C5FAF63C6850}" type="pres">
      <dgm:prSet presAssocID="{FFDE2894-D320-4685-B618-5071DA4A5CEA}" presName="composite" presStyleCnt="0"/>
      <dgm:spPr/>
    </dgm:pt>
    <dgm:pt modelId="{0FBF4C28-E21B-4F14-9BC3-6A063794DBD5}" type="pres">
      <dgm:prSet presAssocID="{FFDE2894-D320-4685-B618-5071DA4A5CEA}" presName="imgShp" presStyleLbl="fgImgPlace1" presStyleIdx="0" presStyleCnt="4" custScaleX="11470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6A5AC513-E1A8-4294-92AC-F487667E1270}" type="pres">
      <dgm:prSet presAssocID="{FFDE2894-D320-4685-B618-5071DA4A5CEA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8DA929-3BB2-447E-B1F7-2177611AD3A5}" type="pres">
      <dgm:prSet presAssocID="{63D3040B-2482-49FD-A4A7-7DA5005EB054}" presName="spacing" presStyleCnt="0"/>
      <dgm:spPr/>
    </dgm:pt>
    <dgm:pt modelId="{8F6E81C4-2445-4012-B90C-E8547CE0D5B5}" type="pres">
      <dgm:prSet presAssocID="{4BA6F759-5D4D-44C4-A000-085CEF3A7C2C}" presName="composite" presStyleCnt="0"/>
      <dgm:spPr/>
    </dgm:pt>
    <dgm:pt modelId="{04E89E99-089A-449D-94DC-675A8FE9D494}" type="pres">
      <dgm:prSet presAssocID="{4BA6F759-5D4D-44C4-A000-085CEF3A7C2C}" presName="imgShp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  <dgm:t>
        <a:bodyPr/>
        <a:lstStyle/>
        <a:p>
          <a:endParaRPr lang="ru-RU"/>
        </a:p>
      </dgm:t>
    </dgm:pt>
    <dgm:pt modelId="{22EEE8E6-7F45-486D-8204-9A88C2790C40}" type="pres">
      <dgm:prSet presAssocID="{4BA6F759-5D4D-44C4-A000-085CEF3A7C2C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3FDB2F-CA9D-4716-8C5A-85A1D06ED1E6}" type="pres">
      <dgm:prSet presAssocID="{BE275EA0-E97E-4BFF-B88F-3F5EA99192F7}" presName="spacing" presStyleCnt="0"/>
      <dgm:spPr/>
    </dgm:pt>
    <dgm:pt modelId="{470E475E-97D2-4A20-A784-AC9AAB9724B1}" type="pres">
      <dgm:prSet presAssocID="{C7C76AAC-E8C9-4657-9609-4A085A92472B}" presName="composite" presStyleCnt="0"/>
      <dgm:spPr/>
    </dgm:pt>
    <dgm:pt modelId="{376E8E76-2513-416D-9D33-863E7943212D}" type="pres">
      <dgm:prSet presAssocID="{C7C76AAC-E8C9-4657-9609-4A085A92472B}" presName="imgShp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F21485C-CBA9-4352-A9EA-206AC1CAAF94}" type="pres">
      <dgm:prSet presAssocID="{C7C76AAC-E8C9-4657-9609-4A085A92472B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B50A96-F9FE-49EB-8324-695B6F87EAF9}" type="pres">
      <dgm:prSet presAssocID="{B2DA2291-A4DD-45D3-BEDF-0AD25D8B74BD}" presName="spacing" presStyleCnt="0"/>
      <dgm:spPr/>
    </dgm:pt>
    <dgm:pt modelId="{643E2AE1-2C4E-4499-B15C-B4A90FE2AB5D}" type="pres">
      <dgm:prSet presAssocID="{17A18C71-8AE6-46D7-9CE8-5E671C3C3A60}" presName="composite" presStyleCnt="0"/>
      <dgm:spPr/>
    </dgm:pt>
    <dgm:pt modelId="{DA356330-ACB1-4658-A6B4-44FE8314ED3F}" type="pres">
      <dgm:prSet presAssocID="{17A18C71-8AE6-46D7-9CE8-5E671C3C3A60}" presName="imgShp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6A0A04F4-1FD2-4607-A1D8-3F8F0682A6F0}" type="pres">
      <dgm:prSet presAssocID="{17A18C71-8AE6-46D7-9CE8-5E671C3C3A60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52B4EA-A936-438B-BC98-1853397C9E4A}" type="presOf" srcId="{4BA6F759-5D4D-44C4-A000-085CEF3A7C2C}" destId="{22EEE8E6-7F45-486D-8204-9A88C2790C40}" srcOrd="0" destOrd="0" presId="urn:microsoft.com/office/officeart/2005/8/layout/vList3"/>
    <dgm:cxn modelId="{7B7B202D-0494-4FEE-80A2-13D2D28C3439}" type="presOf" srcId="{C7C76AAC-E8C9-4657-9609-4A085A92472B}" destId="{CF21485C-CBA9-4352-A9EA-206AC1CAAF94}" srcOrd="0" destOrd="0" presId="urn:microsoft.com/office/officeart/2005/8/layout/vList3"/>
    <dgm:cxn modelId="{D82C20CB-B760-49D5-A253-881E0FE493C8}" type="presOf" srcId="{17A18C71-8AE6-46D7-9CE8-5E671C3C3A60}" destId="{6A0A04F4-1FD2-4607-A1D8-3F8F0682A6F0}" srcOrd="0" destOrd="0" presId="urn:microsoft.com/office/officeart/2005/8/layout/vList3"/>
    <dgm:cxn modelId="{1AD75707-42E3-4153-8E15-994C7D819D0D}" srcId="{5BDE0CE6-6F0F-452A-9729-039C6E209BF1}" destId="{FFDE2894-D320-4685-B618-5071DA4A5CEA}" srcOrd="0" destOrd="0" parTransId="{F4DDE16E-6937-4A4F-BF10-529EC31F5AEB}" sibTransId="{63D3040B-2482-49FD-A4A7-7DA5005EB054}"/>
    <dgm:cxn modelId="{2B91A140-5E3A-4A1F-926C-2EED734B72A2}" type="presOf" srcId="{5BDE0CE6-6F0F-452A-9729-039C6E209BF1}" destId="{DDD7C7CB-D703-49DD-9DA1-74C05F381B13}" srcOrd="0" destOrd="0" presId="urn:microsoft.com/office/officeart/2005/8/layout/vList3"/>
    <dgm:cxn modelId="{6EDE0E2F-260D-46BE-88FD-2E93CEA0C5EE}" type="presOf" srcId="{FFDE2894-D320-4685-B618-5071DA4A5CEA}" destId="{6A5AC513-E1A8-4294-92AC-F487667E1270}" srcOrd="0" destOrd="0" presId="urn:microsoft.com/office/officeart/2005/8/layout/vList3"/>
    <dgm:cxn modelId="{E978924D-6126-4B05-B8C4-2787A550074E}" srcId="{5BDE0CE6-6F0F-452A-9729-039C6E209BF1}" destId="{4BA6F759-5D4D-44C4-A000-085CEF3A7C2C}" srcOrd="1" destOrd="0" parTransId="{E80AB56E-C588-4051-A248-E3C11C3348DC}" sibTransId="{BE275EA0-E97E-4BFF-B88F-3F5EA99192F7}"/>
    <dgm:cxn modelId="{C72ADBDF-BB05-4F27-AA2D-FC9AFEFA52F3}" srcId="{5BDE0CE6-6F0F-452A-9729-039C6E209BF1}" destId="{17A18C71-8AE6-46D7-9CE8-5E671C3C3A60}" srcOrd="3" destOrd="0" parTransId="{12DF83F3-4C6F-4B8B-805C-1A422CC2CD21}" sibTransId="{39E5F452-7FE8-4130-920D-29FDD6BF91E9}"/>
    <dgm:cxn modelId="{C52119C9-B05D-43A3-96A0-8545988A3FC6}" srcId="{5BDE0CE6-6F0F-452A-9729-039C6E209BF1}" destId="{C7C76AAC-E8C9-4657-9609-4A085A92472B}" srcOrd="2" destOrd="0" parTransId="{C33B9067-AD73-4273-9410-1848341EEF12}" sibTransId="{B2DA2291-A4DD-45D3-BEDF-0AD25D8B74BD}"/>
    <dgm:cxn modelId="{62FDD611-4141-4E56-B318-8C09940E284C}" type="presParOf" srcId="{DDD7C7CB-D703-49DD-9DA1-74C05F381B13}" destId="{225E018A-8947-4296-8AE0-C5FAF63C6850}" srcOrd="0" destOrd="0" presId="urn:microsoft.com/office/officeart/2005/8/layout/vList3"/>
    <dgm:cxn modelId="{12C8FFB7-A063-4957-8138-C03795AC07D5}" type="presParOf" srcId="{225E018A-8947-4296-8AE0-C5FAF63C6850}" destId="{0FBF4C28-E21B-4F14-9BC3-6A063794DBD5}" srcOrd="0" destOrd="0" presId="urn:microsoft.com/office/officeart/2005/8/layout/vList3"/>
    <dgm:cxn modelId="{E608CD83-3ED3-4A5D-9516-CE1988C7FC5A}" type="presParOf" srcId="{225E018A-8947-4296-8AE0-C5FAF63C6850}" destId="{6A5AC513-E1A8-4294-92AC-F487667E1270}" srcOrd="1" destOrd="0" presId="urn:microsoft.com/office/officeart/2005/8/layout/vList3"/>
    <dgm:cxn modelId="{D3CB4D63-001F-489D-BA4B-1A78E8CE0A0B}" type="presParOf" srcId="{DDD7C7CB-D703-49DD-9DA1-74C05F381B13}" destId="{3C8DA929-3BB2-447E-B1F7-2177611AD3A5}" srcOrd="1" destOrd="0" presId="urn:microsoft.com/office/officeart/2005/8/layout/vList3"/>
    <dgm:cxn modelId="{B0CDD3D3-B447-4333-B1CF-6F98EA509890}" type="presParOf" srcId="{DDD7C7CB-D703-49DD-9DA1-74C05F381B13}" destId="{8F6E81C4-2445-4012-B90C-E8547CE0D5B5}" srcOrd="2" destOrd="0" presId="urn:microsoft.com/office/officeart/2005/8/layout/vList3"/>
    <dgm:cxn modelId="{B100A2F7-885E-41F3-98E1-288D9CE9FB33}" type="presParOf" srcId="{8F6E81C4-2445-4012-B90C-E8547CE0D5B5}" destId="{04E89E99-089A-449D-94DC-675A8FE9D494}" srcOrd="0" destOrd="0" presId="urn:microsoft.com/office/officeart/2005/8/layout/vList3"/>
    <dgm:cxn modelId="{1DE5F6FB-D6E0-4285-9772-E51681B2128A}" type="presParOf" srcId="{8F6E81C4-2445-4012-B90C-E8547CE0D5B5}" destId="{22EEE8E6-7F45-486D-8204-9A88C2790C40}" srcOrd="1" destOrd="0" presId="urn:microsoft.com/office/officeart/2005/8/layout/vList3"/>
    <dgm:cxn modelId="{C2465E16-66CC-4464-8C3D-4396BDAF84FF}" type="presParOf" srcId="{DDD7C7CB-D703-49DD-9DA1-74C05F381B13}" destId="{363FDB2F-CA9D-4716-8C5A-85A1D06ED1E6}" srcOrd="3" destOrd="0" presId="urn:microsoft.com/office/officeart/2005/8/layout/vList3"/>
    <dgm:cxn modelId="{A3049382-5203-41F6-A270-353E6ECF8416}" type="presParOf" srcId="{DDD7C7CB-D703-49DD-9DA1-74C05F381B13}" destId="{470E475E-97D2-4A20-A784-AC9AAB9724B1}" srcOrd="4" destOrd="0" presId="urn:microsoft.com/office/officeart/2005/8/layout/vList3"/>
    <dgm:cxn modelId="{B85460BC-E978-48B7-B981-132541299A46}" type="presParOf" srcId="{470E475E-97D2-4A20-A784-AC9AAB9724B1}" destId="{376E8E76-2513-416D-9D33-863E7943212D}" srcOrd="0" destOrd="0" presId="urn:microsoft.com/office/officeart/2005/8/layout/vList3"/>
    <dgm:cxn modelId="{493B483B-C07B-4756-A131-9B211ED0CB6B}" type="presParOf" srcId="{470E475E-97D2-4A20-A784-AC9AAB9724B1}" destId="{CF21485C-CBA9-4352-A9EA-206AC1CAAF94}" srcOrd="1" destOrd="0" presId="urn:microsoft.com/office/officeart/2005/8/layout/vList3"/>
    <dgm:cxn modelId="{A6EE6895-F10A-4FB1-BECC-4BE18CB4A88B}" type="presParOf" srcId="{DDD7C7CB-D703-49DD-9DA1-74C05F381B13}" destId="{ECB50A96-F9FE-49EB-8324-695B6F87EAF9}" srcOrd="5" destOrd="0" presId="urn:microsoft.com/office/officeart/2005/8/layout/vList3"/>
    <dgm:cxn modelId="{D05B192B-BA25-4887-B41B-DDB80981A6E8}" type="presParOf" srcId="{DDD7C7CB-D703-49DD-9DA1-74C05F381B13}" destId="{643E2AE1-2C4E-4499-B15C-B4A90FE2AB5D}" srcOrd="6" destOrd="0" presId="urn:microsoft.com/office/officeart/2005/8/layout/vList3"/>
    <dgm:cxn modelId="{4EA7896E-5950-4E49-B3C3-BC75CE8A4232}" type="presParOf" srcId="{643E2AE1-2C4E-4499-B15C-B4A90FE2AB5D}" destId="{DA356330-ACB1-4658-A6B4-44FE8314ED3F}" srcOrd="0" destOrd="0" presId="urn:microsoft.com/office/officeart/2005/8/layout/vList3"/>
    <dgm:cxn modelId="{247A63B4-E0FD-4613-B924-4FE510931794}" type="presParOf" srcId="{643E2AE1-2C4E-4499-B15C-B4A90FE2AB5D}" destId="{6A0A04F4-1FD2-4607-A1D8-3F8F0682A6F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3775ACB-F842-41CE-98A1-16C4DD4F8071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464A19-832D-494A-A586-26694127393E}">
      <dgm:prSet custT="1"/>
      <dgm:spPr>
        <a:solidFill>
          <a:schemeClr val="accent1">
            <a:lumMod val="20000"/>
            <a:lumOff val="8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rtl="0"/>
          <a:r>
            <a:rPr lang="ru-RU" sz="19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Самостоятельная оценка рисков</a:t>
          </a:r>
          <a:endParaRPr lang="ru-RU" sz="1900" b="1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8D3D123-CDA9-47B7-A1F6-23D5C7DEA606}" type="parTrans" cxnId="{6BD13B99-4B8A-424A-BF57-E281134368E6}">
      <dgm:prSet/>
      <dgm:spPr/>
      <dgm:t>
        <a:bodyPr/>
        <a:lstStyle/>
        <a:p>
          <a:endParaRPr lang="ru-RU"/>
        </a:p>
      </dgm:t>
    </dgm:pt>
    <dgm:pt modelId="{720B545E-3AE5-449C-A9F2-33E5E8221C47}" type="sibTrans" cxnId="{6BD13B99-4B8A-424A-BF57-E281134368E6}">
      <dgm:prSet/>
      <dgm:spPr>
        <a:ln w="19050"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DFB70ED8-22DF-4B12-9399-6B3E839AF357}">
      <dgm:prSet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pPr rtl="0"/>
          <a:r>
            <a:rPr lang="ru-RU" sz="19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Представление уточненных расчетов, своевременная и полная уплата НДФЛ и страховых взносов</a:t>
          </a:r>
          <a:endParaRPr lang="ru-RU" sz="19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F1FAF6-70A6-4B4E-A758-86BDF7DF8E20}" type="parTrans" cxnId="{1A1F3321-CFDF-4644-9CEC-F3BBB9ED10A9}">
      <dgm:prSet/>
      <dgm:spPr/>
      <dgm:t>
        <a:bodyPr/>
        <a:lstStyle/>
        <a:p>
          <a:endParaRPr lang="ru-RU"/>
        </a:p>
      </dgm:t>
    </dgm:pt>
    <dgm:pt modelId="{A632FDF6-78E6-4603-9876-8DB17EDADF52}" type="sibTrans" cxnId="{1A1F3321-CFDF-4644-9CEC-F3BBB9ED10A9}">
      <dgm:prSet/>
      <dgm:spPr>
        <a:ln w="19050"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14094C47-DC25-484F-BA95-6B00C046F3AD}">
      <dgm:prSet custT="1"/>
      <dgm:spPr>
        <a:solidFill>
          <a:schemeClr val="accent3">
            <a:lumMod val="20000"/>
            <a:lumOff val="80000"/>
          </a:schemeClr>
        </a:solidFill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pPr rtl="0"/>
          <a:r>
            <a:rPr lang="ru-RU" sz="19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Отсутствие налоговых и иных последствий</a:t>
          </a:r>
          <a:endParaRPr lang="ru-RU" sz="1900" b="1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6A96C68-A14C-423F-8869-6DDB2A269AAB}" type="parTrans" cxnId="{1FAD2826-DE6F-4DFD-A2BF-94311E49B68A}">
      <dgm:prSet/>
      <dgm:spPr/>
      <dgm:t>
        <a:bodyPr/>
        <a:lstStyle/>
        <a:p>
          <a:endParaRPr lang="ru-RU"/>
        </a:p>
      </dgm:t>
    </dgm:pt>
    <dgm:pt modelId="{6D8B5D50-40A2-497F-93B1-AF118E003972}" type="sibTrans" cxnId="{1FAD2826-DE6F-4DFD-A2BF-94311E49B68A}">
      <dgm:prSet/>
      <dgm:spPr/>
      <dgm:t>
        <a:bodyPr/>
        <a:lstStyle/>
        <a:p>
          <a:endParaRPr lang="ru-RU"/>
        </a:p>
      </dgm:t>
    </dgm:pt>
    <dgm:pt modelId="{A3081745-E67D-4E62-B8AC-0603D8BA22DD}" type="pres">
      <dgm:prSet presAssocID="{53775ACB-F842-41CE-98A1-16C4DD4F807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7F93F6-B9A3-4076-A7BE-86DD8512F4CC}" type="pres">
      <dgm:prSet presAssocID="{3E464A19-832D-494A-A586-26694127393E}" presName="node" presStyleLbl="node1" presStyleIdx="0" presStyleCnt="3" custScaleX="98518" custScaleY="49975" custLinFactNeighborX="-47293" custLinFactNeighborY="-10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753DF9-E3D7-4ED6-947C-7F384F4CCB59}" type="pres">
      <dgm:prSet presAssocID="{720B545E-3AE5-449C-A9F2-33E5E8221C47}" presName="sibTrans" presStyleLbl="sibTrans2D1" presStyleIdx="0" presStyleCnt="2" custAng="101768" custScaleX="125207" custScaleY="118052" custLinFactNeighborX="-490" custLinFactNeighborY="969"/>
      <dgm:spPr/>
      <dgm:t>
        <a:bodyPr/>
        <a:lstStyle/>
        <a:p>
          <a:endParaRPr lang="ru-RU"/>
        </a:p>
      </dgm:t>
    </dgm:pt>
    <dgm:pt modelId="{B72C62C0-0606-4481-AA75-2353088BD9C4}" type="pres">
      <dgm:prSet presAssocID="{720B545E-3AE5-449C-A9F2-33E5E8221C47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B308E14C-BF4B-4687-AAC7-509128E5DE6C}" type="pres">
      <dgm:prSet presAssocID="{DFB70ED8-22DF-4B12-9399-6B3E839AF357}" presName="node" presStyleLbl="node1" presStyleIdx="1" presStyleCnt="3" custScaleX="88823" custScaleY="129443" custLinFactNeighborX="-39319" custLinFactNeighborY="34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5F6BDC-5724-480E-B847-537C86A7CBB3}" type="pres">
      <dgm:prSet presAssocID="{A632FDF6-78E6-4603-9876-8DB17EDADF52}" presName="sibTrans" presStyleLbl="sibTrans2D1" presStyleIdx="1" presStyleCnt="2" custScaleX="166895" custScaleY="134824" custLinFactNeighborX="-3750" custLinFactNeighborY="-11891"/>
      <dgm:spPr/>
      <dgm:t>
        <a:bodyPr/>
        <a:lstStyle/>
        <a:p>
          <a:endParaRPr lang="ru-RU"/>
        </a:p>
      </dgm:t>
    </dgm:pt>
    <dgm:pt modelId="{CFC7B0B4-966E-4833-8068-CB0FDBFC6D5D}" type="pres">
      <dgm:prSet presAssocID="{A632FDF6-78E6-4603-9876-8DB17EDADF52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530CB1E7-C2F7-43AA-B33B-7E12ECDB2BED}" type="pres">
      <dgm:prSet presAssocID="{14094C47-DC25-484F-BA95-6B00C046F3AD}" presName="node" presStyleLbl="node1" presStyleIdx="2" presStyleCnt="3" custScaleX="72365" custScaleY="70004" custLinFactNeighborX="-39554" custLinFactNeighborY="-4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7803CB-9270-4F75-8E8B-CF7146FC243C}" type="presOf" srcId="{A632FDF6-78E6-4603-9876-8DB17EDADF52}" destId="{CFC7B0B4-966E-4833-8068-CB0FDBFC6D5D}" srcOrd="1" destOrd="0" presId="urn:microsoft.com/office/officeart/2005/8/layout/process2"/>
    <dgm:cxn modelId="{1A1F3321-CFDF-4644-9CEC-F3BBB9ED10A9}" srcId="{53775ACB-F842-41CE-98A1-16C4DD4F8071}" destId="{DFB70ED8-22DF-4B12-9399-6B3E839AF357}" srcOrd="1" destOrd="0" parTransId="{33F1FAF6-70A6-4B4E-A758-86BDF7DF8E20}" sibTransId="{A632FDF6-78E6-4603-9876-8DB17EDADF52}"/>
    <dgm:cxn modelId="{14F6975D-0647-49F2-995B-1C731E745344}" type="presOf" srcId="{14094C47-DC25-484F-BA95-6B00C046F3AD}" destId="{530CB1E7-C2F7-43AA-B33B-7E12ECDB2BED}" srcOrd="0" destOrd="0" presId="urn:microsoft.com/office/officeart/2005/8/layout/process2"/>
    <dgm:cxn modelId="{6BD13B99-4B8A-424A-BF57-E281134368E6}" srcId="{53775ACB-F842-41CE-98A1-16C4DD4F8071}" destId="{3E464A19-832D-494A-A586-26694127393E}" srcOrd="0" destOrd="0" parTransId="{88D3D123-CDA9-47B7-A1F6-23D5C7DEA606}" sibTransId="{720B545E-3AE5-449C-A9F2-33E5E8221C47}"/>
    <dgm:cxn modelId="{BDF2410A-0471-440C-91FF-B02C267FCA01}" type="presOf" srcId="{3E464A19-832D-494A-A586-26694127393E}" destId="{357F93F6-B9A3-4076-A7BE-86DD8512F4CC}" srcOrd="0" destOrd="0" presId="urn:microsoft.com/office/officeart/2005/8/layout/process2"/>
    <dgm:cxn modelId="{9E04F3C2-758C-474B-B307-9395BAAFF050}" type="presOf" srcId="{DFB70ED8-22DF-4B12-9399-6B3E839AF357}" destId="{B308E14C-BF4B-4687-AAC7-509128E5DE6C}" srcOrd="0" destOrd="0" presId="urn:microsoft.com/office/officeart/2005/8/layout/process2"/>
    <dgm:cxn modelId="{776E994F-DCBE-48F8-B176-2A2428FFA5A4}" type="presOf" srcId="{53775ACB-F842-41CE-98A1-16C4DD4F8071}" destId="{A3081745-E67D-4E62-B8AC-0603D8BA22DD}" srcOrd="0" destOrd="0" presId="urn:microsoft.com/office/officeart/2005/8/layout/process2"/>
    <dgm:cxn modelId="{EF2E2DDB-8770-42D7-B122-1B4B23BE7658}" type="presOf" srcId="{720B545E-3AE5-449C-A9F2-33E5E8221C47}" destId="{03753DF9-E3D7-4ED6-947C-7F384F4CCB59}" srcOrd="0" destOrd="0" presId="urn:microsoft.com/office/officeart/2005/8/layout/process2"/>
    <dgm:cxn modelId="{7ACDA885-D9CC-4C81-AB7C-217EE2155C26}" type="presOf" srcId="{720B545E-3AE5-449C-A9F2-33E5E8221C47}" destId="{B72C62C0-0606-4481-AA75-2353088BD9C4}" srcOrd="1" destOrd="0" presId="urn:microsoft.com/office/officeart/2005/8/layout/process2"/>
    <dgm:cxn modelId="{7EB0D895-2C00-4AC0-B0EE-5E04DB50B2E7}" type="presOf" srcId="{A632FDF6-78E6-4603-9876-8DB17EDADF52}" destId="{365F6BDC-5724-480E-B847-537C86A7CBB3}" srcOrd="0" destOrd="0" presId="urn:microsoft.com/office/officeart/2005/8/layout/process2"/>
    <dgm:cxn modelId="{1FAD2826-DE6F-4DFD-A2BF-94311E49B68A}" srcId="{53775ACB-F842-41CE-98A1-16C4DD4F8071}" destId="{14094C47-DC25-484F-BA95-6B00C046F3AD}" srcOrd="2" destOrd="0" parTransId="{26A96C68-A14C-423F-8869-6DDB2A269AAB}" sibTransId="{6D8B5D50-40A2-497F-93B1-AF118E003972}"/>
    <dgm:cxn modelId="{A04F986E-83D8-4372-9F04-326D956C9AD3}" type="presParOf" srcId="{A3081745-E67D-4E62-B8AC-0603D8BA22DD}" destId="{357F93F6-B9A3-4076-A7BE-86DD8512F4CC}" srcOrd="0" destOrd="0" presId="urn:microsoft.com/office/officeart/2005/8/layout/process2"/>
    <dgm:cxn modelId="{2005F43E-9D57-4D87-9EA3-76F4AEEDCB39}" type="presParOf" srcId="{A3081745-E67D-4E62-B8AC-0603D8BA22DD}" destId="{03753DF9-E3D7-4ED6-947C-7F384F4CCB59}" srcOrd="1" destOrd="0" presId="urn:microsoft.com/office/officeart/2005/8/layout/process2"/>
    <dgm:cxn modelId="{BFBEA4C2-4140-4D86-9A64-2AEF3A36D5BD}" type="presParOf" srcId="{03753DF9-E3D7-4ED6-947C-7F384F4CCB59}" destId="{B72C62C0-0606-4481-AA75-2353088BD9C4}" srcOrd="0" destOrd="0" presId="urn:microsoft.com/office/officeart/2005/8/layout/process2"/>
    <dgm:cxn modelId="{B180E9DA-422D-4EB5-A1E4-509DB0D02B87}" type="presParOf" srcId="{A3081745-E67D-4E62-B8AC-0603D8BA22DD}" destId="{B308E14C-BF4B-4687-AAC7-509128E5DE6C}" srcOrd="2" destOrd="0" presId="urn:microsoft.com/office/officeart/2005/8/layout/process2"/>
    <dgm:cxn modelId="{1DFDEC1D-E0FA-41D2-8408-24F02AD655F8}" type="presParOf" srcId="{A3081745-E67D-4E62-B8AC-0603D8BA22DD}" destId="{365F6BDC-5724-480E-B847-537C86A7CBB3}" srcOrd="3" destOrd="0" presId="urn:microsoft.com/office/officeart/2005/8/layout/process2"/>
    <dgm:cxn modelId="{3CC20AFB-9487-407B-A30E-830927E1340A}" type="presParOf" srcId="{365F6BDC-5724-480E-B847-537C86A7CBB3}" destId="{CFC7B0B4-966E-4833-8068-CB0FDBFC6D5D}" srcOrd="0" destOrd="0" presId="urn:microsoft.com/office/officeart/2005/8/layout/process2"/>
    <dgm:cxn modelId="{32C9FDA7-A47E-489B-BDE5-38FE43DA3EF2}" type="presParOf" srcId="{A3081745-E67D-4E62-B8AC-0603D8BA22DD}" destId="{530CB1E7-C2F7-43AA-B33B-7E12ECDB2BED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8B5CE21-CCAF-4B3A-B444-FA661E9D38FB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108DF9-B99B-4E12-8FE6-8314876FED82}">
      <dgm:prSet custT="1"/>
      <dgm:spPr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rtl="0"/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Налог на доходы – источник формирования бюджета края и бюджетов муниципальных образований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452039-87E2-44DE-B81D-B7D203F6407A}" type="parTrans" cxnId="{7662FD1B-F9D9-4BA8-8EB8-102F3E541257}">
      <dgm:prSet/>
      <dgm:spPr/>
      <dgm:t>
        <a:bodyPr/>
        <a:lstStyle/>
        <a:p>
          <a:endParaRPr lang="ru-RU"/>
        </a:p>
      </dgm:t>
    </dgm:pt>
    <dgm:pt modelId="{1E849FA0-2F85-4CB1-B3E5-EB25D3C89875}" type="sibTrans" cxnId="{7662FD1B-F9D9-4BA8-8EB8-102F3E541257}">
      <dgm:prSet/>
      <dgm:spPr/>
      <dgm:t>
        <a:bodyPr/>
        <a:lstStyle/>
        <a:p>
          <a:endParaRPr lang="ru-RU"/>
        </a:p>
      </dgm:t>
    </dgm:pt>
    <dgm:pt modelId="{A4790C19-25C8-432D-98CF-8CDF221B80FC}">
      <dgm:prSet custT="1"/>
      <dgm:spPr>
        <a:solidFill>
          <a:schemeClr val="accent3">
            <a:lumMod val="20000"/>
            <a:lumOff val="8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rtl="0"/>
          <a:r>
            <a:rPr lang="ru-RU" sz="1700" b="1" dirty="0" smtClean="0">
              <a:latin typeface="Arial" panose="020B0604020202020204" pitchFamily="34" charset="0"/>
              <a:cs typeface="Arial" panose="020B0604020202020204" pitchFamily="34" charset="0"/>
            </a:rPr>
            <a:t>Своевременная и полная уплата «зарплатных» налогов имеет важную социальную направленность.</a:t>
          </a:r>
          <a:endParaRPr lang="ru-RU" sz="17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07BA2C2-254E-4CDB-A9F2-A4BEFE88367F}" type="parTrans" cxnId="{DD19222D-305F-42A4-81BD-B15B70D1A20F}">
      <dgm:prSet/>
      <dgm:spPr/>
      <dgm:t>
        <a:bodyPr/>
        <a:lstStyle/>
        <a:p>
          <a:endParaRPr lang="ru-RU"/>
        </a:p>
      </dgm:t>
    </dgm:pt>
    <dgm:pt modelId="{557F4CEB-1010-4C1A-8E66-B2E3F5435A6A}" type="sibTrans" cxnId="{DD19222D-305F-42A4-81BD-B15B70D1A20F}">
      <dgm:prSet/>
      <dgm:spPr/>
      <dgm:t>
        <a:bodyPr/>
        <a:lstStyle/>
        <a:p>
          <a:endParaRPr lang="ru-RU"/>
        </a:p>
      </dgm:t>
    </dgm:pt>
    <dgm:pt modelId="{A02D541F-97D7-43C9-BC4C-6DEB2BC644AC}">
      <dgm:prSet custT="1"/>
      <dgm:spPr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rtl="0"/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Страховые взносы на обязательное пенсионное страхование обеспечивают выплату пенсий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B6B0CB-C514-42BE-BC60-C17E735802D6}" type="parTrans" cxnId="{B66BC8C8-F6D3-415F-95C2-B70318D9D645}">
      <dgm:prSet/>
      <dgm:spPr/>
      <dgm:t>
        <a:bodyPr/>
        <a:lstStyle/>
        <a:p>
          <a:endParaRPr lang="ru-RU"/>
        </a:p>
      </dgm:t>
    </dgm:pt>
    <dgm:pt modelId="{F48CCB63-882C-4409-9DED-3D06E6DAEC40}" type="sibTrans" cxnId="{B66BC8C8-F6D3-415F-95C2-B70318D9D645}">
      <dgm:prSet/>
      <dgm:spPr/>
      <dgm:t>
        <a:bodyPr/>
        <a:lstStyle/>
        <a:p>
          <a:endParaRPr lang="ru-RU"/>
        </a:p>
      </dgm:t>
    </dgm:pt>
    <dgm:pt modelId="{EA6723EE-84B1-4DD5-9DF0-A3C762824983}">
      <dgm:prSet/>
      <dgm:spPr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rtl="0"/>
          <a:r>
            <a:rPr lang="ru-RU" b="1" dirty="0" smtClean="0">
              <a:latin typeface="Arial" panose="020B0604020202020204" pitchFamily="34" charset="0"/>
              <a:cs typeface="Arial" panose="020B0604020202020204" pitchFamily="34" charset="0"/>
            </a:rPr>
            <a:t>Страховые взносы на обязательное медицинское страхование позволяют получать льготные лекарства, бесплатную медицинскую помощь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081DB7-E0BB-46AF-9115-9DA4D3981AAA}" type="parTrans" cxnId="{4257D823-F184-48B4-9C3A-86DDAD28C818}">
      <dgm:prSet/>
      <dgm:spPr/>
      <dgm:t>
        <a:bodyPr/>
        <a:lstStyle/>
        <a:p>
          <a:endParaRPr lang="ru-RU"/>
        </a:p>
      </dgm:t>
    </dgm:pt>
    <dgm:pt modelId="{ECE315E3-6ECD-437D-B266-7189D6FE8EC3}" type="sibTrans" cxnId="{4257D823-F184-48B4-9C3A-86DDAD28C818}">
      <dgm:prSet/>
      <dgm:spPr/>
      <dgm:t>
        <a:bodyPr/>
        <a:lstStyle/>
        <a:p>
          <a:endParaRPr lang="ru-RU"/>
        </a:p>
      </dgm:t>
    </dgm:pt>
    <dgm:pt modelId="{C9CD9EC1-ECD9-481F-AB2C-06518307125C}">
      <dgm:prSet custT="1"/>
      <dgm:spPr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rtl="0"/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Страховые взносы на обязательное социальное страхование обеспечивают выплаты при наступлении несчастных случаев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86C037-723B-46AA-937F-80F122F47259}" type="parTrans" cxnId="{5CA09D39-9A73-4E33-A1B5-7F93A10C4965}">
      <dgm:prSet/>
      <dgm:spPr/>
      <dgm:t>
        <a:bodyPr/>
        <a:lstStyle/>
        <a:p>
          <a:endParaRPr lang="ru-RU"/>
        </a:p>
      </dgm:t>
    </dgm:pt>
    <dgm:pt modelId="{07EC348D-210B-49E5-87BF-D682C5EBD299}" type="sibTrans" cxnId="{5CA09D39-9A73-4E33-A1B5-7F93A10C4965}">
      <dgm:prSet/>
      <dgm:spPr/>
      <dgm:t>
        <a:bodyPr/>
        <a:lstStyle/>
        <a:p>
          <a:endParaRPr lang="ru-RU"/>
        </a:p>
      </dgm:t>
    </dgm:pt>
    <dgm:pt modelId="{D4FB5D6D-49D4-4FEC-8BB0-524904B20928}" type="pres">
      <dgm:prSet presAssocID="{68B5CE21-CCAF-4B3A-B444-FA661E9D38F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8A628C-AB11-487B-AE9C-3342348A4E86}" type="pres">
      <dgm:prSet presAssocID="{9C108DF9-B99B-4E12-8FE6-8314876FED82}" presName="node" presStyleLbl="node1" presStyleIdx="0" presStyleCnt="5" custScaleX="106167" custScaleY="1137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4C3845-DE21-42B5-83FB-4D7D730FD1CA}" type="pres">
      <dgm:prSet presAssocID="{1E849FA0-2F85-4CB1-B3E5-EB25D3C89875}" presName="sibTrans" presStyleCnt="0"/>
      <dgm:spPr/>
    </dgm:pt>
    <dgm:pt modelId="{6DC5F580-A426-46D9-9619-F470F9A76158}" type="pres">
      <dgm:prSet presAssocID="{A4790C19-25C8-432D-98CF-8CDF221B80FC}" presName="node" presStyleLbl="node1" presStyleIdx="1" presStyleCnt="5" custScaleY="1596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AACAB5-8700-4A32-B5D6-2258FB35C605}" type="pres">
      <dgm:prSet presAssocID="{557F4CEB-1010-4C1A-8E66-B2E3F5435A6A}" presName="sibTrans" presStyleCnt="0"/>
      <dgm:spPr/>
    </dgm:pt>
    <dgm:pt modelId="{5ACE88A0-7776-401F-AA52-A8F21DDD450B}" type="pres">
      <dgm:prSet presAssocID="{A02D541F-97D7-43C9-BC4C-6DEB2BC644AC}" presName="node" presStyleLbl="node1" presStyleIdx="2" presStyleCnt="5" custScaleY="1246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849B73-B5AD-440C-905E-5B09B6E272F0}" type="pres">
      <dgm:prSet presAssocID="{F48CCB63-882C-4409-9DED-3D06E6DAEC40}" presName="sibTrans" presStyleCnt="0"/>
      <dgm:spPr/>
    </dgm:pt>
    <dgm:pt modelId="{4D5DA03C-8413-48CD-9186-380F67C2EADC}" type="pres">
      <dgm:prSet presAssocID="{EA6723EE-84B1-4DD5-9DF0-A3C762824983}" presName="node" presStyleLbl="node1" presStyleIdx="3" presStyleCnt="5" custScaleX="133598" custScaleY="107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820C4-8CF8-4B54-9792-3BAC31AA6E81}" type="pres">
      <dgm:prSet presAssocID="{ECE315E3-6ECD-437D-B266-7189D6FE8EC3}" presName="sibTrans" presStyleCnt="0"/>
      <dgm:spPr/>
    </dgm:pt>
    <dgm:pt modelId="{D0F60006-9384-46D3-BCA2-27A03F7B140D}" type="pres">
      <dgm:prSet presAssocID="{C9CD9EC1-ECD9-481F-AB2C-06518307125C}" presName="node" presStyleLbl="node1" presStyleIdx="4" presStyleCnt="5" custScaleX="122035" custScaleY="107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62FD1B-F9D9-4BA8-8EB8-102F3E541257}" srcId="{68B5CE21-CCAF-4B3A-B444-FA661E9D38FB}" destId="{9C108DF9-B99B-4E12-8FE6-8314876FED82}" srcOrd="0" destOrd="0" parTransId="{03452039-87E2-44DE-B81D-B7D203F6407A}" sibTransId="{1E849FA0-2F85-4CB1-B3E5-EB25D3C89875}"/>
    <dgm:cxn modelId="{34B28D7D-8A28-4A4C-BED0-831369706C33}" type="presOf" srcId="{A4790C19-25C8-432D-98CF-8CDF221B80FC}" destId="{6DC5F580-A426-46D9-9619-F470F9A76158}" srcOrd="0" destOrd="0" presId="urn:microsoft.com/office/officeart/2005/8/layout/default"/>
    <dgm:cxn modelId="{EE5F5113-B3FB-4268-B824-8FED216DE97C}" type="presOf" srcId="{EA6723EE-84B1-4DD5-9DF0-A3C762824983}" destId="{4D5DA03C-8413-48CD-9186-380F67C2EADC}" srcOrd="0" destOrd="0" presId="urn:microsoft.com/office/officeart/2005/8/layout/default"/>
    <dgm:cxn modelId="{2102C495-29B7-49A7-826C-903B901D14BF}" type="presOf" srcId="{68B5CE21-CCAF-4B3A-B444-FA661E9D38FB}" destId="{D4FB5D6D-49D4-4FEC-8BB0-524904B20928}" srcOrd="0" destOrd="0" presId="urn:microsoft.com/office/officeart/2005/8/layout/default"/>
    <dgm:cxn modelId="{B66BC8C8-F6D3-415F-95C2-B70318D9D645}" srcId="{68B5CE21-CCAF-4B3A-B444-FA661E9D38FB}" destId="{A02D541F-97D7-43C9-BC4C-6DEB2BC644AC}" srcOrd="2" destOrd="0" parTransId="{7BB6B0CB-C514-42BE-BC60-C17E735802D6}" sibTransId="{F48CCB63-882C-4409-9DED-3D06E6DAEC40}"/>
    <dgm:cxn modelId="{1E31BC62-469E-4677-BE1B-A2D1C5FEBA3E}" type="presOf" srcId="{C9CD9EC1-ECD9-481F-AB2C-06518307125C}" destId="{D0F60006-9384-46D3-BCA2-27A03F7B140D}" srcOrd="0" destOrd="0" presId="urn:microsoft.com/office/officeart/2005/8/layout/default"/>
    <dgm:cxn modelId="{4257D823-F184-48B4-9C3A-86DDAD28C818}" srcId="{68B5CE21-CCAF-4B3A-B444-FA661E9D38FB}" destId="{EA6723EE-84B1-4DD5-9DF0-A3C762824983}" srcOrd="3" destOrd="0" parTransId="{C4081DB7-E0BB-46AF-9115-9DA4D3981AAA}" sibTransId="{ECE315E3-6ECD-437D-B266-7189D6FE8EC3}"/>
    <dgm:cxn modelId="{DD19222D-305F-42A4-81BD-B15B70D1A20F}" srcId="{68B5CE21-CCAF-4B3A-B444-FA661E9D38FB}" destId="{A4790C19-25C8-432D-98CF-8CDF221B80FC}" srcOrd="1" destOrd="0" parTransId="{307BA2C2-254E-4CDB-A9F2-A4BEFE88367F}" sibTransId="{557F4CEB-1010-4C1A-8E66-B2E3F5435A6A}"/>
    <dgm:cxn modelId="{5CA09D39-9A73-4E33-A1B5-7F93A10C4965}" srcId="{68B5CE21-CCAF-4B3A-B444-FA661E9D38FB}" destId="{C9CD9EC1-ECD9-481F-AB2C-06518307125C}" srcOrd="4" destOrd="0" parTransId="{0986C037-723B-46AA-937F-80F122F47259}" sibTransId="{07EC348D-210B-49E5-87BF-D682C5EBD299}"/>
    <dgm:cxn modelId="{4BB454A9-9083-4E5D-AAF4-E0A24724F58C}" type="presOf" srcId="{A02D541F-97D7-43C9-BC4C-6DEB2BC644AC}" destId="{5ACE88A0-7776-401F-AA52-A8F21DDD450B}" srcOrd="0" destOrd="0" presId="urn:microsoft.com/office/officeart/2005/8/layout/default"/>
    <dgm:cxn modelId="{DFD06AFD-1B12-429E-888E-8CFF1549DFC6}" type="presOf" srcId="{9C108DF9-B99B-4E12-8FE6-8314876FED82}" destId="{EA8A628C-AB11-487B-AE9C-3342348A4E86}" srcOrd="0" destOrd="0" presId="urn:microsoft.com/office/officeart/2005/8/layout/default"/>
    <dgm:cxn modelId="{E9E51B97-AC79-48BC-A4AF-509B1AEC0EB3}" type="presParOf" srcId="{D4FB5D6D-49D4-4FEC-8BB0-524904B20928}" destId="{EA8A628C-AB11-487B-AE9C-3342348A4E86}" srcOrd="0" destOrd="0" presId="urn:microsoft.com/office/officeart/2005/8/layout/default"/>
    <dgm:cxn modelId="{AF075464-89FF-4D97-B389-50EA86759718}" type="presParOf" srcId="{D4FB5D6D-49D4-4FEC-8BB0-524904B20928}" destId="{C94C3845-DE21-42B5-83FB-4D7D730FD1CA}" srcOrd="1" destOrd="0" presId="urn:microsoft.com/office/officeart/2005/8/layout/default"/>
    <dgm:cxn modelId="{B8A1D1A4-BF13-4B63-B0FB-AF0B0C04658E}" type="presParOf" srcId="{D4FB5D6D-49D4-4FEC-8BB0-524904B20928}" destId="{6DC5F580-A426-46D9-9619-F470F9A76158}" srcOrd="2" destOrd="0" presId="urn:microsoft.com/office/officeart/2005/8/layout/default"/>
    <dgm:cxn modelId="{907A2CDC-DB6E-4CFD-A98F-455542FBA07B}" type="presParOf" srcId="{D4FB5D6D-49D4-4FEC-8BB0-524904B20928}" destId="{FBAACAB5-8700-4A32-B5D6-2258FB35C605}" srcOrd="3" destOrd="0" presId="urn:microsoft.com/office/officeart/2005/8/layout/default"/>
    <dgm:cxn modelId="{25E0E25B-E153-4882-9A66-8F7C61C4D342}" type="presParOf" srcId="{D4FB5D6D-49D4-4FEC-8BB0-524904B20928}" destId="{5ACE88A0-7776-401F-AA52-A8F21DDD450B}" srcOrd="4" destOrd="0" presId="urn:microsoft.com/office/officeart/2005/8/layout/default"/>
    <dgm:cxn modelId="{3F591927-FBAC-474C-9AFD-DF031BADFD73}" type="presParOf" srcId="{D4FB5D6D-49D4-4FEC-8BB0-524904B20928}" destId="{78849B73-B5AD-440C-905E-5B09B6E272F0}" srcOrd="5" destOrd="0" presId="urn:microsoft.com/office/officeart/2005/8/layout/default"/>
    <dgm:cxn modelId="{F40BFCD0-9F98-4F7E-98AE-ABC15733903C}" type="presParOf" srcId="{D4FB5D6D-49D4-4FEC-8BB0-524904B20928}" destId="{4D5DA03C-8413-48CD-9186-380F67C2EADC}" srcOrd="6" destOrd="0" presId="urn:microsoft.com/office/officeart/2005/8/layout/default"/>
    <dgm:cxn modelId="{906E2B5D-0E32-43C8-9538-92C98868A0E4}" type="presParOf" srcId="{D4FB5D6D-49D4-4FEC-8BB0-524904B20928}" destId="{38C820C4-8CF8-4B54-9792-3BAC31AA6E81}" srcOrd="7" destOrd="0" presId="urn:microsoft.com/office/officeart/2005/8/layout/default"/>
    <dgm:cxn modelId="{CB247B0D-6064-454F-A51F-9C478DC095E1}" type="presParOf" srcId="{D4FB5D6D-49D4-4FEC-8BB0-524904B20928}" destId="{D0F60006-9384-46D3-BCA2-27A03F7B140D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A0356F-26E7-4D83-A4B7-4BB03B92B00D}" type="doc">
      <dgm:prSet loTypeId="urn:microsoft.com/office/officeart/2005/8/layout/vList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A02454-EBF4-4E51-A5F1-C4072BBAF9FE}">
      <dgm:prSet custT="1"/>
      <dgm:spPr/>
      <dgm:t>
        <a:bodyPr/>
        <a:lstStyle/>
        <a:p>
          <a:pPr rtl="0"/>
          <a:r>
            <a:rPr lang="ru-RU" sz="2400" b="1" i="0" dirty="0" smtClean="0">
              <a:solidFill>
                <a:srgbClr val="002060"/>
              </a:solidFill>
            </a:rPr>
            <a:t>Для субъектов МСП, выплачивающих заработную плату выше МРОТ</a:t>
          </a:r>
          <a:endParaRPr lang="ru-RU" sz="2400" dirty="0">
            <a:solidFill>
              <a:srgbClr val="002060"/>
            </a:solidFill>
          </a:endParaRPr>
        </a:p>
      </dgm:t>
    </dgm:pt>
    <dgm:pt modelId="{4A29E1D8-10B4-468F-8DD1-5543205C1F13}" type="parTrans" cxnId="{25ED390A-DB30-49FA-A520-BC41A7DC0EE9}">
      <dgm:prSet/>
      <dgm:spPr/>
      <dgm:t>
        <a:bodyPr/>
        <a:lstStyle/>
        <a:p>
          <a:endParaRPr lang="ru-RU"/>
        </a:p>
      </dgm:t>
    </dgm:pt>
    <dgm:pt modelId="{03AB69B0-4137-44EA-A55D-2CB5745967DA}" type="sibTrans" cxnId="{25ED390A-DB30-49FA-A520-BC41A7DC0EE9}">
      <dgm:prSet/>
      <dgm:spPr/>
      <dgm:t>
        <a:bodyPr/>
        <a:lstStyle/>
        <a:p>
          <a:endParaRPr lang="ru-RU"/>
        </a:p>
      </dgm:t>
    </dgm:pt>
    <dgm:pt modelId="{94601CFC-CB1B-41FE-BDFB-8321F16CD3DE}">
      <dgm:prSet custT="1"/>
      <dgm:spPr/>
      <dgm:t>
        <a:bodyPr/>
        <a:lstStyle/>
        <a:p>
          <a:pPr rtl="0"/>
          <a:r>
            <a:rPr lang="ru-RU" sz="2400" b="1" i="0" dirty="0" smtClean="0">
              <a:solidFill>
                <a:srgbClr val="002060"/>
              </a:solidFill>
            </a:rPr>
            <a:t>Для некоммерческих организаций</a:t>
          </a:r>
          <a:endParaRPr lang="ru-RU" sz="2400" b="1" dirty="0">
            <a:solidFill>
              <a:srgbClr val="002060"/>
            </a:solidFill>
          </a:endParaRPr>
        </a:p>
      </dgm:t>
    </dgm:pt>
    <dgm:pt modelId="{FC412163-D476-449E-9B0C-2F7FDDEF1E42}" type="parTrans" cxnId="{1955C05C-F980-4419-962E-8502DFBB59E6}">
      <dgm:prSet/>
      <dgm:spPr/>
      <dgm:t>
        <a:bodyPr/>
        <a:lstStyle/>
        <a:p>
          <a:endParaRPr lang="ru-RU"/>
        </a:p>
      </dgm:t>
    </dgm:pt>
    <dgm:pt modelId="{95B4E80B-FF24-42C8-BA68-DD5C74DE3099}" type="sibTrans" cxnId="{1955C05C-F980-4419-962E-8502DFBB59E6}">
      <dgm:prSet/>
      <dgm:spPr/>
      <dgm:t>
        <a:bodyPr/>
        <a:lstStyle/>
        <a:p>
          <a:endParaRPr lang="ru-RU"/>
        </a:p>
      </dgm:t>
    </dgm:pt>
    <dgm:pt modelId="{79C1A0CD-AC20-43F4-A18D-74E97B388A44}">
      <dgm:prSet custT="1"/>
      <dgm:spPr/>
      <dgm:t>
        <a:bodyPr/>
        <a:lstStyle/>
        <a:p>
          <a:pPr rtl="0"/>
          <a:r>
            <a:rPr lang="ru-RU" sz="2400" b="1" i="0" dirty="0" smtClean="0">
              <a:solidFill>
                <a:srgbClr val="002060"/>
              </a:solidFill>
            </a:rPr>
            <a:t>Для </a:t>
          </a:r>
          <a:r>
            <a:rPr lang="en-US" sz="2400" b="1" i="0" dirty="0" smtClean="0">
              <a:solidFill>
                <a:srgbClr val="002060"/>
              </a:solidFill>
            </a:rPr>
            <a:t>IT - </a:t>
          </a:r>
          <a:r>
            <a:rPr lang="ru-RU" sz="2400" b="1" i="0" dirty="0" smtClean="0">
              <a:solidFill>
                <a:srgbClr val="002060"/>
              </a:solidFill>
            </a:rPr>
            <a:t>организаций</a:t>
          </a:r>
          <a:endParaRPr lang="ru-RU" sz="2400" dirty="0">
            <a:solidFill>
              <a:srgbClr val="002060"/>
            </a:solidFill>
          </a:endParaRPr>
        </a:p>
      </dgm:t>
    </dgm:pt>
    <dgm:pt modelId="{1795C249-E705-4B04-B04B-39142D562BFC}" type="parTrans" cxnId="{02F3D3FA-5688-4826-9C64-584B537E56DF}">
      <dgm:prSet/>
      <dgm:spPr/>
      <dgm:t>
        <a:bodyPr/>
        <a:lstStyle/>
        <a:p>
          <a:endParaRPr lang="ru-RU"/>
        </a:p>
      </dgm:t>
    </dgm:pt>
    <dgm:pt modelId="{038C0CEB-2FEA-4F86-B9DC-EA3AC9876D2F}" type="sibTrans" cxnId="{02F3D3FA-5688-4826-9C64-584B537E56DF}">
      <dgm:prSet/>
      <dgm:spPr/>
      <dgm:t>
        <a:bodyPr/>
        <a:lstStyle/>
        <a:p>
          <a:endParaRPr lang="ru-RU"/>
        </a:p>
      </dgm:t>
    </dgm:pt>
    <dgm:pt modelId="{044C2A2A-2DA2-49B8-ABA9-ACC725D4BD62}" type="pres">
      <dgm:prSet presAssocID="{BAA0356F-26E7-4D83-A4B7-4BB03B92B00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B14EAC-3BA4-4580-BE64-E6DBA3D65077}" type="pres">
      <dgm:prSet presAssocID="{63A02454-EBF4-4E51-A5F1-C4072BBAF9FE}" presName="comp" presStyleCnt="0"/>
      <dgm:spPr/>
    </dgm:pt>
    <dgm:pt modelId="{5C242AED-C875-4135-B745-91BECE27FAC7}" type="pres">
      <dgm:prSet presAssocID="{63A02454-EBF4-4E51-A5F1-C4072BBAF9FE}" presName="box" presStyleLbl="node1" presStyleIdx="0" presStyleCnt="3"/>
      <dgm:spPr/>
      <dgm:t>
        <a:bodyPr/>
        <a:lstStyle/>
        <a:p>
          <a:endParaRPr lang="ru-RU"/>
        </a:p>
      </dgm:t>
    </dgm:pt>
    <dgm:pt modelId="{DE85A007-3BDF-4D1C-9796-FCEEAE9D95F2}" type="pres">
      <dgm:prSet presAssocID="{63A02454-EBF4-4E51-A5F1-C4072BBAF9FE}" presName="img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  <dgm:pt modelId="{2752E027-422F-4B12-96B1-1A3A77D757B3}" type="pres">
      <dgm:prSet presAssocID="{63A02454-EBF4-4E51-A5F1-C4072BBAF9FE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0FA8B9-34F8-4F0C-B5EA-7ADF3F7E3D13}" type="pres">
      <dgm:prSet presAssocID="{03AB69B0-4137-44EA-A55D-2CB5745967DA}" presName="spacer" presStyleCnt="0"/>
      <dgm:spPr/>
    </dgm:pt>
    <dgm:pt modelId="{F173AF34-E860-45A2-BEE5-7735B7CF3912}" type="pres">
      <dgm:prSet presAssocID="{94601CFC-CB1B-41FE-BDFB-8321F16CD3DE}" presName="comp" presStyleCnt="0"/>
      <dgm:spPr/>
    </dgm:pt>
    <dgm:pt modelId="{DEB67FD9-8949-4FA2-ABD3-D4D87012C81C}" type="pres">
      <dgm:prSet presAssocID="{94601CFC-CB1B-41FE-BDFB-8321F16CD3DE}" presName="box" presStyleLbl="node1" presStyleIdx="1" presStyleCnt="3"/>
      <dgm:spPr/>
      <dgm:t>
        <a:bodyPr/>
        <a:lstStyle/>
        <a:p>
          <a:endParaRPr lang="ru-RU"/>
        </a:p>
      </dgm:t>
    </dgm:pt>
    <dgm:pt modelId="{BCEF3543-6689-4AB5-83A0-828EECCE6D9C}" type="pres">
      <dgm:prSet presAssocID="{94601CFC-CB1B-41FE-BDFB-8321F16CD3DE}" presName="img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  <dgm:pt modelId="{9AF295D5-03A9-49D3-B437-54B36401387E}" type="pres">
      <dgm:prSet presAssocID="{94601CFC-CB1B-41FE-BDFB-8321F16CD3DE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FB25DF-6D1E-40BF-84DC-DDAA28DC7DAA}" type="pres">
      <dgm:prSet presAssocID="{95B4E80B-FF24-42C8-BA68-DD5C74DE3099}" presName="spacer" presStyleCnt="0"/>
      <dgm:spPr/>
    </dgm:pt>
    <dgm:pt modelId="{19A528D6-5B04-4523-B059-FD85CBD13D81}" type="pres">
      <dgm:prSet presAssocID="{79C1A0CD-AC20-43F4-A18D-74E97B388A44}" presName="comp" presStyleCnt="0"/>
      <dgm:spPr/>
    </dgm:pt>
    <dgm:pt modelId="{13AC6D65-079D-42F0-9655-1CC358C1C215}" type="pres">
      <dgm:prSet presAssocID="{79C1A0CD-AC20-43F4-A18D-74E97B388A44}" presName="box" presStyleLbl="node1" presStyleIdx="2" presStyleCnt="3"/>
      <dgm:spPr/>
      <dgm:t>
        <a:bodyPr/>
        <a:lstStyle/>
        <a:p>
          <a:endParaRPr lang="ru-RU"/>
        </a:p>
      </dgm:t>
    </dgm:pt>
    <dgm:pt modelId="{3D9D6B8B-DA20-4B7D-A65D-90D5403F686E}" type="pres">
      <dgm:prSet presAssocID="{79C1A0CD-AC20-43F4-A18D-74E97B388A44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93EFA878-8832-444F-89AF-0B67F55AA5B7}" type="pres">
      <dgm:prSet presAssocID="{79C1A0CD-AC20-43F4-A18D-74E97B388A4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F3D3FA-5688-4826-9C64-584B537E56DF}" srcId="{BAA0356F-26E7-4D83-A4B7-4BB03B92B00D}" destId="{79C1A0CD-AC20-43F4-A18D-74E97B388A44}" srcOrd="2" destOrd="0" parTransId="{1795C249-E705-4B04-B04B-39142D562BFC}" sibTransId="{038C0CEB-2FEA-4F86-B9DC-EA3AC9876D2F}"/>
    <dgm:cxn modelId="{BA6E9927-C714-4956-ACC1-964FF64EB614}" type="presOf" srcId="{63A02454-EBF4-4E51-A5F1-C4072BBAF9FE}" destId="{5C242AED-C875-4135-B745-91BECE27FAC7}" srcOrd="0" destOrd="0" presId="urn:microsoft.com/office/officeart/2005/8/layout/vList4"/>
    <dgm:cxn modelId="{1955C05C-F980-4419-962E-8502DFBB59E6}" srcId="{BAA0356F-26E7-4D83-A4B7-4BB03B92B00D}" destId="{94601CFC-CB1B-41FE-BDFB-8321F16CD3DE}" srcOrd="1" destOrd="0" parTransId="{FC412163-D476-449E-9B0C-2F7FDDEF1E42}" sibTransId="{95B4E80B-FF24-42C8-BA68-DD5C74DE3099}"/>
    <dgm:cxn modelId="{3D2E4E09-6E90-4AB3-A86C-6F2BCA98CD52}" type="presOf" srcId="{79C1A0CD-AC20-43F4-A18D-74E97B388A44}" destId="{13AC6D65-079D-42F0-9655-1CC358C1C215}" srcOrd="0" destOrd="0" presId="urn:microsoft.com/office/officeart/2005/8/layout/vList4"/>
    <dgm:cxn modelId="{EE52D2D6-C8D9-4415-BAF2-09A649533CF9}" type="presOf" srcId="{BAA0356F-26E7-4D83-A4B7-4BB03B92B00D}" destId="{044C2A2A-2DA2-49B8-ABA9-ACC725D4BD62}" srcOrd="0" destOrd="0" presId="urn:microsoft.com/office/officeart/2005/8/layout/vList4"/>
    <dgm:cxn modelId="{6F1F86C6-A001-498C-9F3E-D86A6B491963}" type="presOf" srcId="{63A02454-EBF4-4E51-A5F1-C4072BBAF9FE}" destId="{2752E027-422F-4B12-96B1-1A3A77D757B3}" srcOrd="1" destOrd="0" presId="urn:microsoft.com/office/officeart/2005/8/layout/vList4"/>
    <dgm:cxn modelId="{25ED390A-DB30-49FA-A520-BC41A7DC0EE9}" srcId="{BAA0356F-26E7-4D83-A4B7-4BB03B92B00D}" destId="{63A02454-EBF4-4E51-A5F1-C4072BBAF9FE}" srcOrd="0" destOrd="0" parTransId="{4A29E1D8-10B4-468F-8DD1-5543205C1F13}" sibTransId="{03AB69B0-4137-44EA-A55D-2CB5745967DA}"/>
    <dgm:cxn modelId="{F1D842C8-DD24-48A8-8F94-901A028B1CF0}" type="presOf" srcId="{79C1A0CD-AC20-43F4-A18D-74E97B388A44}" destId="{93EFA878-8832-444F-89AF-0B67F55AA5B7}" srcOrd="1" destOrd="0" presId="urn:microsoft.com/office/officeart/2005/8/layout/vList4"/>
    <dgm:cxn modelId="{1A1B876D-08B3-42EF-A631-F0D8FF9B259C}" type="presOf" srcId="{94601CFC-CB1B-41FE-BDFB-8321F16CD3DE}" destId="{9AF295D5-03A9-49D3-B437-54B36401387E}" srcOrd="1" destOrd="0" presId="urn:microsoft.com/office/officeart/2005/8/layout/vList4"/>
    <dgm:cxn modelId="{174C13AF-46BA-4158-9DE5-C30350FE2935}" type="presOf" srcId="{94601CFC-CB1B-41FE-BDFB-8321F16CD3DE}" destId="{DEB67FD9-8949-4FA2-ABD3-D4D87012C81C}" srcOrd="0" destOrd="0" presId="urn:microsoft.com/office/officeart/2005/8/layout/vList4"/>
    <dgm:cxn modelId="{234BF09A-89A7-42B4-9896-181AEA7A0F31}" type="presParOf" srcId="{044C2A2A-2DA2-49B8-ABA9-ACC725D4BD62}" destId="{23B14EAC-3BA4-4580-BE64-E6DBA3D65077}" srcOrd="0" destOrd="0" presId="urn:microsoft.com/office/officeart/2005/8/layout/vList4"/>
    <dgm:cxn modelId="{05CB15CA-C02D-4874-A6A3-70ED7B83E68B}" type="presParOf" srcId="{23B14EAC-3BA4-4580-BE64-E6DBA3D65077}" destId="{5C242AED-C875-4135-B745-91BECE27FAC7}" srcOrd="0" destOrd="0" presId="urn:microsoft.com/office/officeart/2005/8/layout/vList4"/>
    <dgm:cxn modelId="{1484965D-C7C8-4F1A-B2E0-FBB2059FFAB1}" type="presParOf" srcId="{23B14EAC-3BA4-4580-BE64-E6DBA3D65077}" destId="{DE85A007-3BDF-4D1C-9796-FCEEAE9D95F2}" srcOrd="1" destOrd="0" presId="urn:microsoft.com/office/officeart/2005/8/layout/vList4"/>
    <dgm:cxn modelId="{53864A51-1096-4E5E-AA5C-4A87A4ABC7CE}" type="presParOf" srcId="{23B14EAC-3BA4-4580-BE64-E6DBA3D65077}" destId="{2752E027-422F-4B12-96B1-1A3A77D757B3}" srcOrd="2" destOrd="0" presId="urn:microsoft.com/office/officeart/2005/8/layout/vList4"/>
    <dgm:cxn modelId="{6D6B3C9A-65E3-4FAF-A35D-B911EE93EF67}" type="presParOf" srcId="{044C2A2A-2DA2-49B8-ABA9-ACC725D4BD62}" destId="{920FA8B9-34F8-4F0C-B5EA-7ADF3F7E3D13}" srcOrd="1" destOrd="0" presId="urn:microsoft.com/office/officeart/2005/8/layout/vList4"/>
    <dgm:cxn modelId="{5BEFDE2D-29CF-45F4-884B-EA47F5FD60FB}" type="presParOf" srcId="{044C2A2A-2DA2-49B8-ABA9-ACC725D4BD62}" destId="{F173AF34-E860-45A2-BEE5-7735B7CF3912}" srcOrd="2" destOrd="0" presId="urn:microsoft.com/office/officeart/2005/8/layout/vList4"/>
    <dgm:cxn modelId="{AEE5AA2C-26EB-4D2A-B721-EA873D7770FF}" type="presParOf" srcId="{F173AF34-E860-45A2-BEE5-7735B7CF3912}" destId="{DEB67FD9-8949-4FA2-ABD3-D4D87012C81C}" srcOrd="0" destOrd="0" presId="urn:microsoft.com/office/officeart/2005/8/layout/vList4"/>
    <dgm:cxn modelId="{793E7619-DB68-4CE8-863C-7329B612FBC4}" type="presParOf" srcId="{F173AF34-E860-45A2-BEE5-7735B7CF3912}" destId="{BCEF3543-6689-4AB5-83A0-828EECCE6D9C}" srcOrd="1" destOrd="0" presId="urn:microsoft.com/office/officeart/2005/8/layout/vList4"/>
    <dgm:cxn modelId="{BEFAD948-3248-413B-ADD8-85F9687B23B7}" type="presParOf" srcId="{F173AF34-E860-45A2-BEE5-7735B7CF3912}" destId="{9AF295D5-03A9-49D3-B437-54B36401387E}" srcOrd="2" destOrd="0" presId="urn:microsoft.com/office/officeart/2005/8/layout/vList4"/>
    <dgm:cxn modelId="{254C54E5-698A-4BE5-856A-A9922509DCCC}" type="presParOf" srcId="{044C2A2A-2DA2-49B8-ABA9-ACC725D4BD62}" destId="{E2FB25DF-6D1E-40BF-84DC-DDAA28DC7DAA}" srcOrd="3" destOrd="0" presId="urn:microsoft.com/office/officeart/2005/8/layout/vList4"/>
    <dgm:cxn modelId="{5CC2E6ED-1170-4482-9126-C0F513ED7458}" type="presParOf" srcId="{044C2A2A-2DA2-49B8-ABA9-ACC725D4BD62}" destId="{19A528D6-5B04-4523-B059-FD85CBD13D81}" srcOrd="4" destOrd="0" presId="urn:microsoft.com/office/officeart/2005/8/layout/vList4"/>
    <dgm:cxn modelId="{0E7D31B1-141D-4D08-A1B9-80A78A4E369D}" type="presParOf" srcId="{19A528D6-5B04-4523-B059-FD85CBD13D81}" destId="{13AC6D65-079D-42F0-9655-1CC358C1C215}" srcOrd="0" destOrd="0" presId="urn:microsoft.com/office/officeart/2005/8/layout/vList4"/>
    <dgm:cxn modelId="{1702C6D9-0EEC-43F2-A5E2-86D98505D636}" type="presParOf" srcId="{19A528D6-5B04-4523-B059-FD85CBD13D81}" destId="{3D9D6B8B-DA20-4B7D-A65D-90D5403F686E}" srcOrd="1" destOrd="0" presId="urn:microsoft.com/office/officeart/2005/8/layout/vList4"/>
    <dgm:cxn modelId="{046D9924-23E9-4DAA-BE7F-0D8316AA2AB8}" type="presParOf" srcId="{19A528D6-5B04-4523-B059-FD85CBD13D81}" destId="{93EFA878-8832-444F-89AF-0B67F55AA5B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E37AF1-4718-44EC-9F2F-40446C9BDA37}" type="doc">
      <dgm:prSet loTypeId="urn:microsoft.com/office/officeart/2005/8/layout/vList2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E803249-9E8D-42E9-A6E1-BFBE45DF4A6A}">
      <dgm:prSet/>
      <dgm:spPr>
        <a:ln>
          <a:solidFill>
            <a:srgbClr val="002060"/>
          </a:solidFill>
        </a:ln>
      </dgm:spPr>
      <dgm:t>
        <a:bodyPr/>
        <a:lstStyle/>
        <a:p>
          <a:pPr algn="ctr" rtl="0"/>
          <a:r>
            <a:rPr lang="ru-RU" b="1" i="0" dirty="0" smtClean="0">
              <a:solidFill>
                <a:srgbClr val="002060"/>
              </a:solidFill>
            </a:rPr>
            <a:t>Применяется с 1 апреля 2020 года</a:t>
          </a:r>
          <a:endParaRPr lang="ru-RU" b="1" dirty="0">
            <a:solidFill>
              <a:srgbClr val="002060"/>
            </a:solidFill>
          </a:endParaRPr>
        </a:p>
      </dgm:t>
    </dgm:pt>
    <dgm:pt modelId="{40B89FB6-F5DE-4EF2-A75D-4FD53245E2DD}" type="parTrans" cxnId="{80EB8FF4-4368-479B-B8C4-A90BE81DEAC7}">
      <dgm:prSet/>
      <dgm:spPr/>
      <dgm:t>
        <a:bodyPr/>
        <a:lstStyle/>
        <a:p>
          <a:endParaRPr lang="ru-RU"/>
        </a:p>
      </dgm:t>
    </dgm:pt>
    <dgm:pt modelId="{67E8A897-9A3F-4A8F-8C5E-30167C595886}" type="sibTrans" cxnId="{80EB8FF4-4368-479B-B8C4-A90BE81DEAC7}">
      <dgm:prSet/>
      <dgm:spPr/>
      <dgm:t>
        <a:bodyPr/>
        <a:lstStyle/>
        <a:p>
          <a:endParaRPr lang="ru-RU"/>
        </a:p>
      </dgm:t>
    </dgm:pt>
    <dgm:pt modelId="{21630CCF-705C-43B2-843D-7429FB9647BB}">
      <dgm:prSet/>
      <dgm:spPr>
        <a:ln>
          <a:solidFill>
            <a:srgbClr val="002060"/>
          </a:solidFill>
        </a:ln>
      </dgm:spPr>
      <dgm:t>
        <a:bodyPr/>
        <a:lstStyle/>
        <a:p>
          <a:pPr algn="ctr" rtl="0"/>
          <a:r>
            <a:rPr lang="ru-RU" b="0" i="0" dirty="0" smtClean="0">
              <a:solidFill>
                <a:srgbClr val="002060"/>
              </a:solidFill>
            </a:rPr>
            <a:t>Размер МРОТ для целей применения пониженного тарифа:                      в 2020 году </a:t>
          </a:r>
          <a:r>
            <a:rPr lang="ru-RU" b="1" i="0" dirty="0" smtClean="0">
              <a:solidFill>
                <a:srgbClr val="002060"/>
              </a:solidFill>
            </a:rPr>
            <a:t>12 130</a:t>
          </a:r>
          <a:r>
            <a:rPr lang="ru-RU" b="0" i="0" dirty="0" smtClean="0">
              <a:solidFill>
                <a:srgbClr val="002060"/>
              </a:solidFill>
            </a:rPr>
            <a:t> рублей в месяц, в 2021 году </a:t>
          </a:r>
          <a:r>
            <a:rPr lang="ru-RU" b="1" i="0" dirty="0" smtClean="0">
              <a:solidFill>
                <a:srgbClr val="002060"/>
              </a:solidFill>
            </a:rPr>
            <a:t>12 792</a:t>
          </a:r>
          <a:r>
            <a:rPr lang="ru-RU" b="0" i="0" dirty="0" smtClean="0">
              <a:solidFill>
                <a:srgbClr val="002060"/>
              </a:solidFill>
            </a:rPr>
            <a:t> рубля в месяц</a:t>
          </a:r>
          <a:endParaRPr lang="ru-RU" dirty="0">
            <a:solidFill>
              <a:srgbClr val="002060"/>
            </a:solidFill>
          </a:endParaRPr>
        </a:p>
      </dgm:t>
    </dgm:pt>
    <dgm:pt modelId="{2B9CC489-717D-4054-A652-A197C6E2C78F}" type="parTrans" cxnId="{212AA26F-A89E-42C7-8113-7C7480ABFC14}">
      <dgm:prSet/>
      <dgm:spPr/>
      <dgm:t>
        <a:bodyPr/>
        <a:lstStyle/>
        <a:p>
          <a:endParaRPr lang="ru-RU"/>
        </a:p>
      </dgm:t>
    </dgm:pt>
    <dgm:pt modelId="{68CC8274-0516-44A2-9878-86A4AD066B9C}" type="sibTrans" cxnId="{212AA26F-A89E-42C7-8113-7C7480ABFC14}">
      <dgm:prSet/>
      <dgm:spPr/>
      <dgm:t>
        <a:bodyPr/>
        <a:lstStyle/>
        <a:p>
          <a:endParaRPr lang="ru-RU"/>
        </a:p>
      </dgm:t>
    </dgm:pt>
    <dgm:pt modelId="{5DA58C7A-CA99-4FE6-8073-7C204D135D71}">
      <dgm:prSet/>
      <dgm:spPr/>
      <dgm:t>
        <a:bodyPr/>
        <a:lstStyle/>
        <a:p>
          <a:pPr algn="ctr" rtl="0"/>
          <a:r>
            <a:rPr lang="ru-RU" b="0" i="0" dirty="0" smtClean="0">
              <a:solidFill>
                <a:srgbClr val="002060"/>
              </a:solidFill>
            </a:rPr>
            <a:t>Предельная величина базы: ПФР 2020 год = 1292000 руб., ПФР 2021 год = 1465000 руб., ФСС 2020 год = 912000 руб., ФСС 2021 год = 966000 руб.</a:t>
          </a:r>
          <a:endParaRPr lang="ru-RU" dirty="0">
            <a:solidFill>
              <a:srgbClr val="002060"/>
            </a:solidFill>
          </a:endParaRPr>
        </a:p>
      </dgm:t>
    </dgm:pt>
    <dgm:pt modelId="{AC2CE380-89CF-426B-8F82-3FFD0B3D16FA}" type="parTrans" cxnId="{32E42BA9-DBD9-4C73-9883-84BD0FC133F7}">
      <dgm:prSet/>
      <dgm:spPr/>
      <dgm:t>
        <a:bodyPr/>
        <a:lstStyle/>
        <a:p>
          <a:endParaRPr lang="ru-RU"/>
        </a:p>
      </dgm:t>
    </dgm:pt>
    <dgm:pt modelId="{25AE81B9-8479-4058-AA6F-90BBDD41ADD9}" type="sibTrans" cxnId="{32E42BA9-DBD9-4C73-9883-84BD0FC133F7}">
      <dgm:prSet/>
      <dgm:spPr/>
      <dgm:t>
        <a:bodyPr/>
        <a:lstStyle/>
        <a:p>
          <a:endParaRPr lang="ru-RU"/>
        </a:p>
      </dgm:t>
    </dgm:pt>
    <dgm:pt modelId="{1E3B4845-66BB-4A74-9156-7A29EADE3170}">
      <dgm:prSet/>
      <dgm:spPr/>
      <dgm:t>
        <a:bodyPr/>
        <a:lstStyle/>
        <a:p>
          <a:pPr algn="ctr" rtl="0"/>
          <a:r>
            <a:rPr lang="ru-RU" b="0" i="0" dirty="0" smtClean="0">
              <a:solidFill>
                <a:srgbClr val="002060"/>
              </a:solidFill>
            </a:rPr>
            <a:t>Разъясняющие письма ФНС России: от 07.04.2020 № БС-4-11/5850@; от 29.04.2020 № БС-4-11/7300@; от 13.07.2020 № БС-4-11/11315@</a:t>
          </a:r>
          <a:endParaRPr lang="ru-RU" dirty="0">
            <a:solidFill>
              <a:srgbClr val="002060"/>
            </a:solidFill>
          </a:endParaRPr>
        </a:p>
      </dgm:t>
    </dgm:pt>
    <dgm:pt modelId="{C5D9AA72-6AFD-4B93-BF69-74F55602CB82}" type="parTrans" cxnId="{47F6DBBD-4228-43A2-A407-839A16C7ED48}">
      <dgm:prSet/>
      <dgm:spPr/>
      <dgm:t>
        <a:bodyPr/>
        <a:lstStyle/>
        <a:p>
          <a:endParaRPr lang="ru-RU"/>
        </a:p>
      </dgm:t>
    </dgm:pt>
    <dgm:pt modelId="{4D788D30-AFCE-4E95-92AF-25DC6E7B68A2}" type="sibTrans" cxnId="{47F6DBBD-4228-43A2-A407-839A16C7ED48}">
      <dgm:prSet/>
      <dgm:spPr/>
      <dgm:t>
        <a:bodyPr/>
        <a:lstStyle/>
        <a:p>
          <a:endParaRPr lang="ru-RU"/>
        </a:p>
      </dgm:t>
    </dgm:pt>
    <dgm:pt modelId="{812341CC-69B3-4967-8AAA-C5992873108D}" type="pres">
      <dgm:prSet presAssocID="{04E37AF1-4718-44EC-9F2F-40446C9BDA3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0EF19C-D736-43BB-9EE4-6E12A172D3CA}" type="pres">
      <dgm:prSet presAssocID="{7E803249-9E8D-42E9-A6E1-BFBE45DF4A6A}" presName="parentText" presStyleLbl="node1" presStyleIdx="0" presStyleCnt="4" custScaleX="52820" custLinFactY="-4728" custLinFactNeighborX="-2829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802260-1A07-41D3-9389-12ED8C6A72F5}" type="pres">
      <dgm:prSet presAssocID="{67E8A897-9A3F-4A8F-8C5E-30167C595886}" presName="spacer" presStyleCnt="0"/>
      <dgm:spPr/>
    </dgm:pt>
    <dgm:pt modelId="{25D71C91-D0D1-447A-BE81-4C92BF1D4B41}" type="pres">
      <dgm:prSet presAssocID="{21630CCF-705C-43B2-843D-7429FB9647BB}" presName="parentText" presStyleLbl="node1" presStyleIdx="1" presStyleCnt="4" custLinFactY="7086" custLinFactNeighborX="-104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2D86E7-FB5F-4297-855D-893909F7E0E1}" type="pres">
      <dgm:prSet presAssocID="{68CC8274-0516-44A2-9878-86A4AD066B9C}" presName="spacer" presStyleCnt="0"/>
      <dgm:spPr/>
    </dgm:pt>
    <dgm:pt modelId="{A739ECEF-559B-4F98-915A-1FA7AB4E01E2}" type="pres">
      <dgm:prSet presAssocID="{5DA58C7A-CA99-4FE6-8073-7C204D135D71}" presName="parentText" presStyleLbl="node1" presStyleIdx="2" presStyleCnt="4" custLinFactY="14320" custLinFactNeighborX="-47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49E01-DBA3-4503-8043-7A4AE432BEA3}" type="pres">
      <dgm:prSet presAssocID="{25AE81B9-8479-4058-AA6F-90BBDD41ADD9}" presName="spacer" presStyleCnt="0"/>
      <dgm:spPr/>
    </dgm:pt>
    <dgm:pt modelId="{31F3BAA1-37E2-47E0-8D02-BBAF2B2758CE}" type="pres">
      <dgm:prSet presAssocID="{1E3B4845-66BB-4A74-9156-7A29EADE3170}" presName="parentText" presStyleLbl="node1" presStyleIdx="3" presStyleCnt="4" custLinFactY="21554" custLinFactNeighborX="-47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37EB03-0DEB-4F36-B8A3-D26D6FC0DDAE}" type="presOf" srcId="{5DA58C7A-CA99-4FE6-8073-7C204D135D71}" destId="{A739ECEF-559B-4F98-915A-1FA7AB4E01E2}" srcOrd="0" destOrd="0" presId="urn:microsoft.com/office/officeart/2005/8/layout/vList2"/>
    <dgm:cxn modelId="{32E42BA9-DBD9-4C73-9883-84BD0FC133F7}" srcId="{04E37AF1-4718-44EC-9F2F-40446C9BDA37}" destId="{5DA58C7A-CA99-4FE6-8073-7C204D135D71}" srcOrd="2" destOrd="0" parTransId="{AC2CE380-89CF-426B-8F82-3FFD0B3D16FA}" sibTransId="{25AE81B9-8479-4058-AA6F-90BBDD41ADD9}"/>
    <dgm:cxn modelId="{80EB8FF4-4368-479B-B8C4-A90BE81DEAC7}" srcId="{04E37AF1-4718-44EC-9F2F-40446C9BDA37}" destId="{7E803249-9E8D-42E9-A6E1-BFBE45DF4A6A}" srcOrd="0" destOrd="0" parTransId="{40B89FB6-F5DE-4EF2-A75D-4FD53245E2DD}" sibTransId="{67E8A897-9A3F-4A8F-8C5E-30167C595886}"/>
    <dgm:cxn modelId="{A8262C68-8AD0-4338-AA85-3115E1EC510F}" type="presOf" srcId="{1E3B4845-66BB-4A74-9156-7A29EADE3170}" destId="{31F3BAA1-37E2-47E0-8D02-BBAF2B2758CE}" srcOrd="0" destOrd="0" presId="urn:microsoft.com/office/officeart/2005/8/layout/vList2"/>
    <dgm:cxn modelId="{378120AE-38D6-4FA1-8C8B-61A4E36131B6}" type="presOf" srcId="{21630CCF-705C-43B2-843D-7429FB9647BB}" destId="{25D71C91-D0D1-447A-BE81-4C92BF1D4B41}" srcOrd="0" destOrd="0" presId="urn:microsoft.com/office/officeart/2005/8/layout/vList2"/>
    <dgm:cxn modelId="{2C78BDD9-ADFE-4FE3-8394-8467D7553FAE}" type="presOf" srcId="{04E37AF1-4718-44EC-9F2F-40446C9BDA37}" destId="{812341CC-69B3-4967-8AAA-C5992873108D}" srcOrd="0" destOrd="0" presId="urn:microsoft.com/office/officeart/2005/8/layout/vList2"/>
    <dgm:cxn modelId="{47F6DBBD-4228-43A2-A407-839A16C7ED48}" srcId="{04E37AF1-4718-44EC-9F2F-40446C9BDA37}" destId="{1E3B4845-66BB-4A74-9156-7A29EADE3170}" srcOrd="3" destOrd="0" parTransId="{C5D9AA72-6AFD-4B93-BF69-74F55602CB82}" sibTransId="{4D788D30-AFCE-4E95-92AF-25DC6E7B68A2}"/>
    <dgm:cxn modelId="{212AA26F-A89E-42C7-8113-7C7480ABFC14}" srcId="{04E37AF1-4718-44EC-9F2F-40446C9BDA37}" destId="{21630CCF-705C-43B2-843D-7429FB9647BB}" srcOrd="1" destOrd="0" parTransId="{2B9CC489-717D-4054-A652-A197C6E2C78F}" sibTransId="{68CC8274-0516-44A2-9878-86A4AD066B9C}"/>
    <dgm:cxn modelId="{3A6D4D79-50E3-40A0-8CF8-489DC4ED2B2F}" type="presOf" srcId="{7E803249-9E8D-42E9-A6E1-BFBE45DF4A6A}" destId="{480EF19C-D736-43BB-9EE4-6E12A172D3CA}" srcOrd="0" destOrd="0" presId="urn:microsoft.com/office/officeart/2005/8/layout/vList2"/>
    <dgm:cxn modelId="{0BE31ECA-A926-4788-84D5-534F0A9485DD}" type="presParOf" srcId="{812341CC-69B3-4967-8AAA-C5992873108D}" destId="{480EF19C-D736-43BB-9EE4-6E12A172D3CA}" srcOrd="0" destOrd="0" presId="urn:microsoft.com/office/officeart/2005/8/layout/vList2"/>
    <dgm:cxn modelId="{64BFE38B-2FD5-4D24-9830-991DD47367E0}" type="presParOf" srcId="{812341CC-69B3-4967-8AAA-C5992873108D}" destId="{9F802260-1A07-41D3-9389-12ED8C6A72F5}" srcOrd="1" destOrd="0" presId="urn:microsoft.com/office/officeart/2005/8/layout/vList2"/>
    <dgm:cxn modelId="{4B867E83-06C9-4435-B4A8-DCD2D528A05D}" type="presParOf" srcId="{812341CC-69B3-4967-8AAA-C5992873108D}" destId="{25D71C91-D0D1-447A-BE81-4C92BF1D4B41}" srcOrd="2" destOrd="0" presId="urn:microsoft.com/office/officeart/2005/8/layout/vList2"/>
    <dgm:cxn modelId="{061334C2-1EA4-4A4E-8122-9BB148E3A149}" type="presParOf" srcId="{812341CC-69B3-4967-8AAA-C5992873108D}" destId="{9A2D86E7-FB5F-4297-855D-893909F7E0E1}" srcOrd="3" destOrd="0" presId="urn:microsoft.com/office/officeart/2005/8/layout/vList2"/>
    <dgm:cxn modelId="{D5DA76D9-5811-4323-BF8F-BA237776A814}" type="presParOf" srcId="{812341CC-69B3-4967-8AAA-C5992873108D}" destId="{A739ECEF-559B-4F98-915A-1FA7AB4E01E2}" srcOrd="4" destOrd="0" presId="urn:microsoft.com/office/officeart/2005/8/layout/vList2"/>
    <dgm:cxn modelId="{BB3EFECB-1105-45BD-94F6-6A84EAD14B48}" type="presParOf" srcId="{812341CC-69B3-4967-8AAA-C5992873108D}" destId="{87049E01-DBA3-4503-8043-7A4AE432BEA3}" srcOrd="5" destOrd="0" presId="urn:microsoft.com/office/officeart/2005/8/layout/vList2"/>
    <dgm:cxn modelId="{14410050-22B6-467D-81B9-CE4D8FFEA501}" type="presParOf" srcId="{812341CC-69B3-4967-8AAA-C5992873108D}" destId="{31F3BAA1-37E2-47E0-8D02-BBAF2B2758C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345084D-AB30-4F3B-9061-E7C177EBF068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78FC1A-70F0-4A22-BE7E-5A8D59D84A71}">
      <dgm:prSet/>
      <dgm:spPr>
        <a:solidFill>
          <a:schemeClr val="accent2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pPr rtl="0"/>
          <a:r>
            <a:rPr lang="ru-RU" b="1" i="0" dirty="0" smtClean="0">
              <a:solidFill>
                <a:srgbClr val="002060"/>
              </a:solidFill>
            </a:rPr>
            <a:t>Заработная плата работника в месяц</a:t>
          </a:r>
          <a:endParaRPr lang="ru-RU" b="1" dirty="0">
            <a:solidFill>
              <a:srgbClr val="002060"/>
            </a:solidFill>
          </a:endParaRPr>
        </a:p>
      </dgm:t>
    </dgm:pt>
    <dgm:pt modelId="{9D69BC11-B4D3-48A1-B442-8CC870E5A4AF}" type="parTrans" cxnId="{8D49123A-C599-46E3-825D-7CE0D59B0DFA}">
      <dgm:prSet/>
      <dgm:spPr/>
      <dgm:t>
        <a:bodyPr/>
        <a:lstStyle/>
        <a:p>
          <a:endParaRPr lang="ru-RU"/>
        </a:p>
      </dgm:t>
    </dgm:pt>
    <dgm:pt modelId="{D1765C5D-A3BC-4690-9F0E-37D32AE50ACD}" type="sibTrans" cxnId="{8D49123A-C599-46E3-825D-7CE0D59B0DFA}">
      <dgm:prSet/>
      <dgm:spPr>
        <a:solidFill>
          <a:srgbClr val="FF0000"/>
        </a:solid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A2B93691-6787-401B-AC25-30C447B78BB3}">
      <dgm:prSet/>
      <dgm:spPr>
        <a:ln>
          <a:solidFill>
            <a:srgbClr val="002060"/>
          </a:solidFill>
        </a:ln>
      </dgm:spPr>
      <dgm:t>
        <a:bodyPr/>
        <a:lstStyle/>
        <a:p>
          <a:pPr rtl="0"/>
          <a:r>
            <a:rPr lang="ru-RU" b="0" i="0" dirty="0" smtClean="0">
              <a:solidFill>
                <a:srgbClr val="002060"/>
              </a:solidFill>
            </a:rPr>
            <a:t>В пределах МРОТ (код тарифа 01) по ставке </a:t>
          </a:r>
          <a:r>
            <a:rPr lang="ru-RU" b="1" i="0" dirty="0" smtClean="0">
              <a:solidFill>
                <a:srgbClr val="002060"/>
              </a:solidFill>
            </a:rPr>
            <a:t>30%</a:t>
          </a:r>
          <a:r>
            <a:rPr lang="ru-RU" b="0" i="0" dirty="0" smtClean="0">
              <a:solidFill>
                <a:srgbClr val="002060"/>
              </a:solidFill>
            </a:rPr>
            <a:t>, в том числе: 22% (ПФР);      5,1% (ФОМС);  2,9% (ФСС)</a:t>
          </a:r>
          <a:endParaRPr lang="ru-RU" dirty="0">
            <a:solidFill>
              <a:srgbClr val="002060"/>
            </a:solidFill>
          </a:endParaRPr>
        </a:p>
      </dgm:t>
    </dgm:pt>
    <dgm:pt modelId="{25A7A2B4-70DC-4BC3-9576-F8600A7C8521}" type="parTrans" cxnId="{A5293153-725C-421A-BDE4-6C12A38C0595}">
      <dgm:prSet/>
      <dgm:spPr/>
      <dgm:t>
        <a:bodyPr/>
        <a:lstStyle/>
        <a:p>
          <a:endParaRPr lang="ru-RU"/>
        </a:p>
      </dgm:t>
    </dgm:pt>
    <dgm:pt modelId="{7F0A08D3-917F-4B94-83BA-A505D879879D}" type="sibTrans" cxnId="{A5293153-725C-421A-BDE4-6C12A38C0595}">
      <dgm:prSet/>
      <dgm:spPr>
        <a:solidFill>
          <a:srgbClr val="FF0000"/>
        </a:solid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13A86470-0534-4BBC-BFB6-240D3700B35E}">
      <dgm:prSet/>
      <dgm:spPr>
        <a:solidFill>
          <a:schemeClr val="accent3">
            <a:lumMod val="40000"/>
            <a:lumOff val="60000"/>
          </a:schemeClr>
        </a:solidFill>
        <a:ln>
          <a:solidFill>
            <a:srgbClr val="002060"/>
          </a:solidFill>
        </a:ln>
      </dgm:spPr>
      <dgm:t>
        <a:bodyPr/>
        <a:lstStyle/>
        <a:p>
          <a:pPr rtl="0"/>
          <a:r>
            <a:rPr lang="ru-RU" b="0" i="0" dirty="0" smtClean="0">
              <a:solidFill>
                <a:srgbClr val="002060"/>
              </a:solidFill>
            </a:rPr>
            <a:t>Свыше МРОТ (код тарифа 20) по ставке </a:t>
          </a:r>
          <a:r>
            <a:rPr lang="ru-RU" b="1" i="0" dirty="0" smtClean="0">
              <a:solidFill>
                <a:srgbClr val="002060"/>
              </a:solidFill>
            </a:rPr>
            <a:t>15%</a:t>
          </a:r>
          <a:r>
            <a:rPr lang="ru-RU" b="0" i="0" dirty="0" smtClean="0">
              <a:solidFill>
                <a:srgbClr val="002060"/>
              </a:solidFill>
            </a:rPr>
            <a:t>, в том числе: 10% (ПФР);        5% (ФОМС);         0% (ФСС)</a:t>
          </a:r>
          <a:endParaRPr lang="ru-RU" dirty="0">
            <a:solidFill>
              <a:srgbClr val="002060"/>
            </a:solidFill>
          </a:endParaRPr>
        </a:p>
      </dgm:t>
    </dgm:pt>
    <dgm:pt modelId="{5F4EC382-D2C8-4539-89A0-8A22693DE710}" type="parTrans" cxnId="{96A2BEBE-E4D2-4275-A018-4213D4516398}">
      <dgm:prSet/>
      <dgm:spPr/>
      <dgm:t>
        <a:bodyPr/>
        <a:lstStyle/>
        <a:p>
          <a:endParaRPr lang="ru-RU"/>
        </a:p>
      </dgm:t>
    </dgm:pt>
    <dgm:pt modelId="{BEDE2480-5FFA-47FD-BF59-4C2D695A9792}" type="sibTrans" cxnId="{96A2BEBE-E4D2-4275-A018-4213D4516398}">
      <dgm:prSet/>
      <dgm:spPr/>
      <dgm:t>
        <a:bodyPr/>
        <a:lstStyle/>
        <a:p>
          <a:endParaRPr lang="ru-RU"/>
        </a:p>
      </dgm:t>
    </dgm:pt>
    <dgm:pt modelId="{34EA11A7-97F4-4F2A-A5EE-384B92D6BE10}" type="pres">
      <dgm:prSet presAssocID="{9345084D-AB30-4F3B-9061-E7C177EBF06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73C567-CA2F-4EF3-B117-F4341C3BBDE9}" type="pres">
      <dgm:prSet presAssocID="{0C78FC1A-70F0-4A22-BE7E-5A8D59D84A71}" presName="node" presStyleLbl="node1" presStyleIdx="0" presStyleCnt="3" custScaleY="71436" custLinFactX="100000" custLinFactNeighborX="100056" custLinFactNeighborY="-721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CD235-8D3D-4140-9232-B49F867603A7}" type="pres">
      <dgm:prSet presAssocID="{D1765C5D-A3BC-4690-9F0E-37D32AE50ACD}" presName="sibTrans" presStyleLbl="sibTrans2D1" presStyleIdx="0" presStyleCnt="2" custLinFactNeighborX="-21995" custLinFactNeighborY="-86485"/>
      <dgm:spPr/>
      <dgm:t>
        <a:bodyPr/>
        <a:lstStyle/>
        <a:p>
          <a:endParaRPr lang="ru-RU"/>
        </a:p>
      </dgm:t>
    </dgm:pt>
    <dgm:pt modelId="{C4225598-C1BB-4A16-8902-BB1CCEE68F4B}" type="pres">
      <dgm:prSet presAssocID="{D1765C5D-A3BC-4690-9F0E-37D32AE50ACD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9E02CC2A-85B2-436F-95C9-A9F03EE02480}" type="pres">
      <dgm:prSet presAssocID="{A2B93691-6787-401B-AC25-30C447B78BB3}" presName="node" presStyleLbl="node1" presStyleIdx="1" presStyleCnt="3" custLinFactX="-93133" custLinFactNeighborX="-100000" custLinFactNeighborY="34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2B6DF-A4DF-4322-B8A6-1EEA49038A94}" type="pres">
      <dgm:prSet presAssocID="{7F0A08D3-917F-4B94-83BA-A505D879879D}" presName="sibTrans" presStyleLbl="sibTrans2D1" presStyleIdx="1" presStyleCnt="2" custAng="2566765" custScaleX="27800" custLinFactY="-100000" custLinFactNeighborX="77531" custLinFactNeighborY="-172053"/>
      <dgm:spPr/>
      <dgm:t>
        <a:bodyPr/>
        <a:lstStyle/>
        <a:p>
          <a:endParaRPr lang="ru-RU"/>
        </a:p>
      </dgm:t>
    </dgm:pt>
    <dgm:pt modelId="{E3EC2D31-A75B-4436-ACD3-388287346B41}" type="pres">
      <dgm:prSet presAssocID="{7F0A08D3-917F-4B94-83BA-A505D879879D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0889DF23-250D-40A4-AB91-F168C82FC779}" type="pres">
      <dgm:prSet presAssocID="{13A86470-0534-4BBC-BFB6-240D3700B35E}" presName="node" presStyleLbl="node1" presStyleIdx="2" presStyleCnt="3" custLinFactNeighborX="-125" custLinFactNeighborY="381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9FFD13-23EA-46BF-AA50-884504EB55BB}" type="presOf" srcId="{A2B93691-6787-401B-AC25-30C447B78BB3}" destId="{9E02CC2A-85B2-436F-95C9-A9F03EE02480}" srcOrd="0" destOrd="0" presId="urn:microsoft.com/office/officeart/2005/8/layout/process1"/>
    <dgm:cxn modelId="{8D49123A-C599-46E3-825D-7CE0D59B0DFA}" srcId="{9345084D-AB30-4F3B-9061-E7C177EBF068}" destId="{0C78FC1A-70F0-4A22-BE7E-5A8D59D84A71}" srcOrd="0" destOrd="0" parTransId="{9D69BC11-B4D3-48A1-B442-8CC870E5A4AF}" sibTransId="{D1765C5D-A3BC-4690-9F0E-37D32AE50ACD}"/>
    <dgm:cxn modelId="{B195FEAA-8BA9-49E6-A33E-F4555BC882AB}" type="presOf" srcId="{7F0A08D3-917F-4B94-83BA-A505D879879D}" destId="{B122B6DF-A4DF-4322-B8A6-1EEA49038A94}" srcOrd="0" destOrd="0" presId="urn:microsoft.com/office/officeart/2005/8/layout/process1"/>
    <dgm:cxn modelId="{BB105E84-FF67-4767-B415-41897330C320}" type="presOf" srcId="{D1765C5D-A3BC-4690-9F0E-37D32AE50ACD}" destId="{C4225598-C1BB-4A16-8902-BB1CCEE68F4B}" srcOrd="1" destOrd="0" presId="urn:microsoft.com/office/officeart/2005/8/layout/process1"/>
    <dgm:cxn modelId="{BBE39225-F61A-4698-8CEA-B5C70A12157E}" type="presOf" srcId="{9345084D-AB30-4F3B-9061-E7C177EBF068}" destId="{34EA11A7-97F4-4F2A-A5EE-384B92D6BE10}" srcOrd="0" destOrd="0" presId="urn:microsoft.com/office/officeart/2005/8/layout/process1"/>
    <dgm:cxn modelId="{6C34113F-E505-4159-92A8-ED0003644EA8}" type="presOf" srcId="{D1765C5D-A3BC-4690-9F0E-37D32AE50ACD}" destId="{CC9CD235-8D3D-4140-9232-B49F867603A7}" srcOrd="0" destOrd="0" presId="urn:microsoft.com/office/officeart/2005/8/layout/process1"/>
    <dgm:cxn modelId="{FA199396-EA44-4BAB-A00D-3D77F4293668}" type="presOf" srcId="{13A86470-0534-4BBC-BFB6-240D3700B35E}" destId="{0889DF23-250D-40A4-AB91-F168C82FC779}" srcOrd="0" destOrd="0" presId="urn:microsoft.com/office/officeart/2005/8/layout/process1"/>
    <dgm:cxn modelId="{25912722-CEC6-4B13-892E-0089024B2838}" type="presOf" srcId="{7F0A08D3-917F-4B94-83BA-A505D879879D}" destId="{E3EC2D31-A75B-4436-ACD3-388287346B41}" srcOrd="1" destOrd="0" presId="urn:microsoft.com/office/officeart/2005/8/layout/process1"/>
    <dgm:cxn modelId="{96A2BEBE-E4D2-4275-A018-4213D4516398}" srcId="{9345084D-AB30-4F3B-9061-E7C177EBF068}" destId="{13A86470-0534-4BBC-BFB6-240D3700B35E}" srcOrd="2" destOrd="0" parTransId="{5F4EC382-D2C8-4539-89A0-8A22693DE710}" sibTransId="{BEDE2480-5FFA-47FD-BF59-4C2D695A9792}"/>
    <dgm:cxn modelId="{A5293153-725C-421A-BDE4-6C12A38C0595}" srcId="{9345084D-AB30-4F3B-9061-E7C177EBF068}" destId="{A2B93691-6787-401B-AC25-30C447B78BB3}" srcOrd="1" destOrd="0" parTransId="{25A7A2B4-70DC-4BC3-9576-F8600A7C8521}" sibTransId="{7F0A08D3-917F-4B94-83BA-A505D879879D}"/>
    <dgm:cxn modelId="{45FF90A2-028B-4839-942B-6741D2046A1A}" type="presOf" srcId="{0C78FC1A-70F0-4A22-BE7E-5A8D59D84A71}" destId="{7A73C567-CA2F-4EF3-B117-F4341C3BBDE9}" srcOrd="0" destOrd="0" presId="urn:microsoft.com/office/officeart/2005/8/layout/process1"/>
    <dgm:cxn modelId="{FF36F2F0-A7F4-401B-A32F-FD9FDA3A12D7}" type="presParOf" srcId="{34EA11A7-97F4-4F2A-A5EE-384B92D6BE10}" destId="{7A73C567-CA2F-4EF3-B117-F4341C3BBDE9}" srcOrd="0" destOrd="0" presId="urn:microsoft.com/office/officeart/2005/8/layout/process1"/>
    <dgm:cxn modelId="{DFA4A6E0-499B-44A1-ABDC-FAAE5EC9B378}" type="presParOf" srcId="{34EA11A7-97F4-4F2A-A5EE-384B92D6BE10}" destId="{CC9CD235-8D3D-4140-9232-B49F867603A7}" srcOrd="1" destOrd="0" presId="urn:microsoft.com/office/officeart/2005/8/layout/process1"/>
    <dgm:cxn modelId="{CBFB25A0-7096-4FEA-BA1B-86682CAA95AA}" type="presParOf" srcId="{CC9CD235-8D3D-4140-9232-B49F867603A7}" destId="{C4225598-C1BB-4A16-8902-BB1CCEE68F4B}" srcOrd="0" destOrd="0" presId="urn:microsoft.com/office/officeart/2005/8/layout/process1"/>
    <dgm:cxn modelId="{381930D1-43CC-4A7F-B4D4-FDE11FE2CC22}" type="presParOf" srcId="{34EA11A7-97F4-4F2A-A5EE-384B92D6BE10}" destId="{9E02CC2A-85B2-436F-95C9-A9F03EE02480}" srcOrd="2" destOrd="0" presId="urn:microsoft.com/office/officeart/2005/8/layout/process1"/>
    <dgm:cxn modelId="{81024697-D5CB-4B32-ACE2-F7ADCD8D848D}" type="presParOf" srcId="{34EA11A7-97F4-4F2A-A5EE-384B92D6BE10}" destId="{B122B6DF-A4DF-4322-B8A6-1EEA49038A94}" srcOrd="3" destOrd="0" presId="urn:microsoft.com/office/officeart/2005/8/layout/process1"/>
    <dgm:cxn modelId="{DDC18969-EB22-47B3-980E-7ACAD85D4F5C}" type="presParOf" srcId="{B122B6DF-A4DF-4322-B8A6-1EEA49038A94}" destId="{E3EC2D31-A75B-4436-ACD3-388287346B41}" srcOrd="0" destOrd="0" presId="urn:microsoft.com/office/officeart/2005/8/layout/process1"/>
    <dgm:cxn modelId="{5635A662-28CF-4873-89FA-C2A844916DCF}" type="presParOf" srcId="{34EA11A7-97F4-4F2A-A5EE-384B92D6BE10}" destId="{0889DF23-250D-40A4-AB91-F168C82FC7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345084D-AB30-4F3B-9061-E7C177EBF068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EA11A7-97F4-4F2A-A5EE-384B92D6BE10}" type="pres">
      <dgm:prSet presAssocID="{9345084D-AB30-4F3B-9061-E7C177EBF06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49F6027-353A-4E83-8086-34EE74C01EB1}" type="presOf" srcId="{9345084D-AB30-4F3B-9061-E7C177EBF068}" destId="{34EA11A7-97F4-4F2A-A5EE-384B92D6BE10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ADB65B1-5F15-46D5-B458-8B17874ADECE}" type="doc">
      <dgm:prSet loTypeId="urn:microsoft.com/office/officeart/2005/8/layout/process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A02BE3-78FD-44B8-A627-C445311B72D2}">
      <dgm:prSet custT="1"/>
      <dgm:spPr>
        <a:solidFill>
          <a:schemeClr val="accent2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pPr rtl="0"/>
          <a:r>
            <a:rPr lang="ru-RU" sz="1600" b="1" i="0" dirty="0" smtClean="0">
              <a:solidFill>
                <a:srgbClr val="002060"/>
              </a:solidFill>
            </a:rPr>
            <a:t>Регистрация в Министерстве юстиции РФ</a:t>
          </a:r>
          <a:endParaRPr lang="ru-RU" sz="1600" b="1" dirty="0">
            <a:solidFill>
              <a:srgbClr val="002060"/>
            </a:solidFill>
          </a:endParaRPr>
        </a:p>
      </dgm:t>
    </dgm:pt>
    <dgm:pt modelId="{269189E1-427B-482C-B7D4-680D8BF2DC6F}" type="parTrans" cxnId="{922383DA-6768-4AAF-BA2B-23E2B819B83E}">
      <dgm:prSet/>
      <dgm:spPr/>
      <dgm:t>
        <a:bodyPr/>
        <a:lstStyle/>
        <a:p>
          <a:endParaRPr lang="ru-RU"/>
        </a:p>
      </dgm:t>
    </dgm:pt>
    <dgm:pt modelId="{92BDE055-DB53-4320-A5B3-6106FE668961}" type="sibTrans" cxnId="{922383DA-6768-4AAF-BA2B-23E2B819B83E}">
      <dgm:prSet/>
      <dgm:spPr/>
      <dgm:t>
        <a:bodyPr/>
        <a:lstStyle/>
        <a:p>
          <a:endParaRPr lang="ru-RU"/>
        </a:p>
      </dgm:t>
    </dgm:pt>
    <dgm:pt modelId="{FBBC2380-55DF-4605-B5BA-A862732EFFC2}">
      <dgm:prSet custT="1"/>
      <dgm:spPr>
        <a:solidFill>
          <a:schemeClr val="accent3">
            <a:lumMod val="40000"/>
            <a:lumOff val="60000"/>
          </a:schemeClr>
        </a:solidFill>
        <a:ln>
          <a:solidFill>
            <a:srgbClr val="002060"/>
          </a:solidFill>
        </a:ln>
      </dgm:spPr>
      <dgm:t>
        <a:bodyPr/>
        <a:lstStyle/>
        <a:p>
          <a:pPr rtl="0"/>
          <a:r>
            <a:rPr lang="ru-RU" sz="1600" b="1" i="0" dirty="0" smtClean="0">
              <a:solidFill>
                <a:srgbClr val="002060"/>
              </a:solidFill>
            </a:rPr>
            <a:t>Упрощенная система налогообложения</a:t>
          </a:r>
          <a:endParaRPr lang="ru-RU" sz="1600" b="1" dirty="0">
            <a:solidFill>
              <a:srgbClr val="002060"/>
            </a:solidFill>
          </a:endParaRPr>
        </a:p>
      </dgm:t>
    </dgm:pt>
    <dgm:pt modelId="{87E71DA6-B064-4B7A-988A-5D9CD70A03C4}" type="parTrans" cxnId="{21CF16BB-FC44-479E-8634-22BC39548CA7}">
      <dgm:prSet/>
      <dgm:spPr/>
      <dgm:t>
        <a:bodyPr/>
        <a:lstStyle/>
        <a:p>
          <a:endParaRPr lang="ru-RU"/>
        </a:p>
      </dgm:t>
    </dgm:pt>
    <dgm:pt modelId="{9797FFF8-FFB4-4926-ACDA-235E93F6427E}" type="sibTrans" cxnId="{21CF16BB-FC44-479E-8634-22BC39548CA7}">
      <dgm:prSet/>
      <dgm:spPr/>
      <dgm:t>
        <a:bodyPr/>
        <a:lstStyle/>
        <a:p>
          <a:endParaRPr lang="ru-RU"/>
        </a:p>
      </dgm:t>
    </dgm:pt>
    <dgm:pt modelId="{6B86D5E9-1F20-4946-BE0A-F77E7D16BA3D}">
      <dgm:prSet custT="1"/>
      <dgm:spPr>
        <a:ln>
          <a:solidFill>
            <a:srgbClr val="002060"/>
          </a:solidFill>
        </a:ln>
      </dgm:spPr>
      <dgm:t>
        <a:bodyPr/>
        <a:lstStyle/>
        <a:p>
          <a:pPr rtl="0"/>
          <a:r>
            <a:rPr lang="ru-RU" sz="1600" b="1" i="0" dirty="0" smtClean="0">
              <a:solidFill>
                <a:srgbClr val="002060"/>
              </a:solidFill>
            </a:rPr>
            <a:t>Осуществление деятельности в области социального обслуживания граждан, научных исследований и разработок, образования, здравоохранения, культуры, искусства и массового спорта</a:t>
          </a:r>
          <a:endParaRPr lang="ru-RU" sz="1600" b="1" dirty="0">
            <a:solidFill>
              <a:srgbClr val="002060"/>
            </a:solidFill>
          </a:endParaRPr>
        </a:p>
      </dgm:t>
    </dgm:pt>
    <dgm:pt modelId="{FF112294-CE57-4295-9DBE-856C686165F8}" type="parTrans" cxnId="{A341192A-6B98-4C32-ADF9-EE6F02C8A7B3}">
      <dgm:prSet/>
      <dgm:spPr/>
      <dgm:t>
        <a:bodyPr/>
        <a:lstStyle/>
        <a:p>
          <a:endParaRPr lang="ru-RU"/>
        </a:p>
      </dgm:t>
    </dgm:pt>
    <dgm:pt modelId="{FDCE3301-8ABF-484E-A471-E9FF82A8C38F}" type="sibTrans" cxnId="{A341192A-6B98-4C32-ADF9-EE6F02C8A7B3}">
      <dgm:prSet/>
      <dgm:spPr/>
      <dgm:t>
        <a:bodyPr/>
        <a:lstStyle/>
        <a:p>
          <a:endParaRPr lang="ru-RU"/>
        </a:p>
      </dgm:t>
    </dgm:pt>
    <dgm:pt modelId="{CBF57F4B-CB04-4137-9E42-16F6E3384D7E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pPr rtl="0"/>
          <a:r>
            <a:rPr lang="ru-RU" sz="1600" b="1" i="0" dirty="0" smtClean="0">
              <a:solidFill>
                <a:srgbClr val="002060"/>
              </a:solidFill>
            </a:rPr>
            <a:t>По итогам года, не менее 70 процентов суммы всех доходов составляют доходы в виде целевых поступлений, грантов, доходов от осуществления установленных нормами НК РФ видов деятельности (пункт 7 статьи 427 НК РФ)</a:t>
          </a:r>
          <a:endParaRPr lang="ru-RU" sz="1600" b="1" dirty="0">
            <a:solidFill>
              <a:srgbClr val="002060"/>
            </a:solidFill>
          </a:endParaRPr>
        </a:p>
      </dgm:t>
    </dgm:pt>
    <dgm:pt modelId="{1B430B15-CC7A-4F61-A6D6-478DB482F492}" type="parTrans" cxnId="{6E8C8452-AB10-48A6-BBF5-0AC1CF47AEDE}">
      <dgm:prSet/>
      <dgm:spPr/>
      <dgm:t>
        <a:bodyPr/>
        <a:lstStyle/>
        <a:p>
          <a:endParaRPr lang="ru-RU"/>
        </a:p>
      </dgm:t>
    </dgm:pt>
    <dgm:pt modelId="{2EAFA69D-F092-4DEC-965C-FFB50CFD88B7}" type="sibTrans" cxnId="{6E8C8452-AB10-48A6-BBF5-0AC1CF47AEDE}">
      <dgm:prSet/>
      <dgm:spPr/>
      <dgm:t>
        <a:bodyPr/>
        <a:lstStyle/>
        <a:p>
          <a:endParaRPr lang="ru-RU"/>
        </a:p>
      </dgm:t>
    </dgm:pt>
    <dgm:pt modelId="{795D2BA3-0BF9-4783-8900-21340B7C0FD5}" type="pres">
      <dgm:prSet presAssocID="{AADB65B1-5F15-46D5-B458-8B17874ADEC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CFD932-FE7A-4762-A1EE-95CFCC4B80B5}" type="pres">
      <dgm:prSet presAssocID="{CBF57F4B-CB04-4137-9E42-16F6E3384D7E}" presName="boxAndChildren" presStyleCnt="0"/>
      <dgm:spPr/>
    </dgm:pt>
    <dgm:pt modelId="{7F2F9E42-0517-448C-BA74-9C91D10F9A47}" type="pres">
      <dgm:prSet presAssocID="{CBF57F4B-CB04-4137-9E42-16F6E3384D7E}" presName="parentTextBox" presStyleLbl="node1" presStyleIdx="0" presStyleCnt="4"/>
      <dgm:spPr/>
      <dgm:t>
        <a:bodyPr/>
        <a:lstStyle/>
        <a:p>
          <a:endParaRPr lang="ru-RU"/>
        </a:p>
      </dgm:t>
    </dgm:pt>
    <dgm:pt modelId="{70BB7EED-FC54-431F-859E-C9D631CACAD4}" type="pres">
      <dgm:prSet presAssocID="{FDCE3301-8ABF-484E-A471-E9FF82A8C38F}" presName="sp" presStyleCnt="0"/>
      <dgm:spPr/>
    </dgm:pt>
    <dgm:pt modelId="{D9AA6C35-7759-40E7-87CE-0F98A4B41EBE}" type="pres">
      <dgm:prSet presAssocID="{6B86D5E9-1F20-4946-BE0A-F77E7D16BA3D}" presName="arrowAndChildren" presStyleCnt="0"/>
      <dgm:spPr/>
    </dgm:pt>
    <dgm:pt modelId="{660E192B-6B4C-4CAB-8E76-51C8CEEA7D9B}" type="pres">
      <dgm:prSet presAssocID="{6B86D5E9-1F20-4946-BE0A-F77E7D16BA3D}" presName="parentTextArrow" presStyleLbl="node1" presStyleIdx="1" presStyleCnt="4" custLinFactNeighborX="5" custLinFactNeighborY="6729"/>
      <dgm:spPr/>
      <dgm:t>
        <a:bodyPr/>
        <a:lstStyle/>
        <a:p>
          <a:endParaRPr lang="ru-RU"/>
        </a:p>
      </dgm:t>
    </dgm:pt>
    <dgm:pt modelId="{B1B79620-C781-4A0A-99B7-D20C65D28C29}" type="pres">
      <dgm:prSet presAssocID="{9797FFF8-FFB4-4926-ACDA-235E93F6427E}" presName="sp" presStyleCnt="0"/>
      <dgm:spPr/>
    </dgm:pt>
    <dgm:pt modelId="{D4DE4578-701C-478F-9539-00F3C34B65E7}" type="pres">
      <dgm:prSet presAssocID="{FBBC2380-55DF-4605-B5BA-A862732EFFC2}" presName="arrowAndChildren" presStyleCnt="0"/>
      <dgm:spPr/>
    </dgm:pt>
    <dgm:pt modelId="{2B48C5F7-F417-4AAD-BAD8-1F79F93ACB4B}" type="pres">
      <dgm:prSet presAssocID="{FBBC2380-55DF-4605-B5BA-A862732EFFC2}" presName="parentTextArrow" presStyleLbl="node1" presStyleIdx="2" presStyleCnt="4" custScaleX="54707" custScaleY="53001" custLinFactNeighborX="-22642" custLinFactNeighborY="2396"/>
      <dgm:spPr/>
      <dgm:t>
        <a:bodyPr/>
        <a:lstStyle/>
        <a:p>
          <a:endParaRPr lang="ru-RU"/>
        </a:p>
      </dgm:t>
    </dgm:pt>
    <dgm:pt modelId="{98CE6392-0C6A-4813-87CF-8A622DA715A5}" type="pres">
      <dgm:prSet presAssocID="{92BDE055-DB53-4320-A5B3-6106FE668961}" presName="sp" presStyleCnt="0"/>
      <dgm:spPr/>
    </dgm:pt>
    <dgm:pt modelId="{05C05960-2C17-49EC-8FBE-3890343FE307}" type="pres">
      <dgm:prSet presAssocID="{30A02BE3-78FD-44B8-A627-C445311B72D2}" presName="arrowAndChildren" presStyleCnt="0"/>
      <dgm:spPr/>
    </dgm:pt>
    <dgm:pt modelId="{0E067548-6243-4557-93FA-7642B3B9505F}" type="pres">
      <dgm:prSet presAssocID="{30A02BE3-78FD-44B8-A627-C445311B72D2}" presName="parentTextArrow" presStyleLbl="node1" presStyleIdx="3" presStyleCnt="4" custScaleX="54730" custScaleY="54868" custLinFactNeighborX="-22630" custLinFactNeighborY="-69"/>
      <dgm:spPr/>
      <dgm:t>
        <a:bodyPr/>
        <a:lstStyle/>
        <a:p>
          <a:endParaRPr lang="ru-RU"/>
        </a:p>
      </dgm:t>
    </dgm:pt>
  </dgm:ptLst>
  <dgm:cxnLst>
    <dgm:cxn modelId="{B47F95C6-9209-4FB6-A60E-DDBC120528CC}" type="presOf" srcId="{30A02BE3-78FD-44B8-A627-C445311B72D2}" destId="{0E067548-6243-4557-93FA-7642B3B9505F}" srcOrd="0" destOrd="0" presId="urn:microsoft.com/office/officeart/2005/8/layout/process4"/>
    <dgm:cxn modelId="{922383DA-6768-4AAF-BA2B-23E2B819B83E}" srcId="{AADB65B1-5F15-46D5-B458-8B17874ADECE}" destId="{30A02BE3-78FD-44B8-A627-C445311B72D2}" srcOrd="0" destOrd="0" parTransId="{269189E1-427B-482C-B7D4-680D8BF2DC6F}" sibTransId="{92BDE055-DB53-4320-A5B3-6106FE668961}"/>
    <dgm:cxn modelId="{D037AF23-9CCC-4F26-B5A6-98AA5DDBEF5F}" type="presOf" srcId="{CBF57F4B-CB04-4137-9E42-16F6E3384D7E}" destId="{7F2F9E42-0517-448C-BA74-9C91D10F9A47}" srcOrd="0" destOrd="0" presId="urn:microsoft.com/office/officeart/2005/8/layout/process4"/>
    <dgm:cxn modelId="{D6CD585A-9FC0-43BE-A30D-438967BFE644}" type="presOf" srcId="{6B86D5E9-1F20-4946-BE0A-F77E7D16BA3D}" destId="{660E192B-6B4C-4CAB-8E76-51C8CEEA7D9B}" srcOrd="0" destOrd="0" presId="urn:microsoft.com/office/officeart/2005/8/layout/process4"/>
    <dgm:cxn modelId="{6E8C8452-AB10-48A6-BBF5-0AC1CF47AEDE}" srcId="{AADB65B1-5F15-46D5-B458-8B17874ADECE}" destId="{CBF57F4B-CB04-4137-9E42-16F6E3384D7E}" srcOrd="3" destOrd="0" parTransId="{1B430B15-CC7A-4F61-A6D6-478DB482F492}" sibTransId="{2EAFA69D-F092-4DEC-965C-FFB50CFD88B7}"/>
    <dgm:cxn modelId="{21CF16BB-FC44-479E-8634-22BC39548CA7}" srcId="{AADB65B1-5F15-46D5-B458-8B17874ADECE}" destId="{FBBC2380-55DF-4605-B5BA-A862732EFFC2}" srcOrd="1" destOrd="0" parTransId="{87E71DA6-B064-4B7A-988A-5D9CD70A03C4}" sibTransId="{9797FFF8-FFB4-4926-ACDA-235E93F6427E}"/>
    <dgm:cxn modelId="{BF7ECBA1-0E36-4432-9C86-A44918052C09}" type="presOf" srcId="{FBBC2380-55DF-4605-B5BA-A862732EFFC2}" destId="{2B48C5F7-F417-4AAD-BAD8-1F79F93ACB4B}" srcOrd="0" destOrd="0" presId="urn:microsoft.com/office/officeart/2005/8/layout/process4"/>
    <dgm:cxn modelId="{A341192A-6B98-4C32-ADF9-EE6F02C8A7B3}" srcId="{AADB65B1-5F15-46D5-B458-8B17874ADECE}" destId="{6B86D5E9-1F20-4946-BE0A-F77E7D16BA3D}" srcOrd="2" destOrd="0" parTransId="{FF112294-CE57-4295-9DBE-856C686165F8}" sibTransId="{FDCE3301-8ABF-484E-A471-E9FF82A8C38F}"/>
    <dgm:cxn modelId="{840A3170-B5EF-49E5-B296-3C408354F777}" type="presOf" srcId="{AADB65B1-5F15-46D5-B458-8B17874ADECE}" destId="{795D2BA3-0BF9-4783-8900-21340B7C0FD5}" srcOrd="0" destOrd="0" presId="urn:microsoft.com/office/officeart/2005/8/layout/process4"/>
    <dgm:cxn modelId="{1AE3FB28-19ED-4D83-A365-D8A0A6208E28}" type="presParOf" srcId="{795D2BA3-0BF9-4783-8900-21340B7C0FD5}" destId="{B7CFD932-FE7A-4762-A1EE-95CFCC4B80B5}" srcOrd="0" destOrd="0" presId="urn:microsoft.com/office/officeart/2005/8/layout/process4"/>
    <dgm:cxn modelId="{4FA11B0A-2659-463C-86D6-50133D158AF8}" type="presParOf" srcId="{B7CFD932-FE7A-4762-A1EE-95CFCC4B80B5}" destId="{7F2F9E42-0517-448C-BA74-9C91D10F9A47}" srcOrd="0" destOrd="0" presId="urn:microsoft.com/office/officeart/2005/8/layout/process4"/>
    <dgm:cxn modelId="{E3DE310C-EE24-4753-9DE9-9BFF116DB878}" type="presParOf" srcId="{795D2BA3-0BF9-4783-8900-21340B7C0FD5}" destId="{70BB7EED-FC54-431F-859E-C9D631CACAD4}" srcOrd="1" destOrd="0" presId="urn:microsoft.com/office/officeart/2005/8/layout/process4"/>
    <dgm:cxn modelId="{27A120E4-5F36-44C7-8686-B5744736718A}" type="presParOf" srcId="{795D2BA3-0BF9-4783-8900-21340B7C0FD5}" destId="{D9AA6C35-7759-40E7-87CE-0F98A4B41EBE}" srcOrd="2" destOrd="0" presId="urn:microsoft.com/office/officeart/2005/8/layout/process4"/>
    <dgm:cxn modelId="{F365B625-FDB8-489E-BD0C-54573234FB3E}" type="presParOf" srcId="{D9AA6C35-7759-40E7-87CE-0F98A4B41EBE}" destId="{660E192B-6B4C-4CAB-8E76-51C8CEEA7D9B}" srcOrd="0" destOrd="0" presId="urn:microsoft.com/office/officeart/2005/8/layout/process4"/>
    <dgm:cxn modelId="{A639EEED-921E-440F-80C2-478B7D7280FB}" type="presParOf" srcId="{795D2BA3-0BF9-4783-8900-21340B7C0FD5}" destId="{B1B79620-C781-4A0A-99B7-D20C65D28C29}" srcOrd="3" destOrd="0" presId="urn:microsoft.com/office/officeart/2005/8/layout/process4"/>
    <dgm:cxn modelId="{18C897FF-69C8-486F-B4C5-26F2F7E18F83}" type="presParOf" srcId="{795D2BA3-0BF9-4783-8900-21340B7C0FD5}" destId="{D4DE4578-701C-478F-9539-00F3C34B65E7}" srcOrd="4" destOrd="0" presId="urn:microsoft.com/office/officeart/2005/8/layout/process4"/>
    <dgm:cxn modelId="{1CA3A8C3-1BD0-4E39-BF45-4E35B128AA58}" type="presParOf" srcId="{D4DE4578-701C-478F-9539-00F3C34B65E7}" destId="{2B48C5F7-F417-4AAD-BAD8-1F79F93ACB4B}" srcOrd="0" destOrd="0" presId="urn:microsoft.com/office/officeart/2005/8/layout/process4"/>
    <dgm:cxn modelId="{C117B607-DB59-4C1E-A8BD-B3C76959E78B}" type="presParOf" srcId="{795D2BA3-0BF9-4783-8900-21340B7C0FD5}" destId="{98CE6392-0C6A-4813-87CF-8A622DA715A5}" srcOrd="5" destOrd="0" presId="urn:microsoft.com/office/officeart/2005/8/layout/process4"/>
    <dgm:cxn modelId="{1BFF7347-D5B0-4400-8353-B91BA91FB150}" type="presParOf" srcId="{795D2BA3-0BF9-4783-8900-21340B7C0FD5}" destId="{05C05960-2C17-49EC-8FBE-3890343FE307}" srcOrd="6" destOrd="0" presId="urn:microsoft.com/office/officeart/2005/8/layout/process4"/>
    <dgm:cxn modelId="{86F85F52-C530-4B84-9DB6-DF373851A40F}" type="presParOf" srcId="{05C05960-2C17-49EC-8FBE-3890343FE307}" destId="{0E067548-6243-4557-93FA-7642B3B9505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ADB65B1-5F15-46D5-B458-8B17874ADECE}" type="doc">
      <dgm:prSet loTypeId="urn:microsoft.com/office/officeart/2005/8/layout/process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5D2BA3-0BF9-4783-8900-21340B7C0FD5}" type="pres">
      <dgm:prSet presAssocID="{AADB65B1-5F15-46D5-B458-8B17874ADEC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697FA60-A113-4137-9846-46C228DFA8B8}" type="presOf" srcId="{AADB65B1-5F15-46D5-B458-8B17874ADECE}" destId="{795D2BA3-0BF9-4783-8900-21340B7C0FD5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1F34186-D417-4868-A8DE-C11E0DB247FF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85E21E-3A3C-4CEB-8F71-FDBD59528435}">
      <dgm:prSet custT="1"/>
      <dgm:spPr>
        <a:ln w="12700">
          <a:solidFill>
            <a:srgbClr val="002060"/>
          </a:solidFill>
        </a:ln>
      </dgm:spPr>
      <dgm:t>
        <a:bodyPr/>
        <a:lstStyle/>
        <a:p>
          <a:pPr algn="ctr" rtl="0"/>
          <a:r>
            <a:rPr lang="ru-RU" sz="2000" b="1" i="0" dirty="0" smtClean="0"/>
            <a:t>С 2021 года пониженный тариф дополнительно уменьшен.                       С 14% до 7,6%,                 в том числе: 6% (ПФР); 1,5% (ФСС); 0,1% (ФОМС)</a:t>
          </a:r>
          <a:endParaRPr lang="ru-RU" sz="2000" b="1" dirty="0"/>
        </a:p>
      </dgm:t>
    </dgm:pt>
    <dgm:pt modelId="{733AB195-5E3A-44B1-8608-20DC643B83E0}" type="parTrans" cxnId="{65CA003C-05BA-4EAA-B2DA-8AD41338DAAB}">
      <dgm:prSet/>
      <dgm:spPr/>
      <dgm:t>
        <a:bodyPr/>
        <a:lstStyle/>
        <a:p>
          <a:endParaRPr lang="ru-RU"/>
        </a:p>
      </dgm:t>
    </dgm:pt>
    <dgm:pt modelId="{593E2E1D-F52F-4FCC-9732-F26722EF3873}" type="sibTrans" cxnId="{65CA003C-05BA-4EAA-B2DA-8AD41338DAAB}">
      <dgm:prSet/>
      <dgm:spPr/>
      <dgm:t>
        <a:bodyPr/>
        <a:lstStyle/>
        <a:p>
          <a:endParaRPr lang="ru-RU"/>
        </a:p>
      </dgm:t>
    </dgm:pt>
    <dgm:pt modelId="{478ABB93-19D7-497C-8B18-92654385EDC0}" type="pres">
      <dgm:prSet presAssocID="{31F34186-D417-4868-A8DE-C11E0DB247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AF3648-87E7-4DAB-A55C-AB2E5178FEC8}" type="pres">
      <dgm:prSet presAssocID="{D585E21E-3A3C-4CEB-8F71-FDBD5952843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537900-AB37-404A-AFDD-3F2F2EAD3EED}" type="presOf" srcId="{D585E21E-3A3C-4CEB-8F71-FDBD59528435}" destId="{90AF3648-87E7-4DAB-A55C-AB2E5178FEC8}" srcOrd="0" destOrd="0" presId="urn:microsoft.com/office/officeart/2005/8/layout/vList2"/>
    <dgm:cxn modelId="{65CA003C-05BA-4EAA-B2DA-8AD41338DAAB}" srcId="{31F34186-D417-4868-A8DE-C11E0DB247FF}" destId="{D585E21E-3A3C-4CEB-8F71-FDBD59528435}" srcOrd="0" destOrd="0" parTransId="{733AB195-5E3A-44B1-8608-20DC643B83E0}" sibTransId="{593E2E1D-F52F-4FCC-9732-F26722EF3873}"/>
    <dgm:cxn modelId="{22A9BF5F-B3EA-49A6-8F24-73BD875A55B5}" type="presOf" srcId="{31F34186-D417-4868-A8DE-C11E0DB247FF}" destId="{478ABB93-19D7-497C-8B18-92654385EDC0}" srcOrd="0" destOrd="0" presId="urn:microsoft.com/office/officeart/2005/8/layout/vList2"/>
    <dgm:cxn modelId="{F2624E52-1AC1-4167-BEF2-811520BF2140}" type="presParOf" srcId="{478ABB93-19D7-497C-8B18-92654385EDC0}" destId="{90AF3648-87E7-4DAB-A55C-AB2E5178FEC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2C02B-FFD5-4F47-9529-5DE27DA1A0DF}">
      <dsp:nvSpPr>
        <dsp:cNvPr id="0" name=""/>
        <dsp:cNvSpPr/>
      </dsp:nvSpPr>
      <dsp:spPr>
        <a:xfrm>
          <a:off x="3168715" y="0"/>
          <a:ext cx="4463602" cy="875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0" kern="1200" dirty="0" smtClean="0">
              <a:solidFill>
                <a:srgbClr val="002060"/>
              </a:solidFill>
            </a:rPr>
            <a:t>Разъяснение налогового законодательства и возможных рисков</a:t>
          </a:r>
          <a:endParaRPr lang="ru-RU" sz="1900" b="1" kern="1200" dirty="0">
            <a:solidFill>
              <a:srgbClr val="002060"/>
            </a:solidFill>
          </a:endParaRPr>
        </a:p>
      </dsp:txBody>
      <dsp:txXfrm>
        <a:off x="3211437" y="42722"/>
        <a:ext cx="4378158" cy="789716"/>
      </dsp:txXfrm>
    </dsp:sp>
    <dsp:sp modelId="{0F5521C8-4C96-4C0E-A234-F3FA97DC05E9}">
      <dsp:nvSpPr>
        <dsp:cNvPr id="0" name=""/>
        <dsp:cNvSpPr/>
      </dsp:nvSpPr>
      <dsp:spPr>
        <a:xfrm>
          <a:off x="3167341" y="910558"/>
          <a:ext cx="4465358" cy="875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0" kern="1200" dirty="0" smtClean="0">
              <a:solidFill>
                <a:srgbClr val="002060"/>
              </a:solidFill>
            </a:rPr>
            <a:t>Предложение оценить свои риски совершения правонарушений</a:t>
          </a:r>
          <a:endParaRPr lang="ru-RU" sz="1900" b="1" kern="1200" dirty="0">
            <a:solidFill>
              <a:srgbClr val="002060"/>
            </a:solidFill>
          </a:endParaRPr>
        </a:p>
      </dsp:txBody>
      <dsp:txXfrm>
        <a:off x="3210063" y="953280"/>
        <a:ext cx="4379914" cy="789716"/>
      </dsp:txXfrm>
    </dsp:sp>
    <dsp:sp modelId="{5868214E-D5FD-4905-9B67-CA098B267A96}">
      <dsp:nvSpPr>
        <dsp:cNvPr id="0" name=""/>
        <dsp:cNvSpPr/>
      </dsp:nvSpPr>
      <dsp:spPr>
        <a:xfrm>
          <a:off x="3167341" y="1862272"/>
          <a:ext cx="4465358" cy="875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0" kern="1200" dirty="0" smtClean="0">
              <a:solidFill>
                <a:srgbClr val="002060"/>
              </a:solidFill>
            </a:rPr>
            <a:t>Предложение самостоятельно уточнить налоговые обязательства </a:t>
          </a:r>
          <a:endParaRPr lang="ru-RU" sz="1900" b="1" kern="1200" dirty="0">
            <a:solidFill>
              <a:srgbClr val="002060"/>
            </a:solidFill>
          </a:endParaRPr>
        </a:p>
      </dsp:txBody>
      <dsp:txXfrm>
        <a:off x="3210063" y="1904994"/>
        <a:ext cx="4379914" cy="789716"/>
      </dsp:txXfrm>
    </dsp:sp>
    <dsp:sp modelId="{83F9AD8A-1FA0-47E5-BD46-C4A845437AC9}">
      <dsp:nvSpPr>
        <dsp:cNvPr id="0" name=""/>
        <dsp:cNvSpPr/>
      </dsp:nvSpPr>
      <dsp:spPr>
        <a:xfrm>
          <a:off x="64839" y="2813983"/>
          <a:ext cx="5615759" cy="1093118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dirty="0" smtClean="0">
              <a:solidFill>
                <a:srgbClr val="002060"/>
              </a:solidFill>
            </a:rPr>
            <a:t>Результат – снижение административной нагрузки на организации и граждан, осуществляющих предпринимательскую деятельность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118201" y="2867345"/>
        <a:ext cx="5509035" cy="98639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EC9AAD-E0EE-4680-9A8F-1611B5A96C9C}">
      <dsp:nvSpPr>
        <dsp:cNvPr id="0" name=""/>
        <dsp:cNvSpPr/>
      </dsp:nvSpPr>
      <dsp:spPr>
        <a:xfrm rot="10800000">
          <a:off x="1531301" y="1333"/>
          <a:ext cx="5075745" cy="101129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5953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Наличие государственной аккредитации в Министерстве цифрового развития, связи и массовых коммуникаций РФ</a:t>
          </a:r>
          <a:endParaRPr lang="ru-RU" sz="1600" b="1" kern="1200" dirty="0">
            <a:solidFill>
              <a:srgbClr val="002060"/>
            </a:solidFill>
          </a:endParaRPr>
        </a:p>
      </dsp:txBody>
      <dsp:txXfrm rot="10800000">
        <a:off x="1784125" y="1333"/>
        <a:ext cx="4822921" cy="1011295"/>
      </dsp:txXfrm>
    </dsp:sp>
    <dsp:sp modelId="{DC5A7E78-940A-4AB1-A972-79D9028B158C}">
      <dsp:nvSpPr>
        <dsp:cNvPr id="0" name=""/>
        <dsp:cNvSpPr/>
      </dsp:nvSpPr>
      <dsp:spPr>
        <a:xfrm>
          <a:off x="1025653" y="1333"/>
          <a:ext cx="1011295" cy="101129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9525" cap="flat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ECC0DA8-18C6-4239-9519-5F9AAA77544F}">
      <dsp:nvSpPr>
        <dsp:cNvPr id="0" name=""/>
        <dsp:cNvSpPr/>
      </dsp:nvSpPr>
      <dsp:spPr>
        <a:xfrm rot="10800000">
          <a:off x="1531301" y="1314507"/>
          <a:ext cx="5075745" cy="101129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5953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Среднесписочная численность не менее 7 человек</a:t>
          </a:r>
          <a:endParaRPr lang="ru-RU" sz="1600" b="1" kern="1200" dirty="0">
            <a:solidFill>
              <a:srgbClr val="002060"/>
            </a:solidFill>
          </a:endParaRPr>
        </a:p>
      </dsp:txBody>
      <dsp:txXfrm rot="10800000">
        <a:off x="1784125" y="1314507"/>
        <a:ext cx="4822921" cy="1011295"/>
      </dsp:txXfrm>
    </dsp:sp>
    <dsp:sp modelId="{4C3838FE-B539-41C9-BD87-E0CDC84FC6CF}">
      <dsp:nvSpPr>
        <dsp:cNvPr id="0" name=""/>
        <dsp:cNvSpPr/>
      </dsp:nvSpPr>
      <dsp:spPr>
        <a:xfrm>
          <a:off x="1025653" y="1314507"/>
          <a:ext cx="1011295" cy="1011295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9525" cap="flat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C4BBB82-44B7-4901-BDB3-3139DAE2CABA}">
      <dsp:nvSpPr>
        <dsp:cNvPr id="0" name=""/>
        <dsp:cNvSpPr/>
      </dsp:nvSpPr>
      <dsp:spPr>
        <a:xfrm rot="10800000">
          <a:off x="1531301" y="2627682"/>
          <a:ext cx="5075745" cy="131113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5953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Доля доходов организации от реализации разработанных ею программ для ЭВМ и доходов по перечню, установленному пунктом 5 статьи 427 НК РФ, составляет не менее 90 процентов в общей сумме доходов</a:t>
          </a:r>
          <a:endParaRPr lang="ru-RU" sz="1600" b="1" kern="1200" dirty="0">
            <a:solidFill>
              <a:srgbClr val="002060"/>
            </a:solidFill>
          </a:endParaRPr>
        </a:p>
      </dsp:txBody>
      <dsp:txXfrm rot="10800000">
        <a:off x="1859084" y="2627682"/>
        <a:ext cx="4747962" cy="1311134"/>
      </dsp:txXfrm>
    </dsp:sp>
    <dsp:sp modelId="{CFFC8D2C-415F-499F-B107-FE06D25EF247}">
      <dsp:nvSpPr>
        <dsp:cNvPr id="0" name=""/>
        <dsp:cNvSpPr/>
      </dsp:nvSpPr>
      <dsp:spPr>
        <a:xfrm>
          <a:off x="1025653" y="2777601"/>
          <a:ext cx="1011295" cy="1011295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9525" cap="flat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0A609C-3ADB-4BF2-B24A-6DF5986301BF}">
      <dsp:nvSpPr>
        <dsp:cNvPr id="0" name=""/>
        <dsp:cNvSpPr/>
      </dsp:nvSpPr>
      <dsp:spPr>
        <a:xfrm>
          <a:off x="76" y="0"/>
          <a:ext cx="7632623" cy="604131"/>
        </a:xfrm>
        <a:prstGeom prst="roundRect">
          <a:avLst/>
        </a:prstGeom>
        <a:solidFill>
          <a:schemeClr val="accent3">
            <a:lumMod val="20000"/>
            <a:lumOff val="80000"/>
          </a:schemeClr>
        </a:solidFill>
        <a:ln>
          <a:solidFill>
            <a:srgbClr val="3EC24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rgbClr val="002060"/>
              </a:solidFill>
            </a:rPr>
            <a:t>Сопоставление отдельных показателей расчетов по страховым взносам, расчетов 6-НДФЛ, справок 2-НДФЛ  по контрольным соотношениям</a:t>
          </a:r>
          <a:endParaRPr lang="ru-RU" sz="1800" b="1" kern="1200" dirty="0">
            <a:solidFill>
              <a:srgbClr val="002060"/>
            </a:solidFill>
          </a:endParaRPr>
        </a:p>
      </dsp:txBody>
      <dsp:txXfrm>
        <a:off x="29567" y="29491"/>
        <a:ext cx="7573641" cy="54514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FB936F-7099-4174-8BCC-45C73A336E93}">
      <dsp:nvSpPr>
        <dsp:cNvPr id="0" name=""/>
        <dsp:cNvSpPr/>
      </dsp:nvSpPr>
      <dsp:spPr>
        <a:xfrm>
          <a:off x="0" y="0"/>
          <a:ext cx="7632700" cy="42978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>
              <a:solidFill>
                <a:srgbClr val="FF0000"/>
              </a:solidFill>
            </a:rPr>
            <a:t>Форма РСВ утверждена Приказом ФНС России от 18 сентября 2019 г. N ММВ-7-11/470@</a:t>
          </a:r>
          <a:endParaRPr lang="ru-RU" sz="1400" b="1" kern="1200" dirty="0">
            <a:solidFill>
              <a:srgbClr val="FF0000"/>
            </a:solidFill>
          </a:endParaRPr>
        </a:p>
      </dsp:txBody>
      <dsp:txXfrm>
        <a:off x="20981" y="20981"/>
        <a:ext cx="7590738" cy="387827"/>
      </dsp:txXfrm>
    </dsp:sp>
    <dsp:sp modelId="{825F8015-2443-46E3-A9B3-E95083D1B158}">
      <dsp:nvSpPr>
        <dsp:cNvPr id="0" name=""/>
        <dsp:cNvSpPr/>
      </dsp:nvSpPr>
      <dsp:spPr>
        <a:xfrm>
          <a:off x="0" y="447686"/>
          <a:ext cx="7632700" cy="38030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>
              <a:solidFill>
                <a:srgbClr val="FF0000"/>
              </a:solidFill>
            </a:rPr>
            <a:t>Контрольные соотношения (КС) утверждены ФНС России от </a:t>
          </a:r>
          <a:r>
            <a:rPr lang="en-US" sz="1400" b="1" i="0" kern="1200" dirty="0" smtClean="0">
              <a:solidFill>
                <a:srgbClr val="FF0000"/>
              </a:solidFill>
            </a:rPr>
            <a:t> 07.02.2020 N </a:t>
          </a:r>
          <a:r>
            <a:rPr lang="ru-RU" sz="1400" b="1" i="0" kern="1200" dirty="0" smtClean="0">
              <a:solidFill>
                <a:srgbClr val="FF0000"/>
              </a:solidFill>
            </a:rPr>
            <a:t>БС-4-11/2002@</a:t>
          </a:r>
          <a:endParaRPr lang="ru-RU" sz="1400" b="1" kern="1200" dirty="0">
            <a:solidFill>
              <a:srgbClr val="FF0000"/>
            </a:solidFill>
          </a:endParaRPr>
        </a:p>
      </dsp:txBody>
      <dsp:txXfrm>
        <a:off x="18565" y="466251"/>
        <a:ext cx="7595570" cy="343177"/>
      </dsp:txXfrm>
    </dsp:sp>
    <dsp:sp modelId="{C0891E91-E81D-4DAD-AF8F-19DEB247D981}">
      <dsp:nvSpPr>
        <dsp:cNvPr id="0" name=""/>
        <dsp:cNvSpPr/>
      </dsp:nvSpPr>
      <dsp:spPr>
        <a:xfrm>
          <a:off x="0" y="879734"/>
          <a:ext cx="7632700" cy="3556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>
              <a:solidFill>
                <a:srgbClr val="002060"/>
              </a:solidFill>
            </a:rPr>
            <a:t>КС 2.2. Сравнение суммы дохода из 6-НДФЛ (без дивидендов) с базой в РСВ 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17363" y="897097"/>
        <a:ext cx="7597974" cy="320954"/>
      </dsp:txXfrm>
    </dsp:sp>
    <dsp:sp modelId="{53E5945F-C9EE-4B40-B2CD-5BDB5D05BD0C}">
      <dsp:nvSpPr>
        <dsp:cNvPr id="0" name=""/>
        <dsp:cNvSpPr/>
      </dsp:nvSpPr>
      <dsp:spPr>
        <a:xfrm>
          <a:off x="0" y="1311782"/>
          <a:ext cx="7632700" cy="3556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>
              <a:solidFill>
                <a:srgbClr val="002060"/>
              </a:solidFill>
            </a:rPr>
            <a:t>КС 2.6. Сравнение зарплаты каждого работника с величиной МРОТ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17363" y="1329145"/>
        <a:ext cx="7597974" cy="320954"/>
      </dsp:txXfrm>
    </dsp:sp>
    <dsp:sp modelId="{E5E8CE40-9D00-4187-9BC3-50FC118459F3}">
      <dsp:nvSpPr>
        <dsp:cNvPr id="0" name=""/>
        <dsp:cNvSpPr/>
      </dsp:nvSpPr>
      <dsp:spPr>
        <a:xfrm>
          <a:off x="0" y="1743831"/>
          <a:ext cx="7632700" cy="3556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>
              <a:solidFill>
                <a:srgbClr val="002060"/>
              </a:solidFill>
            </a:rPr>
            <a:t>КС 2.7. Сравнение зарплаты в среднем по организации со среднеотраслевой зарплатой 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17363" y="1761194"/>
        <a:ext cx="7597974" cy="320954"/>
      </dsp:txXfrm>
    </dsp:sp>
    <dsp:sp modelId="{13D3B742-3EF6-4B59-B318-E5A0651AD633}">
      <dsp:nvSpPr>
        <dsp:cNvPr id="0" name=""/>
        <dsp:cNvSpPr/>
      </dsp:nvSpPr>
      <dsp:spPr>
        <a:xfrm>
          <a:off x="381" y="2150643"/>
          <a:ext cx="5329456" cy="49723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>
              <a:solidFill>
                <a:srgbClr val="002060"/>
              </a:solidFill>
            </a:rPr>
            <a:t>КС 2.8, 2.9, 2.10 Проверка наличия (отсутствия) в реестре МСП на отчетную дату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24654" y="2174916"/>
        <a:ext cx="5280910" cy="448691"/>
      </dsp:txXfrm>
    </dsp:sp>
    <dsp:sp modelId="{DDF3D090-CFA0-4D83-B80C-6536061D0911}">
      <dsp:nvSpPr>
        <dsp:cNvPr id="0" name=""/>
        <dsp:cNvSpPr/>
      </dsp:nvSpPr>
      <dsp:spPr>
        <a:xfrm>
          <a:off x="381" y="2731270"/>
          <a:ext cx="5330219" cy="4733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>
              <a:solidFill>
                <a:srgbClr val="002060"/>
              </a:solidFill>
            </a:rPr>
            <a:t>КС 2.14, 2.15, 2.16 Сравнение количества застрахованных лиц со сведениями из отчета СЗВ-М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23490" y="2754379"/>
        <a:ext cx="5284001" cy="427174"/>
      </dsp:txXfrm>
    </dsp:sp>
    <dsp:sp modelId="{E6389F8F-F341-4C97-AA4C-AC3C2914FC8D}">
      <dsp:nvSpPr>
        <dsp:cNvPr id="0" name=""/>
        <dsp:cNvSpPr/>
      </dsp:nvSpPr>
      <dsp:spPr>
        <a:xfrm>
          <a:off x="381" y="3246685"/>
          <a:ext cx="5330219" cy="4930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>
              <a:solidFill>
                <a:srgbClr val="002060"/>
              </a:solidFill>
            </a:rPr>
            <a:t>КС 2.17-2.28 Сравнение суммовых показателей с декларацией по налогу на прибыль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24451" y="3270755"/>
        <a:ext cx="5282079" cy="44493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BEC4D6-988A-413C-B289-EBD7711BD931}">
      <dsp:nvSpPr>
        <dsp:cNvPr id="0" name=""/>
        <dsp:cNvSpPr/>
      </dsp:nvSpPr>
      <dsp:spPr>
        <a:xfrm>
          <a:off x="381" y="0"/>
          <a:ext cx="3313202" cy="1466475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12700"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«Теневой» или «серой» считается часть зарплаты, выплачиваемая работнику неофициально (сверх суммы, обозначенной в трудовом договоре) 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71968" y="71587"/>
        <a:ext cx="3170028" cy="1323301"/>
      </dsp:txXfrm>
    </dsp:sp>
    <dsp:sp modelId="{DF1A7CE3-6E35-4FEF-BA5B-5ECB30785F29}">
      <dsp:nvSpPr>
        <dsp:cNvPr id="0" name=""/>
        <dsp:cNvSpPr/>
      </dsp:nvSpPr>
      <dsp:spPr>
        <a:xfrm>
          <a:off x="343" y="1584175"/>
          <a:ext cx="3311599" cy="1493162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«Неформальной занятостью» принято считать сокрытие факта трудовых отношений между работником и работодателем от контролирующих органов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73233" y="1657065"/>
        <a:ext cx="3165819" cy="1347382"/>
      </dsp:txXfrm>
    </dsp:sp>
    <dsp:sp modelId="{D1BDF662-D4CA-4161-851E-3E7ACEB24DA5}">
      <dsp:nvSpPr>
        <dsp:cNvPr id="0" name=""/>
        <dsp:cNvSpPr/>
      </dsp:nvSpPr>
      <dsp:spPr>
        <a:xfrm>
          <a:off x="0" y="3235289"/>
          <a:ext cx="7632700" cy="632852"/>
        </a:xfrm>
        <a:prstGeom prst="roundRect">
          <a:avLst/>
        </a:prstGeom>
        <a:solidFill>
          <a:schemeClr val="accent4">
            <a:lumMod val="20000"/>
            <a:lumOff val="80000"/>
          </a:schemeClr>
        </a:solidFill>
        <a:ln w="12700"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Такие схемы используются работодателями, чтобы снизить налоги,     уплачиваемые с заработной платы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30893" y="3266182"/>
        <a:ext cx="7570914" cy="57106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B4D06B-0601-4410-A7F2-8F62AB31A19A}">
      <dsp:nvSpPr>
        <dsp:cNvPr id="0" name=""/>
        <dsp:cNvSpPr/>
      </dsp:nvSpPr>
      <dsp:spPr>
        <a:xfrm>
          <a:off x="0" y="0"/>
          <a:ext cx="7632700" cy="12087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12700"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solidFill>
                <a:srgbClr val="002060"/>
              </a:solidFill>
            </a:rPr>
            <a:t>Перевод работников в статус       «</a:t>
          </a:r>
          <a:r>
            <a:rPr lang="ru-RU" sz="2200" b="1" i="0" kern="1200" dirty="0" err="1" smtClean="0">
              <a:solidFill>
                <a:srgbClr val="002060"/>
              </a:solidFill>
            </a:rPr>
            <a:t>самозанятых</a:t>
          </a:r>
          <a:r>
            <a:rPr lang="ru-RU" sz="2200" b="1" i="0" kern="1200" dirty="0" smtClean="0">
              <a:solidFill>
                <a:srgbClr val="002060"/>
              </a:solidFill>
            </a:rPr>
            <a:t>» (плательщиков НПД)</a:t>
          </a:r>
          <a:endParaRPr lang="ru-RU" sz="2200" b="1" kern="1200" dirty="0">
            <a:solidFill>
              <a:srgbClr val="002060"/>
            </a:solidFill>
          </a:endParaRPr>
        </a:p>
      </dsp:txBody>
      <dsp:txXfrm>
        <a:off x="1647419" y="0"/>
        <a:ext cx="5985280" cy="1208794"/>
      </dsp:txXfrm>
    </dsp:sp>
    <dsp:sp modelId="{7C942398-5F07-463D-9F61-055F1E209988}">
      <dsp:nvSpPr>
        <dsp:cNvPr id="0" name=""/>
        <dsp:cNvSpPr/>
      </dsp:nvSpPr>
      <dsp:spPr>
        <a:xfrm>
          <a:off x="120879" y="120879"/>
          <a:ext cx="1526540" cy="96703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2351547-3C83-4631-A0D0-7CACA882E71D}">
      <dsp:nvSpPr>
        <dsp:cNvPr id="0" name=""/>
        <dsp:cNvSpPr/>
      </dsp:nvSpPr>
      <dsp:spPr>
        <a:xfrm>
          <a:off x="0" y="1329673"/>
          <a:ext cx="7632700" cy="12087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12700"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solidFill>
                <a:srgbClr val="002060"/>
              </a:solidFill>
            </a:rPr>
            <a:t>Перевод работников в статус   индивидуальных предпринимателей</a:t>
          </a:r>
          <a:endParaRPr lang="ru-RU" sz="2200" b="1" kern="1200" dirty="0">
            <a:solidFill>
              <a:srgbClr val="002060"/>
            </a:solidFill>
          </a:endParaRPr>
        </a:p>
      </dsp:txBody>
      <dsp:txXfrm>
        <a:off x="1647419" y="1329673"/>
        <a:ext cx="5985280" cy="1208794"/>
      </dsp:txXfrm>
    </dsp:sp>
    <dsp:sp modelId="{4D53545F-6ECC-4F51-9E56-80B9257A210F}">
      <dsp:nvSpPr>
        <dsp:cNvPr id="0" name=""/>
        <dsp:cNvSpPr/>
      </dsp:nvSpPr>
      <dsp:spPr>
        <a:xfrm>
          <a:off x="120879" y="1450553"/>
          <a:ext cx="1526540" cy="96703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DFC2A74-942F-4667-8D1A-3078F3B2716B}">
      <dsp:nvSpPr>
        <dsp:cNvPr id="0" name=""/>
        <dsp:cNvSpPr/>
      </dsp:nvSpPr>
      <dsp:spPr>
        <a:xfrm>
          <a:off x="0" y="2659347"/>
          <a:ext cx="7632700" cy="12087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12700"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solidFill>
                <a:srgbClr val="002060"/>
              </a:solidFill>
            </a:rPr>
            <a:t>Заключение договоров ГПХ вместо        трудовых договоров</a:t>
          </a:r>
          <a:endParaRPr lang="ru-RU" sz="2200" b="1" kern="1200" dirty="0">
            <a:solidFill>
              <a:srgbClr val="002060"/>
            </a:solidFill>
          </a:endParaRPr>
        </a:p>
      </dsp:txBody>
      <dsp:txXfrm>
        <a:off x="1647419" y="2659347"/>
        <a:ext cx="5985280" cy="1208794"/>
      </dsp:txXfrm>
    </dsp:sp>
    <dsp:sp modelId="{32D491A8-088F-4E1F-8856-200BB3DE1F62}">
      <dsp:nvSpPr>
        <dsp:cNvPr id="0" name=""/>
        <dsp:cNvSpPr/>
      </dsp:nvSpPr>
      <dsp:spPr>
        <a:xfrm>
          <a:off x="120879" y="2780227"/>
          <a:ext cx="1526540" cy="96703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FA3B99-0BC1-4636-B861-0A667F012EF7}">
      <dsp:nvSpPr>
        <dsp:cNvPr id="0" name=""/>
        <dsp:cNvSpPr/>
      </dsp:nvSpPr>
      <dsp:spPr>
        <a:xfrm>
          <a:off x="0" y="1440158"/>
          <a:ext cx="3890005" cy="12097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12700"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dirty="0" smtClean="0">
              <a:solidFill>
                <a:srgbClr val="002060"/>
              </a:solidFill>
            </a:rPr>
            <a:t>Налоговый орган анализирует характер взаимоотношений между сторонами по договору гражданско-правового характера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59057" y="1499215"/>
        <a:ext cx="3771891" cy="1091666"/>
      </dsp:txXfrm>
    </dsp:sp>
    <dsp:sp modelId="{AAA0E9C9-5D2F-4A4B-BB89-CEF21C006FD5}">
      <dsp:nvSpPr>
        <dsp:cNvPr id="0" name=""/>
        <dsp:cNvSpPr/>
      </dsp:nvSpPr>
      <dsp:spPr>
        <a:xfrm>
          <a:off x="381" y="72011"/>
          <a:ext cx="3889318" cy="12892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12700"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dirty="0" smtClean="0">
              <a:solidFill>
                <a:srgbClr val="002060"/>
              </a:solidFill>
            </a:rPr>
            <a:t>При выявлении признаков трудовых отношений, в отношении работодателей проводятся мероприятия налогового контроля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63318" y="134948"/>
        <a:ext cx="3763444" cy="1163388"/>
      </dsp:txXfrm>
    </dsp:sp>
    <dsp:sp modelId="{052593F2-E893-404B-899E-427095E1C61C}">
      <dsp:nvSpPr>
        <dsp:cNvPr id="0" name=""/>
        <dsp:cNvSpPr/>
      </dsp:nvSpPr>
      <dsp:spPr>
        <a:xfrm>
          <a:off x="0" y="2730369"/>
          <a:ext cx="3889242" cy="1209780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12700"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dirty="0" smtClean="0">
              <a:solidFill>
                <a:srgbClr val="002060"/>
              </a:solidFill>
            </a:rPr>
            <a:t>Производится переквалификация договора ГПХ в трудовой договор с перерасчетом НДФЛ и страховых взносов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59057" y="2789426"/>
        <a:ext cx="3771128" cy="109166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77EE18-2488-45E9-AB86-591DEC93B3F9}">
      <dsp:nvSpPr>
        <dsp:cNvPr id="0" name=""/>
        <dsp:cNvSpPr/>
      </dsp:nvSpPr>
      <dsp:spPr>
        <a:xfrm>
          <a:off x="389" y="0"/>
          <a:ext cx="3318636" cy="1138840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12700">
          <a:solidFill>
            <a:schemeClr val="accent3">
              <a:lumMod val="5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С 01.01.2020 года действует новая редакция пункта        9 статьи 226 НК РФ и пункта 5 статьи 208 НК РФ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33744" y="33355"/>
        <a:ext cx="2657445" cy="1072130"/>
      </dsp:txXfrm>
    </dsp:sp>
    <dsp:sp modelId="{FECE61EF-05A0-4F1B-8DE8-C132498B06D1}">
      <dsp:nvSpPr>
        <dsp:cNvPr id="0" name=""/>
        <dsp:cNvSpPr/>
      </dsp:nvSpPr>
      <dsp:spPr>
        <a:xfrm>
          <a:off x="864468" y="1368153"/>
          <a:ext cx="3599428" cy="1138840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12700">
          <a:solidFill>
            <a:schemeClr val="accent3">
              <a:lumMod val="5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ФНС России в письме от        23 апреля 2021 года N БС-4-11/5630@ разъясняет порядок применени</a:t>
          </a:r>
          <a:r>
            <a:rPr lang="ru-RU" sz="1600" b="1" i="0" kern="1200" dirty="0" smtClean="0"/>
            <a:t>я </a:t>
          </a:r>
          <a:r>
            <a:rPr lang="ru-RU" sz="1600" b="1" i="0" kern="1200" dirty="0" smtClean="0">
              <a:solidFill>
                <a:srgbClr val="002060"/>
              </a:solidFill>
            </a:rPr>
            <a:t>указанных норм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897823" y="1401508"/>
        <a:ext cx="2804433" cy="1072130"/>
      </dsp:txXfrm>
    </dsp:sp>
    <dsp:sp modelId="{795BA475-F477-4FDC-A87C-B115FCE39B80}">
      <dsp:nvSpPr>
        <dsp:cNvPr id="0" name=""/>
        <dsp:cNvSpPr/>
      </dsp:nvSpPr>
      <dsp:spPr>
        <a:xfrm>
          <a:off x="2457256" y="2657293"/>
          <a:ext cx="5175443" cy="1138840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2700">
          <a:solidFill>
            <a:schemeClr val="accent3">
              <a:lumMod val="5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При доначислении НДФЛ по результатам камеральных или выездных налоговых проверок, НДФЛ может быть взыскан за счет средств налогового агента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2490611" y="2690648"/>
        <a:ext cx="4061567" cy="1072130"/>
      </dsp:txXfrm>
    </dsp:sp>
    <dsp:sp modelId="{AF5A4B9A-D00F-4A4E-92B3-5914183124EE}">
      <dsp:nvSpPr>
        <dsp:cNvPr id="0" name=""/>
        <dsp:cNvSpPr/>
      </dsp:nvSpPr>
      <dsp:spPr>
        <a:xfrm>
          <a:off x="2592664" y="648068"/>
          <a:ext cx="740246" cy="740246"/>
        </a:xfrm>
        <a:prstGeom prst="downArrow">
          <a:avLst>
            <a:gd name="adj1" fmla="val 55000"/>
            <a:gd name="adj2" fmla="val 45000"/>
          </a:avLst>
        </a:prstGeom>
        <a:solidFill>
          <a:srgbClr val="FF3300">
            <a:alpha val="90000"/>
          </a:srgb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2759219" y="648068"/>
        <a:ext cx="407136" cy="557035"/>
      </dsp:txXfrm>
    </dsp:sp>
    <dsp:sp modelId="{FD7B089F-1EAC-4D74-8AEA-57EFDF783751}">
      <dsp:nvSpPr>
        <dsp:cNvPr id="0" name=""/>
        <dsp:cNvSpPr/>
      </dsp:nvSpPr>
      <dsp:spPr>
        <a:xfrm>
          <a:off x="3672777" y="1966924"/>
          <a:ext cx="740246" cy="740246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3839332" y="1966924"/>
        <a:ext cx="407136" cy="55703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B720DB-B261-4A0C-95C9-B34D42EC9C27}">
      <dsp:nvSpPr>
        <dsp:cNvPr id="0" name=""/>
        <dsp:cNvSpPr/>
      </dsp:nvSpPr>
      <dsp:spPr>
        <a:xfrm>
          <a:off x="0" y="346838"/>
          <a:ext cx="7632700" cy="1069716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dirty="0" smtClean="0">
              <a:solidFill>
                <a:srgbClr val="002060"/>
              </a:solidFill>
            </a:rPr>
            <a:t>Неуплата сумм налога (взноса) в результате занижения налоговой базы влечет взыскание штрафа в размере 20% от неуплаченной суммы налога (взноса), либо 40% при наличии умышленных действий (статья 122 НК РФ)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52219" y="399057"/>
        <a:ext cx="7528262" cy="965278"/>
      </dsp:txXfrm>
    </dsp:sp>
    <dsp:sp modelId="{22088EC0-8839-4820-B327-DBBFEFA092E1}">
      <dsp:nvSpPr>
        <dsp:cNvPr id="0" name=""/>
        <dsp:cNvSpPr/>
      </dsp:nvSpPr>
      <dsp:spPr>
        <a:xfrm>
          <a:off x="0" y="1435590"/>
          <a:ext cx="7632700" cy="1170612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dirty="0" smtClean="0">
              <a:solidFill>
                <a:srgbClr val="002060"/>
              </a:solidFill>
            </a:rPr>
            <a:t>Неправомерное </a:t>
          </a:r>
          <a:r>
            <a:rPr lang="ru-RU" sz="1700" b="1" i="0" kern="1200" dirty="0" err="1" smtClean="0">
              <a:solidFill>
                <a:srgbClr val="002060"/>
              </a:solidFill>
            </a:rPr>
            <a:t>неудержание</a:t>
          </a:r>
          <a:r>
            <a:rPr lang="ru-RU" sz="1700" b="1" i="0" kern="1200" dirty="0" smtClean="0">
              <a:solidFill>
                <a:srgbClr val="002060"/>
              </a:solidFill>
            </a:rPr>
            <a:t> (</a:t>
          </a:r>
          <a:r>
            <a:rPr lang="ru-RU" sz="1700" b="1" i="0" kern="1200" dirty="0" err="1" smtClean="0">
              <a:solidFill>
                <a:srgbClr val="002060"/>
              </a:solidFill>
            </a:rPr>
            <a:t>неперечисление</a:t>
          </a:r>
          <a:r>
            <a:rPr lang="ru-RU" sz="1700" b="1" i="0" kern="1200" dirty="0" smtClean="0">
              <a:solidFill>
                <a:srgbClr val="002060"/>
              </a:solidFill>
            </a:rPr>
            <a:t>) в установленный срок сумм НДФЛ, влечет взыскание штрафа в размере 20% от суммы налога, подлежащей удержанию и (или) перечислению (статья 123 НК РФ)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57145" y="1492735"/>
        <a:ext cx="7518410" cy="1056322"/>
      </dsp:txXfrm>
    </dsp:sp>
    <dsp:sp modelId="{B272D435-BA67-4FAA-A946-3B1556B18D42}">
      <dsp:nvSpPr>
        <dsp:cNvPr id="0" name=""/>
        <dsp:cNvSpPr/>
      </dsp:nvSpPr>
      <dsp:spPr>
        <a:xfrm>
          <a:off x="0" y="2647087"/>
          <a:ext cx="7632700" cy="1149046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dirty="0" smtClean="0">
              <a:solidFill>
                <a:srgbClr val="002060"/>
              </a:solidFill>
            </a:rPr>
            <a:t>Представление налоговым агентом налоговому органу документов, содержащих недостоверные сведения, влечет взыскание штрафа в размере 500 рублей за каждый документ (статья 126.1 НК РФ)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56092" y="2703179"/>
        <a:ext cx="7520516" cy="103686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6F29A6-BAE9-4C55-8C51-4D6B4C831395}">
      <dsp:nvSpPr>
        <dsp:cNvPr id="0" name=""/>
        <dsp:cNvSpPr/>
      </dsp:nvSpPr>
      <dsp:spPr>
        <a:xfrm>
          <a:off x="0" y="216018"/>
          <a:ext cx="7632700" cy="1141920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rgbClr val="002060"/>
              </a:solidFill>
            </a:rPr>
            <a:t>Неповиновение законному распоряжению                                        или требованию должностного лица налогового органа                                              (пункт 1 статьи 19.4 КоАП РФ)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55744" y="271762"/>
        <a:ext cx="7521212" cy="1030432"/>
      </dsp:txXfrm>
    </dsp:sp>
    <dsp:sp modelId="{8A06EB05-BDC8-4315-B505-98E9539A1DD0}">
      <dsp:nvSpPr>
        <dsp:cNvPr id="0" name=""/>
        <dsp:cNvSpPr/>
      </dsp:nvSpPr>
      <dsp:spPr>
        <a:xfrm>
          <a:off x="0" y="1440158"/>
          <a:ext cx="7632700" cy="1141920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rgbClr val="002060"/>
              </a:solidFill>
            </a:rPr>
            <a:t>Незаконное привлечение к трудовой деятельности в Российской Федерации иностранного гражданина или лица без гражданства (Статья 18.15 КоАП РФ)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55744" y="1495902"/>
        <a:ext cx="7521212" cy="1030432"/>
      </dsp:txXfrm>
    </dsp:sp>
    <dsp:sp modelId="{BE60BF6C-16C8-4971-8152-A29557FABCFD}">
      <dsp:nvSpPr>
        <dsp:cNvPr id="0" name=""/>
        <dsp:cNvSpPr/>
      </dsp:nvSpPr>
      <dsp:spPr>
        <a:xfrm>
          <a:off x="0" y="2654214"/>
          <a:ext cx="7632700" cy="1141920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rgbClr val="002060"/>
              </a:solidFill>
            </a:rPr>
            <a:t>Нарушение трудового законодательства и иных нормативных правовых актов, содержащих нормы трудового права               (Статья 5.27 КоАП РФ) 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55744" y="2709958"/>
        <a:ext cx="7521212" cy="103043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95B6D-C22C-48D4-880B-93D50E4B457B}">
      <dsp:nvSpPr>
        <dsp:cNvPr id="0" name=""/>
        <dsp:cNvSpPr/>
      </dsp:nvSpPr>
      <dsp:spPr>
        <a:xfrm>
          <a:off x="0" y="104781"/>
          <a:ext cx="7632700" cy="1481088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rgbClr val="002060"/>
              </a:solidFill>
            </a:rPr>
            <a:t>За уклонение от уплаты налогов в крупном и особо крупном размере предусмотрена уголовная ответственность по статье 199 УК РФ. Минимальное наказание - штраф в размере от ста тысяч, максимальное наказание – лишение свободы на срок до шести лет с лишением права занимать определенные должности на срок до трех лет</a:t>
          </a:r>
          <a:endParaRPr lang="ru-RU" sz="1800" b="1" kern="1200" dirty="0">
            <a:solidFill>
              <a:srgbClr val="002060"/>
            </a:solidFill>
          </a:endParaRPr>
        </a:p>
      </dsp:txBody>
      <dsp:txXfrm>
        <a:off x="72301" y="177082"/>
        <a:ext cx="7488098" cy="1336486"/>
      </dsp:txXfrm>
    </dsp:sp>
    <dsp:sp modelId="{66E62F0C-D0BC-4885-96E5-80DCD2CFA21E}">
      <dsp:nvSpPr>
        <dsp:cNvPr id="0" name=""/>
        <dsp:cNvSpPr/>
      </dsp:nvSpPr>
      <dsp:spPr>
        <a:xfrm>
          <a:off x="763" y="1665476"/>
          <a:ext cx="7631173" cy="1814556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rgbClr val="002060"/>
              </a:solidFill>
            </a:rPr>
            <a:t>За неисполнение обязанностей налогового агента по исчислению, удержанию и перечислению НДФЛ в крупном и особо крупном размере предусмотрена уголовная ответственность по статье 199.1 УК РФ. Минимальное наказание - штраф в размере от двухсот тысяч, максимальное наказание – лишение свободы на срок до шести лет с лишением права занимать определенные должности на срок до трех лет</a:t>
          </a:r>
          <a:endParaRPr lang="ru-RU" sz="1800" b="1" kern="1200" dirty="0">
            <a:solidFill>
              <a:srgbClr val="002060"/>
            </a:solidFill>
          </a:endParaRPr>
        </a:p>
      </dsp:txBody>
      <dsp:txXfrm>
        <a:off x="89342" y="1754055"/>
        <a:ext cx="7454015" cy="16373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5AC513-E1A8-4294-92AC-F487667E1270}">
      <dsp:nvSpPr>
        <dsp:cNvPr id="0" name=""/>
        <dsp:cNvSpPr/>
      </dsp:nvSpPr>
      <dsp:spPr>
        <a:xfrm rot="10800000">
          <a:off x="1496513" y="921"/>
          <a:ext cx="5075745" cy="76034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5291" tIns="72390" rIns="135128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0" kern="1200" dirty="0" smtClean="0"/>
            <a:t>Необоснованное применение пониженных тарифов страховых взносов</a:t>
          </a:r>
          <a:endParaRPr lang="ru-RU" sz="1900" b="1" kern="1200" dirty="0"/>
        </a:p>
      </dsp:txBody>
      <dsp:txXfrm rot="10800000">
        <a:off x="1686599" y="921"/>
        <a:ext cx="4885659" cy="760344"/>
      </dsp:txXfrm>
    </dsp:sp>
    <dsp:sp modelId="{0FBF4C28-E21B-4F14-9BC3-6A063794DBD5}">
      <dsp:nvSpPr>
        <dsp:cNvPr id="0" name=""/>
        <dsp:cNvSpPr/>
      </dsp:nvSpPr>
      <dsp:spPr>
        <a:xfrm>
          <a:off x="1060440" y="921"/>
          <a:ext cx="872145" cy="76034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2EEE8E6-7F45-486D-8204-9A88C2790C40}">
      <dsp:nvSpPr>
        <dsp:cNvPr id="0" name=""/>
        <dsp:cNvSpPr/>
      </dsp:nvSpPr>
      <dsp:spPr>
        <a:xfrm rot="10800000">
          <a:off x="1468563" y="988234"/>
          <a:ext cx="5075745" cy="76034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5291" tIns="72390" rIns="135128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0" kern="1200" dirty="0" smtClean="0"/>
            <a:t>Наличие расхождений между показателями налоговой отчетности</a:t>
          </a:r>
          <a:endParaRPr lang="ru-RU" sz="1900" b="1" kern="1200" dirty="0"/>
        </a:p>
      </dsp:txBody>
      <dsp:txXfrm rot="10800000">
        <a:off x="1658649" y="988234"/>
        <a:ext cx="4885659" cy="760344"/>
      </dsp:txXfrm>
    </dsp:sp>
    <dsp:sp modelId="{04E89E99-089A-449D-94DC-675A8FE9D494}">
      <dsp:nvSpPr>
        <dsp:cNvPr id="0" name=""/>
        <dsp:cNvSpPr/>
      </dsp:nvSpPr>
      <dsp:spPr>
        <a:xfrm>
          <a:off x="1088391" y="988234"/>
          <a:ext cx="760344" cy="760344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F21485C-CBA9-4352-A9EA-206AC1CAAF94}">
      <dsp:nvSpPr>
        <dsp:cNvPr id="0" name=""/>
        <dsp:cNvSpPr/>
      </dsp:nvSpPr>
      <dsp:spPr>
        <a:xfrm rot="10800000">
          <a:off x="1468563" y="1975547"/>
          <a:ext cx="5075745" cy="76034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5291" tIns="72390" rIns="135128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0" kern="1200" dirty="0" smtClean="0"/>
            <a:t>«Теневая» заработная плата (неформальная занятость)</a:t>
          </a:r>
          <a:endParaRPr lang="ru-RU" sz="1900" b="1" kern="1200" dirty="0"/>
        </a:p>
      </dsp:txBody>
      <dsp:txXfrm rot="10800000">
        <a:off x="1658649" y="1975547"/>
        <a:ext cx="4885659" cy="760344"/>
      </dsp:txXfrm>
    </dsp:sp>
    <dsp:sp modelId="{376E8E76-2513-416D-9D33-863E7943212D}">
      <dsp:nvSpPr>
        <dsp:cNvPr id="0" name=""/>
        <dsp:cNvSpPr/>
      </dsp:nvSpPr>
      <dsp:spPr>
        <a:xfrm>
          <a:off x="1088391" y="1975547"/>
          <a:ext cx="760344" cy="760344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A0A04F4-1FD2-4607-A1D8-3F8F0682A6F0}">
      <dsp:nvSpPr>
        <dsp:cNvPr id="0" name=""/>
        <dsp:cNvSpPr/>
      </dsp:nvSpPr>
      <dsp:spPr>
        <a:xfrm rot="10800000">
          <a:off x="1468563" y="2962860"/>
          <a:ext cx="5075745" cy="76034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5291" tIns="72390" rIns="135128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0" kern="1200" dirty="0" smtClean="0"/>
            <a:t>Подмена трудовых отношений гражданско-правовыми</a:t>
          </a:r>
          <a:endParaRPr lang="ru-RU" sz="1900" b="1" kern="1200" dirty="0"/>
        </a:p>
      </dsp:txBody>
      <dsp:txXfrm rot="10800000">
        <a:off x="1658649" y="2962860"/>
        <a:ext cx="4885659" cy="760344"/>
      </dsp:txXfrm>
    </dsp:sp>
    <dsp:sp modelId="{DA356330-ACB1-4658-A6B4-44FE8314ED3F}">
      <dsp:nvSpPr>
        <dsp:cNvPr id="0" name=""/>
        <dsp:cNvSpPr/>
      </dsp:nvSpPr>
      <dsp:spPr>
        <a:xfrm>
          <a:off x="1088391" y="2962860"/>
          <a:ext cx="760344" cy="760344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7F93F6-B9A3-4076-A7BE-86DD8512F4CC}">
      <dsp:nvSpPr>
        <dsp:cNvPr id="0" name=""/>
        <dsp:cNvSpPr/>
      </dsp:nvSpPr>
      <dsp:spPr>
        <a:xfrm>
          <a:off x="0" y="0"/>
          <a:ext cx="4195111" cy="532011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>
          <a:solidFill>
            <a:schemeClr val="tx2">
              <a:lumMod val="5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Самостоятельная оценка рисков</a:t>
          </a:r>
          <a:endParaRPr lang="ru-RU" sz="1900" b="1" kern="12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582" y="15582"/>
        <a:ext cx="4163947" cy="500847"/>
      </dsp:txXfrm>
    </dsp:sp>
    <dsp:sp modelId="{03753DF9-E3D7-4ED6-947C-7F384F4CCB59}">
      <dsp:nvSpPr>
        <dsp:cNvPr id="0" name=""/>
        <dsp:cNvSpPr/>
      </dsp:nvSpPr>
      <dsp:spPr>
        <a:xfrm rot="5400000">
          <a:off x="1854139" y="527865"/>
          <a:ext cx="514782" cy="56552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19050">
          <a:solidFill>
            <a:schemeClr val="tx2">
              <a:lumMod val="5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-5400000">
        <a:off x="1941872" y="553238"/>
        <a:ext cx="339317" cy="360347"/>
      </dsp:txXfrm>
    </dsp:sp>
    <dsp:sp modelId="{B308E14C-BF4B-4687-AAC7-509128E5DE6C}">
      <dsp:nvSpPr>
        <dsp:cNvPr id="0" name=""/>
        <dsp:cNvSpPr/>
      </dsp:nvSpPr>
      <dsp:spPr>
        <a:xfrm>
          <a:off x="250922" y="1079964"/>
          <a:ext cx="3782277" cy="1377991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>
          <a:solidFill>
            <a:schemeClr val="accent3">
              <a:lumMod val="5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Представление уточненных расчетов, своевременная и полная уплата НДФЛ и страховых взносов</a:t>
          </a:r>
          <a:endParaRPr lang="ru-RU" sz="19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1282" y="1120324"/>
        <a:ext cx="3701557" cy="1297271"/>
      </dsp:txXfrm>
    </dsp:sp>
    <dsp:sp modelId="{365F6BDC-5724-480E-B847-537C86A7CBB3}">
      <dsp:nvSpPr>
        <dsp:cNvPr id="0" name=""/>
        <dsp:cNvSpPr/>
      </dsp:nvSpPr>
      <dsp:spPr>
        <a:xfrm rot="5422019">
          <a:off x="1808580" y="2328411"/>
          <a:ext cx="626762" cy="64587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19050">
          <a:solidFill>
            <a:schemeClr val="tx2">
              <a:lumMod val="5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-5400000">
        <a:off x="1928802" y="2337968"/>
        <a:ext cx="387523" cy="438733"/>
      </dsp:txXfrm>
    </dsp:sp>
    <dsp:sp modelId="{530CB1E7-C2F7-43AA-B33B-7E12ECDB2BED}">
      <dsp:nvSpPr>
        <dsp:cNvPr id="0" name=""/>
        <dsp:cNvSpPr/>
      </dsp:nvSpPr>
      <dsp:spPr>
        <a:xfrm>
          <a:off x="591324" y="2958669"/>
          <a:ext cx="3081459" cy="745230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solidFill>
            <a:schemeClr val="accent2">
              <a:lumMod val="5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Отсутствие налоговых и иных последствий</a:t>
          </a:r>
          <a:endParaRPr lang="ru-RU" sz="1900" b="1" kern="12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13151" y="2980496"/>
        <a:ext cx="3037805" cy="701576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A628C-AB11-487B-AE9C-3342348A4E86}">
      <dsp:nvSpPr>
        <dsp:cNvPr id="0" name=""/>
        <dsp:cNvSpPr/>
      </dsp:nvSpPr>
      <dsp:spPr>
        <a:xfrm>
          <a:off x="102712" y="315923"/>
          <a:ext cx="2417569" cy="15535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tx2">
              <a:lumMod val="5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Налог на доходы – источник формирования бюджета края и бюджетов муниципальных образований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2712" y="315923"/>
        <a:ext cx="2417569" cy="1553545"/>
      </dsp:txXfrm>
    </dsp:sp>
    <dsp:sp modelId="{6DC5F580-A426-46D9-9619-F470F9A76158}">
      <dsp:nvSpPr>
        <dsp:cNvPr id="0" name=""/>
        <dsp:cNvSpPr/>
      </dsp:nvSpPr>
      <dsp:spPr>
        <a:xfrm>
          <a:off x="2747996" y="1971"/>
          <a:ext cx="2277138" cy="2181448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>
          <a:solidFill>
            <a:schemeClr val="tx2">
              <a:lumMod val="5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Своевременная и полная уплата «зарплатных» налогов имеет важную социальную направленность.</a:t>
          </a:r>
          <a:endParaRPr lang="ru-RU" sz="17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47996" y="1971"/>
        <a:ext cx="2277138" cy="2181448"/>
      </dsp:txXfrm>
    </dsp:sp>
    <dsp:sp modelId="{5ACE88A0-7776-401F-AA52-A8F21DDD450B}">
      <dsp:nvSpPr>
        <dsp:cNvPr id="0" name=""/>
        <dsp:cNvSpPr/>
      </dsp:nvSpPr>
      <dsp:spPr>
        <a:xfrm>
          <a:off x="5252848" y="241173"/>
          <a:ext cx="2277138" cy="17030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tx2">
              <a:lumMod val="5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Страховые взносы на обязательное пенсионное страхование обеспечивают выплату пенсий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252848" y="241173"/>
        <a:ext cx="2277138" cy="1703044"/>
      </dsp:txXfrm>
    </dsp:sp>
    <dsp:sp modelId="{4D5DA03C-8413-48CD-9186-380F67C2EADC}">
      <dsp:nvSpPr>
        <dsp:cNvPr id="0" name=""/>
        <dsp:cNvSpPr/>
      </dsp:nvSpPr>
      <dsp:spPr>
        <a:xfrm>
          <a:off x="791934" y="2413989"/>
          <a:ext cx="3042211" cy="146961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tx2">
              <a:lumMod val="5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Страховые взносы на обязательное медицинское страхование позволяют получать льготные лекарства, бесплатную медицинскую помощь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91934" y="2413989"/>
        <a:ext cx="3042211" cy="1469615"/>
      </dsp:txXfrm>
    </dsp:sp>
    <dsp:sp modelId="{D0F60006-9384-46D3-BCA2-27A03F7B140D}">
      <dsp:nvSpPr>
        <dsp:cNvPr id="0" name=""/>
        <dsp:cNvSpPr/>
      </dsp:nvSpPr>
      <dsp:spPr>
        <a:xfrm>
          <a:off x="4061859" y="2411134"/>
          <a:ext cx="2778905" cy="14753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tx2">
              <a:lumMod val="50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Страховые взносы на обязательное социальное страхование обеспечивают выплаты при наступлении несчастных случаев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61859" y="2411134"/>
        <a:ext cx="2778905" cy="14753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242AED-C875-4135-B745-91BECE27FAC7}">
      <dsp:nvSpPr>
        <dsp:cNvPr id="0" name=""/>
        <dsp:cNvSpPr/>
      </dsp:nvSpPr>
      <dsp:spPr>
        <a:xfrm>
          <a:off x="0" y="0"/>
          <a:ext cx="7632700" cy="11187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rgbClr val="002060"/>
              </a:solidFill>
            </a:rPr>
            <a:t>Для субъектов МСП, выплачивающих заработную плату выше МРОТ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1638418" y="0"/>
        <a:ext cx="5994281" cy="1118784"/>
      </dsp:txXfrm>
    </dsp:sp>
    <dsp:sp modelId="{DE85A007-3BDF-4D1C-9796-FCEEAE9D95F2}">
      <dsp:nvSpPr>
        <dsp:cNvPr id="0" name=""/>
        <dsp:cNvSpPr/>
      </dsp:nvSpPr>
      <dsp:spPr>
        <a:xfrm>
          <a:off x="111878" y="111878"/>
          <a:ext cx="1526540" cy="89502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B67FD9-8949-4FA2-ABD3-D4D87012C81C}">
      <dsp:nvSpPr>
        <dsp:cNvPr id="0" name=""/>
        <dsp:cNvSpPr/>
      </dsp:nvSpPr>
      <dsp:spPr>
        <a:xfrm>
          <a:off x="0" y="1230663"/>
          <a:ext cx="7632700" cy="11187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rgbClr val="002060"/>
              </a:solidFill>
            </a:rPr>
            <a:t>Для некоммерческих организаций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1638418" y="1230663"/>
        <a:ext cx="5994281" cy="1118784"/>
      </dsp:txXfrm>
    </dsp:sp>
    <dsp:sp modelId="{BCEF3543-6689-4AB5-83A0-828EECCE6D9C}">
      <dsp:nvSpPr>
        <dsp:cNvPr id="0" name=""/>
        <dsp:cNvSpPr/>
      </dsp:nvSpPr>
      <dsp:spPr>
        <a:xfrm>
          <a:off x="111878" y="1342541"/>
          <a:ext cx="1526540" cy="89502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3AC6D65-079D-42F0-9655-1CC358C1C215}">
      <dsp:nvSpPr>
        <dsp:cNvPr id="0" name=""/>
        <dsp:cNvSpPr/>
      </dsp:nvSpPr>
      <dsp:spPr>
        <a:xfrm>
          <a:off x="0" y="2461326"/>
          <a:ext cx="7632700" cy="11187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rgbClr val="002060"/>
              </a:solidFill>
            </a:rPr>
            <a:t>Для </a:t>
          </a:r>
          <a:r>
            <a:rPr lang="en-US" sz="2400" b="1" i="0" kern="1200" dirty="0" smtClean="0">
              <a:solidFill>
                <a:srgbClr val="002060"/>
              </a:solidFill>
            </a:rPr>
            <a:t>IT - </a:t>
          </a:r>
          <a:r>
            <a:rPr lang="ru-RU" sz="2400" b="1" i="0" kern="1200" dirty="0" smtClean="0">
              <a:solidFill>
                <a:srgbClr val="002060"/>
              </a:solidFill>
            </a:rPr>
            <a:t>организаций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1638418" y="2461326"/>
        <a:ext cx="5994281" cy="1118784"/>
      </dsp:txXfrm>
    </dsp:sp>
    <dsp:sp modelId="{3D9D6B8B-DA20-4B7D-A65D-90D5403F686E}">
      <dsp:nvSpPr>
        <dsp:cNvPr id="0" name=""/>
        <dsp:cNvSpPr/>
      </dsp:nvSpPr>
      <dsp:spPr>
        <a:xfrm>
          <a:off x="111878" y="2573204"/>
          <a:ext cx="1526540" cy="89502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0EF19C-D736-43BB-9EE4-6E12A172D3CA}">
      <dsp:nvSpPr>
        <dsp:cNvPr id="0" name=""/>
        <dsp:cNvSpPr/>
      </dsp:nvSpPr>
      <dsp:spPr>
        <a:xfrm>
          <a:off x="0" y="216025"/>
          <a:ext cx="4031592" cy="75477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0" kern="1200" dirty="0" smtClean="0">
              <a:solidFill>
                <a:srgbClr val="002060"/>
              </a:solidFill>
            </a:rPr>
            <a:t>Применяется с 1 апреля 2020 года</a:t>
          </a:r>
          <a:endParaRPr lang="ru-RU" sz="1900" b="1" kern="1200" dirty="0">
            <a:solidFill>
              <a:srgbClr val="002060"/>
            </a:solidFill>
          </a:endParaRPr>
        </a:p>
      </dsp:txBody>
      <dsp:txXfrm>
        <a:off x="36845" y="252870"/>
        <a:ext cx="3957902" cy="681087"/>
      </dsp:txXfrm>
    </dsp:sp>
    <dsp:sp modelId="{25D71C91-D0D1-447A-BE81-4C92BF1D4B41}">
      <dsp:nvSpPr>
        <dsp:cNvPr id="0" name=""/>
        <dsp:cNvSpPr/>
      </dsp:nvSpPr>
      <dsp:spPr>
        <a:xfrm>
          <a:off x="0" y="1224133"/>
          <a:ext cx="7632700" cy="754777"/>
        </a:xfrm>
        <a:prstGeom prst="round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tint val="50000"/>
                <a:satMod val="300000"/>
              </a:schemeClr>
            </a:gs>
            <a:gs pos="35000">
              <a:schemeClr val="accent3">
                <a:hueOff val="3750088"/>
                <a:satOff val="-5627"/>
                <a:lumOff val="-915"/>
                <a:alphaOff val="0"/>
                <a:tint val="37000"/>
                <a:satMod val="30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i="0" kern="1200" dirty="0" smtClean="0">
              <a:solidFill>
                <a:srgbClr val="002060"/>
              </a:solidFill>
            </a:rPr>
            <a:t>Размер МРОТ для целей применения пониженного тарифа:                      в 2020 году </a:t>
          </a:r>
          <a:r>
            <a:rPr lang="ru-RU" sz="1900" b="1" i="0" kern="1200" dirty="0" smtClean="0">
              <a:solidFill>
                <a:srgbClr val="002060"/>
              </a:solidFill>
            </a:rPr>
            <a:t>12 130</a:t>
          </a:r>
          <a:r>
            <a:rPr lang="ru-RU" sz="1900" b="0" i="0" kern="1200" dirty="0" smtClean="0">
              <a:solidFill>
                <a:srgbClr val="002060"/>
              </a:solidFill>
            </a:rPr>
            <a:t> рублей в месяц, в 2021 году </a:t>
          </a:r>
          <a:r>
            <a:rPr lang="ru-RU" sz="1900" b="1" i="0" kern="1200" dirty="0" smtClean="0">
              <a:solidFill>
                <a:srgbClr val="002060"/>
              </a:solidFill>
            </a:rPr>
            <a:t>12 792</a:t>
          </a:r>
          <a:r>
            <a:rPr lang="ru-RU" sz="1900" b="0" i="0" kern="1200" dirty="0" smtClean="0">
              <a:solidFill>
                <a:srgbClr val="002060"/>
              </a:solidFill>
            </a:rPr>
            <a:t> рубля в месяц</a:t>
          </a:r>
          <a:endParaRPr lang="ru-RU" sz="1900" kern="1200" dirty="0">
            <a:solidFill>
              <a:srgbClr val="002060"/>
            </a:solidFill>
          </a:endParaRPr>
        </a:p>
      </dsp:txBody>
      <dsp:txXfrm>
        <a:off x="36845" y="1260978"/>
        <a:ext cx="7559010" cy="681087"/>
      </dsp:txXfrm>
    </dsp:sp>
    <dsp:sp modelId="{A739ECEF-559B-4F98-915A-1FA7AB4E01E2}">
      <dsp:nvSpPr>
        <dsp:cNvPr id="0" name=""/>
        <dsp:cNvSpPr/>
      </dsp:nvSpPr>
      <dsp:spPr>
        <a:xfrm>
          <a:off x="0" y="2088231"/>
          <a:ext cx="7632700" cy="754777"/>
        </a:xfrm>
        <a:prstGeom prst="round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tint val="50000"/>
                <a:satMod val="300000"/>
              </a:schemeClr>
            </a:gs>
            <a:gs pos="35000">
              <a:schemeClr val="accent3">
                <a:hueOff val="7500176"/>
                <a:satOff val="-11253"/>
                <a:lumOff val="-1830"/>
                <a:alphaOff val="0"/>
                <a:tint val="37000"/>
                <a:satMod val="30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i="0" kern="1200" dirty="0" smtClean="0">
              <a:solidFill>
                <a:srgbClr val="002060"/>
              </a:solidFill>
            </a:rPr>
            <a:t>Предельная величина базы: ПФР 2020 год = 1292000 руб., ПФР 2021 год = 1465000 руб., ФСС 2020 год = 912000 руб., ФСС 2021 год = 966000 руб.</a:t>
          </a:r>
          <a:endParaRPr lang="ru-RU" sz="1900" kern="1200" dirty="0">
            <a:solidFill>
              <a:srgbClr val="002060"/>
            </a:solidFill>
          </a:endParaRPr>
        </a:p>
      </dsp:txBody>
      <dsp:txXfrm>
        <a:off x="36845" y="2125076"/>
        <a:ext cx="7559010" cy="681087"/>
      </dsp:txXfrm>
    </dsp:sp>
    <dsp:sp modelId="{31F3BAA1-37E2-47E0-8D02-BBAF2B2758CE}">
      <dsp:nvSpPr>
        <dsp:cNvPr id="0" name=""/>
        <dsp:cNvSpPr/>
      </dsp:nvSpPr>
      <dsp:spPr>
        <a:xfrm>
          <a:off x="0" y="2952330"/>
          <a:ext cx="7632700" cy="754777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i="0" kern="1200" dirty="0" smtClean="0">
              <a:solidFill>
                <a:srgbClr val="002060"/>
              </a:solidFill>
            </a:rPr>
            <a:t>Разъясняющие письма ФНС России: от 07.04.2020 № БС-4-11/5850@; от 29.04.2020 № БС-4-11/7300@; от 13.07.2020 № БС-4-11/11315@</a:t>
          </a:r>
          <a:endParaRPr lang="ru-RU" sz="1900" kern="1200" dirty="0">
            <a:solidFill>
              <a:srgbClr val="002060"/>
            </a:solidFill>
          </a:endParaRPr>
        </a:p>
      </dsp:txBody>
      <dsp:txXfrm>
        <a:off x="36845" y="2989175"/>
        <a:ext cx="7559010" cy="6810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73C567-CA2F-4EF3-B117-F4341C3BBDE9}">
      <dsp:nvSpPr>
        <dsp:cNvPr id="0" name=""/>
        <dsp:cNvSpPr/>
      </dsp:nvSpPr>
      <dsp:spPr>
        <a:xfrm>
          <a:off x="2814261" y="114456"/>
          <a:ext cx="2005074" cy="1181684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dirty="0" smtClean="0">
              <a:solidFill>
                <a:srgbClr val="002060"/>
              </a:solidFill>
            </a:rPr>
            <a:t>Заработная плата работника в месяц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2848871" y="149066"/>
        <a:ext cx="1935854" cy="1112464"/>
      </dsp:txXfrm>
    </dsp:sp>
    <dsp:sp modelId="{CC9CD235-8D3D-4140-9232-B49F867603A7}">
      <dsp:nvSpPr>
        <dsp:cNvPr id="0" name=""/>
        <dsp:cNvSpPr/>
      </dsp:nvSpPr>
      <dsp:spPr>
        <a:xfrm rot="8873074">
          <a:off x="2035093" y="898818"/>
          <a:ext cx="544658" cy="497258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2172856" y="958617"/>
        <a:ext cx="395481" cy="298354"/>
      </dsp:txXfrm>
    </dsp:sp>
    <dsp:sp modelId="{9E02CC2A-85B2-436F-95C9-A9F03EE02480}">
      <dsp:nvSpPr>
        <dsp:cNvPr id="0" name=""/>
        <dsp:cNvSpPr/>
      </dsp:nvSpPr>
      <dsp:spPr>
        <a:xfrm>
          <a:off x="0" y="1644645"/>
          <a:ext cx="2005074" cy="165418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i="0" kern="1200" dirty="0" smtClean="0">
              <a:solidFill>
                <a:srgbClr val="002060"/>
              </a:solidFill>
            </a:rPr>
            <a:t>В пределах МРОТ (код тарифа 01) по ставке </a:t>
          </a:r>
          <a:r>
            <a:rPr lang="ru-RU" sz="1700" b="1" i="0" kern="1200" dirty="0" smtClean="0">
              <a:solidFill>
                <a:srgbClr val="002060"/>
              </a:solidFill>
            </a:rPr>
            <a:t>30%</a:t>
          </a:r>
          <a:r>
            <a:rPr lang="ru-RU" sz="1700" b="0" i="0" kern="1200" dirty="0" smtClean="0">
              <a:solidFill>
                <a:srgbClr val="002060"/>
              </a:solidFill>
            </a:rPr>
            <a:t>, в том числе: 22% (ПФР);      5,1% (ФОМС);  2,9% (ФСС)</a:t>
          </a:r>
          <a:endParaRPr lang="ru-RU" sz="1700" kern="1200" dirty="0">
            <a:solidFill>
              <a:srgbClr val="002060"/>
            </a:solidFill>
          </a:endParaRPr>
        </a:p>
      </dsp:txBody>
      <dsp:txXfrm>
        <a:off x="48449" y="1693094"/>
        <a:ext cx="1908176" cy="1557288"/>
      </dsp:txXfrm>
    </dsp:sp>
    <dsp:sp modelId="{B122B6DF-A4DF-4322-B8A6-1EEA49038A94}">
      <dsp:nvSpPr>
        <dsp:cNvPr id="0" name=""/>
        <dsp:cNvSpPr/>
      </dsp:nvSpPr>
      <dsp:spPr>
        <a:xfrm rot="2602348">
          <a:off x="5083647" y="899936"/>
          <a:ext cx="532255" cy="497258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5104017" y="948165"/>
        <a:ext cx="383078" cy="298354"/>
      </dsp:txXfrm>
    </dsp:sp>
    <dsp:sp modelId="{0889DF23-250D-40A4-AB91-F168C82FC779}">
      <dsp:nvSpPr>
        <dsp:cNvPr id="0" name=""/>
        <dsp:cNvSpPr/>
      </dsp:nvSpPr>
      <dsp:spPr>
        <a:xfrm>
          <a:off x="5617310" y="1702790"/>
          <a:ext cx="2005074" cy="1654186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i="0" kern="1200" dirty="0" smtClean="0">
              <a:solidFill>
                <a:srgbClr val="002060"/>
              </a:solidFill>
            </a:rPr>
            <a:t>Свыше МРОТ (код тарифа 20) по ставке </a:t>
          </a:r>
          <a:r>
            <a:rPr lang="ru-RU" sz="1700" b="1" i="0" kern="1200" dirty="0" smtClean="0">
              <a:solidFill>
                <a:srgbClr val="002060"/>
              </a:solidFill>
            </a:rPr>
            <a:t>15%</a:t>
          </a:r>
          <a:r>
            <a:rPr lang="ru-RU" sz="1700" b="0" i="0" kern="1200" dirty="0" smtClean="0">
              <a:solidFill>
                <a:srgbClr val="002060"/>
              </a:solidFill>
            </a:rPr>
            <a:t>, в том числе: 10% (ПФР);        5% (ФОМС);         0% (ФСС)</a:t>
          </a:r>
          <a:endParaRPr lang="ru-RU" sz="1700" kern="1200" dirty="0">
            <a:solidFill>
              <a:srgbClr val="002060"/>
            </a:solidFill>
          </a:endParaRPr>
        </a:p>
      </dsp:txBody>
      <dsp:txXfrm>
        <a:off x="5665759" y="1751239"/>
        <a:ext cx="1908176" cy="155728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2F9E42-0517-448C-BA74-9C91D10F9A47}">
      <dsp:nvSpPr>
        <dsp:cNvPr id="0" name=""/>
        <dsp:cNvSpPr/>
      </dsp:nvSpPr>
      <dsp:spPr>
        <a:xfrm>
          <a:off x="0" y="2881343"/>
          <a:ext cx="7632700" cy="91381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По итогам года, не менее 70 процентов суммы всех доходов составляют доходы в виде целевых поступлений, грантов, доходов от осуществления установленных нормами НК РФ видов деятельности (пункт 7 статьи 427 НК РФ)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0" y="2881343"/>
        <a:ext cx="7632700" cy="913815"/>
      </dsp:txXfrm>
    </dsp:sp>
    <dsp:sp modelId="{660E192B-6B4C-4CAB-8E76-51C8CEEA7D9B}">
      <dsp:nvSpPr>
        <dsp:cNvPr id="0" name=""/>
        <dsp:cNvSpPr/>
      </dsp:nvSpPr>
      <dsp:spPr>
        <a:xfrm rot="10800000">
          <a:off x="0" y="1584175"/>
          <a:ext cx="7632700" cy="1405448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Осуществление деятельности в области социального обслуживания граждан, научных исследований и разработок, образования, здравоохранения, культуры, искусства и массового спорта</a:t>
          </a:r>
          <a:endParaRPr lang="ru-RU" sz="1600" b="1" kern="1200" dirty="0">
            <a:solidFill>
              <a:srgbClr val="002060"/>
            </a:solidFill>
          </a:endParaRPr>
        </a:p>
      </dsp:txBody>
      <dsp:txXfrm rot="10800000">
        <a:off x="0" y="1584175"/>
        <a:ext cx="7632700" cy="913218"/>
      </dsp:txXfrm>
    </dsp:sp>
    <dsp:sp modelId="{2B48C5F7-F417-4AAD-BAD8-1F79F93ACB4B}">
      <dsp:nvSpPr>
        <dsp:cNvPr id="0" name=""/>
        <dsp:cNvSpPr/>
      </dsp:nvSpPr>
      <dsp:spPr>
        <a:xfrm rot="10800000">
          <a:off x="343" y="792083"/>
          <a:ext cx="4175621" cy="744901"/>
        </a:xfrm>
        <a:prstGeom prst="upArrowCallout">
          <a:avLst/>
        </a:prstGeom>
        <a:solidFill>
          <a:schemeClr val="accent3">
            <a:lumMod val="40000"/>
            <a:lumOff val="60000"/>
          </a:schemeClr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Упрощенная система налогообложения</a:t>
          </a:r>
          <a:endParaRPr lang="ru-RU" sz="1600" b="1" kern="1200" dirty="0">
            <a:solidFill>
              <a:srgbClr val="002060"/>
            </a:solidFill>
          </a:endParaRPr>
        </a:p>
      </dsp:txBody>
      <dsp:txXfrm rot="10800000">
        <a:off x="343" y="792083"/>
        <a:ext cx="4175621" cy="484014"/>
      </dsp:txXfrm>
    </dsp:sp>
    <dsp:sp modelId="{0E067548-6243-4557-93FA-7642B3B9505F}">
      <dsp:nvSpPr>
        <dsp:cNvPr id="0" name=""/>
        <dsp:cNvSpPr/>
      </dsp:nvSpPr>
      <dsp:spPr>
        <a:xfrm rot="10800000">
          <a:off x="381" y="4"/>
          <a:ext cx="4177376" cy="771141"/>
        </a:xfrm>
        <a:prstGeom prst="upArrowCallout">
          <a:avLst/>
        </a:prstGeom>
        <a:solidFill>
          <a:schemeClr val="accent2">
            <a:lumMod val="20000"/>
            <a:lumOff val="80000"/>
          </a:schemeClr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rgbClr val="002060"/>
              </a:solidFill>
            </a:rPr>
            <a:t>Регистрация в Министерстве юстиции РФ</a:t>
          </a:r>
          <a:endParaRPr lang="ru-RU" sz="1600" b="1" kern="1200" dirty="0">
            <a:solidFill>
              <a:srgbClr val="002060"/>
            </a:solidFill>
          </a:endParaRPr>
        </a:p>
      </dsp:txBody>
      <dsp:txXfrm rot="10800000">
        <a:off x="381" y="4"/>
        <a:ext cx="4177376" cy="50106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AF3648-87E7-4DAB-A55C-AB2E5178FEC8}">
      <dsp:nvSpPr>
        <dsp:cNvPr id="0" name=""/>
        <dsp:cNvSpPr/>
      </dsp:nvSpPr>
      <dsp:spPr>
        <a:xfrm>
          <a:off x="0" y="639199"/>
          <a:ext cx="3024708" cy="266175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12700"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/>
            <a:t>С 2021 года пониженный тариф дополнительно уменьшен.                       С 14% до 7,6%,                 в том числе: 6% (ПФР); 1,5% (ФСС); 0,1% (ФОМС)</a:t>
          </a:r>
          <a:endParaRPr lang="ru-RU" sz="2000" b="1" kern="1200" dirty="0"/>
        </a:p>
      </dsp:txBody>
      <dsp:txXfrm>
        <a:off x="129936" y="769135"/>
        <a:ext cx="2764836" cy="24018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98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05" tIns="45252" rIns="90505" bIns="45252" numCol="1" anchor="t" anchorCtr="0" compatLnSpc="1">
            <a:prstTxWarp prst="textNoShape">
              <a:avLst/>
            </a:prstTxWarp>
          </a:bodyPr>
          <a:lstStyle>
            <a:lvl1pPr defTabSz="904950">
              <a:spcBef>
                <a:spcPct val="0"/>
              </a:spcBef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79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6825" y="0"/>
            <a:ext cx="29098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05" tIns="45252" rIns="90505" bIns="45252" numCol="1" anchor="t" anchorCtr="0" compatLnSpc="1">
            <a:prstTxWarp prst="textNoShape">
              <a:avLst/>
            </a:prstTxWarp>
          </a:bodyPr>
          <a:lstStyle>
            <a:lvl1pPr algn="r" defTabSz="904950">
              <a:spcBef>
                <a:spcPct val="0"/>
              </a:spcBef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79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59900"/>
            <a:ext cx="29098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05" tIns="45252" rIns="90505" bIns="45252" numCol="1" anchor="b" anchorCtr="0" compatLnSpc="1">
            <a:prstTxWarp prst="textNoShape">
              <a:avLst/>
            </a:prstTxWarp>
          </a:bodyPr>
          <a:lstStyle>
            <a:lvl1pPr defTabSz="904950">
              <a:spcBef>
                <a:spcPct val="0"/>
              </a:spcBef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79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6825" y="9359900"/>
            <a:ext cx="29098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05" tIns="45252" rIns="90505" bIns="45252" numCol="1" anchor="b" anchorCtr="0" compatLnSpc="1">
            <a:prstTxWarp prst="textNoShape">
              <a:avLst/>
            </a:prstTxWarp>
          </a:bodyPr>
          <a:lstStyle>
            <a:lvl1pPr algn="r" defTabSz="904950">
              <a:spcBef>
                <a:spcPct val="0"/>
              </a:spcBef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fld id="{4B54E0D8-F86E-4E6C-9214-7D6BEA2A20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790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98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05" tIns="45252" rIns="90505" bIns="45252" numCol="1" anchor="t" anchorCtr="0" compatLnSpc="1">
            <a:prstTxWarp prst="textNoShape">
              <a:avLst/>
            </a:prstTxWarp>
          </a:bodyPr>
          <a:lstStyle>
            <a:lvl1pPr defTabSz="904950">
              <a:spcBef>
                <a:spcPct val="0"/>
              </a:spcBef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6825" y="0"/>
            <a:ext cx="29098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05" tIns="45252" rIns="90505" bIns="45252" numCol="1" anchor="t" anchorCtr="0" compatLnSpc="1">
            <a:prstTxWarp prst="textNoShape">
              <a:avLst/>
            </a:prstTxWarp>
          </a:bodyPr>
          <a:lstStyle>
            <a:lvl1pPr algn="r" defTabSz="904950">
              <a:spcBef>
                <a:spcPct val="0"/>
              </a:spcBef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03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4613" y="739775"/>
            <a:ext cx="6569075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2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3" y="4679950"/>
            <a:ext cx="5375275" cy="44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05" tIns="45252" rIns="90505" bIns="452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72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59900"/>
            <a:ext cx="29098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05" tIns="45252" rIns="90505" bIns="45252" numCol="1" anchor="b" anchorCtr="0" compatLnSpc="1">
            <a:prstTxWarp prst="textNoShape">
              <a:avLst/>
            </a:prstTxWarp>
          </a:bodyPr>
          <a:lstStyle>
            <a:lvl1pPr defTabSz="904950">
              <a:spcBef>
                <a:spcPct val="0"/>
              </a:spcBef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2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6825" y="9359900"/>
            <a:ext cx="29098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05" tIns="45252" rIns="90505" bIns="45252" numCol="1" anchor="b" anchorCtr="0" compatLnSpc="1">
            <a:prstTxWarp prst="textNoShape">
              <a:avLst/>
            </a:prstTxWarp>
          </a:bodyPr>
          <a:lstStyle>
            <a:lvl1pPr algn="r" defTabSz="904950">
              <a:spcBef>
                <a:spcPct val="0"/>
              </a:spcBef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fld id="{44FE073F-C3DD-4E81-80DD-1411CE6B1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0087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35718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71913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08267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4462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1812266" algn="l" defTabSz="72491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74719" algn="l" defTabSz="72491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37172" algn="l" defTabSz="72491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899625" algn="l" defTabSz="72491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4992"/>
            <a:ext cx="7772400" cy="1102519"/>
          </a:xfrm>
        </p:spPr>
        <p:txBody>
          <a:bodyPr>
            <a:normAutofit/>
          </a:bodyPr>
          <a:lstStyle>
            <a:lvl1pPr>
              <a:defRPr sz="51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142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A04CBEC8-2746-4BBA-9FE4-E85B8A16E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24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56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91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4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096" indent="0">
              <a:buNone/>
              <a:defRPr sz="1300"/>
            </a:lvl2pPr>
            <a:lvl3pPr marL="914193" indent="0">
              <a:buNone/>
              <a:defRPr sz="1000"/>
            </a:lvl3pPr>
            <a:lvl4pPr marL="1371288" indent="0">
              <a:buNone/>
              <a:defRPr sz="900"/>
            </a:lvl4pPr>
            <a:lvl5pPr marL="1828385" indent="0">
              <a:buNone/>
              <a:defRPr sz="900"/>
            </a:lvl5pPr>
            <a:lvl6pPr marL="2285481" indent="0">
              <a:buNone/>
              <a:defRPr sz="900"/>
            </a:lvl6pPr>
            <a:lvl7pPr marL="2742578" indent="0">
              <a:buNone/>
              <a:defRPr sz="900"/>
            </a:lvl7pPr>
            <a:lvl8pPr marL="3199675" indent="0">
              <a:buNone/>
              <a:defRPr sz="900"/>
            </a:lvl8pPr>
            <a:lvl9pPr marL="365677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98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3"/>
            <a:ext cx="5486400" cy="4250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3300"/>
            </a:lvl1pPr>
            <a:lvl2pPr marL="457096" indent="0">
              <a:buNone/>
              <a:defRPr sz="2800"/>
            </a:lvl2pPr>
            <a:lvl3pPr marL="914193" indent="0">
              <a:buNone/>
              <a:defRPr sz="2400"/>
            </a:lvl3pPr>
            <a:lvl4pPr marL="1371288" indent="0">
              <a:buNone/>
              <a:defRPr sz="2000"/>
            </a:lvl4pPr>
            <a:lvl5pPr marL="1828385" indent="0">
              <a:buNone/>
              <a:defRPr sz="2000"/>
            </a:lvl5pPr>
            <a:lvl6pPr marL="2285481" indent="0">
              <a:buNone/>
              <a:defRPr sz="2000"/>
            </a:lvl6pPr>
            <a:lvl7pPr marL="2742578" indent="0">
              <a:buNone/>
              <a:defRPr sz="2000"/>
            </a:lvl7pPr>
            <a:lvl8pPr marL="3199675" indent="0">
              <a:buNone/>
              <a:defRPr sz="2000"/>
            </a:lvl8pPr>
            <a:lvl9pPr marL="365677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096" indent="0">
              <a:buNone/>
              <a:defRPr sz="1300"/>
            </a:lvl2pPr>
            <a:lvl3pPr marL="914193" indent="0">
              <a:buNone/>
              <a:defRPr sz="1000"/>
            </a:lvl3pPr>
            <a:lvl4pPr marL="1371288" indent="0">
              <a:buNone/>
              <a:defRPr sz="900"/>
            </a:lvl4pPr>
            <a:lvl5pPr marL="1828385" indent="0">
              <a:buNone/>
              <a:defRPr sz="900"/>
            </a:lvl5pPr>
            <a:lvl6pPr marL="2285481" indent="0">
              <a:buNone/>
              <a:defRPr sz="900"/>
            </a:lvl6pPr>
            <a:lvl7pPr marL="2742578" indent="0">
              <a:buNone/>
              <a:defRPr sz="900"/>
            </a:lvl7pPr>
            <a:lvl8pPr marL="3199675" indent="0">
              <a:buNone/>
              <a:defRPr sz="900"/>
            </a:lvl8pPr>
            <a:lvl9pPr marL="365677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E91A70AD-86BE-44FF-94B2-9FB0F2EE9D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92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9D5F3AB5-7549-4E53-9313-D3E2A75403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8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8" y="227411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1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E8011043-77C5-4E47-A8F2-D8DB787221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23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69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6047"/>
              </a:lnSpc>
              <a:defRPr sz="52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613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k object 16"/>
          <p:cNvSpPr>
            <a:spLocks noChangeArrowheads="1"/>
          </p:cNvSpPr>
          <p:nvPr/>
        </p:nvSpPr>
        <p:spPr bwMode="auto">
          <a:xfrm>
            <a:off x="1588" y="1588"/>
            <a:ext cx="9147175" cy="513715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1pPr>
            <a:lvl2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2pPr>
            <a:lvl3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3pPr>
            <a:lvl4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4pPr>
            <a:lvl5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5pPr>
            <a:lvl6pPr marL="22812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6pPr>
            <a:lvl7pPr marL="27384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7pPr>
            <a:lvl8pPr marL="31956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8pPr>
            <a:lvl9pPr marL="36528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endParaRPr lang="ru-RU" altLang="ru-RU" sz="1600" b="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sz="2200"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spcBef>
                <a:spcPct val="50000"/>
              </a:spcBef>
              <a:defRPr sz="2200" b="1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spcBef>
                <a:spcPct val="50000"/>
              </a:spcBef>
              <a:defRPr sz="2200" b="1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8729B04-A939-478F-B02C-A432C469B7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13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>
            <a:spLocks noChangeArrowheads="1"/>
          </p:cNvSpPr>
          <p:nvPr/>
        </p:nvSpPr>
        <p:spPr bwMode="auto">
          <a:xfrm>
            <a:off x="0" y="0"/>
            <a:ext cx="9147175" cy="513715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1pPr>
            <a:lvl2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2pPr>
            <a:lvl3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3pPr>
            <a:lvl4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4pPr>
            <a:lvl5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5pPr>
            <a:lvl6pPr marL="22812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6pPr>
            <a:lvl7pPr marL="27384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7pPr>
            <a:lvl8pPr marL="31956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8pPr>
            <a:lvl9pPr marL="36528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endParaRPr lang="ru-RU" altLang="ru-RU" sz="1600" b="0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307777"/>
          </a:xfrm>
        </p:spPr>
        <p:txBody>
          <a:bodyPr/>
          <a:lstStyle>
            <a:lvl1pPr>
              <a:defRPr sz="2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>
          <a:xfrm>
            <a:off x="3109913" y="4783138"/>
            <a:ext cx="2928937" cy="338137"/>
          </a:xfrm>
        </p:spPr>
        <p:txBody>
          <a:bodyPr/>
          <a:lstStyle>
            <a:lvl1pPr>
              <a:spcBef>
                <a:spcPct val="50000"/>
              </a:spcBef>
              <a:defRPr sz="2200"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>
          <a:xfrm>
            <a:off x="457200" y="4783138"/>
            <a:ext cx="2103438" cy="338137"/>
          </a:xfrm>
        </p:spPr>
        <p:txBody>
          <a:bodyPr/>
          <a:lstStyle>
            <a:lvl1pPr>
              <a:spcBef>
                <a:spcPct val="50000"/>
              </a:spcBef>
              <a:defRPr sz="2200" b="1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>
          <a:xfrm>
            <a:off x="6588125" y="4783138"/>
            <a:ext cx="2103438" cy="338137"/>
          </a:xfrm>
        </p:spPr>
        <p:txBody>
          <a:bodyPr/>
          <a:lstStyle>
            <a:lvl1pPr>
              <a:spcBef>
                <a:spcPct val="50000"/>
              </a:spcBef>
              <a:defRPr sz="2200" b="1">
                <a:latin typeface="Arial" pitchFamily="34" charset="0"/>
              </a:defRPr>
            </a:lvl1pPr>
          </a:lstStyle>
          <a:p>
            <a:pPr>
              <a:defRPr/>
            </a:pPr>
            <a:fld id="{7842FA41-1B82-4D75-8EA5-ECC69603A7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77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69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6047"/>
              </a:lnSpc>
              <a:defRPr sz="52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821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3" tIns="40071" rIns="80143" bIns="40071"/>
          <a:lstStyle>
            <a:lvl1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1pPr>
            <a:lvl2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2pPr>
            <a:lvl3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3pPr>
            <a:lvl4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4pPr>
            <a:lvl5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5pPr>
            <a:lvl6pPr marL="19034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6pPr>
            <a:lvl7pPr marL="23606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7pPr>
            <a:lvl8pPr marL="28178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8pPr>
            <a:lvl9pPr marL="32750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endParaRPr lang="ru-RU" altLang="ru-RU" sz="2000" b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50"/>
          </a:xfrm>
        </p:spPr>
        <p:txBody>
          <a:bodyPr>
            <a:noAutofit/>
          </a:bodyPr>
          <a:lstStyle>
            <a:lvl1pPr marL="318625" indent="0">
              <a:buFontTx/>
              <a:buNone/>
              <a:defRPr b="1">
                <a:latin typeface="+mj-lt"/>
              </a:defRPr>
            </a:lvl1pPr>
            <a:lvl2pPr marL="315842" indent="2783">
              <a:defRPr>
                <a:latin typeface="+mj-lt"/>
              </a:defRPr>
            </a:lvl2pPr>
            <a:lvl3pPr marL="550984" indent="-228185">
              <a:tabLst/>
              <a:defRPr>
                <a:latin typeface="+mj-lt"/>
              </a:defRPr>
            </a:lvl3pPr>
            <a:lvl4pPr marL="0" indent="315842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4"/>
            <a:ext cx="7548638" cy="946151"/>
          </a:xfrm>
        </p:spPr>
        <p:txBody>
          <a:bodyPr/>
          <a:lstStyle>
            <a:lvl1pPr marL="0" marR="0" indent="0" defTabSz="9141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D9DB75D6-71ED-407A-B50C-C770DFA04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70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3" tIns="40071" rIns="80143" bIns="40071"/>
          <a:lstStyle>
            <a:lvl1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1pPr>
            <a:lvl2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2pPr>
            <a:lvl3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3pPr>
            <a:lvl4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4pPr>
            <a:lvl5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5pPr>
            <a:lvl6pPr marL="19034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6pPr>
            <a:lvl7pPr marL="23606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7pPr>
            <a:lvl8pPr marL="28178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8pPr>
            <a:lvl9pPr marL="32750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endParaRPr lang="ru-RU" altLang="ru-RU" sz="2000" b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50"/>
          </a:xfrm>
        </p:spPr>
        <p:txBody>
          <a:bodyPr>
            <a:noAutofit/>
          </a:bodyPr>
          <a:lstStyle>
            <a:lvl1pPr marL="318625" indent="0">
              <a:buFontTx/>
              <a:buNone/>
              <a:defRPr b="1">
                <a:latin typeface="+mj-lt"/>
              </a:defRPr>
            </a:lvl1pPr>
            <a:lvl2pPr marL="315842" indent="2783">
              <a:defRPr>
                <a:latin typeface="+mj-lt"/>
              </a:defRPr>
            </a:lvl2pPr>
            <a:lvl3pPr marL="550984" indent="-228185">
              <a:tabLst/>
              <a:defRPr>
                <a:latin typeface="+mj-lt"/>
              </a:defRPr>
            </a:lvl3pPr>
            <a:lvl4pPr marL="0" indent="315842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95" y="558804"/>
            <a:ext cx="7632699" cy="946151"/>
          </a:xfrm>
        </p:spPr>
        <p:txBody>
          <a:bodyPr>
            <a:noAutofit/>
          </a:bodyPr>
          <a:lstStyle>
            <a:lvl1pPr marL="0" marR="0" indent="0" defTabSz="9141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E2704B29-4360-4962-9BDC-43A9E086CF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23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50"/>
          </a:xfrm>
        </p:spPr>
        <p:txBody>
          <a:bodyPr>
            <a:noAutofit/>
          </a:bodyPr>
          <a:lstStyle>
            <a:lvl1pPr marL="318625" indent="0">
              <a:buFontTx/>
              <a:buNone/>
              <a:defRPr b="1">
                <a:latin typeface="+mj-lt"/>
              </a:defRPr>
            </a:lvl1pPr>
            <a:lvl2pPr marL="318625" indent="0">
              <a:defRPr>
                <a:latin typeface="+mj-lt"/>
              </a:defRPr>
            </a:lvl2pPr>
            <a:lvl3pPr marL="550984" indent="-228185">
              <a:defRPr>
                <a:latin typeface="+mj-lt"/>
              </a:defRPr>
            </a:lvl3pPr>
            <a:lvl4pPr marL="0" indent="315842">
              <a:defRPr>
                <a:latin typeface="+mj-lt"/>
              </a:defRPr>
            </a:lvl4pPr>
            <a:lvl5pPr marL="125780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95" y="558804"/>
            <a:ext cx="7632699" cy="946151"/>
          </a:xfrm>
        </p:spPr>
        <p:txBody>
          <a:bodyPr>
            <a:noAutofit/>
          </a:bodyPr>
          <a:lstStyle>
            <a:lvl1pPr marL="0" marR="0" indent="0" defTabSz="9141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83462CE4-22AF-43C2-BACC-A2FDF8B73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35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50"/>
          </a:xfrm>
        </p:spPr>
        <p:txBody>
          <a:bodyPr>
            <a:noAutofit/>
          </a:bodyPr>
          <a:lstStyle>
            <a:lvl1pPr marL="318625" indent="0">
              <a:buFontTx/>
              <a:buNone/>
              <a:defRPr b="1">
                <a:latin typeface="+mj-lt"/>
              </a:defRPr>
            </a:lvl1pPr>
            <a:lvl2pPr marL="318625" indent="0">
              <a:defRPr>
                <a:latin typeface="+mj-lt"/>
              </a:defRPr>
            </a:lvl2pPr>
            <a:lvl3pPr marL="550984" indent="-228185">
              <a:defRPr>
                <a:latin typeface="+mj-lt"/>
              </a:defRPr>
            </a:lvl3pPr>
            <a:lvl4pPr marL="0" indent="315842">
              <a:defRPr>
                <a:latin typeface="+mj-lt"/>
              </a:defRPr>
            </a:lvl4pPr>
            <a:lvl5pPr marL="125780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95" y="558804"/>
            <a:ext cx="7632699" cy="946151"/>
          </a:xfrm>
        </p:spPr>
        <p:txBody>
          <a:bodyPr>
            <a:noAutofit/>
          </a:bodyPr>
          <a:lstStyle>
            <a:lvl1pPr marL="0" marR="0" indent="0" defTabSz="9141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7912D6CE-D21B-4FC4-BE7D-5662F8BC5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75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9"/>
            <a:ext cx="5736842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8"/>
            <a:ext cx="5736842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9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4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6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803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4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2"/>
            <a:ext cx="3647576" cy="3206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2"/>
            <a:ext cx="3671888" cy="3206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5B48F29D-645D-4BF4-9372-8073A6F4E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67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6" indent="0">
              <a:buNone/>
              <a:defRPr sz="2000" b="1"/>
            </a:lvl2pPr>
            <a:lvl3pPr marL="914193" indent="0">
              <a:buNone/>
              <a:defRPr sz="1800" b="1"/>
            </a:lvl3pPr>
            <a:lvl4pPr marL="1371288" indent="0">
              <a:buNone/>
              <a:defRPr sz="1600" b="1"/>
            </a:lvl4pPr>
            <a:lvl5pPr marL="1828385" indent="0">
              <a:buNone/>
              <a:defRPr sz="1600" b="1"/>
            </a:lvl5pPr>
            <a:lvl6pPr marL="2285481" indent="0">
              <a:buNone/>
              <a:defRPr sz="1600" b="1"/>
            </a:lvl6pPr>
            <a:lvl7pPr marL="2742578" indent="0">
              <a:buNone/>
              <a:defRPr sz="1600" b="1"/>
            </a:lvl7pPr>
            <a:lvl8pPr marL="3199675" indent="0">
              <a:buNone/>
              <a:defRPr sz="1600" b="1"/>
            </a:lvl8pPr>
            <a:lvl9pPr marL="365677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6" indent="0">
              <a:buNone/>
              <a:defRPr sz="2000" b="1"/>
            </a:lvl2pPr>
            <a:lvl3pPr marL="914193" indent="0">
              <a:buNone/>
              <a:defRPr sz="1800" b="1"/>
            </a:lvl3pPr>
            <a:lvl4pPr marL="1371288" indent="0">
              <a:buNone/>
              <a:defRPr sz="1600" b="1"/>
            </a:lvl4pPr>
            <a:lvl5pPr marL="1828385" indent="0">
              <a:buNone/>
              <a:defRPr sz="1600" b="1"/>
            </a:lvl5pPr>
            <a:lvl6pPr marL="2285481" indent="0">
              <a:buNone/>
              <a:defRPr sz="1600" b="1"/>
            </a:lvl6pPr>
            <a:lvl7pPr marL="2742578" indent="0">
              <a:buNone/>
              <a:defRPr sz="1600" b="1"/>
            </a:lvl7pPr>
            <a:lvl8pPr marL="3199675" indent="0">
              <a:buNone/>
              <a:defRPr sz="1600" b="1"/>
            </a:lvl8pPr>
            <a:lvl9pPr marL="365677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3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0"/>
            <a:ext cx="76327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6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0663"/>
            <a:ext cx="7632700" cy="322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3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38" y="4397375"/>
            <a:ext cx="504825" cy="514350"/>
          </a:xfrm>
          <a:prstGeom prst="rect">
            <a:avLst/>
          </a:prstGeom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ts val="2100"/>
              </a:lnSpc>
              <a:spcBef>
                <a:spcPct val="0"/>
              </a:spcBef>
              <a:defRPr sz="2400" b="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E84CF53-235F-468C-AB11-A4AA84983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389" r:id="rId1"/>
    <p:sldLayoutId id="2147487390" r:id="rId2"/>
    <p:sldLayoutId id="2147487391" r:id="rId3"/>
    <p:sldLayoutId id="2147487392" r:id="rId4"/>
    <p:sldLayoutId id="2147487393" r:id="rId5"/>
    <p:sldLayoutId id="2147487394" r:id="rId6"/>
    <p:sldLayoutId id="2147487395" r:id="rId7"/>
    <p:sldLayoutId id="2147487396" r:id="rId8"/>
    <p:sldLayoutId id="2147487397" r:id="rId9"/>
    <p:sldLayoutId id="2147487398" r:id="rId10"/>
    <p:sldLayoutId id="2147487399" r:id="rId11"/>
    <p:sldLayoutId id="2147487400" r:id="rId12"/>
    <p:sldLayoutId id="2147487401" r:id="rId13"/>
    <p:sldLayoutId id="2147487402" r:id="rId14"/>
    <p:sldLayoutId id="2147487403" r:id="rId15"/>
    <p:sldLayoutId id="2147487404" r:id="rId16"/>
    <p:sldLayoutId id="2147487405" r:id="rId17"/>
    <p:sldLayoutId id="2147487406" r:id="rId18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hf hdr="0" ftr="0" dt="0"/>
  <p:txStyles>
    <p:titleStyle>
      <a:lvl1pPr algn="l" defTabSz="912813" rtl="0" eaLnBrk="0" fontAlgn="base" hangingPunct="0">
        <a:spcBef>
          <a:spcPct val="0"/>
        </a:spcBef>
        <a:spcAft>
          <a:spcPct val="0"/>
        </a:spcAft>
        <a:defRPr sz="4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2pPr>
      <a:lvl3pPr algn="l" defTabSz="91281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3pPr>
      <a:lvl4pPr algn="l" defTabSz="91281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4pPr>
      <a:lvl5pPr algn="l" defTabSz="91281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5pPr>
      <a:lvl6pPr marL="362834" algn="l" defTabSz="913384" rtl="0" fontAlgn="base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6pPr>
      <a:lvl7pPr marL="725668" algn="l" defTabSz="913384" rtl="0" fontAlgn="base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7pPr>
      <a:lvl8pPr marL="1088502" algn="l" defTabSz="913384" rtl="0" fontAlgn="base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8pPr>
      <a:lvl9pPr marL="1451336" algn="l" defTabSz="913384" rtl="0" fontAlgn="base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9pPr>
    </p:titleStyle>
    <p:bodyStyle>
      <a:lvl1pPr marL="315913" algn="l" defTabSz="912813" rtl="0" eaLnBrk="0" fontAlgn="base" hangingPunct="0">
        <a:spcBef>
          <a:spcPct val="20000"/>
        </a:spcBef>
        <a:spcAft>
          <a:spcPct val="0"/>
        </a:spcAft>
        <a:buFont typeface="+mj-lt"/>
        <a:defRPr sz="2700" kern="1200">
          <a:solidFill>
            <a:srgbClr val="005AA9"/>
          </a:solidFill>
          <a:latin typeface="+mj-lt"/>
          <a:ea typeface="+mn-ea"/>
          <a:cs typeface="+mn-cs"/>
        </a:defRPr>
      </a:lvl1pPr>
      <a:lvl2pPr marL="31591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200" kern="1200">
          <a:solidFill>
            <a:srgbClr val="504F53"/>
          </a:solidFill>
          <a:latin typeface="+mj-lt"/>
          <a:ea typeface="+mn-ea"/>
          <a:cs typeface="+mn-cs"/>
        </a:defRPr>
      </a:lvl2pPr>
      <a:lvl3pPr marL="622300" indent="-22701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eaLnBrk="0" fontAlgn="base" hangingPunct="0">
        <a:lnSpc>
          <a:spcPts val="2125"/>
        </a:lnSpc>
        <a:spcBef>
          <a:spcPts val="450"/>
        </a:spcBef>
        <a:spcAft>
          <a:spcPct val="0"/>
        </a:spcAft>
        <a:buFont typeface="Arial" pitchFamily="34" charset="0"/>
        <a:defRPr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eaLnBrk="0" fontAlgn="base" hangingPunct="0">
        <a:lnSpc>
          <a:spcPts val="2013"/>
        </a:lnSpc>
        <a:spcBef>
          <a:spcPts val="450"/>
        </a:spcBef>
        <a:spcAft>
          <a:spcPct val="0"/>
        </a:spcAft>
        <a:buFont typeface="Arial" pitchFamily="34" charset="0"/>
        <a:defRPr sz="16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030" indent="-228548" algn="l" defTabSz="9141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7" indent="-228548" algn="l" defTabSz="9141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23" indent="-228548" algn="l" defTabSz="9141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8" indent="-228548" algn="l" defTabSz="9141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6" algn="l" defTabSz="9141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3" algn="l" defTabSz="9141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8" algn="l" defTabSz="9141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5" algn="l" defTabSz="9141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1" algn="l" defTabSz="9141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8" algn="l" defTabSz="9141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5" algn="l" defTabSz="9141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71" algn="l" defTabSz="9141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22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diagramLayout" Target="../diagrams/layout11.xml"/><Relationship Id="rId7" Type="http://schemas.openxmlformats.org/officeDocument/2006/relationships/image" Target="../media/image26.jp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Layout" Target="../diagrams/layout12.xml"/><Relationship Id="rId7" Type="http://schemas.openxmlformats.org/officeDocument/2006/relationships/image" Target="../media/image28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30.jp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37.jp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diagramLayout" Target="../diagrams/layout16.xml"/><Relationship Id="rId7" Type="http://schemas.openxmlformats.org/officeDocument/2006/relationships/image" Target="../media/image38.jp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image" Target="../media/image40.pn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41.jpe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42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43.jp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8.jp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9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20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21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/>
          <p:cNvSpPr>
            <a:spLocks noGrp="1"/>
          </p:cNvSpPr>
          <p:nvPr>
            <p:ph type="ctrTitle"/>
          </p:nvPr>
        </p:nvSpPr>
        <p:spPr>
          <a:xfrm>
            <a:off x="685800" y="2643758"/>
            <a:ext cx="7772400" cy="1152128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200" dirty="0" smtClean="0"/>
              <a:t>Актуальные вопросы </a:t>
            </a:r>
            <a:br>
              <a:rPr lang="ru-RU" sz="2200" dirty="0" smtClean="0"/>
            </a:br>
            <a:r>
              <a:rPr lang="ru-RU" sz="2200" dirty="0" smtClean="0"/>
              <a:t>администрирования страховых взносов </a:t>
            </a:r>
            <a:br>
              <a:rPr lang="ru-RU" sz="2200" dirty="0" smtClean="0"/>
            </a:br>
            <a:r>
              <a:rPr lang="ru-RU" sz="2200" dirty="0" smtClean="0"/>
              <a:t>в целях предотвращения возможных налоговых рисков</a:t>
            </a:r>
            <a:endParaRPr lang="ru-RU" altLang="ru-RU" sz="2700" dirty="0" smtClean="0"/>
          </a:p>
        </p:txBody>
      </p:sp>
      <p:sp>
        <p:nvSpPr>
          <p:cNvPr id="901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939902"/>
            <a:ext cx="7200800" cy="1008112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ru-RU" altLang="ru-RU" sz="1600" dirty="0" smtClean="0"/>
              <a:t>Заместитель начальника отдела налогообложения доходов физических лиц </a:t>
            </a:r>
          </a:p>
          <a:p>
            <a:pPr eaLnBrk="1" hangingPunct="1"/>
            <a:r>
              <a:rPr lang="ru-RU" altLang="ru-RU" sz="1600" dirty="0" smtClean="0"/>
              <a:t>и администрирования страховых взносов -</a:t>
            </a:r>
          </a:p>
          <a:p>
            <a:pPr eaLnBrk="1" hangingPunct="1"/>
            <a:r>
              <a:rPr lang="ru-RU" altLang="ru-RU" sz="1600" dirty="0" err="1" smtClean="0"/>
              <a:t>Чиркова</a:t>
            </a:r>
            <a:r>
              <a:rPr lang="ru-RU" altLang="ru-RU" sz="1600" dirty="0" smtClean="0"/>
              <a:t> Наталья Владимировна</a:t>
            </a:r>
          </a:p>
          <a:p>
            <a:pPr eaLnBrk="1" hangingPunct="1"/>
            <a:r>
              <a:rPr lang="ru-RU" altLang="ru-RU" sz="1500" dirty="0" smtClean="0"/>
              <a:t>20.05.2021</a:t>
            </a:r>
          </a:p>
        </p:txBody>
      </p:sp>
      <p:sp>
        <p:nvSpPr>
          <p:cNvPr id="90116" name="TextBox 4"/>
          <p:cNvSpPr txBox="1">
            <a:spLocks noChangeArrowheads="1"/>
          </p:cNvSpPr>
          <p:nvPr/>
        </p:nvSpPr>
        <p:spPr bwMode="auto">
          <a:xfrm>
            <a:off x="1043608" y="1924051"/>
            <a:ext cx="6912767" cy="647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6813" tIns="58407" rIns="116813" bIns="58407" anchor="ctr"/>
          <a:lstStyle>
            <a:lvl1pPr defTabSz="1166813" eaLnBrk="0" hangingPunct="0">
              <a:spcBef>
                <a:spcPct val="20000"/>
              </a:spcBef>
              <a:buFont typeface="+mj-lt"/>
              <a:defRPr sz="2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166813" eaLnBrk="0" hangingPunct="0">
              <a:spcBef>
                <a:spcPct val="20000"/>
              </a:spcBef>
              <a:buFont typeface="Arial" pitchFamily="34" charset="0"/>
              <a:defRPr sz="22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166813" eaLnBrk="0" hangingPunct="0">
              <a:spcBef>
                <a:spcPct val="20000"/>
              </a:spcBef>
              <a:buFont typeface="Arial" pitchFamily="34" charset="0"/>
              <a:buChar char="•"/>
              <a:defRPr sz="22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166813" eaLnBrk="0" hangingPunct="0">
              <a:lnSpc>
                <a:spcPts val="2125"/>
              </a:lnSpc>
              <a:spcBef>
                <a:spcPts val="450"/>
              </a:spcBef>
              <a:buFont typeface="Arial" pitchFamily="34" charset="0"/>
              <a:defRPr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166813" eaLnBrk="0" hangingPunct="0">
              <a:lnSpc>
                <a:spcPts val="2013"/>
              </a:lnSpc>
              <a:spcBef>
                <a:spcPts val="450"/>
              </a:spcBef>
              <a:buFont typeface="Arial" pitchFamily="34" charset="0"/>
              <a:defRPr sz="16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166813" eaLnBrk="0" fontAlgn="base" hangingPunct="0">
              <a:lnSpc>
                <a:spcPts val="2013"/>
              </a:lnSpc>
              <a:spcBef>
                <a:spcPts val="450"/>
              </a:spcBef>
              <a:spcAft>
                <a:spcPct val="0"/>
              </a:spcAft>
              <a:buFont typeface="Arial" pitchFamily="34" charset="0"/>
              <a:defRPr sz="16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166813" eaLnBrk="0" fontAlgn="base" hangingPunct="0">
              <a:lnSpc>
                <a:spcPts val="2013"/>
              </a:lnSpc>
              <a:spcBef>
                <a:spcPts val="450"/>
              </a:spcBef>
              <a:spcAft>
                <a:spcPct val="0"/>
              </a:spcAft>
              <a:buFont typeface="Arial" pitchFamily="34" charset="0"/>
              <a:defRPr sz="16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166813" eaLnBrk="0" fontAlgn="base" hangingPunct="0">
              <a:lnSpc>
                <a:spcPts val="2013"/>
              </a:lnSpc>
              <a:spcBef>
                <a:spcPts val="450"/>
              </a:spcBef>
              <a:spcAft>
                <a:spcPct val="0"/>
              </a:spcAft>
              <a:buFont typeface="Arial" pitchFamily="34" charset="0"/>
              <a:defRPr sz="16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166813" eaLnBrk="0" fontAlgn="base" hangingPunct="0">
              <a:lnSpc>
                <a:spcPts val="2013"/>
              </a:lnSpc>
              <a:spcBef>
                <a:spcPts val="450"/>
              </a:spcBef>
              <a:spcAft>
                <a:spcPct val="0"/>
              </a:spcAft>
              <a:buFont typeface="Arial" pitchFamily="34" charset="0"/>
              <a:defRPr sz="16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FFFFFF"/>
                </a:solidFill>
              </a:rPr>
              <a:t>Управление Федеральной налоговой службы по Красноярскому краю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45785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Пониженный тариф для </a:t>
            </a:r>
            <a:r>
              <a:rPr lang="en-US" dirty="0" smtClean="0">
                <a:solidFill>
                  <a:srgbClr val="002060"/>
                </a:solidFill>
              </a:rPr>
              <a:t>IT – </a:t>
            </a:r>
            <a:r>
              <a:rPr lang="ru-RU" dirty="0" smtClean="0">
                <a:solidFill>
                  <a:srgbClr val="002060"/>
                </a:solidFill>
              </a:rPr>
              <a:t>организаций (1)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848727262"/>
              </p:ext>
            </p:extLst>
          </p:nvPr>
        </p:nvGraphicFramePr>
        <p:xfrm>
          <a:off x="611188" y="771551"/>
          <a:ext cx="3024708" cy="3940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587974"/>
            <a:ext cx="519162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915566"/>
            <a:ext cx="4248472" cy="3723878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43516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38585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Пониженный тариф для </a:t>
            </a:r>
            <a:r>
              <a:rPr lang="en-US" dirty="0" smtClean="0">
                <a:solidFill>
                  <a:srgbClr val="002060"/>
                </a:solidFill>
              </a:rPr>
              <a:t>IT – </a:t>
            </a:r>
            <a:r>
              <a:rPr lang="ru-RU" dirty="0" smtClean="0">
                <a:solidFill>
                  <a:srgbClr val="002060"/>
                </a:solidFill>
              </a:rPr>
              <a:t>организаций (2)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814744285"/>
              </p:ext>
            </p:extLst>
          </p:nvPr>
        </p:nvGraphicFramePr>
        <p:xfrm>
          <a:off x="611188" y="771551"/>
          <a:ext cx="7632700" cy="3940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587974"/>
            <a:ext cx="519163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895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673882"/>
          </a:xfrm>
        </p:spPr>
        <p:txBody>
          <a:bodyPr/>
          <a:lstStyle/>
          <a:p>
            <a:pPr lvl="0" algn="ctr"/>
            <a:r>
              <a:rPr lang="ru-RU" dirty="0">
                <a:solidFill>
                  <a:srgbClr val="002060"/>
                </a:solidFill>
              </a:rPr>
              <a:t>Наличие расхождений между показателями </a:t>
            </a:r>
            <a:r>
              <a:rPr lang="ru-RU" dirty="0" smtClean="0">
                <a:solidFill>
                  <a:srgbClr val="002060"/>
                </a:solidFill>
              </a:rPr>
              <a:t>         налоговой отчетности (1)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1326874"/>
              </p:ext>
            </p:extLst>
          </p:nvPr>
        </p:nvGraphicFramePr>
        <p:xfrm>
          <a:off x="611188" y="1059583"/>
          <a:ext cx="7632700" cy="3652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587974"/>
            <a:ext cx="519162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" t="4672" r="11403" b="7571"/>
          <a:stretch/>
        </p:blipFill>
        <p:spPr>
          <a:xfrm>
            <a:off x="683568" y="1768876"/>
            <a:ext cx="3477600" cy="2903924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2" r="20305"/>
          <a:stretch/>
        </p:blipFill>
        <p:spPr>
          <a:xfrm>
            <a:off x="4572000" y="1768876"/>
            <a:ext cx="3672408" cy="2903924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52398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673882"/>
          </a:xfrm>
        </p:spPr>
        <p:txBody>
          <a:bodyPr/>
          <a:lstStyle/>
          <a:p>
            <a:pPr lvl="0" algn="ctr"/>
            <a:r>
              <a:rPr lang="ru-RU" dirty="0">
                <a:solidFill>
                  <a:srgbClr val="002060"/>
                </a:solidFill>
              </a:rPr>
              <a:t>Наличие расхождений между показателями </a:t>
            </a:r>
            <a:r>
              <a:rPr lang="ru-RU" dirty="0" smtClean="0">
                <a:solidFill>
                  <a:srgbClr val="002060"/>
                </a:solidFill>
              </a:rPr>
              <a:t>         налоговой отчетности (2)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733727412"/>
              </p:ext>
            </p:extLst>
          </p:nvPr>
        </p:nvGraphicFramePr>
        <p:xfrm>
          <a:off x="611188" y="971936"/>
          <a:ext cx="7632700" cy="3739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587974"/>
            <a:ext cx="519162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443" y="195487"/>
            <a:ext cx="1087319" cy="7200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147814"/>
            <a:ext cx="1988840" cy="1584176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8532440" y="847434"/>
            <a:ext cx="457200" cy="13626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47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45785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«Теневая» заработная плата (неформальная занятость) (1)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80634956"/>
              </p:ext>
            </p:extLst>
          </p:nvPr>
        </p:nvGraphicFramePr>
        <p:xfrm>
          <a:off x="611188" y="843559"/>
          <a:ext cx="7632700" cy="3868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587974"/>
            <a:ext cx="519162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915566"/>
            <a:ext cx="4176464" cy="2952328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06914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38585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«Теневая» заработная плата (неформальная занятость) (2)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8" y="699542"/>
            <a:ext cx="7632700" cy="4012159"/>
          </a:xfrm>
        </p:spPr>
        <p:txBody>
          <a:bodyPr/>
          <a:lstStyle/>
          <a:p>
            <a:pPr algn="ctr"/>
            <a:r>
              <a:rPr lang="ru-RU" sz="1900" b="1" dirty="0" smtClean="0">
                <a:solidFill>
                  <a:srgbClr val="C00000"/>
                </a:solidFill>
              </a:rPr>
              <a:t>С 2021 года введён в эксплуатацию новый программный комплекс</a:t>
            </a:r>
            <a:endParaRPr lang="ru-RU" sz="1900" b="1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587974"/>
            <a:ext cx="519162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309" t="12473" r="-1676" b="15222"/>
          <a:stretch/>
        </p:blipFill>
        <p:spPr bwMode="auto">
          <a:xfrm>
            <a:off x="755576" y="1131591"/>
            <a:ext cx="7560840" cy="36724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123728" y="2366984"/>
            <a:ext cx="914400" cy="21602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10272" y="2366984"/>
            <a:ext cx="914400" cy="21602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53136" y="3501393"/>
            <a:ext cx="914400" cy="1440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28688" y="3501393"/>
            <a:ext cx="914400" cy="1440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71240" y="3505080"/>
            <a:ext cx="914400" cy="15693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53136" y="4357364"/>
            <a:ext cx="914400" cy="1691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4359374"/>
            <a:ext cx="914400" cy="16715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074560" y="4359374"/>
            <a:ext cx="914400" cy="16715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164288" y="1311610"/>
            <a:ext cx="1008112" cy="32403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403648" y="1470276"/>
            <a:ext cx="914400" cy="14401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17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457858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«Теневая» заработная плата (неформальная занятость) </a:t>
            </a:r>
            <a:r>
              <a:rPr lang="ru-RU" dirty="0" smtClean="0">
                <a:solidFill>
                  <a:srgbClr val="002060"/>
                </a:solidFill>
              </a:rPr>
              <a:t>(3)</a:t>
            </a:r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617972" y="705680"/>
            <a:ext cx="7632700" cy="3944133"/>
            <a:chOff x="611188" y="954413"/>
            <a:chExt cx="7632700" cy="3718441"/>
          </a:xfrm>
        </p:grpSpPr>
        <p:sp>
          <p:nvSpPr>
            <p:cNvPr id="13" name="Полилиния 12"/>
            <p:cNvSpPr/>
            <p:nvPr/>
          </p:nvSpPr>
          <p:spPr>
            <a:xfrm>
              <a:off x="611188" y="954413"/>
              <a:ext cx="3744788" cy="895050"/>
            </a:xfrm>
            <a:custGeom>
              <a:avLst/>
              <a:gdLst>
                <a:gd name="connsiteX0" fmla="*/ 0 w 7632700"/>
                <a:gd name="connsiteY0" fmla="*/ 149178 h 895050"/>
                <a:gd name="connsiteX1" fmla="*/ 149178 w 7632700"/>
                <a:gd name="connsiteY1" fmla="*/ 0 h 895050"/>
                <a:gd name="connsiteX2" fmla="*/ 7483522 w 7632700"/>
                <a:gd name="connsiteY2" fmla="*/ 0 h 895050"/>
                <a:gd name="connsiteX3" fmla="*/ 7632700 w 7632700"/>
                <a:gd name="connsiteY3" fmla="*/ 149178 h 895050"/>
                <a:gd name="connsiteX4" fmla="*/ 7632700 w 7632700"/>
                <a:gd name="connsiteY4" fmla="*/ 745872 h 895050"/>
                <a:gd name="connsiteX5" fmla="*/ 7483522 w 7632700"/>
                <a:gd name="connsiteY5" fmla="*/ 895050 h 895050"/>
                <a:gd name="connsiteX6" fmla="*/ 149178 w 7632700"/>
                <a:gd name="connsiteY6" fmla="*/ 895050 h 895050"/>
                <a:gd name="connsiteX7" fmla="*/ 0 w 7632700"/>
                <a:gd name="connsiteY7" fmla="*/ 745872 h 895050"/>
                <a:gd name="connsiteX8" fmla="*/ 0 w 7632700"/>
                <a:gd name="connsiteY8" fmla="*/ 149178 h 89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32700" h="895050">
                  <a:moveTo>
                    <a:pt x="0" y="149178"/>
                  </a:moveTo>
                  <a:cubicBezTo>
                    <a:pt x="0" y="66789"/>
                    <a:pt x="66789" y="0"/>
                    <a:pt x="149178" y="0"/>
                  </a:cubicBezTo>
                  <a:lnTo>
                    <a:pt x="7483522" y="0"/>
                  </a:lnTo>
                  <a:cubicBezTo>
                    <a:pt x="7565911" y="0"/>
                    <a:pt x="7632700" y="66789"/>
                    <a:pt x="7632700" y="149178"/>
                  </a:cubicBezTo>
                  <a:lnTo>
                    <a:pt x="7632700" y="745872"/>
                  </a:lnTo>
                  <a:cubicBezTo>
                    <a:pt x="7632700" y="828261"/>
                    <a:pt x="7565911" y="895050"/>
                    <a:pt x="7483522" y="895050"/>
                  </a:cubicBezTo>
                  <a:lnTo>
                    <a:pt x="149178" y="895050"/>
                  </a:lnTo>
                  <a:cubicBezTo>
                    <a:pt x="66789" y="895050"/>
                    <a:pt x="0" y="828261"/>
                    <a:pt x="0" y="745872"/>
                  </a:cubicBezTo>
                  <a:lnTo>
                    <a:pt x="0" y="14917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rgbClr val="002060"/>
              </a:solidFill>
            </a:ln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04653" tIns="104653" rIns="104653" bIns="104653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dirty="0" smtClean="0"/>
                <a:t>В АСК «Доходы ФЛ» аккумулируются все сведения о доходах физических лиц из РСВ, 6-НДФЛ, 2-НДФЛ</a:t>
              </a:r>
              <a:endParaRPr lang="ru-RU" sz="1600" kern="1200" dirty="0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611188" y="1933331"/>
              <a:ext cx="3744788" cy="984034"/>
            </a:xfrm>
            <a:custGeom>
              <a:avLst/>
              <a:gdLst>
                <a:gd name="connsiteX0" fmla="*/ 0 w 7632700"/>
                <a:gd name="connsiteY0" fmla="*/ 149178 h 895050"/>
                <a:gd name="connsiteX1" fmla="*/ 149178 w 7632700"/>
                <a:gd name="connsiteY1" fmla="*/ 0 h 895050"/>
                <a:gd name="connsiteX2" fmla="*/ 7483522 w 7632700"/>
                <a:gd name="connsiteY2" fmla="*/ 0 h 895050"/>
                <a:gd name="connsiteX3" fmla="*/ 7632700 w 7632700"/>
                <a:gd name="connsiteY3" fmla="*/ 149178 h 895050"/>
                <a:gd name="connsiteX4" fmla="*/ 7632700 w 7632700"/>
                <a:gd name="connsiteY4" fmla="*/ 745872 h 895050"/>
                <a:gd name="connsiteX5" fmla="*/ 7483522 w 7632700"/>
                <a:gd name="connsiteY5" fmla="*/ 895050 h 895050"/>
                <a:gd name="connsiteX6" fmla="*/ 149178 w 7632700"/>
                <a:gd name="connsiteY6" fmla="*/ 895050 h 895050"/>
                <a:gd name="connsiteX7" fmla="*/ 0 w 7632700"/>
                <a:gd name="connsiteY7" fmla="*/ 745872 h 895050"/>
                <a:gd name="connsiteX8" fmla="*/ 0 w 7632700"/>
                <a:gd name="connsiteY8" fmla="*/ 149178 h 89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32700" h="895050">
                  <a:moveTo>
                    <a:pt x="0" y="149178"/>
                  </a:moveTo>
                  <a:cubicBezTo>
                    <a:pt x="0" y="66789"/>
                    <a:pt x="66789" y="0"/>
                    <a:pt x="149178" y="0"/>
                  </a:cubicBezTo>
                  <a:lnTo>
                    <a:pt x="7483522" y="0"/>
                  </a:lnTo>
                  <a:cubicBezTo>
                    <a:pt x="7565911" y="0"/>
                    <a:pt x="7632700" y="66789"/>
                    <a:pt x="7632700" y="149178"/>
                  </a:cubicBezTo>
                  <a:lnTo>
                    <a:pt x="7632700" y="745872"/>
                  </a:lnTo>
                  <a:cubicBezTo>
                    <a:pt x="7632700" y="828261"/>
                    <a:pt x="7565911" y="895050"/>
                    <a:pt x="7483522" y="895050"/>
                  </a:cubicBezTo>
                  <a:lnTo>
                    <a:pt x="149178" y="895050"/>
                  </a:lnTo>
                  <a:cubicBezTo>
                    <a:pt x="66789" y="895050"/>
                    <a:pt x="0" y="828261"/>
                    <a:pt x="0" y="745872"/>
                  </a:cubicBezTo>
                  <a:lnTo>
                    <a:pt x="0" y="14917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04653" tIns="104653" rIns="104653" bIns="104653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 smtClean="0"/>
                <a:t>Заработная </a:t>
              </a:r>
              <a:r>
                <a:rPr lang="ru-RU" sz="1600" dirty="0"/>
                <a:t>плата </a:t>
              </a:r>
              <a:r>
                <a:rPr lang="ru-RU" sz="1600" b="1" i="0" kern="1200" dirty="0" smtClean="0"/>
                <a:t>каждого физического лица </a:t>
              </a:r>
              <a:r>
                <a:rPr lang="ru-RU" sz="1600" dirty="0" smtClean="0"/>
                <a:t>сопоставляется </a:t>
              </a:r>
              <a:r>
                <a:rPr lang="ru-RU" sz="1600" b="1" i="0" kern="1200" dirty="0" smtClean="0"/>
                <a:t>с МРОТ и среднеотраслевой зарплатой.  Рассчитывается «налоговый разрыв» </a:t>
              </a:r>
              <a:endParaRPr lang="ru-RU" sz="1600" kern="1200" dirty="0"/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611188" y="2985253"/>
              <a:ext cx="3744788" cy="895050"/>
            </a:xfrm>
            <a:custGeom>
              <a:avLst/>
              <a:gdLst>
                <a:gd name="connsiteX0" fmla="*/ 0 w 7632700"/>
                <a:gd name="connsiteY0" fmla="*/ 149178 h 895050"/>
                <a:gd name="connsiteX1" fmla="*/ 149178 w 7632700"/>
                <a:gd name="connsiteY1" fmla="*/ 0 h 895050"/>
                <a:gd name="connsiteX2" fmla="*/ 7483522 w 7632700"/>
                <a:gd name="connsiteY2" fmla="*/ 0 h 895050"/>
                <a:gd name="connsiteX3" fmla="*/ 7632700 w 7632700"/>
                <a:gd name="connsiteY3" fmla="*/ 149178 h 895050"/>
                <a:gd name="connsiteX4" fmla="*/ 7632700 w 7632700"/>
                <a:gd name="connsiteY4" fmla="*/ 745872 h 895050"/>
                <a:gd name="connsiteX5" fmla="*/ 7483522 w 7632700"/>
                <a:gd name="connsiteY5" fmla="*/ 895050 h 895050"/>
                <a:gd name="connsiteX6" fmla="*/ 149178 w 7632700"/>
                <a:gd name="connsiteY6" fmla="*/ 895050 h 895050"/>
                <a:gd name="connsiteX7" fmla="*/ 0 w 7632700"/>
                <a:gd name="connsiteY7" fmla="*/ 745872 h 895050"/>
                <a:gd name="connsiteX8" fmla="*/ 0 w 7632700"/>
                <a:gd name="connsiteY8" fmla="*/ 149178 h 89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32700" h="895050">
                  <a:moveTo>
                    <a:pt x="0" y="149178"/>
                  </a:moveTo>
                  <a:cubicBezTo>
                    <a:pt x="0" y="66789"/>
                    <a:pt x="66789" y="0"/>
                    <a:pt x="149178" y="0"/>
                  </a:cubicBezTo>
                  <a:lnTo>
                    <a:pt x="7483522" y="0"/>
                  </a:lnTo>
                  <a:cubicBezTo>
                    <a:pt x="7565911" y="0"/>
                    <a:pt x="7632700" y="66789"/>
                    <a:pt x="7632700" y="149178"/>
                  </a:cubicBezTo>
                  <a:lnTo>
                    <a:pt x="7632700" y="745872"/>
                  </a:lnTo>
                  <a:cubicBezTo>
                    <a:pt x="7632700" y="828261"/>
                    <a:pt x="7565911" y="895050"/>
                    <a:pt x="7483522" y="895050"/>
                  </a:cubicBezTo>
                  <a:lnTo>
                    <a:pt x="149178" y="895050"/>
                  </a:lnTo>
                  <a:cubicBezTo>
                    <a:pt x="66789" y="895050"/>
                    <a:pt x="0" y="828261"/>
                    <a:pt x="0" y="745872"/>
                  </a:cubicBezTo>
                  <a:lnTo>
                    <a:pt x="0" y="149178"/>
                  </a:lnTo>
                  <a:close/>
                </a:path>
              </a:pathLst>
            </a:custGeom>
            <a:ln>
              <a:solidFill>
                <a:srgbClr val="002060"/>
              </a:solidFill>
            </a:ln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04653" tIns="104653" rIns="104653" bIns="104653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dirty="0" smtClean="0"/>
                <a:t>Определяется перечень работодателей, выплачивающих низкую заработную плату,                   для проведения мероприятий</a:t>
              </a:r>
              <a:endParaRPr lang="ru-RU" sz="1600" kern="1200" dirty="0"/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611188" y="3935678"/>
              <a:ext cx="7632700" cy="737176"/>
            </a:xfrm>
            <a:custGeom>
              <a:avLst/>
              <a:gdLst>
                <a:gd name="connsiteX0" fmla="*/ 0 w 7632700"/>
                <a:gd name="connsiteY0" fmla="*/ 149178 h 895050"/>
                <a:gd name="connsiteX1" fmla="*/ 149178 w 7632700"/>
                <a:gd name="connsiteY1" fmla="*/ 0 h 895050"/>
                <a:gd name="connsiteX2" fmla="*/ 7483522 w 7632700"/>
                <a:gd name="connsiteY2" fmla="*/ 0 h 895050"/>
                <a:gd name="connsiteX3" fmla="*/ 7632700 w 7632700"/>
                <a:gd name="connsiteY3" fmla="*/ 149178 h 895050"/>
                <a:gd name="connsiteX4" fmla="*/ 7632700 w 7632700"/>
                <a:gd name="connsiteY4" fmla="*/ 745872 h 895050"/>
                <a:gd name="connsiteX5" fmla="*/ 7483522 w 7632700"/>
                <a:gd name="connsiteY5" fmla="*/ 895050 h 895050"/>
                <a:gd name="connsiteX6" fmla="*/ 149178 w 7632700"/>
                <a:gd name="connsiteY6" fmla="*/ 895050 h 895050"/>
                <a:gd name="connsiteX7" fmla="*/ 0 w 7632700"/>
                <a:gd name="connsiteY7" fmla="*/ 745872 h 895050"/>
                <a:gd name="connsiteX8" fmla="*/ 0 w 7632700"/>
                <a:gd name="connsiteY8" fmla="*/ 149178 h 89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32700" h="895050">
                  <a:moveTo>
                    <a:pt x="0" y="149178"/>
                  </a:moveTo>
                  <a:cubicBezTo>
                    <a:pt x="0" y="66789"/>
                    <a:pt x="66789" y="0"/>
                    <a:pt x="149178" y="0"/>
                  </a:cubicBezTo>
                  <a:lnTo>
                    <a:pt x="7483522" y="0"/>
                  </a:lnTo>
                  <a:cubicBezTo>
                    <a:pt x="7565911" y="0"/>
                    <a:pt x="7632700" y="66789"/>
                    <a:pt x="7632700" y="149178"/>
                  </a:cubicBezTo>
                  <a:lnTo>
                    <a:pt x="7632700" y="745872"/>
                  </a:lnTo>
                  <a:cubicBezTo>
                    <a:pt x="7632700" y="828261"/>
                    <a:pt x="7565911" y="895050"/>
                    <a:pt x="7483522" y="895050"/>
                  </a:cubicBezTo>
                  <a:lnTo>
                    <a:pt x="149178" y="895050"/>
                  </a:lnTo>
                  <a:cubicBezTo>
                    <a:pt x="66789" y="895050"/>
                    <a:pt x="0" y="828261"/>
                    <a:pt x="0" y="745872"/>
                  </a:cubicBezTo>
                  <a:lnTo>
                    <a:pt x="0" y="14917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04653" tIns="104653" rIns="104653" bIns="104653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dirty="0" smtClean="0"/>
                <a:t>Налоговый разрыв – это разница между сумой налогов (страховых взносов),                                      которые теоретически должны быть уплачены налогоплательщиком,                         и суммой фактически уплаченных налогов (страховых взносов)</a:t>
              </a:r>
              <a:endParaRPr lang="ru-RU" sz="1600" kern="1200" dirty="0"/>
            </a:p>
          </p:txBody>
        </p:sp>
      </p:grp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615403"/>
            <a:ext cx="519163" cy="389285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676" y="705680"/>
            <a:ext cx="3600052" cy="3026044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89054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1203598"/>
            <a:ext cx="7632700" cy="3672408"/>
          </a:xfrm>
        </p:spPr>
        <p:txBody>
          <a:bodyPr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1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1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МРОТ рассчитан для города Красноярска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Размеры среднеотраслевой заработной платы публикуются на официальном сайте Росстата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5"/>
            <a:ext cx="7488832" cy="576064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rgbClr val="002060"/>
                </a:solidFill>
              </a:rPr>
              <a:t>«Теневая» заработная плата (неформальная занятость) </a:t>
            </a:r>
            <a:r>
              <a:rPr lang="ru-RU" sz="2000" dirty="0" smtClean="0">
                <a:solidFill>
                  <a:srgbClr val="002060"/>
                </a:solidFill>
              </a:rPr>
              <a:t>(4)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DB75D6-71ED-407A-B50C-C770DFA04DED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367662"/>
              </p:ext>
            </p:extLst>
          </p:nvPr>
        </p:nvGraphicFramePr>
        <p:xfrm>
          <a:off x="755576" y="987574"/>
          <a:ext cx="7488831" cy="29358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6223"/>
                <a:gridCol w="2520281"/>
                <a:gridCol w="2952327"/>
              </a:tblGrid>
              <a:tr h="1656184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</a:t>
                      </a:r>
                      <a:endParaRPr lang="ru-RU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МРОТ согласно Федеральному закону «О минимальном размере оплаты труда» от 19.06.2000  № 82-ФЗ, рублей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МРОТ согласно Постановлению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Конституционного суда РФ от 07.12.2017 № 38-П        (учитывается районный коэффициент и северная надбавка), рублей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918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01.01.2019</a:t>
                      </a:r>
                      <a:endParaRPr lang="ru-RU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11 280</a:t>
                      </a:r>
                      <a:endParaRPr lang="ru-RU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18 048</a:t>
                      </a:r>
                      <a:endParaRPr lang="ru-RU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918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01.01.2020</a:t>
                      </a:r>
                      <a:endParaRPr lang="ru-RU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12 130</a:t>
                      </a:r>
                      <a:endParaRPr lang="ru-RU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19 408</a:t>
                      </a:r>
                      <a:endParaRPr lang="ru-RU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918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01.01.2021</a:t>
                      </a:r>
                      <a:endParaRPr lang="ru-RU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12 792</a:t>
                      </a:r>
                      <a:endParaRPr lang="ru-RU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20 468</a:t>
                      </a:r>
                      <a:endParaRPr lang="ru-RU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440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45785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Подмена трудовых отношений гражданско-правовыми (1)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01229000"/>
              </p:ext>
            </p:extLst>
          </p:nvPr>
        </p:nvGraphicFramePr>
        <p:xfrm>
          <a:off x="611188" y="843559"/>
          <a:ext cx="7632700" cy="3868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587974"/>
            <a:ext cx="519162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56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Подмена трудовых отношений </a:t>
            </a:r>
            <a:r>
              <a:rPr lang="ru-RU" dirty="0" smtClean="0">
                <a:solidFill>
                  <a:srgbClr val="002060"/>
                </a:solidFill>
              </a:rPr>
              <a:t>гражданско-правовыми (2)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8" y="771551"/>
            <a:ext cx="7632700" cy="3940150"/>
          </a:xfrm>
        </p:spPr>
        <p:txBody>
          <a:bodyPr/>
          <a:lstStyle/>
          <a:p>
            <a:r>
              <a:rPr lang="ru-RU" sz="1800" b="1" dirty="0" smtClean="0">
                <a:solidFill>
                  <a:srgbClr val="C00000"/>
                </a:solidFill>
              </a:rPr>
              <a:t>В 2020 году введён </a:t>
            </a:r>
            <a:r>
              <a:rPr lang="ru-RU" sz="1800" b="1" dirty="0">
                <a:solidFill>
                  <a:srgbClr val="C00000"/>
                </a:solidFill>
              </a:rPr>
              <a:t>в эксплуатацию новый программный </a:t>
            </a:r>
            <a:r>
              <a:rPr lang="ru-RU" sz="1800" b="1" dirty="0" smtClean="0">
                <a:solidFill>
                  <a:srgbClr val="C00000"/>
                </a:solidFill>
              </a:rPr>
              <a:t>комплекс</a:t>
            </a:r>
          </a:p>
          <a:p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587974"/>
            <a:ext cx="519163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 t="8041" r="1909" b="6197"/>
          <a:stretch/>
        </p:blipFill>
        <p:spPr bwMode="auto">
          <a:xfrm>
            <a:off x="755576" y="1275606"/>
            <a:ext cx="7344816" cy="3456384"/>
          </a:xfrm>
          <a:prstGeom prst="rect">
            <a:avLst/>
          </a:prstGeom>
          <a:ln w="38100" cap="sq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6372200" y="2214414"/>
            <a:ext cx="914400" cy="72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72200" y="2463050"/>
            <a:ext cx="914400" cy="72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72200" y="2715766"/>
            <a:ext cx="914400" cy="72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72200" y="2967794"/>
            <a:ext cx="914400" cy="72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90234" y="3219822"/>
            <a:ext cx="914400" cy="72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72200" y="3471850"/>
            <a:ext cx="914400" cy="72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90234" y="3723878"/>
            <a:ext cx="914400" cy="72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90234" y="3965373"/>
            <a:ext cx="914400" cy="540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19672" y="4515966"/>
            <a:ext cx="914400" cy="1226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376610" y="4507430"/>
            <a:ext cx="914400" cy="1159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73121" y="4514939"/>
            <a:ext cx="914400" cy="1116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588224" y="4528498"/>
            <a:ext cx="914400" cy="1116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712247" y="1485022"/>
            <a:ext cx="2028104" cy="144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684354" y="1285643"/>
            <a:ext cx="1055997" cy="72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71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38585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Задачи реформы контрольно-надзорной деятельности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591041254"/>
              </p:ext>
            </p:extLst>
          </p:nvPr>
        </p:nvGraphicFramePr>
        <p:xfrm>
          <a:off x="611188" y="771550"/>
          <a:ext cx="7632700" cy="3940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587974"/>
            <a:ext cx="375147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43558"/>
            <a:ext cx="2958976" cy="2258690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579862"/>
            <a:ext cx="1875026" cy="139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14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457858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Подмена трудовых отношений </a:t>
            </a:r>
            <a:r>
              <a:rPr lang="ru-RU" dirty="0" smtClean="0">
                <a:solidFill>
                  <a:srgbClr val="002060"/>
                </a:solidFill>
              </a:rPr>
              <a:t>гражданско-правовыми (3)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941188710"/>
              </p:ext>
            </p:extLst>
          </p:nvPr>
        </p:nvGraphicFramePr>
        <p:xfrm>
          <a:off x="611188" y="771551"/>
          <a:ext cx="7632700" cy="3940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587974"/>
            <a:ext cx="519163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843558"/>
            <a:ext cx="3456384" cy="3816424"/>
          </a:xfrm>
          <a:prstGeom prst="rect">
            <a:avLst/>
          </a:prstGeom>
          <a:solidFill>
            <a:srgbClr val="0070C0"/>
          </a:solidFill>
        </p:spPr>
      </p:pic>
    </p:spTree>
    <p:extLst>
      <p:ext uri="{BB962C8B-B14F-4D97-AF65-F5344CB8AC3E}">
        <p14:creationId xmlns:p14="http://schemas.microsoft.com/office/powerpoint/2010/main" val="26442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52986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Доначисление НДФЛ по результатам проверки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10153724"/>
              </p:ext>
            </p:extLst>
          </p:nvPr>
        </p:nvGraphicFramePr>
        <p:xfrm>
          <a:off x="611188" y="915567"/>
          <a:ext cx="7632700" cy="3796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607694"/>
            <a:ext cx="519163" cy="31727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915566"/>
            <a:ext cx="3024336" cy="2337048"/>
          </a:xfrm>
          <a:prstGeom prst="rect">
            <a:avLst/>
          </a:prstGeom>
          <a:ln w="12700">
            <a:solidFill>
              <a:schemeClr val="accent3">
                <a:lumMod val="50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584" y="3723878"/>
            <a:ext cx="883816" cy="883816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41290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41684"/>
            <a:ext cx="5760640" cy="67388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Риски привлечения к ответственности.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Налоговая ответственность.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887575039"/>
              </p:ext>
            </p:extLst>
          </p:nvPr>
        </p:nvGraphicFramePr>
        <p:xfrm>
          <a:off x="611188" y="915567"/>
          <a:ext cx="7632700" cy="3796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587974"/>
            <a:ext cx="519162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79469"/>
            <a:ext cx="1747293" cy="92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54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60187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Риски привлечения к ответственности.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Административная ответственность</a:t>
            </a:r>
            <a:r>
              <a:rPr lang="ru-RU" dirty="0">
                <a:solidFill>
                  <a:srgbClr val="002060"/>
                </a:solidFill>
              </a:rPr>
              <a:t>.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60453860"/>
              </p:ext>
            </p:extLst>
          </p:nvPr>
        </p:nvGraphicFramePr>
        <p:xfrm>
          <a:off x="611188" y="915567"/>
          <a:ext cx="7632700" cy="3796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68311" y="4587974"/>
            <a:ext cx="519163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  <p:pic>
        <p:nvPicPr>
          <p:cNvPr id="1026" name="Picture 2" descr="https://i.imgur.com/BKiZlX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822" y="226547"/>
            <a:ext cx="1522781" cy="114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16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673882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Риски привлечения к ответственности.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Уголовная ответственность</a:t>
            </a:r>
            <a:r>
              <a:rPr lang="ru-RU" dirty="0">
                <a:solidFill>
                  <a:srgbClr val="002060"/>
                </a:solidFill>
              </a:rPr>
              <a:t>.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036521600"/>
              </p:ext>
            </p:extLst>
          </p:nvPr>
        </p:nvGraphicFramePr>
        <p:xfrm>
          <a:off x="611188" y="1059583"/>
          <a:ext cx="7632700" cy="3652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587974"/>
            <a:ext cx="519163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2975" y="195486"/>
            <a:ext cx="964276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26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8979004"/>
              </p:ext>
            </p:extLst>
          </p:nvPr>
        </p:nvGraphicFramePr>
        <p:xfrm>
          <a:off x="611188" y="987574"/>
          <a:ext cx="7632700" cy="3724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339502"/>
            <a:ext cx="7777235" cy="504057"/>
          </a:xfrm>
        </p:spPr>
        <p:txBody>
          <a:bodyPr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Профилактика совершения правонарушений</a:t>
            </a:r>
            <a:endParaRPr lang="ru-RU" sz="2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DB75D6-71ED-407A-B50C-C770DFA04DED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267744" y="3291830"/>
            <a:ext cx="842392" cy="77038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2411760" y="3291830"/>
            <a:ext cx="745232" cy="7703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32556"/>
            <a:ext cx="3312368" cy="2448272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66066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339503"/>
            <a:ext cx="7921251" cy="432047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направленность «зарплатных» налогов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DB75D6-71ED-407A-B50C-C770DFA04DED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719169"/>
              </p:ext>
            </p:extLst>
          </p:nvPr>
        </p:nvGraphicFramePr>
        <p:xfrm>
          <a:off x="611560" y="843558"/>
          <a:ext cx="7632700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" name="Стрелка влево 22"/>
          <p:cNvSpPr/>
          <p:nvPr/>
        </p:nvSpPr>
        <p:spPr>
          <a:xfrm>
            <a:off x="3059832" y="1707654"/>
            <a:ext cx="288032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5652120" y="1707654"/>
            <a:ext cx="288032" cy="484632"/>
          </a:xfrm>
          <a:prstGeom prst="rightArrow">
            <a:avLst>
              <a:gd name="adj1" fmla="val 50000"/>
              <a:gd name="adj2" fmla="val 476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3511304" y="3003798"/>
            <a:ext cx="4126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076056" y="3018091"/>
            <a:ext cx="432048" cy="3457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16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83568" y="2571751"/>
            <a:ext cx="7704856" cy="72008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8244409" y="4398169"/>
            <a:ext cx="504055" cy="513582"/>
          </a:xfrm>
        </p:spPr>
        <p:txBody>
          <a:bodyPr/>
          <a:lstStyle/>
          <a:p>
            <a:fld id="{E20E89E6-FE54-4E13-859C-1FA908D70D39}" type="slidenum">
              <a:rPr lang="ru-RU" b="1" smtClean="0">
                <a:solidFill>
                  <a:schemeClr val="tx2">
                    <a:lumMod val="50000"/>
                  </a:schemeClr>
                </a:solidFill>
              </a:rPr>
              <a:t>27</a:t>
            </a:fld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8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60187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Основные риски занижения налоговой базы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и базы по страховым взносам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530440578"/>
              </p:ext>
            </p:extLst>
          </p:nvPr>
        </p:nvGraphicFramePr>
        <p:xfrm>
          <a:off x="611188" y="987575"/>
          <a:ext cx="7632700" cy="3724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587974"/>
            <a:ext cx="375147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67494"/>
            <a:ext cx="1440160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27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817898"/>
          </a:xfrm>
        </p:spPr>
        <p:txBody>
          <a:bodyPr/>
          <a:lstStyle/>
          <a:p>
            <a:pPr lvl="0" algn="ctr"/>
            <a:r>
              <a:rPr lang="ru-RU" dirty="0" smtClean="0">
                <a:solidFill>
                  <a:srgbClr val="002060"/>
                </a:solidFill>
              </a:rPr>
              <a:t>Риски необоснованного применения </a:t>
            </a:r>
            <a:r>
              <a:rPr lang="ru-RU" dirty="0">
                <a:solidFill>
                  <a:srgbClr val="002060"/>
                </a:solidFill>
              </a:rPr>
              <a:t>пониженных тарифов страховых </a:t>
            </a:r>
            <a:r>
              <a:rPr lang="ru-RU" dirty="0" smtClean="0">
                <a:solidFill>
                  <a:srgbClr val="002060"/>
                </a:solidFill>
              </a:rPr>
              <a:t>взносов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587974"/>
            <a:ext cx="375147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724206852"/>
              </p:ext>
            </p:extLst>
          </p:nvPr>
        </p:nvGraphicFramePr>
        <p:xfrm>
          <a:off x="611188" y="1131589"/>
          <a:ext cx="7632700" cy="35801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6904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673882"/>
          </a:xfrm>
        </p:spPr>
        <p:txBody>
          <a:bodyPr/>
          <a:lstStyle/>
          <a:p>
            <a:pPr lvl="0" algn="ctr"/>
            <a:r>
              <a:rPr lang="ru-RU" dirty="0" smtClean="0">
                <a:solidFill>
                  <a:srgbClr val="002060"/>
                </a:solidFill>
              </a:rPr>
              <a:t>Пониженный тариф для </a:t>
            </a:r>
            <a:r>
              <a:rPr lang="ru-RU" dirty="0">
                <a:solidFill>
                  <a:srgbClr val="002060"/>
                </a:solidFill>
              </a:rPr>
              <a:t>субъектов МСП, выплачивающих заработную плату выше </a:t>
            </a:r>
            <a:r>
              <a:rPr lang="ru-RU" dirty="0" smtClean="0">
                <a:solidFill>
                  <a:srgbClr val="002060"/>
                </a:solidFill>
              </a:rPr>
              <a:t>МРОТ (1)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591875366"/>
              </p:ext>
            </p:extLst>
          </p:nvPr>
        </p:nvGraphicFramePr>
        <p:xfrm>
          <a:off x="611188" y="915566"/>
          <a:ext cx="7632700" cy="37961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587974"/>
            <a:ext cx="375147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059582"/>
            <a:ext cx="2815214" cy="936104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24178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60187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Пониженный тариф для субъектов МСП, выплачивающих заработную плату выше МРОТ </a:t>
            </a:r>
            <a:r>
              <a:rPr lang="ru-RU" dirty="0" smtClean="0">
                <a:solidFill>
                  <a:srgbClr val="002060"/>
                </a:solidFill>
              </a:rPr>
              <a:t>(2)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587974"/>
            <a:ext cx="375147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442124876"/>
              </p:ext>
            </p:extLst>
          </p:nvPr>
        </p:nvGraphicFramePr>
        <p:xfrm>
          <a:off x="611188" y="915567"/>
          <a:ext cx="7632700" cy="3796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630779"/>
            <a:ext cx="3168352" cy="180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20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60187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Пониженный тариф для субъектов МСП, выплачивающих заработную плату выше МРОТ </a:t>
            </a:r>
            <a:r>
              <a:rPr lang="ru-RU" dirty="0" smtClean="0">
                <a:solidFill>
                  <a:srgbClr val="002060"/>
                </a:solidFill>
              </a:rPr>
              <a:t>(3)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587974"/>
            <a:ext cx="375147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116294559"/>
              </p:ext>
            </p:extLst>
          </p:nvPr>
        </p:nvGraphicFramePr>
        <p:xfrm>
          <a:off x="611188" y="915567"/>
          <a:ext cx="7632700" cy="3796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/>
          <p:nvPr/>
        </p:nvPicPr>
        <p:blipFill rotWithShape="1">
          <a:blip r:embed="rId7"/>
          <a:srcRect l="22864" t="6311" r="22851" b="27696"/>
          <a:stretch/>
        </p:blipFill>
        <p:spPr bwMode="auto">
          <a:xfrm>
            <a:off x="1197610" y="1059583"/>
            <a:ext cx="6542742" cy="36724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Стрелка вправо 2"/>
          <p:cNvSpPr/>
          <p:nvPr/>
        </p:nvSpPr>
        <p:spPr>
          <a:xfrm>
            <a:off x="467544" y="3034060"/>
            <a:ext cx="834392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87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52986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Пониженный тариф для некоммерческих организаций (1)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079316362"/>
              </p:ext>
            </p:extLst>
          </p:nvPr>
        </p:nvGraphicFramePr>
        <p:xfrm>
          <a:off x="611188" y="915567"/>
          <a:ext cx="7632700" cy="3796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587974"/>
            <a:ext cx="375147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843558"/>
            <a:ext cx="3384376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78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06" y="241684"/>
            <a:ext cx="7721624" cy="52986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Пониженный тариф для некоммерческих организаций (2)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835458121"/>
              </p:ext>
            </p:extLst>
          </p:nvPr>
        </p:nvGraphicFramePr>
        <p:xfrm>
          <a:off x="611188" y="915567"/>
          <a:ext cx="7632700" cy="3796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587974"/>
            <a:ext cx="375147" cy="338137"/>
          </a:xfrm>
        </p:spPr>
        <p:txBody>
          <a:bodyPr/>
          <a:lstStyle/>
          <a:p>
            <a:pPr>
              <a:defRPr/>
            </a:pPr>
            <a:fld id="{7842FA41-1B82-4D75-8EA5-ECC69603A78A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7"/>
          <a:srcRect l="2066" t="2753" r="30375" b="18053"/>
          <a:stretch/>
        </p:blipFill>
        <p:spPr bwMode="auto">
          <a:xfrm>
            <a:off x="1259633" y="843557"/>
            <a:ext cx="6624736" cy="37887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Стрелка влево 6"/>
          <p:cNvSpPr/>
          <p:nvPr/>
        </p:nvSpPr>
        <p:spPr>
          <a:xfrm>
            <a:off x="7380312" y="2737940"/>
            <a:ext cx="1479246" cy="39604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82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18103</TotalTime>
  <Words>1393</Words>
  <Application>Microsoft Office PowerPoint</Application>
  <PresentationFormat>Экран (16:9)</PresentationFormat>
  <Paragraphs>154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Present_FNS2012_16-9</vt:lpstr>
      <vt:lpstr>Актуальные вопросы  администрирования страховых взносов  в целях предотвращения возможных налоговых рисков</vt:lpstr>
      <vt:lpstr>Задачи реформы контрольно-надзорной деятельности</vt:lpstr>
      <vt:lpstr>Основные риски занижения налоговой базы  и базы по страховым взносам</vt:lpstr>
      <vt:lpstr>Риски необоснованного применения пониженных тарифов страховых взносов</vt:lpstr>
      <vt:lpstr>Пониженный тариф для субъектов МСП, выплачивающих заработную плату выше МРОТ (1)</vt:lpstr>
      <vt:lpstr>Пониженный тариф для субъектов МСП, выплачивающих заработную плату выше МРОТ (2)</vt:lpstr>
      <vt:lpstr>Пониженный тариф для субъектов МСП, выплачивающих заработную плату выше МРОТ (3)</vt:lpstr>
      <vt:lpstr>Пониженный тариф для некоммерческих организаций (1)</vt:lpstr>
      <vt:lpstr>Пониженный тариф для некоммерческих организаций (2)</vt:lpstr>
      <vt:lpstr>Пониженный тариф для IT – организаций (1)</vt:lpstr>
      <vt:lpstr>Пониженный тариф для IT – организаций (2)</vt:lpstr>
      <vt:lpstr>Наличие расхождений между показателями          налоговой отчетности (1)</vt:lpstr>
      <vt:lpstr>Наличие расхождений между показателями          налоговой отчетности (2)</vt:lpstr>
      <vt:lpstr>«Теневая» заработная плата (неформальная занятость) (1)</vt:lpstr>
      <vt:lpstr>«Теневая» заработная плата (неформальная занятость) (2)</vt:lpstr>
      <vt:lpstr>«Теневая» заработная плата (неформальная занятость) (3)</vt:lpstr>
      <vt:lpstr>«Теневая» заработная плата (неформальная занятость) (4)</vt:lpstr>
      <vt:lpstr>Подмена трудовых отношений гражданско-правовыми (1)</vt:lpstr>
      <vt:lpstr>Подмена трудовых отношений гражданско-правовыми (2)</vt:lpstr>
      <vt:lpstr>Подмена трудовых отношений гражданско-правовыми (3)</vt:lpstr>
      <vt:lpstr>Доначисление НДФЛ по результатам проверки</vt:lpstr>
      <vt:lpstr>Риски привлечения к ответственности. Налоговая ответственность.</vt:lpstr>
      <vt:lpstr>Риски привлечения к ответственности. Административная ответственность.</vt:lpstr>
      <vt:lpstr>Риски привлечения к ответственности. Уголовная ответственность.</vt:lpstr>
      <vt:lpstr>Профилактика совершения правонарушений</vt:lpstr>
      <vt:lpstr>Социальная направленность «зарплатных» налогов</vt:lpstr>
      <vt:lpstr>Спасибо за внимание!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Пихтина Евгения Александровна</dc:creator>
  <cp:lastModifiedBy>Чиркова Наталья Владимировна</cp:lastModifiedBy>
  <cp:revision>1260</cp:revision>
  <cp:lastPrinted>2018-05-22T10:22:13Z</cp:lastPrinted>
  <dcterms:created xsi:type="dcterms:W3CDTF">2006-11-29T08:56:02Z</dcterms:created>
  <dcterms:modified xsi:type="dcterms:W3CDTF">2021-05-19T12:47:35Z</dcterms:modified>
</cp:coreProperties>
</file>