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7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8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9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0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1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2.xml" ContentType="application/vnd.openxmlformats-officedocument.theme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13.xml" ContentType="application/vnd.openxmlformats-officedocument.theme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74" r:id="rId2"/>
    <p:sldMasterId id="2147483687" r:id="rId3"/>
    <p:sldMasterId id="2147483700" r:id="rId4"/>
    <p:sldMasterId id="2147483713" r:id="rId5"/>
    <p:sldMasterId id="2147483726" r:id="rId6"/>
    <p:sldMasterId id="2147483739" r:id="rId7"/>
    <p:sldMasterId id="2147483758" r:id="rId8"/>
    <p:sldMasterId id="2147483772" r:id="rId9"/>
    <p:sldMasterId id="2147483785" r:id="rId10"/>
    <p:sldMasterId id="2147483798" r:id="rId11"/>
    <p:sldMasterId id="2147483811" r:id="rId12"/>
    <p:sldMasterId id="2147483824" r:id="rId13"/>
    <p:sldMasterId id="2147483837" r:id="rId14"/>
  </p:sldMasterIdLst>
  <p:notesMasterIdLst>
    <p:notesMasterId r:id="rId45"/>
  </p:notesMasterIdLst>
  <p:sldIdLst>
    <p:sldId id="403" r:id="rId15"/>
    <p:sldId id="537" r:id="rId16"/>
    <p:sldId id="538" r:id="rId17"/>
    <p:sldId id="559" r:id="rId18"/>
    <p:sldId id="533" r:id="rId19"/>
    <p:sldId id="515" r:id="rId20"/>
    <p:sldId id="496" r:id="rId21"/>
    <p:sldId id="510" r:id="rId22"/>
    <p:sldId id="511" r:id="rId23"/>
    <p:sldId id="512" r:id="rId24"/>
    <p:sldId id="548" r:id="rId25"/>
    <p:sldId id="554" r:id="rId26"/>
    <p:sldId id="514" r:id="rId27"/>
    <p:sldId id="513" r:id="rId28"/>
    <p:sldId id="560" r:id="rId29"/>
    <p:sldId id="543" r:id="rId30"/>
    <p:sldId id="529" r:id="rId31"/>
    <p:sldId id="549" r:id="rId32"/>
    <p:sldId id="516" r:id="rId33"/>
    <p:sldId id="561" r:id="rId34"/>
    <p:sldId id="571" r:id="rId35"/>
    <p:sldId id="573" r:id="rId36"/>
    <p:sldId id="574" r:id="rId37"/>
    <p:sldId id="564" r:id="rId38"/>
    <p:sldId id="566" r:id="rId39"/>
    <p:sldId id="539" r:id="rId40"/>
    <p:sldId id="546" r:id="rId41"/>
    <p:sldId id="497" r:id="rId42"/>
    <p:sldId id="525" r:id="rId43"/>
    <p:sldId id="493" r:id="rId44"/>
  </p:sldIdLst>
  <p:sldSz cx="9144000" cy="5143500" type="screen16x9"/>
  <p:notesSz cx="6797675" cy="9926638"/>
  <p:defaultTextStyle>
    <a:defPPr>
      <a:defRPr lang="en-US"/>
    </a:defPPr>
    <a:lvl1pPr marL="0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4A2A634-F893-4D54-87F2-FD6D49C8E98F}">
          <p14:sldIdLst>
            <p14:sldId id="403"/>
            <p14:sldId id="537"/>
            <p14:sldId id="538"/>
            <p14:sldId id="559"/>
            <p14:sldId id="533"/>
            <p14:sldId id="515"/>
            <p14:sldId id="496"/>
            <p14:sldId id="510"/>
            <p14:sldId id="511"/>
            <p14:sldId id="512"/>
            <p14:sldId id="548"/>
            <p14:sldId id="554"/>
            <p14:sldId id="514"/>
            <p14:sldId id="513"/>
            <p14:sldId id="560"/>
            <p14:sldId id="543"/>
            <p14:sldId id="529"/>
            <p14:sldId id="549"/>
            <p14:sldId id="516"/>
            <p14:sldId id="561"/>
            <p14:sldId id="571"/>
            <p14:sldId id="573"/>
            <p14:sldId id="574"/>
            <p14:sldId id="564"/>
            <p14:sldId id="566"/>
            <p14:sldId id="539"/>
            <p14:sldId id="546"/>
            <p14:sldId id="497"/>
            <p14:sldId id="525"/>
            <p14:sldId id="493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3300"/>
    <a:srgbClr val="FFFFFF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83" autoAdjust="0"/>
    <p:restoredTop sz="94876" autoAdjust="0"/>
  </p:normalViewPr>
  <p:slideViewPr>
    <p:cSldViewPr snapToGrid="0" snapToObjects="1">
      <p:cViewPr varScale="1">
        <p:scale>
          <a:sx n="107" d="100"/>
          <a:sy n="107" d="100"/>
        </p:scale>
        <p:origin x="-84" y="-126"/>
      </p:cViewPr>
      <p:guideLst>
        <p:guide orient="horz" pos="2381"/>
        <p:guide orient="horz" pos="1620"/>
        <p:guide pos="33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60"/>
      <c:rAngAx val="0"/>
      <c:perspective val="2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6.9891484726594774E-2"/>
          <c:y val="3.6871096634393093E-2"/>
          <c:w val="0.92950126680825784"/>
          <c:h val="0.6760446355248538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01.07.2017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1630529054640035E-2"/>
                  <c:y val="3.5056967572304996E-3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15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C8C-44EC-9309-7518E2AB63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ККТ, тыс. единиц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14.9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03A-44FB-A63F-3B97771B789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01.07.2018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284475281873438E-2"/>
                  <c:y val="-4.2068361086765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777-47FF-9A76-C76B94EC4B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ККТ, тыс. единиц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03A-44FB-A63F-3B97771B7895}"/>
            </c:ext>
          </c:extLst>
        </c:ser>
        <c:ser>
          <c:idx val="3"/>
          <c:order val="2"/>
          <c:tx>
            <c:strRef>
              <c:f>Лист1!$D$1</c:f>
              <c:strCache>
                <c:ptCount val="1"/>
                <c:pt idx="0">
                  <c:v>29.08.2019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753686036426712E-2"/>
                  <c:y val="-2.4539877300613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77-47FF-9A76-C76B94EC4B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ККТ, тыс. единиц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77.7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03A-44FB-A63F-3B97771B789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5"/>
        <c:gapDepth val="266"/>
        <c:shape val="box"/>
        <c:axId val="30117888"/>
        <c:axId val="30119424"/>
        <c:axId val="29903040"/>
      </c:bar3DChart>
      <c:catAx>
        <c:axId val="301178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30119424"/>
        <c:crosses val="autoZero"/>
        <c:auto val="1"/>
        <c:lblAlgn val="ctr"/>
        <c:lblOffset val="100"/>
        <c:noMultiLvlLbl val="0"/>
      </c:catAx>
      <c:valAx>
        <c:axId val="301194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30117888"/>
        <c:crosses val="autoZero"/>
        <c:crossBetween val="between"/>
      </c:valAx>
      <c:serAx>
        <c:axId val="29903040"/>
        <c:scaling>
          <c:orientation val="minMax"/>
        </c:scaling>
        <c:delete val="1"/>
        <c:axPos val="b"/>
        <c:majorTickMark val="out"/>
        <c:minorTickMark val="none"/>
        <c:tickLblPos val="nextTo"/>
        <c:crossAx val="30119424"/>
        <c:crosses val="autoZero"/>
      </c:serAx>
    </c:plotArea>
    <c:legend>
      <c:legendPos val="b"/>
      <c:layout>
        <c:manualLayout>
          <c:xMode val="edge"/>
          <c:yMode val="edge"/>
          <c:x val="0.15810873380636614"/>
          <c:y val="0.91269186443719075"/>
          <c:w val="0.77192233884901418"/>
          <c:h val="8.7308135562809253E-2"/>
        </c:manualLayout>
      </c:layout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bg1"/>
        </a:solidFill>
      </c:spPr>
    </c:sideWall>
    <c:backWall>
      <c:thickness val="0"/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0.10601470999993171"/>
          <c:y val="3.4346994969187132E-2"/>
          <c:w val="0.86623160396364163"/>
          <c:h val="0.7703158577570441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полугодие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</c:v>
                </c:pt>
                <c:pt idx="4">
                  <c:v>1 пол. 2019 года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1705</c:v>
                </c:pt>
                <c:pt idx="1">
                  <c:v>1626</c:v>
                </c:pt>
                <c:pt idx="2">
                  <c:v>617</c:v>
                </c:pt>
                <c:pt idx="3">
                  <c:v>535</c:v>
                </c:pt>
                <c:pt idx="4">
                  <c:v>599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460-4EE4-B0B6-F6252A18FB6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</c:v>
                </c:pt>
                <c:pt idx="4">
                  <c:v>1 пол. 2019 года</c:v>
                </c:pt>
              </c:strCache>
            </c:strRef>
          </c:cat>
          <c:val>
            <c:numRef>
              <c:f>Лист1!$C$2:$C$6</c:f>
              <c:numCache>
                <c:formatCode>#,##0</c:formatCode>
                <c:ptCount val="5"/>
                <c:pt idx="0">
                  <c:v>3534</c:v>
                </c:pt>
                <c:pt idx="1">
                  <c:v>2838</c:v>
                </c:pt>
                <c:pt idx="2">
                  <c:v>1109</c:v>
                </c:pt>
                <c:pt idx="3">
                  <c:v>1019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60-4EE4-B0B6-F6252A18FB6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34724224"/>
        <c:axId val="134730112"/>
        <c:axId val="0"/>
      </c:bar3DChart>
      <c:catAx>
        <c:axId val="1347242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34730112"/>
        <c:crosses val="autoZero"/>
        <c:auto val="1"/>
        <c:lblAlgn val="ctr"/>
        <c:lblOffset val="100"/>
        <c:noMultiLvlLbl val="0"/>
      </c:catAx>
      <c:valAx>
        <c:axId val="134730112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crossAx val="13472422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ED614C-D289-407E-8856-340022E5D5E2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C91FA7-2918-471A-9E9D-62325D57F108}">
      <dgm:prSet phldrT="[Текст]" custT="1"/>
      <dgm:spPr/>
      <dgm:t>
        <a:bodyPr/>
        <a:lstStyle/>
        <a:p>
          <a:r>
            <a:rPr lang="ru-RU" sz="2400" smtClean="0"/>
            <a:t>Оказывающих услуги</a:t>
          </a:r>
          <a:r>
            <a:rPr lang="en-US" sz="2400" smtClean="0"/>
            <a:t>, </a:t>
          </a:r>
          <a:r>
            <a:rPr lang="ru-RU" sz="2400" smtClean="0"/>
            <a:t>выполняющих работы</a:t>
          </a:r>
          <a:endParaRPr lang="ru-RU" sz="2400" dirty="0"/>
        </a:p>
      </dgm:t>
    </dgm:pt>
    <dgm:pt modelId="{9397AD75-0089-49F8-8D8F-24C7DEA0DC1E}" type="parTrans" cxnId="{1EC1E478-DB9F-4EEE-BC86-575E5BB9EC61}">
      <dgm:prSet/>
      <dgm:spPr/>
      <dgm:t>
        <a:bodyPr/>
        <a:lstStyle/>
        <a:p>
          <a:endParaRPr lang="ru-RU"/>
        </a:p>
      </dgm:t>
    </dgm:pt>
    <dgm:pt modelId="{65463246-F35E-476A-A9F9-8E6630B362B3}" type="sibTrans" cxnId="{1EC1E478-DB9F-4EEE-BC86-575E5BB9EC61}">
      <dgm:prSet/>
      <dgm:spPr/>
      <dgm:t>
        <a:bodyPr/>
        <a:lstStyle/>
        <a:p>
          <a:endParaRPr lang="ru-RU"/>
        </a:p>
      </dgm:t>
    </dgm:pt>
    <dgm:pt modelId="{B8775AF9-0765-41FC-A1C6-9DC7A6282AC6}">
      <dgm:prSet phldrT="[Текст]" custT="1"/>
      <dgm:spPr/>
      <dgm:t>
        <a:bodyPr/>
        <a:lstStyle/>
        <a:p>
          <a:r>
            <a:rPr lang="ru-RU" sz="2400" smtClean="0"/>
            <a:t>Реализующие товары собственного производства</a:t>
          </a:r>
          <a:endParaRPr lang="ru-RU" sz="2400" dirty="0"/>
        </a:p>
      </dgm:t>
    </dgm:pt>
    <dgm:pt modelId="{33A4E4DA-40C8-482C-8943-1C3FA9BE5264}" type="parTrans" cxnId="{4BDE4A33-1956-489E-8913-76F740F33A3B}">
      <dgm:prSet/>
      <dgm:spPr/>
      <dgm:t>
        <a:bodyPr/>
        <a:lstStyle/>
        <a:p>
          <a:endParaRPr lang="ru-RU"/>
        </a:p>
      </dgm:t>
    </dgm:pt>
    <dgm:pt modelId="{A47395F8-D292-4A63-97F2-D937603405C6}" type="sibTrans" cxnId="{4BDE4A33-1956-489E-8913-76F740F33A3B}">
      <dgm:prSet/>
      <dgm:spPr/>
      <dgm:t>
        <a:bodyPr/>
        <a:lstStyle/>
        <a:p>
          <a:endParaRPr lang="ru-RU"/>
        </a:p>
      </dgm:t>
    </dgm:pt>
    <dgm:pt modelId="{93D9A5DB-D2D2-4F1C-B499-9ED71975F314}">
      <dgm:prSet custT="1"/>
      <dgm:spPr/>
      <dgm:t>
        <a:bodyPr/>
        <a:lstStyle/>
        <a:p>
          <a:r>
            <a:rPr lang="ru-RU" sz="1200" b="1" i="1" dirty="0" smtClean="0">
              <a:latin typeface="Calibri" panose="020F0502020204030204" pitchFamily="34" charset="0"/>
              <a:cs typeface="Segoe UI Light" panose="020B0502040204020203" pitchFamily="34" charset="0"/>
            </a:rPr>
            <a:t>Если ИП принял работника, то в течение 30 дней нужно зарегистрировать ККТ, взамен ККТ не потребуется выдачи никаких документов: ни БСО, ни квитанций</a:t>
          </a:r>
          <a:r>
            <a:rPr lang="ru-RU" sz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. </a:t>
          </a:r>
          <a:endParaRPr lang="ru-RU" sz="1200" b="1" i="1" dirty="0">
            <a:latin typeface="Calibri" panose="020F0502020204030204" pitchFamily="34" charset="0"/>
            <a:cs typeface="Segoe UI Light" panose="020B0502040204020203" pitchFamily="34" charset="0"/>
          </a:endParaRPr>
        </a:p>
      </dgm:t>
    </dgm:pt>
    <dgm:pt modelId="{8B0E048B-2101-4083-940D-EBF56B4EDB87}">
      <dgm:prSet custT="1"/>
      <dgm:spPr/>
      <dgm:t>
        <a:bodyPr/>
        <a:lstStyle/>
        <a:p>
          <a:r>
            <a:rPr lang="ru-RU" sz="1200" b="1" i="1" smtClean="0">
              <a:latin typeface="Calibri" panose="020F0502020204030204" pitchFamily="34" charset="0"/>
              <a:cs typeface="Segoe UI Light" panose="020B0502040204020203" pitchFamily="34" charset="0"/>
            </a:rPr>
            <a:t>Освобождение не зависит от системы налогообложения – все ИП без сотрудников.</a:t>
          </a:r>
          <a:endParaRPr lang="ru-RU" sz="1200" b="1" i="1" dirty="0">
            <a:latin typeface="Calibri" panose="020F0502020204030204" pitchFamily="34" charset="0"/>
            <a:cs typeface="Segoe UI Light" panose="020B0502040204020203" pitchFamily="34" charset="0"/>
          </a:endParaRPr>
        </a:p>
      </dgm:t>
    </dgm:pt>
    <dgm:pt modelId="{6CA16E26-C8C4-4906-BA95-162CC84613C4}" type="sibTrans" cxnId="{1A7A0CBC-715C-4B8E-9FDD-11C6313509D9}">
      <dgm:prSet/>
      <dgm:spPr/>
      <dgm:t>
        <a:bodyPr/>
        <a:lstStyle/>
        <a:p>
          <a:endParaRPr lang="ru-RU"/>
        </a:p>
      </dgm:t>
    </dgm:pt>
    <dgm:pt modelId="{AB514898-B58D-40EB-89C4-28B311EB52C5}" type="parTrans" cxnId="{1A7A0CBC-715C-4B8E-9FDD-11C6313509D9}">
      <dgm:prSet/>
      <dgm:spPr/>
      <dgm:t>
        <a:bodyPr/>
        <a:lstStyle/>
        <a:p>
          <a:endParaRPr lang="ru-RU"/>
        </a:p>
      </dgm:t>
    </dgm:pt>
    <dgm:pt modelId="{856A6F31-637C-4F32-8A7E-D2EABE74B739}" type="sibTrans" cxnId="{E1F18DD4-59D1-49EE-A758-32213B12F1A3}">
      <dgm:prSet/>
      <dgm:spPr/>
      <dgm:t>
        <a:bodyPr/>
        <a:lstStyle/>
        <a:p>
          <a:endParaRPr lang="ru-RU"/>
        </a:p>
      </dgm:t>
    </dgm:pt>
    <dgm:pt modelId="{152679C4-2B6E-4EEE-898D-692452AD2DC7}" type="parTrans" cxnId="{E1F18DD4-59D1-49EE-A758-32213B12F1A3}">
      <dgm:prSet/>
      <dgm:spPr/>
      <dgm:t>
        <a:bodyPr/>
        <a:lstStyle/>
        <a:p>
          <a:endParaRPr lang="ru-RU"/>
        </a:p>
      </dgm:t>
    </dgm:pt>
    <dgm:pt modelId="{4C10E872-A221-4B77-A3B6-6D1FB5A5FD7A}" type="pres">
      <dgm:prSet presAssocID="{ECED614C-D289-407E-8856-340022E5D5E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AFE4667-A659-4662-838D-278EF2EB4DB9}" type="pres">
      <dgm:prSet presAssocID="{ECED614C-D289-407E-8856-340022E5D5E2}" presName="Name1" presStyleCnt="0"/>
      <dgm:spPr/>
      <dgm:t>
        <a:bodyPr/>
        <a:lstStyle/>
        <a:p>
          <a:endParaRPr lang="ru-RU"/>
        </a:p>
      </dgm:t>
    </dgm:pt>
    <dgm:pt modelId="{0CA47695-B36C-47FA-9E68-046FF69E420E}" type="pres">
      <dgm:prSet presAssocID="{ECED614C-D289-407E-8856-340022E5D5E2}" presName="cycle" presStyleCnt="0"/>
      <dgm:spPr/>
      <dgm:t>
        <a:bodyPr/>
        <a:lstStyle/>
        <a:p>
          <a:endParaRPr lang="ru-RU"/>
        </a:p>
      </dgm:t>
    </dgm:pt>
    <dgm:pt modelId="{F39D258E-5DDB-46BF-952F-2D66AB2AA5F7}" type="pres">
      <dgm:prSet presAssocID="{ECED614C-D289-407E-8856-340022E5D5E2}" presName="srcNode" presStyleLbl="node1" presStyleIdx="0" presStyleCnt="3"/>
      <dgm:spPr/>
      <dgm:t>
        <a:bodyPr/>
        <a:lstStyle/>
        <a:p>
          <a:endParaRPr lang="ru-RU"/>
        </a:p>
      </dgm:t>
    </dgm:pt>
    <dgm:pt modelId="{765EE326-CDFB-4D1C-9617-4BE3752A3FCD}" type="pres">
      <dgm:prSet presAssocID="{ECED614C-D289-407E-8856-340022E5D5E2}" presName="conn" presStyleLbl="parChTrans1D2" presStyleIdx="0" presStyleCnt="1"/>
      <dgm:spPr/>
      <dgm:t>
        <a:bodyPr/>
        <a:lstStyle/>
        <a:p>
          <a:endParaRPr lang="ru-RU"/>
        </a:p>
      </dgm:t>
    </dgm:pt>
    <dgm:pt modelId="{321F4255-717C-4578-812B-CE72E360728B}" type="pres">
      <dgm:prSet presAssocID="{ECED614C-D289-407E-8856-340022E5D5E2}" presName="extraNode" presStyleLbl="node1" presStyleIdx="0" presStyleCnt="3"/>
      <dgm:spPr/>
      <dgm:t>
        <a:bodyPr/>
        <a:lstStyle/>
        <a:p>
          <a:endParaRPr lang="ru-RU"/>
        </a:p>
      </dgm:t>
    </dgm:pt>
    <dgm:pt modelId="{1944E7B3-FB38-408B-B9FF-7559FC5F84A7}" type="pres">
      <dgm:prSet presAssocID="{ECED614C-D289-407E-8856-340022E5D5E2}" presName="dstNode" presStyleLbl="node1" presStyleIdx="0" presStyleCnt="3"/>
      <dgm:spPr/>
      <dgm:t>
        <a:bodyPr/>
        <a:lstStyle/>
        <a:p>
          <a:endParaRPr lang="ru-RU"/>
        </a:p>
      </dgm:t>
    </dgm:pt>
    <dgm:pt modelId="{415F7992-1359-4431-AD47-B2CC50DE0283}" type="pres">
      <dgm:prSet presAssocID="{D0C91FA7-2918-471A-9E9D-62325D57F108}" presName="text_1" presStyleLbl="node1" presStyleIdx="0" presStyleCnt="3" custLinFactNeighborX="248" custLinFactNeighborY="-35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C019F9-8958-43A4-8386-8DD0BA7FF592}" type="pres">
      <dgm:prSet presAssocID="{D0C91FA7-2918-471A-9E9D-62325D57F108}" presName="accent_1" presStyleCnt="0"/>
      <dgm:spPr/>
      <dgm:t>
        <a:bodyPr/>
        <a:lstStyle/>
        <a:p>
          <a:endParaRPr lang="ru-RU"/>
        </a:p>
      </dgm:t>
    </dgm:pt>
    <dgm:pt modelId="{38C3BC1C-5E04-4DFD-98B9-EE5FE9E162A9}" type="pres">
      <dgm:prSet presAssocID="{D0C91FA7-2918-471A-9E9D-62325D57F108}" presName="accentRepeatNode" presStyleLbl="solidFgAcc1" presStyleIdx="0" presStyleCnt="3" custLinFactNeighborX="-5803" custLinFactNeighborY="-849"/>
      <dgm:spPr/>
      <dgm:t>
        <a:bodyPr/>
        <a:lstStyle/>
        <a:p>
          <a:endParaRPr lang="ru-RU"/>
        </a:p>
      </dgm:t>
    </dgm:pt>
    <dgm:pt modelId="{3372DC41-DBE3-48DE-8540-D2B7CBA6F896}" type="pres">
      <dgm:prSet presAssocID="{B8775AF9-0765-41FC-A1C6-9DC7A6282AC6}" presName="text_2" presStyleLbl="node1" presStyleIdx="1" presStyleCnt="3" custScaleY="1000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C781B8-7DB8-4644-9BBB-3CB4A49DA23C}" type="pres">
      <dgm:prSet presAssocID="{B8775AF9-0765-41FC-A1C6-9DC7A6282AC6}" presName="accent_2" presStyleCnt="0"/>
      <dgm:spPr/>
      <dgm:t>
        <a:bodyPr/>
        <a:lstStyle/>
        <a:p>
          <a:endParaRPr lang="ru-RU"/>
        </a:p>
      </dgm:t>
    </dgm:pt>
    <dgm:pt modelId="{6F030DA3-D7C5-4758-86BC-91ACAAADDC57}" type="pres">
      <dgm:prSet presAssocID="{B8775AF9-0765-41FC-A1C6-9DC7A6282AC6}" presName="accentRepeatNode" presStyleLbl="solidFgAcc1" presStyleIdx="1" presStyleCnt="3"/>
      <dgm:spPr/>
      <dgm:t>
        <a:bodyPr/>
        <a:lstStyle/>
        <a:p>
          <a:endParaRPr lang="ru-RU"/>
        </a:p>
      </dgm:t>
    </dgm:pt>
    <dgm:pt modelId="{561B8244-E243-4257-BE7F-6E38E3AB81F8}" type="pres">
      <dgm:prSet presAssocID="{8B0E048B-2101-4083-940D-EBF56B4EDB87}" presName="text_3" presStyleLbl="node1" presStyleIdx="2" presStyleCnt="3" custScaleY="116589" custLinFactNeighborX="-6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F2202D-61A1-44D6-8972-036CEE9F9EAD}" type="pres">
      <dgm:prSet presAssocID="{8B0E048B-2101-4083-940D-EBF56B4EDB87}" presName="accent_3" presStyleCnt="0"/>
      <dgm:spPr/>
      <dgm:t>
        <a:bodyPr/>
        <a:lstStyle/>
        <a:p>
          <a:endParaRPr lang="ru-RU"/>
        </a:p>
      </dgm:t>
    </dgm:pt>
    <dgm:pt modelId="{68C15CEF-CC5C-4C6C-9A6C-A08B033CBAB2}" type="pres">
      <dgm:prSet presAssocID="{8B0E048B-2101-4083-940D-EBF56B4EDB87}" presName="accentRepeatNode" presStyleLbl="solidFgAcc1" presStyleIdx="2" presStyleCnt="3" custLinFactNeighborX="18279" custLinFactNeighborY="-2216"/>
      <dgm:spPr/>
      <dgm:t>
        <a:bodyPr/>
        <a:lstStyle/>
        <a:p>
          <a:endParaRPr lang="ru-RU"/>
        </a:p>
      </dgm:t>
    </dgm:pt>
  </dgm:ptLst>
  <dgm:cxnLst>
    <dgm:cxn modelId="{81C6DFAA-6A71-442F-838B-A1FED91A8AD9}" type="presOf" srcId="{B8775AF9-0765-41FC-A1C6-9DC7A6282AC6}" destId="{3372DC41-DBE3-48DE-8540-D2B7CBA6F896}" srcOrd="0" destOrd="0" presId="urn:microsoft.com/office/officeart/2008/layout/VerticalCurvedList"/>
    <dgm:cxn modelId="{6C5919B9-CD19-40E8-A191-6372A64B12C1}" type="presOf" srcId="{ECED614C-D289-407E-8856-340022E5D5E2}" destId="{4C10E872-A221-4B77-A3B6-6D1FB5A5FD7A}" srcOrd="0" destOrd="0" presId="urn:microsoft.com/office/officeart/2008/layout/VerticalCurvedList"/>
    <dgm:cxn modelId="{1A7A0CBC-715C-4B8E-9FDD-11C6313509D9}" srcId="{ECED614C-D289-407E-8856-340022E5D5E2}" destId="{8B0E048B-2101-4083-940D-EBF56B4EDB87}" srcOrd="2" destOrd="0" parTransId="{AB514898-B58D-40EB-89C4-28B311EB52C5}" sibTransId="{6CA16E26-C8C4-4906-BA95-162CC84613C4}"/>
    <dgm:cxn modelId="{F50F887E-09F4-4D14-A29D-0DF56F5497B6}" type="presOf" srcId="{93D9A5DB-D2D2-4F1C-B499-9ED71975F314}" destId="{561B8244-E243-4257-BE7F-6E38E3AB81F8}" srcOrd="0" destOrd="1" presId="urn:microsoft.com/office/officeart/2008/layout/VerticalCurvedList"/>
    <dgm:cxn modelId="{4BDE4A33-1956-489E-8913-76F740F33A3B}" srcId="{ECED614C-D289-407E-8856-340022E5D5E2}" destId="{B8775AF9-0765-41FC-A1C6-9DC7A6282AC6}" srcOrd="1" destOrd="0" parTransId="{33A4E4DA-40C8-482C-8943-1C3FA9BE5264}" sibTransId="{A47395F8-D292-4A63-97F2-D937603405C6}"/>
    <dgm:cxn modelId="{D96E867A-0D0F-4C70-8E5B-E5BC200FC6E0}" type="presOf" srcId="{65463246-F35E-476A-A9F9-8E6630B362B3}" destId="{765EE326-CDFB-4D1C-9617-4BE3752A3FCD}" srcOrd="0" destOrd="0" presId="urn:microsoft.com/office/officeart/2008/layout/VerticalCurvedList"/>
    <dgm:cxn modelId="{1EC1E478-DB9F-4EEE-BC86-575E5BB9EC61}" srcId="{ECED614C-D289-407E-8856-340022E5D5E2}" destId="{D0C91FA7-2918-471A-9E9D-62325D57F108}" srcOrd="0" destOrd="0" parTransId="{9397AD75-0089-49F8-8D8F-24C7DEA0DC1E}" sibTransId="{65463246-F35E-476A-A9F9-8E6630B362B3}"/>
    <dgm:cxn modelId="{6F8DDBBA-1F81-44EF-A63A-58ECC71BF8F4}" type="presOf" srcId="{D0C91FA7-2918-471A-9E9D-62325D57F108}" destId="{415F7992-1359-4431-AD47-B2CC50DE0283}" srcOrd="0" destOrd="0" presId="urn:microsoft.com/office/officeart/2008/layout/VerticalCurvedList"/>
    <dgm:cxn modelId="{8E940BA3-E15C-410C-AFC9-4A19ADCF07B7}" type="presOf" srcId="{8B0E048B-2101-4083-940D-EBF56B4EDB87}" destId="{561B8244-E243-4257-BE7F-6E38E3AB81F8}" srcOrd="0" destOrd="0" presId="urn:microsoft.com/office/officeart/2008/layout/VerticalCurvedList"/>
    <dgm:cxn modelId="{E1F18DD4-59D1-49EE-A758-32213B12F1A3}" srcId="{8B0E048B-2101-4083-940D-EBF56B4EDB87}" destId="{93D9A5DB-D2D2-4F1C-B499-9ED71975F314}" srcOrd="0" destOrd="0" parTransId="{152679C4-2B6E-4EEE-898D-692452AD2DC7}" sibTransId="{856A6F31-637C-4F32-8A7E-D2EABE74B739}"/>
    <dgm:cxn modelId="{8B1853C8-B3BA-4E61-9D6B-FB28A1BBE589}" type="presParOf" srcId="{4C10E872-A221-4B77-A3B6-6D1FB5A5FD7A}" destId="{CAFE4667-A659-4662-838D-278EF2EB4DB9}" srcOrd="0" destOrd="0" presId="urn:microsoft.com/office/officeart/2008/layout/VerticalCurvedList"/>
    <dgm:cxn modelId="{B3A8016C-EC68-4850-A2E1-48DD6726C836}" type="presParOf" srcId="{CAFE4667-A659-4662-838D-278EF2EB4DB9}" destId="{0CA47695-B36C-47FA-9E68-046FF69E420E}" srcOrd="0" destOrd="0" presId="urn:microsoft.com/office/officeart/2008/layout/VerticalCurvedList"/>
    <dgm:cxn modelId="{46BBA5D8-86AA-4281-8B94-B8282CB5885D}" type="presParOf" srcId="{0CA47695-B36C-47FA-9E68-046FF69E420E}" destId="{F39D258E-5DDB-46BF-952F-2D66AB2AA5F7}" srcOrd="0" destOrd="0" presId="urn:microsoft.com/office/officeart/2008/layout/VerticalCurvedList"/>
    <dgm:cxn modelId="{831B7B93-74E3-4A5E-8F1D-562A1EDF2849}" type="presParOf" srcId="{0CA47695-B36C-47FA-9E68-046FF69E420E}" destId="{765EE326-CDFB-4D1C-9617-4BE3752A3FCD}" srcOrd="1" destOrd="0" presId="urn:microsoft.com/office/officeart/2008/layout/VerticalCurvedList"/>
    <dgm:cxn modelId="{88905740-9677-4470-A9E9-AE94C384EB43}" type="presParOf" srcId="{0CA47695-B36C-47FA-9E68-046FF69E420E}" destId="{321F4255-717C-4578-812B-CE72E360728B}" srcOrd="2" destOrd="0" presId="urn:microsoft.com/office/officeart/2008/layout/VerticalCurvedList"/>
    <dgm:cxn modelId="{D5D29EC2-5FE9-41BB-B6DF-01CD28291B06}" type="presParOf" srcId="{0CA47695-B36C-47FA-9E68-046FF69E420E}" destId="{1944E7B3-FB38-408B-B9FF-7559FC5F84A7}" srcOrd="3" destOrd="0" presId="urn:microsoft.com/office/officeart/2008/layout/VerticalCurvedList"/>
    <dgm:cxn modelId="{C21E2AC2-446B-46EE-9384-288A8EC536C0}" type="presParOf" srcId="{CAFE4667-A659-4662-838D-278EF2EB4DB9}" destId="{415F7992-1359-4431-AD47-B2CC50DE0283}" srcOrd="1" destOrd="0" presId="urn:microsoft.com/office/officeart/2008/layout/VerticalCurvedList"/>
    <dgm:cxn modelId="{9CFB67A0-37B3-4BD9-96FA-03EF0CF52312}" type="presParOf" srcId="{CAFE4667-A659-4662-838D-278EF2EB4DB9}" destId="{64C019F9-8958-43A4-8386-8DD0BA7FF592}" srcOrd="2" destOrd="0" presId="urn:microsoft.com/office/officeart/2008/layout/VerticalCurvedList"/>
    <dgm:cxn modelId="{6A7AF32C-D193-48C3-954C-596D9491B4A7}" type="presParOf" srcId="{64C019F9-8958-43A4-8386-8DD0BA7FF592}" destId="{38C3BC1C-5E04-4DFD-98B9-EE5FE9E162A9}" srcOrd="0" destOrd="0" presId="urn:microsoft.com/office/officeart/2008/layout/VerticalCurvedList"/>
    <dgm:cxn modelId="{788713D2-810A-4403-B9F2-8068BEC8DA13}" type="presParOf" srcId="{CAFE4667-A659-4662-838D-278EF2EB4DB9}" destId="{3372DC41-DBE3-48DE-8540-D2B7CBA6F896}" srcOrd="3" destOrd="0" presId="urn:microsoft.com/office/officeart/2008/layout/VerticalCurvedList"/>
    <dgm:cxn modelId="{13A18574-B835-4E80-842E-BAEE08E01BEB}" type="presParOf" srcId="{CAFE4667-A659-4662-838D-278EF2EB4DB9}" destId="{E8C781B8-7DB8-4644-9BBB-3CB4A49DA23C}" srcOrd="4" destOrd="0" presId="urn:microsoft.com/office/officeart/2008/layout/VerticalCurvedList"/>
    <dgm:cxn modelId="{A89D2BD0-C439-401B-A78C-AA4AE0130E3A}" type="presParOf" srcId="{E8C781B8-7DB8-4644-9BBB-3CB4A49DA23C}" destId="{6F030DA3-D7C5-4758-86BC-91ACAAADDC57}" srcOrd="0" destOrd="0" presId="urn:microsoft.com/office/officeart/2008/layout/VerticalCurvedList"/>
    <dgm:cxn modelId="{FA861311-520A-4E39-9805-AFC4DD62DA09}" type="presParOf" srcId="{CAFE4667-A659-4662-838D-278EF2EB4DB9}" destId="{561B8244-E243-4257-BE7F-6E38E3AB81F8}" srcOrd="5" destOrd="0" presId="urn:microsoft.com/office/officeart/2008/layout/VerticalCurvedList"/>
    <dgm:cxn modelId="{B4B007B2-BABD-4012-A062-989030C82BEA}" type="presParOf" srcId="{CAFE4667-A659-4662-838D-278EF2EB4DB9}" destId="{57F2202D-61A1-44D6-8972-036CEE9F9EAD}" srcOrd="6" destOrd="0" presId="urn:microsoft.com/office/officeart/2008/layout/VerticalCurvedList"/>
    <dgm:cxn modelId="{DE228B82-C9F9-4D69-9B31-3977CC3A209C}" type="presParOf" srcId="{57F2202D-61A1-44D6-8972-036CEE9F9EAD}" destId="{68C15CEF-CC5C-4C6C-9A6C-A08B033CBAB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65FAB0-91C4-42BD-A787-787CC3E8F98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9792A7-45E3-4CDD-B5DD-5A68183FE450}">
      <dgm:prSet phldrT="[Текст]"/>
      <dgm:spPr/>
      <dgm:t>
        <a:bodyPr/>
        <a:lstStyle/>
        <a:p>
          <a:endParaRPr lang="ru-RU" dirty="0"/>
        </a:p>
      </dgm:t>
    </dgm:pt>
    <dgm:pt modelId="{BAEF1877-4F61-4A21-B2D3-371F6A92B524}" type="parTrans" cxnId="{8834D41E-7C12-453E-B21A-7591959FDD07}">
      <dgm:prSet/>
      <dgm:spPr/>
      <dgm:t>
        <a:bodyPr/>
        <a:lstStyle/>
        <a:p>
          <a:endParaRPr lang="ru-RU"/>
        </a:p>
      </dgm:t>
    </dgm:pt>
    <dgm:pt modelId="{6969AB44-96EF-4E79-BE04-0C205276B362}" type="sibTrans" cxnId="{8834D41E-7C12-453E-B21A-7591959FDD07}">
      <dgm:prSet/>
      <dgm:spPr/>
      <dgm:t>
        <a:bodyPr/>
        <a:lstStyle/>
        <a:p>
          <a:endParaRPr lang="ru-RU"/>
        </a:p>
      </dgm:t>
    </dgm:pt>
    <dgm:pt modelId="{F95EA47B-CC17-4565-A38B-C4D38531591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chemeClr val="accent1">
                  <a:lumMod val="75000"/>
                </a:schemeClr>
              </a:solidFill>
            </a:rPr>
            <a:t>обеспечение интересов граждан и организаций, защита прав потребителей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dirty="0" smtClean="0"/>
        </a:p>
      </dgm:t>
    </dgm:pt>
    <dgm:pt modelId="{CC767E5F-C576-4108-9EDF-605F5A0B66FD}" type="parTrans" cxnId="{03155A54-5C4E-4923-969E-F3A02E1A4276}">
      <dgm:prSet/>
      <dgm:spPr/>
      <dgm:t>
        <a:bodyPr/>
        <a:lstStyle/>
        <a:p>
          <a:endParaRPr lang="ru-RU"/>
        </a:p>
      </dgm:t>
    </dgm:pt>
    <dgm:pt modelId="{039CA77D-F004-4291-ACF5-771CDE11A69E}" type="sibTrans" cxnId="{03155A54-5C4E-4923-969E-F3A02E1A4276}">
      <dgm:prSet/>
      <dgm:spPr/>
      <dgm:t>
        <a:bodyPr/>
        <a:lstStyle/>
        <a:p>
          <a:endParaRPr lang="ru-RU"/>
        </a:p>
      </dgm:t>
    </dgm:pt>
    <dgm:pt modelId="{A9522C69-89FC-425F-9111-0F4159A211E4}">
      <dgm:prSet phldrT="[Текст]"/>
      <dgm:spPr/>
      <dgm:t>
        <a:bodyPr/>
        <a:lstStyle/>
        <a:p>
          <a:endParaRPr lang="ru-RU" dirty="0"/>
        </a:p>
      </dgm:t>
    </dgm:pt>
    <dgm:pt modelId="{9BAFC842-379C-447F-95E7-3BBF45A2EB97}" type="parTrans" cxnId="{9F1909DB-FFEE-41DD-89B0-A414A0E520C9}">
      <dgm:prSet/>
      <dgm:spPr/>
      <dgm:t>
        <a:bodyPr/>
        <a:lstStyle/>
        <a:p>
          <a:endParaRPr lang="ru-RU"/>
        </a:p>
      </dgm:t>
    </dgm:pt>
    <dgm:pt modelId="{C44B282B-021C-4265-9A5B-7274CF04F37D}" type="sibTrans" cxnId="{9F1909DB-FFEE-41DD-89B0-A414A0E520C9}">
      <dgm:prSet/>
      <dgm:spPr/>
      <dgm:t>
        <a:bodyPr/>
        <a:lstStyle/>
        <a:p>
          <a:endParaRPr lang="ru-RU"/>
        </a:p>
      </dgm:t>
    </dgm:pt>
    <dgm:pt modelId="{43EE43AC-8355-4402-B5F7-88BD4FE523A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1">
                  <a:lumMod val="75000"/>
                </a:schemeClr>
              </a:solidFill>
            </a:rPr>
            <a:t>обеспечение установленного порядка осуществления расчетов,  в том числе в целях налогообложения и обеспечения установленного порядка оборота товаров</a:t>
          </a:r>
          <a:endParaRPr lang="ru-RU" sz="2000" b="1" dirty="0">
            <a:solidFill>
              <a:schemeClr val="accent1">
                <a:lumMod val="75000"/>
              </a:schemeClr>
            </a:solidFill>
          </a:endParaRPr>
        </a:p>
      </dgm:t>
    </dgm:pt>
    <dgm:pt modelId="{4E438EB5-FA43-4FD8-A619-3E5B95DFCADF}" type="parTrans" cxnId="{F877E914-2A92-4EFF-BB4B-21F1AC70E30A}">
      <dgm:prSet/>
      <dgm:spPr/>
      <dgm:t>
        <a:bodyPr/>
        <a:lstStyle/>
        <a:p>
          <a:endParaRPr lang="ru-RU"/>
        </a:p>
      </dgm:t>
    </dgm:pt>
    <dgm:pt modelId="{461AE17C-41B4-4CD6-9DB2-3B1E765BC5C8}" type="sibTrans" cxnId="{F877E914-2A92-4EFF-BB4B-21F1AC70E30A}">
      <dgm:prSet/>
      <dgm:spPr/>
      <dgm:t>
        <a:bodyPr/>
        <a:lstStyle/>
        <a:p>
          <a:endParaRPr lang="ru-RU"/>
        </a:p>
      </dgm:t>
    </dgm:pt>
    <dgm:pt modelId="{EEC08F56-6432-4633-B335-8679BA34D4EB}">
      <dgm:prSet phldrT="[Текст]"/>
      <dgm:spPr/>
      <dgm:t>
        <a:bodyPr/>
        <a:lstStyle/>
        <a:p>
          <a:endParaRPr lang="ru-RU" dirty="0"/>
        </a:p>
      </dgm:t>
    </dgm:pt>
    <dgm:pt modelId="{9BC0A74A-5274-48D7-B93E-5603D67AE0D9}" type="parTrans" cxnId="{E3435037-AC72-47BB-8AFF-CAF38444C3F7}">
      <dgm:prSet/>
      <dgm:spPr/>
      <dgm:t>
        <a:bodyPr/>
        <a:lstStyle/>
        <a:p>
          <a:endParaRPr lang="ru-RU"/>
        </a:p>
      </dgm:t>
    </dgm:pt>
    <dgm:pt modelId="{7461897D-9CAA-4694-8451-0E411A6D32FC}" type="sibTrans" cxnId="{E3435037-AC72-47BB-8AFF-CAF38444C3F7}">
      <dgm:prSet/>
      <dgm:spPr/>
      <dgm:t>
        <a:bodyPr/>
        <a:lstStyle/>
        <a:p>
          <a:endParaRPr lang="ru-RU"/>
        </a:p>
      </dgm:t>
    </dgm:pt>
    <dgm:pt modelId="{5A7D7A39-24A4-4C58-AFB5-4796FEE0383B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>
              <a:solidFill>
                <a:schemeClr val="accent1">
                  <a:lumMod val="75000"/>
                </a:schemeClr>
              </a:solidFill>
            </a:rPr>
            <a:t>полнота учета выручки в организациях и у индивидуальных предпринимателей</a:t>
          </a:r>
          <a:endParaRPr lang="ru-RU" b="1" dirty="0">
            <a:solidFill>
              <a:schemeClr val="accent1">
                <a:lumMod val="75000"/>
              </a:schemeClr>
            </a:solidFill>
          </a:endParaRPr>
        </a:p>
      </dgm:t>
    </dgm:pt>
    <dgm:pt modelId="{C7642ECD-FCE9-414A-8F9B-D99DAD70D9F8}" type="parTrans" cxnId="{8C1C0D5F-9712-4FA3-97A7-40A221B89545}">
      <dgm:prSet/>
      <dgm:spPr/>
      <dgm:t>
        <a:bodyPr/>
        <a:lstStyle/>
        <a:p>
          <a:endParaRPr lang="ru-RU"/>
        </a:p>
      </dgm:t>
    </dgm:pt>
    <dgm:pt modelId="{8AEA3027-D930-4654-A753-E8C8F3ADA677}" type="sibTrans" cxnId="{8C1C0D5F-9712-4FA3-97A7-40A221B89545}">
      <dgm:prSet/>
      <dgm:spPr/>
      <dgm:t>
        <a:bodyPr/>
        <a:lstStyle/>
        <a:p>
          <a:endParaRPr lang="ru-RU"/>
        </a:p>
      </dgm:t>
    </dgm:pt>
    <dgm:pt modelId="{78375B7B-F3DC-4EDC-88E8-02FE839688C7}" type="pres">
      <dgm:prSet presAssocID="{6665FAB0-91C4-42BD-A787-787CC3E8F98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803C9A-E507-422F-803F-55F79CDCFE58}" type="pres">
      <dgm:prSet presAssocID="{619792A7-45E3-4CDD-B5DD-5A68183FE450}" presName="composite" presStyleCnt="0"/>
      <dgm:spPr/>
    </dgm:pt>
    <dgm:pt modelId="{180025E1-40AD-45E0-BBCF-D5BE46D6B213}" type="pres">
      <dgm:prSet presAssocID="{619792A7-45E3-4CDD-B5DD-5A68183FE45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44144-5F4E-4E96-A1A5-8CD57F32DDAA}" type="pres">
      <dgm:prSet presAssocID="{619792A7-45E3-4CDD-B5DD-5A68183FE450}" presName="descendantText" presStyleLbl="alignAcc1" presStyleIdx="0" presStyleCnt="3" custLinFactNeighborY="-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75B528-A187-4A8E-98C9-63C66CF53E05}" type="pres">
      <dgm:prSet presAssocID="{6969AB44-96EF-4E79-BE04-0C205276B362}" presName="sp" presStyleCnt="0"/>
      <dgm:spPr/>
    </dgm:pt>
    <dgm:pt modelId="{8E12402B-855F-4338-AB33-883BDFD720D7}" type="pres">
      <dgm:prSet presAssocID="{A9522C69-89FC-425F-9111-0F4159A211E4}" presName="composite" presStyleCnt="0"/>
      <dgm:spPr/>
    </dgm:pt>
    <dgm:pt modelId="{8B9578C9-D3C3-4027-9412-B6E31289FC21}" type="pres">
      <dgm:prSet presAssocID="{A9522C69-89FC-425F-9111-0F4159A211E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93D85-8AE8-4254-ABC5-3CE6310E5610}" type="pres">
      <dgm:prSet presAssocID="{A9522C69-89FC-425F-9111-0F4159A211E4}" presName="descendantText" presStyleLbl="alignAcc1" presStyleIdx="1" presStyleCnt="3" custScaleY="1329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3DAEB3-95AF-42F6-9F48-483D736CA78B}" type="pres">
      <dgm:prSet presAssocID="{C44B282B-021C-4265-9A5B-7274CF04F37D}" presName="sp" presStyleCnt="0"/>
      <dgm:spPr/>
    </dgm:pt>
    <dgm:pt modelId="{C55C691E-35BD-4B21-BED0-83AB5EEE943D}" type="pres">
      <dgm:prSet presAssocID="{EEC08F56-6432-4633-B335-8679BA34D4EB}" presName="composite" presStyleCnt="0"/>
      <dgm:spPr/>
    </dgm:pt>
    <dgm:pt modelId="{7CE111E3-008D-4CCE-B651-55621538ED32}" type="pres">
      <dgm:prSet presAssocID="{EEC08F56-6432-4633-B335-8679BA34D4EB}" presName="parentText" presStyleLbl="alignNode1" presStyleIdx="2" presStyleCnt="3" custLinFactNeighborY="86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7B76A6-BBB7-480B-A600-96DDC118FB83}" type="pres">
      <dgm:prSet presAssocID="{EEC08F56-6432-4633-B335-8679BA34D4EB}" presName="descendantText" presStyleLbl="alignAcc1" presStyleIdx="2" presStyleCnt="3" custScaleX="96784" custScaleY="93141" custLinFactNeighborX="0" custLinFactNeighborY="11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DC1906-3297-4041-B006-10861AE1C23F}" type="presOf" srcId="{43EE43AC-8355-4402-B5F7-88BD4FE523A0}" destId="{FD593D85-8AE8-4254-ABC5-3CE6310E5610}" srcOrd="0" destOrd="0" presId="urn:microsoft.com/office/officeart/2005/8/layout/chevron2"/>
    <dgm:cxn modelId="{03155A54-5C4E-4923-969E-F3A02E1A4276}" srcId="{619792A7-45E3-4CDD-B5DD-5A68183FE450}" destId="{F95EA47B-CC17-4565-A38B-C4D385315913}" srcOrd="0" destOrd="0" parTransId="{CC767E5F-C576-4108-9EDF-605F5A0B66FD}" sibTransId="{039CA77D-F004-4291-ACF5-771CDE11A69E}"/>
    <dgm:cxn modelId="{0C18B417-1440-4E95-9687-5485BCE06B56}" type="presOf" srcId="{619792A7-45E3-4CDD-B5DD-5A68183FE450}" destId="{180025E1-40AD-45E0-BBCF-D5BE46D6B213}" srcOrd="0" destOrd="0" presId="urn:microsoft.com/office/officeart/2005/8/layout/chevron2"/>
    <dgm:cxn modelId="{8C1C0D5F-9712-4FA3-97A7-40A221B89545}" srcId="{EEC08F56-6432-4633-B335-8679BA34D4EB}" destId="{5A7D7A39-24A4-4C58-AFB5-4796FEE0383B}" srcOrd="0" destOrd="0" parTransId="{C7642ECD-FCE9-414A-8F9B-D99DAD70D9F8}" sibTransId="{8AEA3027-D930-4654-A753-E8C8F3ADA677}"/>
    <dgm:cxn modelId="{CC849D33-A141-4131-815D-D12C3AEDE099}" type="presOf" srcId="{EEC08F56-6432-4633-B335-8679BA34D4EB}" destId="{7CE111E3-008D-4CCE-B651-55621538ED32}" srcOrd="0" destOrd="0" presId="urn:microsoft.com/office/officeart/2005/8/layout/chevron2"/>
    <dgm:cxn modelId="{8834D41E-7C12-453E-B21A-7591959FDD07}" srcId="{6665FAB0-91C4-42BD-A787-787CC3E8F987}" destId="{619792A7-45E3-4CDD-B5DD-5A68183FE450}" srcOrd="0" destOrd="0" parTransId="{BAEF1877-4F61-4A21-B2D3-371F6A92B524}" sibTransId="{6969AB44-96EF-4E79-BE04-0C205276B362}"/>
    <dgm:cxn modelId="{AED766ED-D320-48F8-A91C-170E0D0E99F4}" type="presOf" srcId="{F95EA47B-CC17-4565-A38B-C4D385315913}" destId="{01144144-5F4E-4E96-A1A5-8CD57F32DDAA}" srcOrd="0" destOrd="0" presId="urn:microsoft.com/office/officeart/2005/8/layout/chevron2"/>
    <dgm:cxn modelId="{9F1909DB-FFEE-41DD-89B0-A414A0E520C9}" srcId="{6665FAB0-91C4-42BD-A787-787CC3E8F987}" destId="{A9522C69-89FC-425F-9111-0F4159A211E4}" srcOrd="1" destOrd="0" parTransId="{9BAFC842-379C-447F-95E7-3BBF45A2EB97}" sibTransId="{C44B282B-021C-4265-9A5B-7274CF04F37D}"/>
    <dgm:cxn modelId="{F877E914-2A92-4EFF-BB4B-21F1AC70E30A}" srcId="{A9522C69-89FC-425F-9111-0F4159A211E4}" destId="{43EE43AC-8355-4402-B5F7-88BD4FE523A0}" srcOrd="0" destOrd="0" parTransId="{4E438EB5-FA43-4FD8-A619-3E5B95DFCADF}" sibTransId="{461AE17C-41B4-4CD6-9DB2-3B1E765BC5C8}"/>
    <dgm:cxn modelId="{E3435037-AC72-47BB-8AFF-CAF38444C3F7}" srcId="{6665FAB0-91C4-42BD-A787-787CC3E8F987}" destId="{EEC08F56-6432-4633-B335-8679BA34D4EB}" srcOrd="2" destOrd="0" parTransId="{9BC0A74A-5274-48D7-B93E-5603D67AE0D9}" sibTransId="{7461897D-9CAA-4694-8451-0E411A6D32FC}"/>
    <dgm:cxn modelId="{D0566602-512D-41FB-81BE-8242D2597852}" type="presOf" srcId="{6665FAB0-91C4-42BD-A787-787CC3E8F987}" destId="{78375B7B-F3DC-4EDC-88E8-02FE839688C7}" srcOrd="0" destOrd="0" presId="urn:microsoft.com/office/officeart/2005/8/layout/chevron2"/>
    <dgm:cxn modelId="{C6F73E14-F4FF-474D-A442-A36958B92BF2}" type="presOf" srcId="{5A7D7A39-24A4-4C58-AFB5-4796FEE0383B}" destId="{3D7B76A6-BBB7-480B-A600-96DDC118FB83}" srcOrd="0" destOrd="0" presId="urn:microsoft.com/office/officeart/2005/8/layout/chevron2"/>
    <dgm:cxn modelId="{4502077A-FFAB-40BA-8104-56E346019468}" type="presOf" srcId="{A9522C69-89FC-425F-9111-0F4159A211E4}" destId="{8B9578C9-D3C3-4027-9412-B6E31289FC21}" srcOrd="0" destOrd="0" presId="urn:microsoft.com/office/officeart/2005/8/layout/chevron2"/>
    <dgm:cxn modelId="{EE485F4B-40F9-467E-8BBD-E41CB2B97DDA}" type="presParOf" srcId="{78375B7B-F3DC-4EDC-88E8-02FE839688C7}" destId="{20803C9A-E507-422F-803F-55F79CDCFE58}" srcOrd="0" destOrd="0" presId="urn:microsoft.com/office/officeart/2005/8/layout/chevron2"/>
    <dgm:cxn modelId="{D82DA14C-3625-4598-8994-0C69FAA5BFE5}" type="presParOf" srcId="{20803C9A-E507-422F-803F-55F79CDCFE58}" destId="{180025E1-40AD-45E0-BBCF-D5BE46D6B213}" srcOrd="0" destOrd="0" presId="urn:microsoft.com/office/officeart/2005/8/layout/chevron2"/>
    <dgm:cxn modelId="{05C69D97-737A-4BD0-91FF-B10A263D0713}" type="presParOf" srcId="{20803C9A-E507-422F-803F-55F79CDCFE58}" destId="{01144144-5F4E-4E96-A1A5-8CD57F32DDAA}" srcOrd="1" destOrd="0" presId="urn:microsoft.com/office/officeart/2005/8/layout/chevron2"/>
    <dgm:cxn modelId="{A550D8EC-D3CE-4596-9265-8126F477DEC7}" type="presParOf" srcId="{78375B7B-F3DC-4EDC-88E8-02FE839688C7}" destId="{3075B528-A187-4A8E-98C9-63C66CF53E05}" srcOrd="1" destOrd="0" presId="urn:microsoft.com/office/officeart/2005/8/layout/chevron2"/>
    <dgm:cxn modelId="{EF42ECB7-0C15-4C30-9DF0-B2F535CF46A4}" type="presParOf" srcId="{78375B7B-F3DC-4EDC-88E8-02FE839688C7}" destId="{8E12402B-855F-4338-AB33-883BDFD720D7}" srcOrd="2" destOrd="0" presId="urn:microsoft.com/office/officeart/2005/8/layout/chevron2"/>
    <dgm:cxn modelId="{DD8598FD-C1F1-4C89-B799-9AE3CA901586}" type="presParOf" srcId="{8E12402B-855F-4338-AB33-883BDFD720D7}" destId="{8B9578C9-D3C3-4027-9412-B6E31289FC21}" srcOrd="0" destOrd="0" presId="urn:microsoft.com/office/officeart/2005/8/layout/chevron2"/>
    <dgm:cxn modelId="{5A105EE7-E36A-4CD9-A5D0-329FB8257ADB}" type="presParOf" srcId="{8E12402B-855F-4338-AB33-883BDFD720D7}" destId="{FD593D85-8AE8-4254-ABC5-3CE6310E5610}" srcOrd="1" destOrd="0" presId="urn:microsoft.com/office/officeart/2005/8/layout/chevron2"/>
    <dgm:cxn modelId="{97AB0200-B647-4817-B80C-5B7FB041E48B}" type="presParOf" srcId="{78375B7B-F3DC-4EDC-88E8-02FE839688C7}" destId="{DA3DAEB3-95AF-42F6-9F48-483D736CA78B}" srcOrd="3" destOrd="0" presId="urn:microsoft.com/office/officeart/2005/8/layout/chevron2"/>
    <dgm:cxn modelId="{718E6235-B254-4D4A-957F-35B017D11CC5}" type="presParOf" srcId="{78375B7B-F3DC-4EDC-88E8-02FE839688C7}" destId="{C55C691E-35BD-4B21-BED0-83AB5EEE943D}" srcOrd="4" destOrd="0" presId="urn:microsoft.com/office/officeart/2005/8/layout/chevron2"/>
    <dgm:cxn modelId="{F327574A-F154-4830-9CD6-A7B4345290F5}" type="presParOf" srcId="{C55C691E-35BD-4B21-BED0-83AB5EEE943D}" destId="{7CE111E3-008D-4CCE-B651-55621538ED32}" srcOrd="0" destOrd="0" presId="urn:microsoft.com/office/officeart/2005/8/layout/chevron2"/>
    <dgm:cxn modelId="{F2DEEF79-0996-40C3-A2C5-8087809DF374}" type="presParOf" srcId="{C55C691E-35BD-4B21-BED0-83AB5EEE943D}" destId="{3D7B76A6-BBB7-480B-A600-96DDC118FB8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321AE2-1364-410F-BE50-E51AEB8035F5}" type="doc">
      <dgm:prSet loTypeId="urn:microsoft.com/office/officeart/2005/8/layout/hList3" loCatId="list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C7482683-F5F1-48A3-963C-D1BAC358D235}">
      <dgm:prSet phldrT="[Текст]" custT="1"/>
      <dgm:spPr/>
      <dgm:t>
        <a:bodyPr/>
        <a:lstStyle/>
        <a:p>
          <a:r>
            <a:rPr lang="ru-RU" sz="1600" dirty="0" smtClean="0"/>
            <a:t>Наблюдение за применением ККТ</a:t>
          </a:r>
          <a:endParaRPr lang="ru-RU" sz="1600" dirty="0"/>
        </a:p>
      </dgm:t>
    </dgm:pt>
    <dgm:pt modelId="{AB53B9FF-5CE7-4213-A8E7-42004198E6B2}" type="parTrans" cxnId="{453FDB17-AFB6-4835-B39A-FF6AAB4CFAF0}">
      <dgm:prSet/>
      <dgm:spPr/>
      <dgm:t>
        <a:bodyPr/>
        <a:lstStyle/>
        <a:p>
          <a:endParaRPr lang="ru-RU"/>
        </a:p>
      </dgm:t>
    </dgm:pt>
    <dgm:pt modelId="{FE553F5A-CD24-4BF9-9E9F-B5031EE2AC53}" type="sibTrans" cxnId="{453FDB17-AFB6-4835-B39A-FF6AAB4CFAF0}">
      <dgm:prSet/>
      <dgm:spPr/>
      <dgm:t>
        <a:bodyPr/>
        <a:lstStyle/>
        <a:p>
          <a:endParaRPr lang="ru-RU"/>
        </a:p>
      </dgm:t>
    </dgm:pt>
    <dgm:pt modelId="{12043714-3B8A-4533-90DA-59B945C7E49F}">
      <dgm:prSet phldrT="[Текст]" custT="1"/>
      <dgm:spPr/>
      <dgm:t>
        <a:bodyPr/>
        <a:lstStyle/>
        <a:p>
          <a:r>
            <a:rPr lang="ru-RU" sz="1600" dirty="0" smtClean="0"/>
            <a:t>Проверки применения ККТ, полноты учета выручки, в том числе по месту нахождения налоговых органов (удаленные проверки)</a:t>
          </a:r>
          <a:endParaRPr lang="ru-RU" sz="1600" dirty="0"/>
        </a:p>
      </dgm:t>
    </dgm:pt>
    <dgm:pt modelId="{18A23533-7B58-4639-8C37-759C31EC5C7A}" type="parTrans" cxnId="{6B91B9C3-FD5F-4E03-9CFA-4F5F167D2994}">
      <dgm:prSet/>
      <dgm:spPr/>
      <dgm:t>
        <a:bodyPr/>
        <a:lstStyle/>
        <a:p>
          <a:endParaRPr lang="ru-RU"/>
        </a:p>
      </dgm:t>
    </dgm:pt>
    <dgm:pt modelId="{56E05C21-320B-4F37-BEB1-E6E2918CF905}" type="sibTrans" cxnId="{6B91B9C3-FD5F-4E03-9CFA-4F5F167D2994}">
      <dgm:prSet/>
      <dgm:spPr/>
      <dgm:t>
        <a:bodyPr/>
        <a:lstStyle/>
        <a:p>
          <a:endParaRPr lang="ru-RU"/>
        </a:p>
      </dgm:t>
    </dgm:pt>
    <dgm:pt modelId="{A0CD9D58-A839-4891-8EDD-71F826DB7A1A}">
      <dgm:prSet phldrT="[Текст]" custT="1"/>
      <dgm:spPr/>
      <dgm:t>
        <a:bodyPr/>
        <a:lstStyle/>
        <a:p>
          <a:r>
            <a:rPr lang="ru-RU" sz="1600" dirty="0" smtClean="0"/>
            <a:t>Контрольные закупки</a:t>
          </a:r>
          <a:endParaRPr lang="ru-RU" sz="1600" dirty="0"/>
        </a:p>
      </dgm:t>
    </dgm:pt>
    <dgm:pt modelId="{E5967B87-BF48-4F5F-BFF9-898E37BDF66B}" type="parTrans" cxnId="{72BA045B-5BC3-4C10-8634-2DED9D0EFE4B}">
      <dgm:prSet/>
      <dgm:spPr/>
      <dgm:t>
        <a:bodyPr/>
        <a:lstStyle/>
        <a:p>
          <a:endParaRPr lang="ru-RU"/>
        </a:p>
      </dgm:t>
    </dgm:pt>
    <dgm:pt modelId="{3186A830-6A99-4887-918B-17CD8CBF5326}" type="sibTrans" cxnId="{72BA045B-5BC3-4C10-8634-2DED9D0EFE4B}">
      <dgm:prSet/>
      <dgm:spPr/>
      <dgm:t>
        <a:bodyPr/>
        <a:lstStyle/>
        <a:p>
          <a:endParaRPr lang="ru-RU"/>
        </a:p>
      </dgm:t>
    </dgm:pt>
    <dgm:pt modelId="{4A6AF84C-5E19-407A-9724-2DF92275BA37}">
      <dgm:prSet phldrT="[Текст]" custT="1"/>
      <dgm:spPr/>
      <dgm:t>
        <a:bodyPr/>
        <a:lstStyle/>
        <a:p>
          <a:r>
            <a:rPr lang="ru-RU" sz="1600" dirty="0" smtClean="0"/>
            <a:t>Проверка правильности учета наличных денежных средств при применении ККТ</a:t>
          </a:r>
          <a:endParaRPr lang="ru-RU" sz="1600" dirty="0"/>
        </a:p>
      </dgm:t>
    </dgm:pt>
    <dgm:pt modelId="{13019E8E-40C6-478E-9216-75CAFB6B6149}" type="parTrans" cxnId="{A6FB0AA3-A2FC-4821-A236-6C6605995118}">
      <dgm:prSet/>
      <dgm:spPr/>
      <dgm:t>
        <a:bodyPr/>
        <a:lstStyle/>
        <a:p>
          <a:endParaRPr lang="ru-RU"/>
        </a:p>
      </dgm:t>
    </dgm:pt>
    <dgm:pt modelId="{849227D9-FAF4-4F0C-AD5D-3FB90D529DC8}" type="sibTrans" cxnId="{A6FB0AA3-A2FC-4821-A236-6C6605995118}">
      <dgm:prSet/>
      <dgm:spPr/>
      <dgm:t>
        <a:bodyPr/>
        <a:lstStyle/>
        <a:p>
          <a:endParaRPr lang="ru-RU"/>
        </a:p>
      </dgm:t>
    </dgm:pt>
    <dgm:pt modelId="{362DD9B2-E796-4555-AA11-3B120E780855}">
      <dgm:prSet phldrT="[Текст]" custT="1"/>
      <dgm:spPr/>
      <dgm:t>
        <a:bodyPr/>
        <a:lstStyle/>
        <a:p>
          <a:r>
            <a:rPr lang="ru-RU" sz="1600" dirty="0" smtClean="0"/>
            <a:t>Мониторинг расчетов и полноты учета выручки, анализ данных</a:t>
          </a:r>
          <a:endParaRPr lang="ru-RU" sz="1600" dirty="0"/>
        </a:p>
      </dgm:t>
    </dgm:pt>
    <dgm:pt modelId="{0D2DC2EA-6CFD-4A5F-8850-8C956EAB981C}" type="sibTrans" cxnId="{FCE1E8EF-A423-4222-8E22-E570E5E84B70}">
      <dgm:prSet/>
      <dgm:spPr/>
      <dgm:t>
        <a:bodyPr/>
        <a:lstStyle/>
        <a:p>
          <a:endParaRPr lang="ru-RU"/>
        </a:p>
      </dgm:t>
    </dgm:pt>
    <dgm:pt modelId="{33633154-BFDB-4E88-B59F-5ABE83E582C3}" type="parTrans" cxnId="{FCE1E8EF-A423-4222-8E22-E570E5E84B70}">
      <dgm:prSet/>
      <dgm:spPr/>
      <dgm:t>
        <a:bodyPr/>
        <a:lstStyle/>
        <a:p>
          <a:endParaRPr lang="ru-RU"/>
        </a:p>
      </dgm:t>
    </dgm:pt>
    <dgm:pt modelId="{D487981D-DCD5-468E-9F7F-E9EA9B1FC84A}">
      <dgm:prSet phldrT="[Текст]" custT="1"/>
      <dgm:spPr/>
      <dgm:t>
        <a:bodyPr/>
        <a:lstStyle/>
        <a:p>
          <a:endParaRPr lang="ru-RU" sz="2000" dirty="0"/>
        </a:p>
      </dgm:t>
    </dgm:pt>
    <dgm:pt modelId="{A6E5C092-668D-4211-B413-920EB421E10C}" type="sibTrans" cxnId="{1FACBF52-6C8F-4041-BCE7-F975EF08DF1A}">
      <dgm:prSet/>
      <dgm:spPr/>
      <dgm:t>
        <a:bodyPr/>
        <a:lstStyle/>
        <a:p>
          <a:endParaRPr lang="ru-RU"/>
        </a:p>
      </dgm:t>
    </dgm:pt>
    <dgm:pt modelId="{CB45F26D-6486-4438-B503-D55712F2C2C4}" type="parTrans" cxnId="{1FACBF52-6C8F-4041-BCE7-F975EF08DF1A}">
      <dgm:prSet/>
      <dgm:spPr/>
      <dgm:t>
        <a:bodyPr/>
        <a:lstStyle/>
        <a:p>
          <a:endParaRPr lang="ru-RU"/>
        </a:p>
      </dgm:t>
    </dgm:pt>
    <dgm:pt modelId="{35E5688E-2EDA-463C-BA10-F9042A27BF28}" type="pres">
      <dgm:prSet presAssocID="{C4321AE2-1364-410F-BE50-E51AEB8035F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797A88-3F21-4556-A616-EBA98A36CDB0}" type="pres">
      <dgm:prSet presAssocID="{D487981D-DCD5-468E-9F7F-E9EA9B1FC84A}" presName="roof" presStyleLbl="dkBgShp" presStyleIdx="0" presStyleCnt="2" custFlipVert="1" custScaleY="15060" custLinFactNeighborY="-26544"/>
      <dgm:spPr/>
      <dgm:t>
        <a:bodyPr/>
        <a:lstStyle/>
        <a:p>
          <a:endParaRPr lang="ru-RU"/>
        </a:p>
      </dgm:t>
    </dgm:pt>
    <dgm:pt modelId="{CE706A86-3C2D-4809-A590-53F4A90B5B92}" type="pres">
      <dgm:prSet presAssocID="{D487981D-DCD5-468E-9F7F-E9EA9B1FC84A}" presName="pillars" presStyleCnt="0"/>
      <dgm:spPr/>
      <dgm:t>
        <a:bodyPr/>
        <a:lstStyle/>
        <a:p>
          <a:endParaRPr lang="ru-RU"/>
        </a:p>
      </dgm:t>
    </dgm:pt>
    <dgm:pt modelId="{3C22851E-FA56-4D23-BA02-2B1037ACCC0C}" type="pres">
      <dgm:prSet presAssocID="{D487981D-DCD5-468E-9F7F-E9EA9B1FC84A}" presName="pillar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0F5D6C-9B59-4111-B320-ED1E69A62390}" type="pres">
      <dgm:prSet presAssocID="{C7482683-F5F1-48A3-963C-D1BAC358D235}" presName="pillarX" presStyleLbl="node1" presStyleIdx="1" presStyleCnt="5" custScaleY="110821" custLinFactNeighborY="-11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EB11D-25EB-4DE1-9DEB-16C32A77E3DC}" type="pres">
      <dgm:prSet presAssocID="{12043714-3B8A-4533-90DA-59B945C7E49F}" presName="pillarX" presStyleLbl="node1" presStyleIdx="2" presStyleCnt="5" custScaleY="116131" custLinFactNeighborX="542" custLinFactNeighborY="-13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E7C965-61E4-4CC4-86F7-55FF0450DFB8}" type="pres">
      <dgm:prSet presAssocID="{A0CD9D58-A839-4891-8EDD-71F826DB7A1A}" presName="pillar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8A9173-C14E-4DFB-BB86-E4C3A1CC067C}" type="pres">
      <dgm:prSet presAssocID="{4A6AF84C-5E19-407A-9724-2DF92275BA37}" presName="pillar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8EC89D-7685-456E-AAE0-6C839938D4EF}" type="pres">
      <dgm:prSet presAssocID="{D487981D-DCD5-468E-9F7F-E9EA9B1FC84A}" presName="base" presStyleLbl="dkBgShp" presStyleIdx="1" presStyleCnt="2" custLinFactNeighborX="0" custLinFactNeighborY="47584"/>
      <dgm:spPr/>
      <dgm:t>
        <a:bodyPr/>
        <a:lstStyle/>
        <a:p>
          <a:endParaRPr lang="ru-RU"/>
        </a:p>
      </dgm:t>
    </dgm:pt>
  </dgm:ptLst>
  <dgm:cxnLst>
    <dgm:cxn modelId="{72BA045B-5BC3-4C10-8634-2DED9D0EFE4B}" srcId="{D487981D-DCD5-468E-9F7F-E9EA9B1FC84A}" destId="{A0CD9D58-A839-4891-8EDD-71F826DB7A1A}" srcOrd="3" destOrd="0" parTransId="{E5967B87-BF48-4F5F-BFF9-898E37BDF66B}" sibTransId="{3186A830-6A99-4887-918B-17CD8CBF5326}"/>
    <dgm:cxn modelId="{AEF7DA99-18CD-4611-A912-16387734DAE9}" type="presOf" srcId="{C7482683-F5F1-48A3-963C-D1BAC358D235}" destId="{860F5D6C-9B59-4111-B320-ED1E69A62390}" srcOrd="0" destOrd="0" presId="urn:microsoft.com/office/officeart/2005/8/layout/hList3"/>
    <dgm:cxn modelId="{C651BE33-675C-4C2C-AE28-5E98166E729D}" type="presOf" srcId="{C4321AE2-1364-410F-BE50-E51AEB8035F5}" destId="{35E5688E-2EDA-463C-BA10-F9042A27BF28}" srcOrd="0" destOrd="0" presId="urn:microsoft.com/office/officeart/2005/8/layout/hList3"/>
    <dgm:cxn modelId="{1FACBF52-6C8F-4041-BCE7-F975EF08DF1A}" srcId="{C4321AE2-1364-410F-BE50-E51AEB8035F5}" destId="{D487981D-DCD5-468E-9F7F-E9EA9B1FC84A}" srcOrd="0" destOrd="0" parTransId="{CB45F26D-6486-4438-B503-D55712F2C2C4}" sibTransId="{A6E5C092-668D-4211-B413-920EB421E10C}"/>
    <dgm:cxn modelId="{33489225-BC36-4FA8-A58C-66523E3632B2}" type="presOf" srcId="{12043714-3B8A-4533-90DA-59B945C7E49F}" destId="{8EFEB11D-25EB-4DE1-9DEB-16C32A77E3DC}" srcOrd="0" destOrd="0" presId="urn:microsoft.com/office/officeart/2005/8/layout/hList3"/>
    <dgm:cxn modelId="{66811360-B8E7-4D9D-8C45-0C39013C416C}" type="presOf" srcId="{4A6AF84C-5E19-407A-9724-2DF92275BA37}" destId="{298A9173-C14E-4DFB-BB86-E4C3A1CC067C}" srcOrd="0" destOrd="0" presId="urn:microsoft.com/office/officeart/2005/8/layout/hList3"/>
    <dgm:cxn modelId="{453FDB17-AFB6-4835-B39A-FF6AAB4CFAF0}" srcId="{D487981D-DCD5-468E-9F7F-E9EA9B1FC84A}" destId="{C7482683-F5F1-48A3-963C-D1BAC358D235}" srcOrd="1" destOrd="0" parTransId="{AB53B9FF-5CE7-4213-A8E7-42004198E6B2}" sibTransId="{FE553F5A-CD24-4BF9-9E9F-B5031EE2AC53}"/>
    <dgm:cxn modelId="{6B91B9C3-FD5F-4E03-9CFA-4F5F167D2994}" srcId="{D487981D-DCD5-468E-9F7F-E9EA9B1FC84A}" destId="{12043714-3B8A-4533-90DA-59B945C7E49F}" srcOrd="2" destOrd="0" parTransId="{18A23533-7B58-4639-8C37-759C31EC5C7A}" sibTransId="{56E05C21-320B-4F37-BEB1-E6E2918CF905}"/>
    <dgm:cxn modelId="{7DAF5B76-ED52-434D-8502-923130F86F62}" type="presOf" srcId="{362DD9B2-E796-4555-AA11-3B120E780855}" destId="{3C22851E-FA56-4D23-BA02-2B1037ACCC0C}" srcOrd="0" destOrd="0" presId="urn:microsoft.com/office/officeart/2005/8/layout/hList3"/>
    <dgm:cxn modelId="{DFEAD38E-8E06-43C3-9401-B760ED9113F5}" type="presOf" srcId="{A0CD9D58-A839-4891-8EDD-71F826DB7A1A}" destId="{4CE7C965-61E4-4CC4-86F7-55FF0450DFB8}" srcOrd="0" destOrd="0" presId="urn:microsoft.com/office/officeart/2005/8/layout/hList3"/>
    <dgm:cxn modelId="{A6FB0AA3-A2FC-4821-A236-6C6605995118}" srcId="{D487981D-DCD5-468E-9F7F-E9EA9B1FC84A}" destId="{4A6AF84C-5E19-407A-9724-2DF92275BA37}" srcOrd="4" destOrd="0" parTransId="{13019E8E-40C6-478E-9216-75CAFB6B6149}" sibTransId="{849227D9-FAF4-4F0C-AD5D-3FB90D529DC8}"/>
    <dgm:cxn modelId="{FCE1E8EF-A423-4222-8E22-E570E5E84B70}" srcId="{D487981D-DCD5-468E-9F7F-E9EA9B1FC84A}" destId="{362DD9B2-E796-4555-AA11-3B120E780855}" srcOrd="0" destOrd="0" parTransId="{33633154-BFDB-4E88-B59F-5ABE83E582C3}" sibTransId="{0D2DC2EA-6CFD-4A5F-8850-8C956EAB981C}"/>
    <dgm:cxn modelId="{2C4B67FC-F4CB-4988-BF5C-4302193CF7AD}" type="presOf" srcId="{D487981D-DCD5-468E-9F7F-E9EA9B1FC84A}" destId="{D7797A88-3F21-4556-A616-EBA98A36CDB0}" srcOrd="0" destOrd="0" presId="urn:microsoft.com/office/officeart/2005/8/layout/hList3"/>
    <dgm:cxn modelId="{59768B58-5D49-4923-927D-9C7DB0B472EB}" type="presParOf" srcId="{35E5688E-2EDA-463C-BA10-F9042A27BF28}" destId="{D7797A88-3F21-4556-A616-EBA98A36CDB0}" srcOrd="0" destOrd="0" presId="urn:microsoft.com/office/officeart/2005/8/layout/hList3"/>
    <dgm:cxn modelId="{0076B50E-2FE4-4901-97F0-5FA566155269}" type="presParOf" srcId="{35E5688E-2EDA-463C-BA10-F9042A27BF28}" destId="{CE706A86-3C2D-4809-A590-53F4A90B5B92}" srcOrd="1" destOrd="0" presId="urn:microsoft.com/office/officeart/2005/8/layout/hList3"/>
    <dgm:cxn modelId="{FE2AA513-FB46-4ADB-8C2E-1B7A928564E4}" type="presParOf" srcId="{CE706A86-3C2D-4809-A590-53F4A90B5B92}" destId="{3C22851E-FA56-4D23-BA02-2B1037ACCC0C}" srcOrd="0" destOrd="0" presId="urn:microsoft.com/office/officeart/2005/8/layout/hList3"/>
    <dgm:cxn modelId="{1DC69E45-316F-4FB8-A4D0-A4DEB439F300}" type="presParOf" srcId="{CE706A86-3C2D-4809-A590-53F4A90B5B92}" destId="{860F5D6C-9B59-4111-B320-ED1E69A62390}" srcOrd="1" destOrd="0" presId="urn:microsoft.com/office/officeart/2005/8/layout/hList3"/>
    <dgm:cxn modelId="{B0AA1CD6-E6BD-438F-AE18-5AB5AB0F38B2}" type="presParOf" srcId="{CE706A86-3C2D-4809-A590-53F4A90B5B92}" destId="{8EFEB11D-25EB-4DE1-9DEB-16C32A77E3DC}" srcOrd="2" destOrd="0" presId="urn:microsoft.com/office/officeart/2005/8/layout/hList3"/>
    <dgm:cxn modelId="{B78D59B7-3985-49E9-81D1-BF79C3B58EF6}" type="presParOf" srcId="{CE706A86-3C2D-4809-A590-53F4A90B5B92}" destId="{4CE7C965-61E4-4CC4-86F7-55FF0450DFB8}" srcOrd="3" destOrd="0" presId="urn:microsoft.com/office/officeart/2005/8/layout/hList3"/>
    <dgm:cxn modelId="{AA4EA5D2-359C-4132-AF2B-864A2A207224}" type="presParOf" srcId="{CE706A86-3C2D-4809-A590-53F4A90B5B92}" destId="{298A9173-C14E-4DFB-BB86-E4C3A1CC067C}" srcOrd="4" destOrd="0" presId="urn:microsoft.com/office/officeart/2005/8/layout/hList3"/>
    <dgm:cxn modelId="{02275096-A534-44C0-8390-D23194E1202F}" type="presParOf" srcId="{35E5688E-2EDA-463C-BA10-F9042A27BF28}" destId="{028EC89D-7685-456E-AAE0-6C839938D4E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E352F9-B4C6-4A0D-901B-31354EA00AA8}" type="doc">
      <dgm:prSet loTypeId="urn:microsoft.com/office/officeart/2005/8/layout/pyramid1" loCatId="pyramid" qsTypeId="urn:microsoft.com/office/officeart/2005/8/quickstyle/simple1#1" qsCatId="simple" csTypeId="urn:microsoft.com/office/officeart/2005/8/colors/accent1_2#1" csCatId="accent1" phldr="1"/>
      <dgm:spPr/>
    </dgm:pt>
    <dgm:pt modelId="{DAB5FFD8-D788-4EBD-849A-7E537BFC54A9}">
      <dgm:prSet phldrT="[Текст]" custT="1"/>
      <dgm:spPr>
        <a:solidFill>
          <a:schemeClr val="bg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/>
        <a:lstStyle/>
        <a:p>
          <a:endParaRPr lang="ru-RU" sz="1900" dirty="0"/>
        </a:p>
        <a:p>
          <a:r>
            <a:rPr lang="ru-RU" sz="2000" dirty="0"/>
            <a:t>Макро анализ</a:t>
          </a:r>
        </a:p>
      </dgm:t>
    </dgm:pt>
    <dgm:pt modelId="{1171280C-FD31-480F-9FE5-BDEB7D2B6094}" type="parTrans" cxnId="{32255CDE-8063-4845-A0C6-E0BD803ED3D9}">
      <dgm:prSet/>
      <dgm:spPr/>
      <dgm:t>
        <a:bodyPr/>
        <a:lstStyle/>
        <a:p>
          <a:endParaRPr lang="ru-RU"/>
        </a:p>
      </dgm:t>
    </dgm:pt>
    <dgm:pt modelId="{0FC7FBE7-2168-4E86-8D72-EA32C6D9DB00}" type="sibTrans" cxnId="{32255CDE-8063-4845-A0C6-E0BD803ED3D9}">
      <dgm:prSet/>
      <dgm:spPr/>
      <dgm:t>
        <a:bodyPr/>
        <a:lstStyle/>
        <a:p>
          <a:endParaRPr lang="ru-RU"/>
        </a:p>
      </dgm:t>
    </dgm:pt>
    <dgm:pt modelId="{033CB9E7-5053-443F-9BBE-1A17C10F9C2C}">
      <dgm:prSet phldrT="[Текст]" custT="1"/>
      <dgm:spPr>
        <a:solidFill>
          <a:schemeClr val="bg2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/>
        <a:lstStyle/>
        <a:p>
          <a:r>
            <a:rPr lang="ru-RU" sz="2400" dirty="0"/>
            <a:t>Сводные данные</a:t>
          </a:r>
        </a:p>
      </dgm:t>
    </dgm:pt>
    <dgm:pt modelId="{E7C57B17-F3BB-45DA-AD68-9B872277320E}" type="parTrans" cxnId="{EBB24723-72D7-4B8A-9503-F2E7A4777643}">
      <dgm:prSet/>
      <dgm:spPr/>
      <dgm:t>
        <a:bodyPr/>
        <a:lstStyle/>
        <a:p>
          <a:endParaRPr lang="ru-RU"/>
        </a:p>
      </dgm:t>
    </dgm:pt>
    <dgm:pt modelId="{7A98961E-4DB9-4B93-AE43-24F334E32C28}" type="sibTrans" cxnId="{EBB24723-72D7-4B8A-9503-F2E7A4777643}">
      <dgm:prSet/>
      <dgm:spPr/>
      <dgm:t>
        <a:bodyPr/>
        <a:lstStyle/>
        <a:p>
          <a:endParaRPr lang="ru-RU"/>
        </a:p>
      </dgm:t>
    </dgm:pt>
    <dgm:pt modelId="{91548933-085B-4B7F-9AB1-8D19037DC94F}">
      <dgm:prSet phldrT="[Текст]" custT="1"/>
      <dgm:spPr>
        <a:solidFill>
          <a:schemeClr val="accent3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/>
        <a:lstStyle/>
        <a:p>
          <a:r>
            <a:rPr lang="ru-RU" sz="3200" dirty="0"/>
            <a:t>База фискальных документов</a:t>
          </a:r>
        </a:p>
      </dgm:t>
    </dgm:pt>
    <dgm:pt modelId="{46BBBB79-258D-42B2-9F0C-44E1E9598B1E}" type="parTrans" cxnId="{5C5E1101-C66A-4DF3-AC9F-8F44053B416A}">
      <dgm:prSet/>
      <dgm:spPr/>
      <dgm:t>
        <a:bodyPr/>
        <a:lstStyle/>
        <a:p>
          <a:endParaRPr lang="ru-RU"/>
        </a:p>
      </dgm:t>
    </dgm:pt>
    <dgm:pt modelId="{F82C92BA-A72A-484F-8762-61FF770530DC}" type="sibTrans" cxnId="{5C5E1101-C66A-4DF3-AC9F-8F44053B416A}">
      <dgm:prSet/>
      <dgm:spPr/>
      <dgm:t>
        <a:bodyPr/>
        <a:lstStyle/>
        <a:p>
          <a:endParaRPr lang="ru-RU"/>
        </a:p>
      </dgm:t>
    </dgm:pt>
    <dgm:pt modelId="{8F47B648-A239-42A5-A434-D49BD3E45A90}">
      <dgm:prSet custT="1"/>
      <dgm:spPr>
        <a:solidFill>
          <a:schemeClr val="tx2">
            <a:lumMod val="40000"/>
            <a:lumOff val="6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/>
        <a:lstStyle/>
        <a:p>
          <a:r>
            <a:rPr lang="ru-RU" sz="2800" dirty="0"/>
            <a:t>Потоковая аналитика</a:t>
          </a:r>
        </a:p>
      </dgm:t>
    </dgm:pt>
    <dgm:pt modelId="{49973AAE-8D24-42B7-9286-41722CC4BB90}" type="parTrans" cxnId="{1B8BC2F5-5168-4A7C-8401-8BF42DF40AF5}">
      <dgm:prSet/>
      <dgm:spPr/>
      <dgm:t>
        <a:bodyPr/>
        <a:lstStyle/>
        <a:p>
          <a:endParaRPr lang="ru-RU"/>
        </a:p>
      </dgm:t>
    </dgm:pt>
    <dgm:pt modelId="{9603A5C8-3E9E-49A1-9914-D188242F5F49}" type="sibTrans" cxnId="{1B8BC2F5-5168-4A7C-8401-8BF42DF40AF5}">
      <dgm:prSet/>
      <dgm:spPr/>
      <dgm:t>
        <a:bodyPr/>
        <a:lstStyle/>
        <a:p>
          <a:endParaRPr lang="ru-RU"/>
        </a:p>
      </dgm:t>
    </dgm:pt>
    <dgm:pt modelId="{B2A2748A-B304-4A16-AA15-3103124CC88B}">
      <dgm:prSet phldrT="[Текст]"/>
      <dgm:spPr>
        <a:noFill/>
        <a:ln>
          <a:noFill/>
        </a:ln>
      </dgm:spPr>
      <dgm:t>
        <a:bodyPr/>
        <a:lstStyle/>
        <a:p>
          <a:r>
            <a:rPr lang="ru-RU" dirty="0"/>
            <a:t>Макроэкономическая статистика и отраслевая аналитика, расчет потребительской корзины</a:t>
          </a:r>
        </a:p>
      </dgm:t>
    </dgm:pt>
    <dgm:pt modelId="{81A9CA26-56CD-49E6-8721-7E16BB9D3147}" type="parTrans" cxnId="{0AA3CCC5-C836-4BB7-90DF-A6B1D38AA6AD}">
      <dgm:prSet/>
      <dgm:spPr/>
      <dgm:t>
        <a:bodyPr/>
        <a:lstStyle/>
        <a:p>
          <a:endParaRPr lang="ru-RU"/>
        </a:p>
      </dgm:t>
    </dgm:pt>
    <dgm:pt modelId="{2969A049-EEE1-415A-B285-D46BF73668B4}" type="sibTrans" cxnId="{0AA3CCC5-C836-4BB7-90DF-A6B1D38AA6AD}">
      <dgm:prSet/>
      <dgm:spPr/>
      <dgm:t>
        <a:bodyPr/>
        <a:lstStyle/>
        <a:p>
          <a:endParaRPr lang="ru-RU"/>
        </a:p>
      </dgm:t>
    </dgm:pt>
    <dgm:pt modelId="{A9390EA3-F768-4BA7-8462-A4F291640501}">
      <dgm:prSet phldrT="[Текст]"/>
      <dgm:spPr>
        <a:noFill/>
        <a:ln>
          <a:noFill/>
        </a:ln>
      </dgm:spPr>
      <dgm:t>
        <a:bodyPr/>
        <a:lstStyle/>
        <a:p>
          <a:r>
            <a:rPr lang="ru-RU" dirty="0"/>
            <a:t>Агрегированные данные о расчетах по регионам, налогоплательщикам, кассам, временным периодам и режимам налогообложения</a:t>
          </a:r>
        </a:p>
      </dgm:t>
    </dgm:pt>
    <dgm:pt modelId="{F97D5C25-C133-4EDF-B549-D3314D775B55}" type="parTrans" cxnId="{B691D22F-13C6-4095-A7F3-1A08420CE2C9}">
      <dgm:prSet/>
      <dgm:spPr/>
      <dgm:t>
        <a:bodyPr/>
        <a:lstStyle/>
        <a:p>
          <a:endParaRPr lang="ru-RU"/>
        </a:p>
      </dgm:t>
    </dgm:pt>
    <dgm:pt modelId="{E5E7C5F2-8985-4B10-AEF7-573A770F3904}" type="sibTrans" cxnId="{B691D22F-13C6-4095-A7F3-1A08420CE2C9}">
      <dgm:prSet/>
      <dgm:spPr/>
      <dgm:t>
        <a:bodyPr/>
        <a:lstStyle/>
        <a:p>
          <a:endParaRPr lang="ru-RU"/>
        </a:p>
      </dgm:t>
    </dgm:pt>
    <dgm:pt modelId="{22E3D919-177B-4515-9D9C-19402B2FF894}">
      <dgm:prSet phldrT="[Текст]"/>
      <dgm:spPr>
        <a:noFill/>
        <a:ln>
          <a:noFill/>
        </a:ln>
      </dgm:spPr>
      <dgm:t>
        <a:bodyPr/>
        <a:lstStyle/>
        <a:p>
          <a:r>
            <a:rPr lang="ru-RU" dirty="0"/>
            <a:t>Сведения о каждой операции на каждой кассе</a:t>
          </a:r>
        </a:p>
      </dgm:t>
    </dgm:pt>
    <dgm:pt modelId="{8C1347E7-C15D-4146-8D4C-CF500570E5F1}" type="parTrans" cxnId="{0538DD47-58CE-4BB6-B9FE-8A5D526CD6E0}">
      <dgm:prSet/>
      <dgm:spPr/>
      <dgm:t>
        <a:bodyPr/>
        <a:lstStyle/>
        <a:p>
          <a:endParaRPr lang="ru-RU"/>
        </a:p>
      </dgm:t>
    </dgm:pt>
    <dgm:pt modelId="{CADB411D-ADCB-4849-B224-F1397569D28D}" type="sibTrans" cxnId="{0538DD47-58CE-4BB6-B9FE-8A5D526CD6E0}">
      <dgm:prSet/>
      <dgm:spPr/>
      <dgm:t>
        <a:bodyPr/>
        <a:lstStyle/>
        <a:p>
          <a:endParaRPr lang="ru-RU"/>
        </a:p>
      </dgm:t>
    </dgm:pt>
    <dgm:pt modelId="{0C176931-4412-4F92-B296-E07E128DE2EB}">
      <dgm:prSet/>
      <dgm:spPr>
        <a:noFill/>
        <a:ln>
          <a:noFill/>
        </a:ln>
      </dgm:spPr>
      <dgm:t>
        <a:bodyPr/>
        <a:lstStyle/>
        <a:p>
          <a:r>
            <a:rPr lang="ru-RU" dirty="0"/>
            <a:t>Выявление нарушений и аномального поведения, контроль цен на жизненно важные лекарственные средства</a:t>
          </a:r>
        </a:p>
      </dgm:t>
    </dgm:pt>
    <dgm:pt modelId="{56861984-144D-42E5-B341-42B366BCD031}" type="sibTrans" cxnId="{389E6205-2E49-48F0-B402-611AE6E923F1}">
      <dgm:prSet/>
      <dgm:spPr/>
      <dgm:t>
        <a:bodyPr/>
        <a:lstStyle/>
        <a:p>
          <a:endParaRPr lang="ru-RU"/>
        </a:p>
      </dgm:t>
    </dgm:pt>
    <dgm:pt modelId="{77EADE89-4934-4F92-8F0E-E6D0E8A5CD95}" type="parTrans" cxnId="{389E6205-2E49-48F0-B402-611AE6E923F1}">
      <dgm:prSet/>
      <dgm:spPr/>
      <dgm:t>
        <a:bodyPr/>
        <a:lstStyle/>
        <a:p>
          <a:endParaRPr lang="ru-RU"/>
        </a:p>
      </dgm:t>
    </dgm:pt>
    <dgm:pt modelId="{8EF2BA0A-F910-405F-AF4D-3A56B61F31AB}" type="pres">
      <dgm:prSet presAssocID="{EAE352F9-B4C6-4A0D-901B-31354EA00AA8}" presName="Name0" presStyleCnt="0">
        <dgm:presLayoutVars>
          <dgm:dir/>
          <dgm:animLvl val="lvl"/>
          <dgm:resizeHandles val="exact"/>
        </dgm:presLayoutVars>
      </dgm:prSet>
      <dgm:spPr/>
    </dgm:pt>
    <dgm:pt modelId="{E2080E6A-C01A-474B-A132-35B40AC39448}" type="pres">
      <dgm:prSet presAssocID="{DAB5FFD8-D788-4EBD-849A-7E537BFC54A9}" presName="Name8" presStyleCnt="0"/>
      <dgm:spPr/>
    </dgm:pt>
    <dgm:pt modelId="{B908956D-5BC1-4A78-90DE-325ED73C14F8}" type="pres">
      <dgm:prSet presAssocID="{DAB5FFD8-D788-4EBD-849A-7E537BFC54A9}" presName="acctBkgd" presStyleLbl="alignAcc1" presStyleIdx="0" presStyleCnt="4"/>
      <dgm:spPr/>
      <dgm:t>
        <a:bodyPr/>
        <a:lstStyle/>
        <a:p>
          <a:endParaRPr lang="ru-RU"/>
        </a:p>
      </dgm:t>
    </dgm:pt>
    <dgm:pt modelId="{FCBF18D6-3F3B-4D6B-8E01-DD99C661BDA3}" type="pres">
      <dgm:prSet presAssocID="{DAB5FFD8-D788-4EBD-849A-7E537BFC54A9}" presName="acctTx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905109-ECFD-45C0-BE38-070FC39D5676}" type="pres">
      <dgm:prSet presAssocID="{DAB5FFD8-D788-4EBD-849A-7E537BFC54A9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19187E-044B-4B80-8378-7540D90E1DCE}" type="pres">
      <dgm:prSet presAssocID="{DAB5FFD8-D788-4EBD-849A-7E537BFC54A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F96883-2E28-467A-891C-AAE858BD4FAC}" type="pres">
      <dgm:prSet presAssocID="{033CB9E7-5053-443F-9BBE-1A17C10F9C2C}" presName="Name8" presStyleCnt="0"/>
      <dgm:spPr/>
    </dgm:pt>
    <dgm:pt modelId="{514A914B-BE9A-4A1E-A333-4ECB324A7131}" type="pres">
      <dgm:prSet presAssocID="{033CB9E7-5053-443F-9BBE-1A17C10F9C2C}" presName="acctBkgd" presStyleLbl="alignAcc1" presStyleIdx="1" presStyleCnt="4"/>
      <dgm:spPr/>
      <dgm:t>
        <a:bodyPr/>
        <a:lstStyle/>
        <a:p>
          <a:endParaRPr lang="ru-RU"/>
        </a:p>
      </dgm:t>
    </dgm:pt>
    <dgm:pt modelId="{8D2EDE23-256A-4143-9461-9619B73A2E6D}" type="pres">
      <dgm:prSet presAssocID="{033CB9E7-5053-443F-9BBE-1A17C10F9C2C}" presName="acctTx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968ACE-7724-4E7C-83F9-C9592B043798}" type="pres">
      <dgm:prSet presAssocID="{033CB9E7-5053-443F-9BBE-1A17C10F9C2C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4D1768-A5A2-44A6-9B4B-3D6855312BD8}" type="pres">
      <dgm:prSet presAssocID="{033CB9E7-5053-443F-9BBE-1A17C10F9C2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3B659E-8750-4741-9BFF-8D11BC36C809}" type="pres">
      <dgm:prSet presAssocID="{8F47B648-A239-42A5-A434-D49BD3E45A90}" presName="Name8" presStyleCnt="0"/>
      <dgm:spPr/>
    </dgm:pt>
    <dgm:pt modelId="{4E4C35C7-842F-4968-BAA9-54814646F4D9}" type="pres">
      <dgm:prSet presAssocID="{8F47B648-A239-42A5-A434-D49BD3E45A90}" presName="acctBkgd" presStyleLbl="alignAcc1" presStyleIdx="2" presStyleCnt="4"/>
      <dgm:spPr/>
      <dgm:t>
        <a:bodyPr/>
        <a:lstStyle/>
        <a:p>
          <a:endParaRPr lang="ru-RU"/>
        </a:p>
      </dgm:t>
    </dgm:pt>
    <dgm:pt modelId="{153314A5-23F1-41BB-B52A-D827E0CBA153}" type="pres">
      <dgm:prSet presAssocID="{8F47B648-A239-42A5-A434-D49BD3E45A90}" presName="acctTx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7FA2D8-481A-4A1A-A68D-462578D99AB5}" type="pres">
      <dgm:prSet presAssocID="{8F47B648-A239-42A5-A434-D49BD3E45A90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A3F0CC-C9B2-4355-946A-3F0D9C7959A1}" type="pres">
      <dgm:prSet presAssocID="{8F47B648-A239-42A5-A434-D49BD3E45A9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564E27-0088-4470-97F9-A936CB47EC1B}" type="pres">
      <dgm:prSet presAssocID="{91548933-085B-4B7F-9AB1-8D19037DC94F}" presName="Name8" presStyleCnt="0"/>
      <dgm:spPr/>
    </dgm:pt>
    <dgm:pt modelId="{89CED382-C300-4069-B4A9-299033DB3D5D}" type="pres">
      <dgm:prSet presAssocID="{91548933-085B-4B7F-9AB1-8D19037DC94F}" presName="acctBkgd" presStyleLbl="alignAcc1" presStyleIdx="3" presStyleCnt="4"/>
      <dgm:spPr/>
      <dgm:t>
        <a:bodyPr/>
        <a:lstStyle/>
        <a:p>
          <a:endParaRPr lang="ru-RU"/>
        </a:p>
      </dgm:t>
    </dgm:pt>
    <dgm:pt modelId="{4BB6AE62-98E9-4A59-A74A-5A31CAB740EA}" type="pres">
      <dgm:prSet presAssocID="{91548933-085B-4B7F-9AB1-8D19037DC94F}" presName="acct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92A5B2-8D8B-475D-A3A5-F5AD29A51947}" type="pres">
      <dgm:prSet presAssocID="{91548933-085B-4B7F-9AB1-8D19037DC94F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218CEC-8838-4824-A85A-2D06FB2F2DCE}" type="pres">
      <dgm:prSet presAssocID="{91548933-085B-4B7F-9AB1-8D19037DC94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2D48A0-6084-4A8B-8805-A3A03A97E29F}" type="presOf" srcId="{0C176931-4412-4F92-B296-E07E128DE2EB}" destId="{153314A5-23F1-41BB-B52A-D827E0CBA153}" srcOrd="1" destOrd="0" presId="urn:microsoft.com/office/officeart/2005/8/layout/pyramid1"/>
    <dgm:cxn modelId="{F856022B-E517-439B-A445-451A4780209A}" type="presOf" srcId="{033CB9E7-5053-443F-9BBE-1A17C10F9C2C}" destId="{AD4D1768-A5A2-44A6-9B4B-3D6855312BD8}" srcOrd="1" destOrd="0" presId="urn:microsoft.com/office/officeart/2005/8/layout/pyramid1"/>
    <dgm:cxn modelId="{7425A03C-87A6-4BE5-B537-918D8CEC2259}" type="presOf" srcId="{A9390EA3-F768-4BA7-8462-A4F291640501}" destId="{514A914B-BE9A-4A1E-A333-4ECB324A7131}" srcOrd="0" destOrd="0" presId="urn:microsoft.com/office/officeart/2005/8/layout/pyramid1"/>
    <dgm:cxn modelId="{515C4DAF-0E2B-4149-ACD2-66DE9ADD41E3}" type="presOf" srcId="{DAB5FFD8-D788-4EBD-849A-7E537BFC54A9}" destId="{E519187E-044B-4B80-8378-7540D90E1DCE}" srcOrd="1" destOrd="0" presId="urn:microsoft.com/office/officeart/2005/8/layout/pyramid1"/>
    <dgm:cxn modelId="{32255CDE-8063-4845-A0C6-E0BD803ED3D9}" srcId="{EAE352F9-B4C6-4A0D-901B-31354EA00AA8}" destId="{DAB5FFD8-D788-4EBD-849A-7E537BFC54A9}" srcOrd="0" destOrd="0" parTransId="{1171280C-FD31-480F-9FE5-BDEB7D2B6094}" sibTransId="{0FC7FBE7-2168-4E86-8D72-EA32C6D9DB00}"/>
    <dgm:cxn modelId="{A89A0187-C150-4BAB-A09F-3A5E5F9FF864}" type="presOf" srcId="{EAE352F9-B4C6-4A0D-901B-31354EA00AA8}" destId="{8EF2BA0A-F910-405F-AF4D-3A56B61F31AB}" srcOrd="0" destOrd="0" presId="urn:microsoft.com/office/officeart/2005/8/layout/pyramid1"/>
    <dgm:cxn modelId="{C3AABFDD-FAC2-40D6-B2E8-85754F9E85EF}" type="presOf" srcId="{22E3D919-177B-4515-9D9C-19402B2FF894}" destId="{89CED382-C300-4069-B4A9-299033DB3D5D}" srcOrd="0" destOrd="0" presId="urn:microsoft.com/office/officeart/2005/8/layout/pyramid1"/>
    <dgm:cxn modelId="{0538DD47-58CE-4BB6-B9FE-8A5D526CD6E0}" srcId="{91548933-085B-4B7F-9AB1-8D19037DC94F}" destId="{22E3D919-177B-4515-9D9C-19402B2FF894}" srcOrd="0" destOrd="0" parTransId="{8C1347E7-C15D-4146-8D4C-CF500570E5F1}" sibTransId="{CADB411D-ADCB-4849-B224-F1397569D28D}"/>
    <dgm:cxn modelId="{0AA3CCC5-C836-4BB7-90DF-A6B1D38AA6AD}" srcId="{DAB5FFD8-D788-4EBD-849A-7E537BFC54A9}" destId="{B2A2748A-B304-4A16-AA15-3103124CC88B}" srcOrd="0" destOrd="0" parTransId="{81A9CA26-56CD-49E6-8721-7E16BB9D3147}" sibTransId="{2969A049-EEE1-415A-B285-D46BF73668B4}"/>
    <dgm:cxn modelId="{C95981EC-6460-4477-80DF-3E67D94A4882}" type="presOf" srcId="{91548933-085B-4B7F-9AB1-8D19037DC94F}" destId="{8C218CEC-8838-4824-A85A-2D06FB2F2DCE}" srcOrd="1" destOrd="0" presId="urn:microsoft.com/office/officeart/2005/8/layout/pyramid1"/>
    <dgm:cxn modelId="{82855127-3B5F-4DBA-9E67-5F985C816F6C}" type="presOf" srcId="{22E3D919-177B-4515-9D9C-19402B2FF894}" destId="{4BB6AE62-98E9-4A59-A74A-5A31CAB740EA}" srcOrd="1" destOrd="0" presId="urn:microsoft.com/office/officeart/2005/8/layout/pyramid1"/>
    <dgm:cxn modelId="{5C5E1101-C66A-4DF3-AC9F-8F44053B416A}" srcId="{EAE352F9-B4C6-4A0D-901B-31354EA00AA8}" destId="{91548933-085B-4B7F-9AB1-8D19037DC94F}" srcOrd="3" destOrd="0" parTransId="{46BBBB79-258D-42B2-9F0C-44E1E9598B1E}" sibTransId="{F82C92BA-A72A-484F-8762-61FF770530DC}"/>
    <dgm:cxn modelId="{965BF651-6E53-4766-9E7F-97A92B916D38}" type="presOf" srcId="{0C176931-4412-4F92-B296-E07E128DE2EB}" destId="{4E4C35C7-842F-4968-BAA9-54814646F4D9}" srcOrd="0" destOrd="0" presId="urn:microsoft.com/office/officeart/2005/8/layout/pyramid1"/>
    <dgm:cxn modelId="{CA0CBC10-7F8D-45C8-B122-C7BAB80A6F5F}" type="presOf" srcId="{B2A2748A-B304-4A16-AA15-3103124CC88B}" destId="{FCBF18D6-3F3B-4D6B-8E01-DD99C661BDA3}" srcOrd="1" destOrd="0" presId="urn:microsoft.com/office/officeart/2005/8/layout/pyramid1"/>
    <dgm:cxn modelId="{4AAB34F4-7B95-4BA3-B856-2DE08D0EFD7A}" type="presOf" srcId="{DAB5FFD8-D788-4EBD-849A-7E537BFC54A9}" destId="{87905109-ECFD-45C0-BE38-070FC39D5676}" srcOrd="0" destOrd="0" presId="urn:microsoft.com/office/officeart/2005/8/layout/pyramid1"/>
    <dgm:cxn modelId="{B691D22F-13C6-4095-A7F3-1A08420CE2C9}" srcId="{033CB9E7-5053-443F-9BBE-1A17C10F9C2C}" destId="{A9390EA3-F768-4BA7-8462-A4F291640501}" srcOrd="0" destOrd="0" parTransId="{F97D5C25-C133-4EDF-B549-D3314D775B55}" sibTransId="{E5E7C5F2-8985-4B10-AEF7-573A770F3904}"/>
    <dgm:cxn modelId="{5507FC5E-6C32-414D-8520-DE17A5C282B6}" type="presOf" srcId="{A9390EA3-F768-4BA7-8462-A4F291640501}" destId="{8D2EDE23-256A-4143-9461-9619B73A2E6D}" srcOrd="1" destOrd="0" presId="urn:microsoft.com/office/officeart/2005/8/layout/pyramid1"/>
    <dgm:cxn modelId="{3C4D8850-84BB-4848-A9A5-97615AA56094}" type="presOf" srcId="{033CB9E7-5053-443F-9BBE-1A17C10F9C2C}" destId="{B5968ACE-7724-4E7C-83F9-C9592B043798}" srcOrd="0" destOrd="0" presId="urn:microsoft.com/office/officeart/2005/8/layout/pyramid1"/>
    <dgm:cxn modelId="{52371228-00D6-4FDA-B10F-B27F163197D6}" type="presOf" srcId="{8F47B648-A239-42A5-A434-D49BD3E45A90}" destId="{5DA3F0CC-C9B2-4355-946A-3F0D9C7959A1}" srcOrd="1" destOrd="0" presId="urn:microsoft.com/office/officeart/2005/8/layout/pyramid1"/>
    <dgm:cxn modelId="{389E6205-2E49-48F0-B402-611AE6E923F1}" srcId="{8F47B648-A239-42A5-A434-D49BD3E45A90}" destId="{0C176931-4412-4F92-B296-E07E128DE2EB}" srcOrd="0" destOrd="0" parTransId="{77EADE89-4934-4F92-8F0E-E6D0E8A5CD95}" sibTransId="{56861984-144D-42E5-B341-42B366BCD031}"/>
    <dgm:cxn modelId="{F35C3C98-C57A-4520-8C94-CDDEE1BF1210}" type="presOf" srcId="{B2A2748A-B304-4A16-AA15-3103124CC88B}" destId="{B908956D-5BC1-4A78-90DE-325ED73C14F8}" srcOrd="0" destOrd="0" presId="urn:microsoft.com/office/officeart/2005/8/layout/pyramid1"/>
    <dgm:cxn modelId="{1B8BC2F5-5168-4A7C-8401-8BF42DF40AF5}" srcId="{EAE352F9-B4C6-4A0D-901B-31354EA00AA8}" destId="{8F47B648-A239-42A5-A434-D49BD3E45A90}" srcOrd="2" destOrd="0" parTransId="{49973AAE-8D24-42B7-9286-41722CC4BB90}" sibTransId="{9603A5C8-3E9E-49A1-9914-D188242F5F49}"/>
    <dgm:cxn modelId="{E78780D5-1E5E-4611-BF80-38CEF679BDBF}" type="presOf" srcId="{91548933-085B-4B7F-9AB1-8D19037DC94F}" destId="{8292A5B2-8D8B-475D-A3A5-F5AD29A51947}" srcOrd="0" destOrd="0" presId="urn:microsoft.com/office/officeart/2005/8/layout/pyramid1"/>
    <dgm:cxn modelId="{FB04F17F-47CC-4D5A-A4E4-781DA63B75F7}" type="presOf" srcId="{8F47B648-A239-42A5-A434-D49BD3E45A90}" destId="{587FA2D8-481A-4A1A-A68D-462578D99AB5}" srcOrd="0" destOrd="0" presId="urn:microsoft.com/office/officeart/2005/8/layout/pyramid1"/>
    <dgm:cxn modelId="{EBB24723-72D7-4B8A-9503-F2E7A4777643}" srcId="{EAE352F9-B4C6-4A0D-901B-31354EA00AA8}" destId="{033CB9E7-5053-443F-9BBE-1A17C10F9C2C}" srcOrd="1" destOrd="0" parTransId="{E7C57B17-F3BB-45DA-AD68-9B872277320E}" sibTransId="{7A98961E-4DB9-4B93-AE43-24F334E32C28}"/>
    <dgm:cxn modelId="{1E926EB0-8935-4312-B4D0-EF394CCFCAE1}" type="presParOf" srcId="{8EF2BA0A-F910-405F-AF4D-3A56B61F31AB}" destId="{E2080E6A-C01A-474B-A132-35B40AC39448}" srcOrd="0" destOrd="0" presId="urn:microsoft.com/office/officeart/2005/8/layout/pyramid1"/>
    <dgm:cxn modelId="{C1A723F2-523C-4F8E-B35A-A0EF43CD37B7}" type="presParOf" srcId="{E2080E6A-C01A-474B-A132-35B40AC39448}" destId="{B908956D-5BC1-4A78-90DE-325ED73C14F8}" srcOrd="0" destOrd="0" presId="urn:microsoft.com/office/officeart/2005/8/layout/pyramid1"/>
    <dgm:cxn modelId="{A21AC970-D17F-43CA-8B7B-85F8CCBBEC62}" type="presParOf" srcId="{E2080E6A-C01A-474B-A132-35B40AC39448}" destId="{FCBF18D6-3F3B-4D6B-8E01-DD99C661BDA3}" srcOrd="1" destOrd="0" presId="urn:microsoft.com/office/officeart/2005/8/layout/pyramid1"/>
    <dgm:cxn modelId="{73EF86D4-28B6-422F-B71A-8AF2BBB7E2BA}" type="presParOf" srcId="{E2080E6A-C01A-474B-A132-35B40AC39448}" destId="{87905109-ECFD-45C0-BE38-070FC39D5676}" srcOrd="2" destOrd="0" presId="urn:microsoft.com/office/officeart/2005/8/layout/pyramid1"/>
    <dgm:cxn modelId="{66F2B868-2714-4A9E-9D07-6EA80357B845}" type="presParOf" srcId="{E2080E6A-C01A-474B-A132-35B40AC39448}" destId="{E519187E-044B-4B80-8378-7540D90E1DCE}" srcOrd="3" destOrd="0" presId="urn:microsoft.com/office/officeart/2005/8/layout/pyramid1"/>
    <dgm:cxn modelId="{EE4D7BA0-166E-4574-ABAB-583D9D5678F2}" type="presParOf" srcId="{8EF2BA0A-F910-405F-AF4D-3A56B61F31AB}" destId="{7BF96883-2E28-467A-891C-AAE858BD4FAC}" srcOrd="1" destOrd="0" presId="urn:microsoft.com/office/officeart/2005/8/layout/pyramid1"/>
    <dgm:cxn modelId="{DC01176A-65A4-471D-9EA6-35E95B13D40A}" type="presParOf" srcId="{7BF96883-2E28-467A-891C-AAE858BD4FAC}" destId="{514A914B-BE9A-4A1E-A333-4ECB324A7131}" srcOrd="0" destOrd="0" presId="urn:microsoft.com/office/officeart/2005/8/layout/pyramid1"/>
    <dgm:cxn modelId="{8965C3E8-C998-4AA4-A02C-15172A70C2D7}" type="presParOf" srcId="{7BF96883-2E28-467A-891C-AAE858BD4FAC}" destId="{8D2EDE23-256A-4143-9461-9619B73A2E6D}" srcOrd="1" destOrd="0" presId="urn:microsoft.com/office/officeart/2005/8/layout/pyramid1"/>
    <dgm:cxn modelId="{F7EA0622-5648-4D7F-AF58-48F169CFBD32}" type="presParOf" srcId="{7BF96883-2E28-467A-891C-AAE858BD4FAC}" destId="{B5968ACE-7724-4E7C-83F9-C9592B043798}" srcOrd="2" destOrd="0" presId="urn:microsoft.com/office/officeart/2005/8/layout/pyramid1"/>
    <dgm:cxn modelId="{39A3F3E4-118F-47CD-8548-9CBEB71AFD3C}" type="presParOf" srcId="{7BF96883-2E28-467A-891C-AAE858BD4FAC}" destId="{AD4D1768-A5A2-44A6-9B4B-3D6855312BD8}" srcOrd="3" destOrd="0" presId="urn:microsoft.com/office/officeart/2005/8/layout/pyramid1"/>
    <dgm:cxn modelId="{8E6A4FF2-2B1C-4936-95B5-DBF567FBE92D}" type="presParOf" srcId="{8EF2BA0A-F910-405F-AF4D-3A56B61F31AB}" destId="{343B659E-8750-4741-9BFF-8D11BC36C809}" srcOrd="2" destOrd="0" presId="urn:microsoft.com/office/officeart/2005/8/layout/pyramid1"/>
    <dgm:cxn modelId="{38207FDA-0785-4AAF-8611-FAF946DE3DA2}" type="presParOf" srcId="{343B659E-8750-4741-9BFF-8D11BC36C809}" destId="{4E4C35C7-842F-4968-BAA9-54814646F4D9}" srcOrd="0" destOrd="0" presId="urn:microsoft.com/office/officeart/2005/8/layout/pyramid1"/>
    <dgm:cxn modelId="{9ABCA41E-213F-4B5A-B0E2-60CA1451F1AD}" type="presParOf" srcId="{343B659E-8750-4741-9BFF-8D11BC36C809}" destId="{153314A5-23F1-41BB-B52A-D827E0CBA153}" srcOrd="1" destOrd="0" presId="urn:microsoft.com/office/officeart/2005/8/layout/pyramid1"/>
    <dgm:cxn modelId="{29EFCEAD-F632-4463-A38A-87C11123D010}" type="presParOf" srcId="{343B659E-8750-4741-9BFF-8D11BC36C809}" destId="{587FA2D8-481A-4A1A-A68D-462578D99AB5}" srcOrd="2" destOrd="0" presId="urn:microsoft.com/office/officeart/2005/8/layout/pyramid1"/>
    <dgm:cxn modelId="{47AF0955-917B-4C79-A7E3-8726F38F7754}" type="presParOf" srcId="{343B659E-8750-4741-9BFF-8D11BC36C809}" destId="{5DA3F0CC-C9B2-4355-946A-3F0D9C7959A1}" srcOrd="3" destOrd="0" presId="urn:microsoft.com/office/officeart/2005/8/layout/pyramid1"/>
    <dgm:cxn modelId="{F9F11C75-766B-487C-A210-BB50682FB0E6}" type="presParOf" srcId="{8EF2BA0A-F910-405F-AF4D-3A56B61F31AB}" destId="{14564E27-0088-4470-97F9-A936CB47EC1B}" srcOrd="3" destOrd="0" presId="urn:microsoft.com/office/officeart/2005/8/layout/pyramid1"/>
    <dgm:cxn modelId="{ABA4CFE2-405C-429F-8BFB-9151061CC312}" type="presParOf" srcId="{14564E27-0088-4470-97F9-A936CB47EC1B}" destId="{89CED382-C300-4069-B4A9-299033DB3D5D}" srcOrd="0" destOrd="0" presId="urn:microsoft.com/office/officeart/2005/8/layout/pyramid1"/>
    <dgm:cxn modelId="{9F681535-E0BF-4BE7-9697-F4C2CC7229A9}" type="presParOf" srcId="{14564E27-0088-4470-97F9-A936CB47EC1B}" destId="{4BB6AE62-98E9-4A59-A74A-5A31CAB740EA}" srcOrd="1" destOrd="0" presId="urn:microsoft.com/office/officeart/2005/8/layout/pyramid1"/>
    <dgm:cxn modelId="{63857FE3-ECE6-4D5D-883E-D338C7D3D509}" type="presParOf" srcId="{14564E27-0088-4470-97F9-A936CB47EC1B}" destId="{8292A5B2-8D8B-475D-A3A5-F5AD29A51947}" srcOrd="2" destOrd="0" presId="urn:microsoft.com/office/officeart/2005/8/layout/pyramid1"/>
    <dgm:cxn modelId="{00E4DA65-2BFC-4ECE-BEA7-8FE0288128EF}" type="presParOf" srcId="{14564E27-0088-4470-97F9-A936CB47EC1B}" destId="{8C218CEC-8838-4824-A85A-2D06FB2F2DCE}" srcOrd="3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CFF35E4-4E73-47BE-9276-A767C887DEA2}" type="doc">
      <dgm:prSet loTypeId="urn:microsoft.com/office/officeart/2005/8/layout/hierarchy3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FAF52A-7FA0-4610-9A08-60C21224EB4C}">
      <dgm:prSet phldrT="[Текст]" custT="1"/>
      <dgm:spPr/>
      <dgm:t>
        <a:bodyPr/>
        <a:lstStyle/>
        <a:p>
          <a:r>
            <a:rPr lang="ru-RU" sz="1400" b="1" dirty="0" smtClean="0"/>
            <a:t>Применять ККТ при осуществлении расчетов</a:t>
          </a:r>
          <a:endParaRPr lang="ru-RU" sz="1400" b="1" dirty="0"/>
        </a:p>
      </dgm:t>
    </dgm:pt>
    <dgm:pt modelId="{FBF0031D-E099-4E35-B04A-4982B82E3379}" type="parTrans" cxnId="{F2CF5255-194E-4A80-BC36-F5A5930FB756}">
      <dgm:prSet/>
      <dgm:spPr/>
      <dgm:t>
        <a:bodyPr/>
        <a:lstStyle/>
        <a:p>
          <a:endParaRPr lang="ru-RU"/>
        </a:p>
      </dgm:t>
    </dgm:pt>
    <dgm:pt modelId="{85A9085E-9B8E-4C87-A0A4-7C09D54E151E}" type="sibTrans" cxnId="{F2CF5255-194E-4A80-BC36-F5A5930FB756}">
      <dgm:prSet/>
      <dgm:spPr/>
      <dgm:t>
        <a:bodyPr/>
        <a:lstStyle/>
        <a:p>
          <a:endParaRPr lang="ru-RU"/>
        </a:p>
      </dgm:t>
    </dgm:pt>
    <dgm:pt modelId="{FE663455-1792-409E-8724-4D3DA5CA9D8A}">
      <dgm:prSet phldrT="[Текст]" custT="1"/>
      <dgm:spPr/>
      <dgm:t>
        <a:bodyPr/>
        <a:lstStyle/>
        <a:p>
          <a:r>
            <a:rPr lang="ru-RU" sz="1200" dirty="0" smtClean="0"/>
            <a:t>С фискальным накопителем внутри корпуса</a:t>
          </a:r>
          <a:endParaRPr lang="ru-RU" sz="1200" dirty="0"/>
        </a:p>
      </dgm:t>
    </dgm:pt>
    <dgm:pt modelId="{A9B152DA-F4CD-4635-AE2D-ABDC805CDC45}" type="parTrans" cxnId="{BD1F3044-E12E-4DCF-9773-FFF78DA49690}">
      <dgm:prSet/>
      <dgm:spPr/>
      <dgm:t>
        <a:bodyPr/>
        <a:lstStyle/>
        <a:p>
          <a:endParaRPr lang="ru-RU"/>
        </a:p>
      </dgm:t>
    </dgm:pt>
    <dgm:pt modelId="{963401CE-CC11-400F-BFD6-BC664065B5C8}" type="sibTrans" cxnId="{BD1F3044-E12E-4DCF-9773-FFF78DA49690}">
      <dgm:prSet/>
      <dgm:spPr/>
      <dgm:t>
        <a:bodyPr/>
        <a:lstStyle/>
        <a:p>
          <a:endParaRPr lang="ru-RU"/>
        </a:p>
      </dgm:t>
    </dgm:pt>
    <dgm:pt modelId="{8DDD2297-C334-4529-A281-3EB87A91C6E0}">
      <dgm:prSet phldrT="[Текст]" custT="1"/>
      <dgm:spPr/>
      <dgm:t>
        <a:bodyPr/>
        <a:lstStyle/>
        <a:p>
          <a:r>
            <a:rPr lang="ru-RU" sz="1200" dirty="0" smtClean="0"/>
            <a:t>Обеспечивать сохранность ФН в течение  5 лет</a:t>
          </a:r>
          <a:endParaRPr lang="ru-RU" sz="1200" dirty="0"/>
        </a:p>
      </dgm:t>
    </dgm:pt>
    <dgm:pt modelId="{FF2812D9-4955-4EFD-9FA1-F7A379C9F4E1}" type="parTrans" cxnId="{C5FE95C1-7A4A-4103-BEF2-763D10ABF0EC}">
      <dgm:prSet/>
      <dgm:spPr/>
      <dgm:t>
        <a:bodyPr/>
        <a:lstStyle/>
        <a:p>
          <a:endParaRPr lang="ru-RU"/>
        </a:p>
      </dgm:t>
    </dgm:pt>
    <dgm:pt modelId="{36FFED86-9935-4353-8DA4-873721B9146F}" type="sibTrans" cxnId="{C5FE95C1-7A4A-4103-BEF2-763D10ABF0EC}">
      <dgm:prSet/>
      <dgm:spPr/>
      <dgm:t>
        <a:bodyPr/>
        <a:lstStyle/>
        <a:p>
          <a:endParaRPr lang="ru-RU"/>
        </a:p>
      </dgm:t>
    </dgm:pt>
    <dgm:pt modelId="{CC86B48D-D49C-4560-A23A-86208C6DFBB7}">
      <dgm:prSet phldrT="[Текст]" custT="1"/>
      <dgm:spPr/>
      <dgm:t>
        <a:bodyPr/>
        <a:lstStyle/>
        <a:p>
          <a:r>
            <a:rPr lang="ru-RU" sz="1200" dirty="0" smtClean="0"/>
            <a:t>Осуществлять замену ФН и расходных материалов</a:t>
          </a:r>
          <a:endParaRPr lang="ru-RU" sz="1200" dirty="0"/>
        </a:p>
      </dgm:t>
    </dgm:pt>
    <dgm:pt modelId="{22DAB82F-028E-4DAA-BA43-1A89E06ABC64}" type="parTrans" cxnId="{95112704-722F-4F8A-8A5F-27C7B44DDE29}">
      <dgm:prSet/>
      <dgm:spPr/>
      <dgm:t>
        <a:bodyPr/>
        <a:lstStyle/>
        <a:p>
          <a:endParaRPr lang="ru-RU"/>
        </a:p>
      </dgm:t>
    </dgm:pt>
    <dgm:pt modelId="{878B57E7-C65D-4020-9198-15E5D37951A3}" type="sibTrans" cxnId="{95112704-722F-4F8A-8A5F-27C7B44DDE29}">
      <dgm:prSet/>
      <dgm:spPr/>
      <dgm:t>
        <a:bodyPr/>
        <a:lstStyle/>
        <a:p>
          <a:endParaRPr lang="ru-RU"/>
        </a:p>
      </dgm:t>
    </dgm:pt>
    <dgm:pt modelId="{EFAD486B-4062-4A88-A311-058114FCE828}">
      <dgm:prSet phldrT="[Текст]" custT="1"/>
      <dgm:spPr/>
      <dgm:t>
        <a:bodyPr/>
        <a:lstStyle/>
        <a:p>
          <a:r>
            <a:rPr lang="ru-RU" sz="1200" b="0" dirty="0" smtClean="0"/>
            <a:t>Регистрировать, перерегистрировать и снимать с регистрационного учета</a:t>
          </a:r>
          <a:endParaRPr lang="ru-RU" sz="1200" b="0" dirty="0"/>
        </a:p>
      </dgm:t>
    </dgm:pt>
    <dgm:pt modelId="{706592E3-073A-44B8-8348-1037BB4E65DF}" type="parTrans" cxnId="{99B91B51-4E65-46E7-ADF6-ACDB3F8ED4F0}">
      <dgm:prSet/>
      <dgm:spPr/>
      <dgm:t>
        <a:bodyPr/>
        <a:lstStyle/>
        <a:p>
          <a:endParaRPr lang="ru-RU"/>
        </a:p>
      </dgm:t>
    </dgm:pt>
    <dgm:pt modelId="{09BB916A-566E-4ECB-8584-11A72E8D9742}" type="sibTrans" cxnId="{99B91B51-4E65-46E7-ADF6-ACDB3F8ED4F0}">
      <dgm:prSet/>
      <dgm:spPr/>
      <dgm:t>
        <a:bodyPr/>
        <a:lstStyle/>
        <a:p>
          <a:endParaRPr lang="ru-RU"/>
        </a:p>
      </dgm:t>
    </dgm:pt>
    <dgm:pt modelId="{2ADDAE75-D975-45B3-8469-C07D16AC3D7C}">
      <dgm:prSet phldrT="[Текст]" custT="1"/>
      <dgm:spPr/>
      <dgm:t>
        <a:bodyPr/>
        <a:lstStyle/>
        <a:p>
          <a:pPr algn="l"/>
          <a:r>
            <a:rPr lang="ru-RU" sz="1200" b="0" dirty="0" smtClean="0"/>
            <a:t>Выдавать (направлять) покупателям в момент оплаты чеки и БСО</a:t>
          </a:r>
          <a:endParaRPr lang="ru-RU" sz="1200" b="0" dirty="0"/>
        </a:p>
      </dgm:t>
    </dgm:pt>
    <dgm:pt modelId="{03288B05-59F2-4D59-8878-19EA17C2120C}" type="parTrans" cxnId="{CEF23B14-4121-46E7-89B4-0C43F960193B}">
      <dgm:prSet/>
      <dgm:spPr/>
      <dgm:t>
        <a:bodyPr/>
        <a:lstStyle/>
        <a:p>
          <a:endParaRPr lang="ru-RU"/>
        </a:p>
      </dgm:t>
    </dgm:pt>
    <dgm:pt modelId="{6DAAE680-9D54-42F2-829B-D59596BDD7D9}" type="sibTrans" cxnId="{CEF23B14-4121-46E7-89B4-0C43F960193B}">
      <dgm:prSet/>
      <dgm:spPr/>
      <dgm:t>
        <a:bodyPr/>
        <a:lstStyle/>
        <a:p>
          <a:endParaRPr lang="ru-RU"/>
        </a:p>
      </dgm:t>
    </dgm:pt>
    <dgm:pt modelId="{7F4071A8-4359-4D59-84D5-D030704FDFFA}">
      <dgm:prSet phldrT="[Текст]" custT="1"/>
      <dgm:spPr/>
      <dgm:t>
        <a:bodyPr/>
        <a:lstStyle/>
        <a:p>
          <a:r>
            <a:rPr lang="ru-RU" sz="1400" dirty="0" smtClean="0"/>
            <a:t>Соблюдать </a:t>
          </a:r>
          <a:r>
            <a:rPr lang="ru-RU" sz="1400" b="1" dirty="0" smtClean="0"/>
            <a:t>режим</a:t>
          </a:r>
          <a:r>
            <a:rPr lang="ru-RU" sz="1400" dirty="0" smtClean="0"/>
            <a:t> </a:t>
          </a:r>
          <a:r>
            <a:rPr lang="ru-RU" sz="1400" b="1" dirty="0" smtClean="0"/>
            <a:t>доступа к ККТ</a:t>
          </a:r>
          <a:endParaRPr lang="ru-RU" sz="1400" b="1" dirty="0"/>
        </a:p>
      </dgm:t>
    </dgm:pt>
    <dgm:pt modelId="{8B1FD9EF-FB11-4512-A63C-7848544F9E52}" type="parTrans" cxnId="{14F5785D-E06F-431E-8048-C3DEF8DE9B71}">
      <dgm:prSet/>
      <dgm:spPr/>
      <dgm:t>
        <a:bodyPr/>
        <a:lstStyle/>
        <a:p>
          <a:endParaRPr lang="ru-RU"/>
        </a:p>
      </dgm:t>
    </dgm:pt>
    <dgm:pt modelId="{B5E3BF61-A9FD-4105-A42A-547E54000968}" type="sibTrans" cxnId="{14F5785D-E06F-431E-8048-C3DEF8DE9B71}">
      <dgm:prSet/>
      <dgm:spPr/>
      <dgm:t>
        <a:bodyPr/>
        <a:lstStyle/>
        <a:p>
          <a:endParaRPr lang="ru-RU"/>
        </a:p>
      </dgm:t>
    </dgm:pt>
    <dgm:pt modelId="{A7B48FE6-3C13-4016-B5E4-8D8206758EC5}">
      <dgm:prSet phldrT="[Текст]" custT="1"/>
      <dgm:spPr/>
      <dgm:t>
        <a:bodyPr/>
        <a:lstStyle/>
        <a:p>
          <a:r>
            <a:rPr lang="ru-RU" sz="1200" dirty="0" smtClean="0"/>
            <a:t>Беспрепятственного для налоговых органов</a:t>
          </a:r>
          <a:endParaRPr lang="ru-RU" sz="1200" dirty="0"/>
        </a:p>
      </dgm:t>
    </dgm:pt>
    <dgm:pt modelId="{341991EF-2E57-4386-89D7-759EB6E615B9}" type="parTrans" cxnId="{F1F82B3D-1989-4823-BC44-55ACA220CE31}">
      <dgm:prSet/>
      <dgm:spPr/>
      <dgm:t>
        <a:bodyPr/>
        <a:lstStyle/>
        <a:p>
          <a:endParaRPr lang="ru-RU"/>
        </a:p>
      </dgm:t>
    </dgm:pt>
    <dgm:pt modelId="{BF534431-FBFC-488C-ACDD-F6130631410C}" type="sibTrans" cxnId="{F1F82B3D-1989-4823-BC44-55ACA220CE31}">
      <dgm:prSet/>
      <dgm:spPr/>
      <dgm:t>
        <a:bodyPr/>
        <a:lstStyle/>
        <a:p>
          <a:endParaRPr lang="ru-RU"/>
        </a:p>
      </dgm:t>
    </dgm:pt>
    <dgm:pt modelId="{4334A1E9-53FA-4E3C-BB4C-183A6FA04897}">
      <dgm:prSet phldrT="[Текст]" custT="1"/>
      <dgm:spPr/>
      <dgm:t>
        <a:bodyPr/>
        <a:lstStyle/>
        <a:p>
          <a:r>
            <a:rPr lang="ru-RU" sz="1200" dirty="0" smtClean="0"/>
            <a:t>Исключающим доступ для третьих лиц</a:t>
          </a:r>
          <a:endParaRPr lang="ru-RU" sz="1200" dirty="0"/>
        </a:p>
      </dgm:t>
    </dgm:pt>
    <dgm:pt modelId="{EC921DD9-C8F5-4D7E-9E6D-F41F039144FD}" type="parTrans" cxnId="{A9544C06-4E3B-48B9-92F6-2D7824D714C9}">
      <dgm:prSet/>
      <dgm:spPr/>
      <dgm:t>
        <a:bodyPr/>
        <a:lstStyle/>
        <a:p>
          <a:endParaRPr lang="ru-RU"/>
        </a:p>
      </dgm:t>
    </dgm:pt>
    <dgm:pt modelId="{70BA2A04-DF2C-48F9-8057-945B99889FE7}" type="sibTrans" cxnId="{A9544C06-4E3B-48B9-92F6-2D7824D714C9}">
      <dgm:prSet/>
      <dgm:spPr/>
      <dgm:t>
        <a:bodyPr/>
        <a:lstStyle/>
        <a:p>
          <a:endParaRPr lang="ru-RU"/>
        </a:p>
      </dgm:t>
    </dgm:pt>
    <dgm:pt modelId="{47C1C104-9063-4A31-ADA3-5D1B0D51BFC2}">
      <dgm:prSet phldrT="[Текст]" custT="1"/>
      <dgm:spPr/>
      <dgm:t>
        <a:bodyPr/>
        <a:lstStyle/>
        <a:p>
          <a:r>
            <a:rPr lang="ru-RU" sz="1200" b="1" dirty="0" smtClean="0"/>
            <a:t>Предоставлять налоговым органам информацию и (или) документы</a:t>
          </a:r>
          <a:endParaRPr lang="ru-RU" sz="1200" b="1" dirty="0"/>
        </a:p>
      </dgm:t>
    </dgm:pt>
    <dgm:pt modelId="{163F9AF4-8A94-4C4F-9426-5AF84C12D368}" type="parTrans" cxnId="{72775D89-DC0C-455F-BC22-B1672BDD6B1F}">
      <dgm:prSet/>
      <dgm:spPr/>
      <dgm:t>
        <a:bodyPr/>
        <a:lstStyle/>
        <a:p>
          <a:endParaRPr lang="ru-RU"/>
        </a:p>
      </dgm:t>
    </dgm:pt>
    <dgm:pt modelId="{0BBBDD85-0DA6-422A-A67C-FA1A8863299C}" type="sibTrans" cxnId="{72775D89-DC0C-455F-BC22-B1672BDD6B1F}">
      <dgm:prSet/>
      <dgm:spPr/>
      <dgm:t>
        <a:bodyPr/>
        <a:lstStyle/>
        <a:p>
          <a:endParaRPr lang="ru-RU"/>
        </a:p>
      </dgm:t>
    </dgm:pt>
    <dgm:pt modelId="{0435B2E6-445D-4A28-A7D8-F64D1084FDEC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В электронной форме через кабинет ККТ в случаях, порядке и сроки, установленные ФНС России</a:t>
          </a:r>
          <a:endParaRPr lang="ru-RU" sz="1400" dirty="0"/>
        </a:p>
      </dgm:t>
    </dgm:pt>
    <dgm:pt modelId="{72ED8409-BA37-4305-9A13-576452626419}" type="parTrans" cxnId="{0371FA15-5310-4501-B95F-0BB86348AD78}">
      <dgm:prSet/>
      <dgm:spPr/>
      <dgm:t>
        <a:bodyPr/>
        <a:lstStyle/>
        <a:p>
          <a:endParaRPr lang="ru-RU"/>
        </a:p>
      </dgm:t>
    </dgm:pt>
    <dgm:pt modelId="{5DC93AE7-E497-435F-BEA3-8392DED0E572}" type="sibTrans" cxnId="{0371FA15-5310-4501-B95F-0BB86348AD78}">
      <dgm:prSet/>
      <dgm:spPr/>
      <dgm:t>
        <a:bodyPr/>
        <a:lstStyle/>
        <a:p>
          <a:endParaRPr lang="ru-RU"/>
        </a:p>
      </dgm:t>
    </dgm:pt>
    <dgm:pt modelId="{7A42A8EA-036F-4B10-8B60-ED056B772E4A}">
      <dgm:prSet phldrT="[Текст]" custT="1"/>
      <dgm:spPr/>
      <dgm:t>
        <a:bodyPr/>
        <a:lstStyle/>
        <a:p>
          <a:r>
            <a:rPr lang="ru-RU" sz="1600" b="1" dirty="0" smtClean="0"/>
            <a:t>Иметь договор с ОФД</a:t>
          </a:r>
          <a:endParaRPr lang="ru-RU" sz="1600" b="1" dirty="0"/>
        </a:p>
      </dgm:t>
    </dgm:pt>
    <dgm:pt modelId="{B124ED34-C718-4CFB-A770-4C198C339711}" type="parTrans" cxnId="{60EE725B-77CB-426A-BF2C-CBB519742CC1}">
      <dgm:prSet/>
      <dgm:spPr/>
      <dgm:t>
        <a:bodyPr/>
        <a:lstStyle/>
        <a:p>
          <a:endParaRPr lang="ru-RU"/>
        </a:p>
      </dgm:t>
    </dgm:pt>
    <dgm:pt modelId="{4753A611-B765-405C-A4A7-C471C498B689}" type="sibTrans" cxnId="{60EE725B-77CB-426A-BF2C-CBB519742CC1}">
      <dgm:prSet/>
      <dgm:spPr/>
      <dgm:t>
        <a:bodyPr/>
        <a:lstStyle/>
        <a:p>
          <a:endParaRPr lang="ru-RU"/>
        </a:p>
      </dgm:t>
    </dgm:pt>
    <dgm:pt modelId="{44E3CA06-8D77-4082-9FD0-1E1C855F3619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dirty="0" smtClean="0"/>
            <a:t>В случае аннулирования разрешения у ОФД передать накопленную информацию в течение 20 календарных дней</a:t>
          </a:r>
          <a:endParaRPr lang="ru-RU" sz="1050" dirty="0"/>
        </a:p>
      </dgm:t>
    </dgm:pt>
    <dgm:pt modelId="{00B27C6B-F850-4BED-B772-F0F52F6FCC5F}" type="parTrans" cxnId="{2A52DA9D-4A0B-4A9B-A0CB-11CF50EB7312}">
      <dgm:prSet/>
      <dgm:spPr/>
      <dgm:t>
        <a:bodyPr/>
        <a:lstStyle/>
        <a:p>
          <a:endParaRPr lang="ru-RU"/>
        </a:p>
      </dgm:t>
    </dgm:pt>
    <dgm:pt modelId="{93F78659-98E6-4B91-B9A1-ABEF7B55F612}" type="sibTrans" cxnId="{2A52DA9D-4A0B-4A9B-A0CB-11CF50EB7312}">
      <dgm:prSet/>
      <dgm:spPr/>
      <dgm:t>
        <a:bodyPr/>
        <a:lstStyle/>
        <a:p>
          <a:endParaRPr lang="ru-RU"/>
        </a:p>
      </dgm:t>
    </dgm:pt>
    <dgm:pt modelId="{76F2574C-4D9F-479D-818E-7DE6A3CD97C6}" type="pres">
      <dgm:prSet presAssocID="{8CFF35E4-4E73-47BE-9276-A767C887DEA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80EE7D8-D7C0-4826-840B-9A886352D1F6}" type="pres">
      <dgm:prSet presAssocID="{0BFAF52A-7FA0-4610-9A08-60C21224EB4C}" presName="root" presStyleCnt="0"/>
      <dgm:spPr/>
      <dgm:t>
        <a:bodyPr/>
        <a:lstStyle/>
        <a:p>
          <a:endParaRPr lang="ru-RU"/>
        </a:p>
      </dgm:t>
    </dgm:pt>
    <dgm:pt modelId="{7292713E-2C1F-4EBD-92B8-07CBA390339A}" type="pres">
      <dgm:prSet presAssocID="{0BFAF52A-7FA0-4610-9A08-60C21224EB4C}" presName="rootComposite" presStyleCnt="0"/>
      <dgm:spPr/>
      <dgm:t>
        <a:bodyPr/>
        <a:lstStyle/>
        <a:p>
          <a:endParaRPr lang="ru-RU"/>
        </a:p>
      </dgm:t>
    </dgm:pt>
    <dgm:pt modelId="{84AFCD5E-03CC-4019-A434-FBC4CB2A09B2}" type="pres">
      <dgm:prSet presAssocID="{0BFAF52A-7FA0-4610-9A08-60C21224EB4C}" presName="rootText" presStyleLbl="node1" presStyleIdx="0" presStyleCnt="4" custScaleX="226187" custLinFactNeighborX="-26341" custLinFactNeighborY="-63"/>
      <dgm:spPr/>
      <dgm:t>
        <a:bodyPr/>
        <a:lstStyle/>
        <a:p>
          <a:endParaRPr lang="ru-RU"/>
        </a:p>
      </dgm:t>
    </dgm:pt>
    <dgm:pt modelId="{794CDB46-EDEF-4F31-899B-22200E701746}" type="pres">
      <dgm:prSet presAssocID="{0BFAF52A-7FA0-4610-9A08-60C21224EB4C}" presName="rootConnector" presStyleLbl="node1" presStyleIdx="0" presStyleCnt="4"/>
      <dgm:spPr/>
      <dgm:t>
        <a:bodyPr/>
        <a:lstStyle/>
        <a:p>
          <a:endParaRPr lang="ru-RU"/>
        </a:p>
      </dgm:t>
    </dgm:pt>
    <dgm:pt modelId="{6AE2BCB5-6529-4A56-A653-912B81ABEE10}" type="pres">
      <dgm:prSet presAssocID="{0BFAF52A-7FA0-4610-9A08-60C21224EB4C}" presName="childShape" presStyleCnt="0"/>
      <dgm:spPr/>
      <dgm:t>
        <a:bodyPr/>
        <a:lstStyle/>
        <a:p>
          <a:endParaRPr lang="ru-RU"/>
        </a:p>
      </dgm:t>
    </dgm:pt>
    <dgm:pt modelId="{240C3DC3-F198-45FA-95A1-65FE2F322E70}" type="pres">
      <dgm:prSet presAssocID="{A9B152DA-F4CD-4635-AE2D-ABDC805CDC45}" presName="Name13" presStyleLbl="parChTrans1D2" presStyleIdx="0" presStyleCnt="7"/>
      <dgm:spPr/>
      <dgm:t>
        <a:bodyPr/>
        <a:lstStyle/>
        <a:p>
          <a:endParaRPr lang="ru-RU"/>
        </a:p>
      </dgm:t>
    </dgm:pt>
    <dgm:pt modelId="{6FDB5596-C559-4689-9F18-D75858BA51DC}" type="pres">
      <dgm:prSet presAssocID="{FE663455-1792-409E-8724-4D3DA5CA9D8A}" presName="childText" presStyleLbl="bgAcc1" presStyleIdx="0" presStyleCnt="7" custScaleX="288943" custScaleY="216323" custLinFactNeighborX="-20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076EA6-52F9-43DC-9132-80AFCDA6DC4C}" type="pres">
      <dgm:prSet presAssocID="{706592E3-073A-44B8-8348-1037BB4E65DF}" presName="Name13" presStyleLbl="parChTrans1D2" presStyleIdx="1" presStyleCnt="7"/>
      <dgm:spPr/>
      <dgm:t>
        <a:bodyPr/>
        <a:lstStyle/>
        <a:p>
          <a:endParaRPr lang="ru-RU"/>
        </a:p>
      </dgm:t>
    </dgm:pt>
    <dgm:pt modelId="{CCD01577-142B-4300-997E-8F52E2B4637D}" type="pres">
      <dgm:prSet presAssocID="{EFAD486B-4062-4A88-A311-058114FCE828}" presName="childText" presStyleLbl="bgAcc1" presStyleIdx="1" presStyleCnt="7" custScaleX="306939" custScaleY="154559" custLinFactNeighborX="-25004" custLinFactNeighborY="-93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36D4E9-6159-4714-9E77-4085B503F970}" type="pres">
      <dgm:prSet presAssocID="{03288B05-59F2-4D59-8878-19EA17C2120C}" presName="Name13" presStyleLbl="parChTrans1D2" presStyleIdx="2" presStyleCnt="7"/>
      <dgm:spPr/>
      <dgm:t>
        <a:bodyPr/>
        <a:lstStyle/>
        <a:p>
          <a:endParaRPr lang="ru-RU"/>
        </a:p>
      </dgm:t>
    </dgm:pt>
    <dgm:pt modelId="{F876A63A-F770-4148-8A88-F0473457B433}" type="pres">
      <dgm:prSet presAssocID="{2ADDAE75-D975-45B3-8469-C07D16AC3D7C}" presName="childText" presStyleLbl="bgAcc1" presStyleIdx="2" presStyleCnt="7" custScaleX="324997" custScaleY="97979" custLinFactNeighborX="-10458" custLinFactNeighborY="-14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BDF41-F0A3-4C32-93B1-334EADCC79A7}" type="pres">
      <dgm:prSet presAssocID="{7F4071A8-4359-4D59-84D5-D030704FDFFA}" presName="root" presStyleCnt="0"/>
      <dgm:spPr/>
      <dgm:t>
        <a:bodyPr/>
        <a:lstStyle/>
        <a:p>
          <a:endParaRPr lang="ru-RU"/>
        </a:p>
      </dgm:t>
    </dgm:pt>
    <dgm:pt modelId="{D36FF3A4-522A-4173-9D47-3F971C0307D3}" type="pres">
      <dgm:prSet presAssocID="{7F4071A8-4359-4D59-84D5-D030704FDFFA}" presName="rootComposite" presStyleCnt="0"/>
      <dgm:spPr/>
      <dgm:t>
        <a:bodyPr/>
        <a:lstStyle/>
        <a:p>
          <a:endParaRPr lang="ru-RU"/>
        </a:p>
      </dgm:t>
    </dgm:pt>
    <dgm:pt modelId="{D41D374F-3F37-4A25-9E4A-07A3C85F3DB2}" type="pres">
      <dgm:prSet presAssocID="{7F4071A8-4359-4D59-84D5-D030704FDFFA}" presName="rootText" presStyleLbl="node1" presStyleIdx="1" presStyleCnt="4" custScaleX="122982" custScaleY="130241" custLinFactNeighborX="-16257" custLinFactNeighborY="-35"/>
      <dgm:spPr/>
      <dgm:t>
        <a:bodyPr/>
        <a:lstStyle/>
        <a:p>
          <a:endParaRPr lang="ru-RU"/>
        </a:p>
      </dgm:t>
    </dgm:pt>
    <dgm:pt modelId="{A71F660D-D6FC-4AA0-834C-1C6B13DF3FFF}" type="pres">
      <dgm:prSet presAssocID="{7F4071A8-4359-4D59-84D5-D030704FDFFA}" presName="rootConnector" presStyleLbl="node1" presStyleIdx="1" presStyleCnt="4"/>
      <dgm:spPr/>
      <dgm:t>
        <a:bodyPr/>
        <a:lstStyle/>
        <a:p>
          <a:endParaRPr lang="ru-RU"/>
        </a:p>
      </dgm:t>
    </dgm:pt>
    <dgm:pt modelId="{4A18BC90-60D0-4865-A82C-780F324C27B6}" type="pres">
      <dgm:prSet presAssocID="{7F4071A8-4359-4D59-84D5-D030704FDFFA}" presName="childShape" presStyleCnt="0"/>
      <dgm:spPr/>
      <dgm:t>
        <a:bodyPr/>
        <a:lstStyle/>
        <a:p>
          <a:endParaRPr lang="ru-RU"/>
        </a:p>
      </dgm:t>
    </dgm:pt>
    <dgm:pt modelId="{B3C62E0D-E465-4960-98A3-604CC6711284}" type="pres">
      <dgm:prSet presAssocID="{341991EF-2E57-4386-89D7-759EB6E615B9}" presName="Name13" presStyleLbl="parChTrans1D2" presStyleIdx="3" presStyleCnt="7"/>
      <dgm:spPr/>
      <dgm:t>
        <a:bodyPr/>
        <a:lstStyle/>
        <a:p>
          <a:endParaRPr lang="ru-RU"/>
        </a:p>
      </dgm:t>
    </dgm:pt>
    <dgm:pt modelId="{C3919765-9645-4B3D-AD70-55FAF4D3A8AC}" type="pres">
      <dgm:prSet presAssocID="{A7B48FE6-3C13-4016-B5E4-8D8206758EC5}" presName="childText" presStyleLbl="bgAcc1" presStyleIdx="3" presStyleCnt="7" custScaleX="121413" custScaleY="166122" custLinFactNeighborX="-14284" custLinFactNeighborY="18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03B36A-DE1C-459D-A4AA-92A5B6DDB380}" type="pres">
      <dgm:prSet presAssocID="{EC921DD9-C8F5-4D7E-9E6D-F41F039144FD}" presName="Name13" presStyleLbl="parChTrans1D2" presStyleIdx="4" presStyleCnt="7"/>
      <dgm:spPr/>
      <dgm:t>
        <a:bodyPr/>
        <a:lstStyle/>
        <a:p>
          <a:endParaRPr lang="ru-RU"/>
        </a:p>
      </dgm:t>
    </dgm:pt>
    <dgm:pt modelId="{ABFAC0F3-153C-41B8-B476-18A7C385996F}" type="pres">
      <dgm:prSet presAssocID="{4334A1E9-53FA-4E3C-BB4C-183A6FA04897}" presName="childText" presStyleLbl="bgAcc1" presStyleIdx="4" presStyleCnt="7" custScaleX="131827" custScaleY="166397" custLinFactNeighborX="-16699" custLinFactNeighborY="414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701104-9FAF-43A3-8F5D-BEB65050A76A}" type="pres">
      <dgm:prSet presAssocID="{47C1C104-9063-4A31-ADA3-5D1B0D51BFC2}" presName="root" presStyleCnt="0"/>
      <dgm:spPr/>
      <dgm:t>
        <a:bodyPr/>
        <a:lstStyle/>
        <a:p>
          <a:endParaRPr lang="ru-RU"/>
        </a:p>
      </dgm:t>
    </dgm:pt>
    <dgm:pt modelId="{3377BA96-122E-405C-8603-1CC86C6F29DC}" type="pres">
      <dgm:prSet presAssocID="{47C1C104-9063-4A31-ADA3-5D1B0D51BFC2}" presName="rootComposite" presStyleCnt="0"/>
      <dgm:spPr/>
      <dgm:t>
        <a:bodyPr/>
        <a:lstStyle/>
        <a:p>
          <a:endParaRPr lang="ru-RU"/>
        </a:p>
      </dgm:t>
    </dgm:pt>
    <dgm:pt modelId="{9D6B139C-05AB-431B-8671-C3135BF454B9}" type="pres">
      <dgm:prSet presAssocID="{47C1C104-9063-4A31-ADA3-5D1B0D51BFC2}" presName="rootText" presStyleLbl="node1" presStyleIdx="2" presStyleCnt="4" custScaleX="159193" custScaleY="192531"/>
      <dgm:spPr/>
      <dgm:t>
        <a:bodyPr/>
        <a:lstStyle/>
        <a:p>
          <a:endParaRPr lang="ru-RU"/>
        </a:p>
      </dgm:t>
    </dgm:pt>
    <dgm:pt modelId="{9E7A836D-2C50-4B9A-A1C9-A7955E1203D0}" type="pres">
      <dgm:prSet presAssocID="{47C1C104-9063-4A31-ADA3-5D1B0D51BFC2}" presName="rootConnector" presStyleLbl="node1" presStyleIdx="2" presStyleCnt="4"/>
      <dgm:spPr/>
      <dgm:t>
        <a:bodyPr/>
        <a:lstStyle/>
        <a:p>
          <a:endParaRPr lang="ru-RU"/>
        </a:p>
      </dgm:t>
    </dgm:pt>
    <dgm:pt modelId="{98D1F33D-CED2-4BFF-904B-81FE3441F48E}" type="pres">
      <dgm:prSet presAssocID="{47C1C104-9063-4A31-ADA3-5D1B0D51BFC2}" presName="childShape" presStyleCnt="0"/>
      <dgm:spPr/>
      <dgm:t>
        <a:bodyPr/>
        <a:lstStyle/>
        <a:p>
          <a:endParaRPr lang="ru-RU"/>
        </a:p>
      </dgm:t>
    </dgm:pt>
    <dgm:pt modelId="{06B8129A-34FA-483A-BA17-904C218D64F4}" type="pres">
      <dgm:prSet presAssocID="{72ED8409-BA37-4305-9A13-576452626419}" presName="Name13" presStyleLbl="parChTrans1D2" presStyleIdx="5" presStyleCnt="7"/>
      <dgm:spPr/>
      <dgm:t>
        <a:bodyPr/>
        <a:lstStyle/>
        <a:p>
          <a:endParaRPr lang="ru-RU"/>
        </a:p>
      </dgm:t>
    </dgm:pt>
    <dgm:pt modelId="{3800D051-F141-40B9-80ED-E29E7EE7E99A}" type="pres">
      <dgm:prSet presAssocID="{0435B2E6-445D-4A28-A7D8-F64D1084FDEC}" presName="childText" presStyleLbl="bgAcc1" presStyleIdx="5" presStyleCnt="7" custScaleX="159271" custScaleY="404837" custLinFactNeighborX="2437" custLinFactNeighborY="2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0DED43-CD8E-4FAE-8E6F-F47A151027FB}" type="pres">
      <dgm:prSet presAssocID="{7A42A8EA-036F-4B10-8B60-ED056B772E4A}" presName="root" presStyleCnt="0"/>
      <dgm:spPr/>
      <dgm:t>
        <a:bodyPr/>
        <a:lstStyle/>
        <a:p>
          <a:endParaRPr lang="ru-RU"/>
        </a:p>
      </dgm:t>
    </dgm:pt>
    <dgm:pt modelId="{89898B93-0C6A-4010-930B-D9447D45A33E}" type="pres">
      <dgm:prSet presAssocID="{7A42A8EA-036F-4B10-8B60-ED056B772E4A}" presName="rootComposite" presStyleCnt="0"/>
      <dgm:spPr/>
      <dgm:t>
        <a:bodyPr/>
        <a:lstStyle/>
        <a:p>
          <a:endParaRPr lang="ru-RU"/>
        </a:p>
      </dgm:t>
    </dgm:pt>
    <dgm:pt modelId="{724F237A-18AE-4BE4-AD83-CCFFD3729D5F}" type="pres">
      <dgm:prSet presAssocID="{7A42A8EA-036F-4B10-8B60-ED056B772E4A}" presName="rootText" presStyleLbl="node1" presStyleIdx="3" presStyleCnt="4" custScaleX="120763" custScaleY="145142" custLinFactNeighborX="-2354" custLinFactNeighborY="5101"/>
      <dgm:spPr/>
      <dgm:t>
        <a:bodyPr/>
        <a:lstStyle/>
        <a:p>
          <a:endParaRPr lang="ru-RU"/>
        </a:p>
      </dgm:t>
    </dgm:pt>
    <dgm:pt modelId="{C092065C-6516-4A11-8F1D-132E087BBCA7}" type="pres">
      <dgm:prSet presAssocID="{7A42A8EA-036F-4B10-8B60-ED056B772E4A}" presName="rootConnector" presStyleLbl="node1" presStyleIdx="3" presStyleCnt="4"/>
      <dgm:spPr/>
      <dgm:t>
        <a:bodyPr/>
        <a:lstStyle/>
        <a:p>
          <a:endParaRPr lang="ru-RU"/>
        </a:p>
      </dgm:t>
    </dgm:pt>
    <dgm:pt modelId="{1C56210B-993D-4630-815F-82DD62FB1A3D}" type="pres">
      <dgm:prSet presAssocID="{7A42A8EA-036F-4B10-8B60-ED056B772E4A}" presName="childShape" presStyleCnt="0"/>
      <dgm:spPr/>
      <dgm:t>
        <a:bodyPr/>
        <a:lstStyle/>
        <a:p>
          <a:endParaRPr lang="ru-RU"/>
        </a:p>
      </dgm:t>
    </dgm:pt>
    <dgm:pt modelId="{80C6981B-D62D-444F-B8B1-7E7822FF8453}" type="pres">
      <dgm:prSet presAssocID="{00B27C6B-F850-4BED-B772-F0F52F6FCC5F}" presName="Name13" presStyleLbl="parChTrans1D2" presStyleIdx="6" presStyleCnt="7"/>
      <dgm:spPr/>
      <dgm:t>
        <a:bodyPr/>
        <a:lstStyle/>
        <a:p>
          <a:endParaRPr lang="ru-RU"/>
        </a:p>
      </dgm:t>
    </dgm:pt>
    <dgm:pt modelId="{789C946D-4A79-4689-A82F-DAE8BB594D5B}" type="pres">
      <dgm:prSet presAssocID="{44E3CA06-8D77-4082-9FD0-1E1C855F3619}" presName="childText" presStyleLbl="bgAcc1" presStyleIdx="6" presStyleCnt="7" custScaleX="137208" custScaleY="331510" custLinFactNeighborX="-12333" custLinFactNeighborY="285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876994-9782-4AAA-AD8A-E5D88E70EE39}" type="presOf" srcId="{CC86B48D-D49C-4560-A23A-86208C6DFBB7}" destId="{6FDB5596-C559-4689-9F18-D75858BA51DC}" srcOrd="0" destOrd="2" presId="urn:microsoft.com/office/officeart/2005/8/layout/hierarchy3"/>
    <dgm:cxn modelId="{F817DF8F-C149-4742-8A15-CA247CEFE671}" type="presOf" srcId="{2ADDAE75-D975-45B3-8469-C07D16AC3D7C}" destId="{F876A63A-F770-4148-8A88-F0473457B433}" srcOrd="0" destOrd="0" presId="urn:microsoft.com/office/officeart/2005/8/layout/hierarchy3"/>
    <dgm:cxn modelId="{B560AA18-ED58-44E8-8A76-DB80E3B4ED90}" type="presOf" srcId="{72ED8409-BA37-4305-9A13-576452626419}" destId="{06B8129A-34FA-483A-BA17-904C218D64F4}" srcOrd="0" destOrd="0" presId="urn:microsoft.com/office/officeart/2005/8/layout/hierarchy3"/>
    <dgm:cxn modelId="{513FE8DD-FE6F-400F-A198-A0B1DF7A070B}" type="presOf" srcId="{7A42A8EA-036F-4B10-8B60-ED056B772E4A}" destId="{C092065C-6516-4A11-8F1D-132E087BBCA7}" srcOrd="1" destOrd="0" presId="urn:microsoft.com/office/officeart/2005/8/layout/hierarchy3"/>
    <dgm:cxn modelId="{2F3E0FB7-0321-4B53-BA42-56961A4EAE10}" type="presOf" srcId="{0BFAF52A-7FA0-4610-9A08-60C21224EB4C}" destId="{794CDB46-EDEF-4F31-899B-22200E701746}" srcOrd="1" destOrd="0" presId="urn:microsoft.com/office/officeart/2005/8/layout/hierarchy3"/>
    <dgm:cxn modelId="{F1F82B3D-1989-4823-BC44-55ACA220CE31}" srcId="{7F4071A8-4359-4D59-84D5-D030704FDFFA}" destId="{A7B48FE6-3C13-4016-B5E4-8D8206758EC5}" srcOrd="0" destOrd="0" parTransId="{341991EF-2E57-4386-89D7-759EB6E615B9}" sibTransId="{BF534431-FBFC-488C-ACDD-F6130631410C}"/>
    <dgm:cxn modelId="{DC313640-FBD9-43FA-A3A2-1235B2E40A49}" type="presOf" srcId="{A9B152DA-F4CD-4635-AE2D-ABDC805CDC45}" destId="{240C3DC3-F198-45FA-95A1-65FE2F322E70}" srcOrd="0" destOrd="0" presId="urn:microsoft.com/office/officeart/2005/8/layout/hierarchy3"/>
    <dgm:cxn modelId="{F2CF5255-194E-4A80-BC36-F5A5930FB756}" srcId="{8CFF35E4-4E73-47BE-9276-A767C887DEA2}" destId="{0BFAF52A-7FA0-4610-9A08-60C21224EB4C}" srcOrd="0" destOrd="0" parTransId="{FBF0031D-E099-4E35-B04A-4982B82E3379}" sibTransId="{85A9085E-9B8E-4C87-A0A4-7C09D54E151E}"/>
    <dgm:cxn modelId="{283825CD-BFF3-4D18-A6BB-D3652B8AF01F}" type="presOf" srcId="{7F4071A8-4359-4D59-84D5-D030704FDFFA}" destId="{D41D374F-3F37-4A25-9E4A-07A3C85F3DB2}" srcOrd="0" destOrd="0" presId="urn:microsoft.com/office/officeart/2005/8/layout/hierarchy3"/>
    <dgm:cxn modelId="{2A52DA9D-4A0B-4A9B-A0CB-11CF50EB7312}" srcId="{7A42A8EA-036F-4B10-8B60-ED056B772E4A}" destId="{44E3CA06-8D77-4082-9FD0-1E1C855F3619}" srcOrd="0" destOrd="0" parTransId="{00B27C6B-F850-4BED-B772-F0F52F6FCC5F}" sibTransId="{93F78659-98E6-4B91-B9A1-ABEF7B55F612}"/>
    <dgm:cxn modelId="{99B91B51-4E65-46E7-ADF6-ACDB3F8ED4F0}" srcId="{0BFAF52A-7FA0-4610-9A08-60C21224EB4C}" destId="{EFAD486B-4062-4A88-A311-058114FCE828}" srcOrd="1" destOrd="0" parTransId="{706592E3-073A-44B8-8348-1037BB4E65DF}" sibTransId="{09BB916A-566E-4ECB-8584-11A72E8D9742}"/>
    <dgm:cxn modelId="{A9544C06-4E3B-48B9-92F6-2D7824D714C9}" srcId="{7F4071A8-4359-4D59-84D5-D030704FDFFA}" destId="{4334A1E9-53FA-4E3C-BB4C-183A6FA04897}" srcOrd="1" destOrd="0" parTransId="{EC921DD9-C8F5-4D7E-9E6D-F41F039144FD}" sibTransId="{70BA2A04-DF2C-48F9-8057-945B99889FE7}"/>
    <dgm:cxn modelId="{BA8B5AC6-2C0A-4A64-9621-9BD0AC13D927}" type="presOf" srcId="{00B27C6B-F850-4BED-B772-F0F52F6FCC5F}" destId="{80C6981B-D62D-444F-B8B1-7E7822FF8453}" srcOrd="0" destOrd="0" presId="urn:microsoft.com/office/officeart/2005/8/layout/hierarchy3"/>
    <dgm:cxn modelId="{EF088C0C-4ADE-4CB7-A26B-C25E2AD19F59}" type="presOf" srcId="{341991EF-2E57-4386-89D7-759EB6E615B9}" destId="{B3C62E0D-E465-4960-98A3-604CC6711284}" srcOrd="0" destOrd="0" presId="urn:microsoft.com/office/officeart/2005/8/layout/hierarchy3"/>
    <dgm:cxn modelId="{AD6F9473-371D-40FA-8813-53D7986BFDED}" type="presOf" srcId="{0BFAF52A-7FA0-4610-9A08-60C21224EB4C}" destId="{84AFCD5E-03CC-4019-A434-FBC4CB2A09B2}" srcOrd="0" destOrd="0" presId="urn:microsoft.com/office/officeart/2005/8/layout/hierarchy3"/>
    <dgm:cxn modelId="{14F5785D-E06F-431E-8048-C3DEF8DE9B71}" srcId="{8CFF35E4-4E73-47BE-9276-A767C887DEA2}" destId="{7F4071A8-4359-4D59-84D5-D030704FDFFA}" srcOrd="1" destOrd="0" parTransId="{8B1FD9EF-FB11-4512-A63C-7848544F9E52}" sibTransId="{B5E3BF61-A9FD-4105-A42A-547E54000968}"/>
    <dgm:cxn modelId="{BD1F3044-E12E-4DCF-9773-FFF78DA49690}" srcId="{0BFAF52A-7FA0-4610-9A08-60C21224EB4C}" destId="{FE663455-1792-409E-8724-4D3DA5CA9D8A}" srcOrd="0" destOrd="0" parTransId="{A9B152DA-F4CD-4635-AE2D-ABDC805CDC45}" sibTransId="{963401CE-CC11-400F-BFD6-BC664065B5C8}"/>
    <dgm:cxn modelId="{5CC33FD2-A275-483F-9D4E-FE330FF71407}" type="presOf" srcId="{44E3CA06-8D77-4082-9FD0-1E1C855F3619}" destId="{789C946D-4A79-4689-A82F-DAE8BB594D5B}" srcOrd="0" destOrd="0" presId="urn:microsoft.com/office/officeart/2005/8/layout/hierarchy3"/>
    <dgm:cxn modelId="{E26CCF44-1143-428C-9DDE-795F50FE0B12}" type="presOf" srcId="{EFAD486B-4062-4A88-A311-058114FCE828}" destId="{CCD01577-142B-4300-997E-8F52E2B4637D}" srcOrd="0" destOrd="0" presId="urn:microsoft.com/office/officeart/2005/8/layout/hierarchy3"/>
    <dgm:cxn modelId="{54BEE9D7-7754-4C9D-90E8-0DBE15898BE8}" type="presOf" srcId="{EC921DD9-C8F5-4D7E-9E6D-F41F039144FD}" destId="{6F03B36A-DE1C-459D-A4AA-92A5B6DDB380}" srcOrd="0" destOrd="0" presId="urn:microsoft.com/office/officeart/2005/8/layout/hierarchy3"/>
    <dgm:cxn modelId="{A602BC25-46C1-49F3-83D7-7EBF9CEB309B}" type="presOf" srcId="{0435B2E6-445D-4A28-A7D8-F64D1084FDEC}" destId="{3800D051-F141-40B9-80ED-E29E7EE7E99A}" srcOrd="0" destOrd="0" presId="urn:microsoft.com/office/officeart/2005/8/layout/hierarchy3"/>
    <dgm:cxn modelId="{9998424C-4DFE-44D2-A754-BE5EDC2A9460}" type="presOf" srcId="{FE663455-1792-409E-8724-4D3DA5CA9D8A}" destId="{6FDB5596-C559-4689-9F18-D75858BA51DC}" srcOrd="0" destOrd="0" presId="urn:microsoft.com/office/officeart/2005/8/layout/hierarchy3"/>
    <dgm:cxn modelId="{0461565C-ED16-4927-822D-071133CE7AFF}" type="presOf" srcId="{03288B05-59F2-4D59-8878-19EA17C2120C}" destId="{0E36D4E9-6159-4714-9E77-4085B503F970}" srcOrd="0" destOrd="0" presId="urn:microsoft.com/office/officeart/2005/8/layout/hierarchy3"/>
    <dgm:cxn modelId="{712BEC2E-2753-4E63-9D7D-8D9FD20343DA}" type="presOf" srcId="{706592E3-073A-44B8-8348-1037BB4E65DF}" destId="{B0076EA6-52F9-43DC-9132-80AFCDA6DC4C}" srcOrd="0" destOrd="0" presId="urn:microsoft.com/office/officeart/2005/8/layout/hierarchy3"/>
    <dgm:cxn modelId="{046D9B02-68F8-46F7-9043-F3C90819A999}" type="presOf" srcId="{7F4071A8-4359-4D59-84D5-D030704FDFFA}" destId="{A71F660D-D6FC-4AA0-834C-1C6B13DF3FFF}" srcOrd="1" destOrd="0" presId="urn:microsoft.com/office/officeart/2005/8/layout/hierarchy3"/>
    <dgm:cxn modelId="{0371FA15-5310-4501-B95F-0BB86348AD78}" srcId="{47C1C104-9063-4A31-ADA3-5D1B0D51BFC2}" destId="{0435B2E6-445D-4A28-A7D8-F64D1084FDEC}" srcOrd="0" destOrd="0" parTransId="{72ED8409-BA37-4305-9A13-576452626419}" sibTransId="{5DC93AE7-E497-435F-BEA3-8392DED0E572}"/>
    <dgm:cxn modelId="{72775D89-DC0C-455F-BC22-B1672BDD6B1F}" srcId="{8CFF35E4-4E73-47BE-9276-A767C887DEA2}" destId="{47C1C104-9063-4A31-ADA3-5D1B0D51BFC2}" srcOrd="2" destOrd="0" parTransId="{163F9AF4-8A94-4C4F-9426-5AF84C12D368}" sibTransId="{0BBBDD85-0DA6-422A-A67C-FA1A8863299C}"/>
    <dgm:cxn modelId="{37AE5715-99F0-4892-9CA2-990195969871}" type="presOf" srcId="{8DDD2297-C334-4529-A281-3EB87A91C6E0}" destId="{6FDB5596-C559-4689-9F18-D75858BA51DC}" srcOrd="0" destOrd="1" presId="urn:microsoft.com/office/officeart/2005/8/layout/hierarchy3"/>
    <dgm:cxn modelId="{CEF23B14-4121-46E7-89B4-0C43F960193B}" srcId="{0BFAF52A-7FA0-4610-9A08-60C21224EB4C}" destId="{2ADDAE75-D975-45B3-8469-C07D16AC3D7C}" srcOrd="2" destOrd="0" parTransId="{03288B05-59F2-4D59-8878-19EA17C2120C}" sibTransId="{6DAAE680-9D54-42F2-829B-D59596BDD7D9}"/>
    <dgm:cxn modelId="{D0DEEDEF-AE8F-42E3-8D74-3422E1D2B14A}" type="presOf" srcId="{8CFF35E4-4E73-47BE-9276-A767C887DEA2}" destId="{76F2574C-4D9F-479D-818E-7DE6A3CD97C6}" srcOrd="0" destOrd="0" presId="urn:microsoft.com/office/officeart/2005/8/layout/hierarchy3"/>
    <dgm:cxn modelId="{C9E01C16-ECD1-4740-B899-BC5262046DB9}" type="presOf" srcId="{7A42A8EA-036F-4B10-8B60-ED056B772E4A}" destId="{724F237A-18AE-4BE4-AD83-CCFFD3729D5F}" srcOrd="0" destOrd="0" presId="urn:microsoft.com/office/officeart/2005/8/layout/hierarchy3"/>
    <dgm:cxn modelId="{C5FE95C1-7A4A-4103-BEF2-763D10ABF0EC}" srcId="{FE663455-1792-409E-8724-4D3DA5CA9D8A}" destId="{8DDD2297-C334-4529-A281-3EB87A91C6E0}" srcOrd="0" destOrd="0" parTransId="{FF2812D9-4955-4EFD-9FA1-F7A379C9F4E1}" sibTransId="{36FFED86-9935-4353-8DA4-873721B9146F}"/>
    <dgm:cxn modelId="{60EE725B-77CB-426A-BF2C-CBB519742CC1}" srcId="{8CFF35E4-4E73-47BE-9276-A767C887DEA2}" destId="{7A42A8EA-036F-4B10-8B60-ED056B772E4A}" srcOrd="3" destOrd="0" parTransId="{B124ED34-C718-4CFB-A770-4C198C339711}" sibTransId="{4753A611-B765-405C-A4A7-C471C498B689}"/>
    <dgm:cxn modelId="{97839537-0637-41C7-8323-F366B46EA146}" type="presOf" srcId="{47C1C104-9063-4A31-ADA3-5D1B0D51BFC2}" destId="{9D6B139C-05AB-431B-8671-C3135BF454B9}" srcOrd="0" destOrd="0" presId="urn:microsoft.com/office/officeart/2005/8/layout/hierarchy3"/>
    <dgm:cxn modelId="{45F246F8-569B-40AE-8033-8BDF36B6D72B}" type="presOf" srcId="{4334A1E9-53FA-4E3C-BB4C-183A6FA04897}" destId="{ABFAC0F3-153C-41B8-B476-18A7C385996F}" srcOrd="0" destOrd="0" presId="urn:microsoft.com/office/officeart/2005/8/layout/hierarchy3"/>
    <dgm:cxn modelId="{B96E1CF6-EBA2-49CD-BAA4-4DA4CDFD5BF6}" type="presOf" srcId="{47C1C104-9063-4A31-ADA3-5D1B0D51BFC2}" destId="{9E7A836D-2C50-4B9A-A1C9-A7955E1203D0}" srcOrd="1" destOrd="0" presId="urn:microsoft.com/office/officeart/2005/8/layout/hierarchy3"/>
    <dgm:cxn modelId="{95112704-722F-4F8A-8A5F-27C7B44DDE29}" srcId="{FE663455-1792-409E-8724-4D3DA5CA9D8A}" destId="{CC86B48D-D49C-4560-A23A-86208C6DFBB7}" srcOrd="1" destOrd="0" parTransId="{22DAB82F-028E-4DAA-BA43-1A89E06ABC64}" sibTransId="{878B57E7-C65D-4020-9198-15E5D37951A3}"/>
    <dgm:cxn modelId="{8D5FD9AC-D231-4560-A7F5-6CDB48A4992F}" type="presOf" srcId="{A7B48FE6-3C13-4016-B5E4-8D8206758EC5}" destId="{C3919765-9645-4B3D-AD70-55FAF4D3A8AC}" srcOrd="0" destOrd="0" presId="urn:microsoft.com/office/officeart/2005/8/layout/hierarchy3"/>
    <dgm:cxn modelId="{1C330590-2E4A-4947-8E7A-EFA364E05C2D}" type="presParOf" srcId="{76F2574C-4D9F-479D-818E-7DE6A3CD97C6}" destId="{080EE7D8-D7C0-4826-840B-9A886352D1F6}" srcOrd="0" destOrd="0" presId="urn:microsoft.com/office/officeart/2005/8/layout/hierarchy3"/>
    <dgm:cxn modelId="{0DDF3570-167E-46CA-9DB1-845A00BDA72D}" type="presParOf" srcId="{080EE7D8-D7C0-4826-840B-9A886352D1F6}" destId="{7292713E-2C1F-4EBD-92B8-07CBA390339A}" srcOrd="0" destOrd="0" presId="urn:microsoft.com/office/officeart/2005/8/layout/hierarchy3"/>
    <dgm:cxn modelId="{6EDDC3E0-CB89-40AC-86E2-6352863574DE}" type="presParOf" srcId="{7292713E-2C1F-4EBD-92B8-07CBA390339A}" destId="{84AFCD5E-03CC-4019-A434-FBC4CB2A09B2}" srcOrd="0" destOrd="0" presId="urn:microsoft.com/office/officeart/2005/8/layout/hierarchy3"/>
    <dgm:cxn modelId="{02090B5D-E352-44BC-8DA1-1BFA587E9D1A}" type="presParOf" srcId="{7292713E-2C1F-4EBD-92B8-07CBA390339A}" destId="{794CDB46-EDEF-4F31-899B-22200E701746}" srcOrd="1" destOrd="0" presId="urn:microsoft.com/office/officeart/2005/8/layout/hierarchy3"/>
    <dgm:cxn modelId="{530A23D8-F4DA-4527-926C-32A72925FA64}" type="presParOf" srcId="{080EE7D8-D7C0-4826-840B-9A886352D1F6}" destId="{6AE2BCB5-6529-4A56-A653-912B81ABEE10}" srcOrd="1" destOrd="0" presId="urn:microsoft.com/office/officeart/2005/8/layout/hierarchy3"/>
    <dgm:cxn modelId="{1CE86957-73BE-46D4-BE68-F34FFA7D359F}" type="presParOf" srcId="{6AE2BCB5-6529-4A56-A653-912B81ABEE10}" destId="{240C3DC3-F198-45FA-95A1-65FE2F322E70}" srcOrd="0" destOrd="0" presId="urn:microsoft.com/office/officeart/2005/8/layout/hierarchy3"/>
    <dgm:cxn modelId="{86D47408-6B3A-4CEE-93EE-EBADFD6B6FDC}" type="presParOf" srcId="{6AE2BCB5-6529-4A56-A653-912B81ABEE10}" destId="{6FDB5596-C559-4689-9F18-D75858BA51DC}" srcOrd="1" destOrd="0" presId="urn:microsoft.com/office/officeart/2005/8/layout/hierarchy3"/>
    <dgm:cxn modelId="{D5AA1504-82E5-4FF3-8FC4-82377CF3E2E9}" type="presParOf" srcId="{6AE2BCB5-6529-4A56-A653-912B81ABEE10}" destId="{B0076EA6-52F9-43DC-9132-80AFCDA6DC4C}" srcOrd="2" destOrd="0" presId="urn:microsoft.com/office/officeart/2005/8/layout/hierarchy3"/>
    <dgm:cxn modelId="{6A9CF947-A953-470C-B94E-6D0C0E78CB8D}" type="presParOf" srcId="{6AE2BCB5-6529-4A56-A653-912B81ABEE10}" destId="{CCD01577-142B-4300-997E-8F52E2B4637D}" srcOrd="3" destOrd="0" presId="urn:microsoft.com/office/officeart/2005/8/layout/hierarchy3"/>
    <dgm:cxn modelId="{0AA27D15-76E0-425B-AF39-1F1B0BF3B4B1}" type="presParOf" srcId="{6AE2BCB5-6529-4A56-A653-912B81ABEE10}" destId="{0E36D4E9-6159-4714-9E77-4085B503F970}" srcOrd="4" destOrd="0" presId="urn:microsoft.com/office/officeart/2005/8/layout/hierarchy3"/>
    <dgm:cxn modelId="{7CE9C751-9475-4666-90D0-0F9660958D75}" type="presParOf" srcId="{6AE2BCB5-6529-4A56-A653-912B81ABEE10}" destId="{F876A63A-F770-4148-8A88-F0473457B433}" srcOrd="5" destOrd="0" presId="urn:microsoft.com/office/officeart/2005/8/layout/hierarchy3"/>
    <dgm:cxn modelId="{7A791BFE-6384-4C1F-9AFB-89B69E48ACCD}" type="presParOf" srcId="{76F2574C-4D9F-479D-818E-7DE6A3CD97C6}" destId="{8B9BDF41-F0A3-4C32-93B1-334EADCC79A7}" srcOrd="1" destOrd="0" presId="urn:microsoft.com/office/officeart/2005/8/layout/hierarchy3"/>
    <dgm:cxn modelId="{44B9C7E6-F2F7-4106-9EBC-EBCF36C5F2B5}" type="presParOf" srcId="{8B9BDF41-F0A3-4C32-93B1-334EADCC79A7}" destId="{D36FF3A4-522A-4173-9D47-3F971C0307D3}" srcOrd="0" destOrd="0" presId="urn:microsoft.com/office/officeart/2005/8/layout/hierarchy3"/>
    <dgm:cxn modelId="{EE8F5B42-7002-4AE9-B5F9-141A67FB7CD3}" type="presParOf" srcId="{D36FF3A4-522A-4173-9D47-3F971C0307D3}" destId="{D41D374F-3F37-4A25-9E4A-07A3C85F3DB2}" srcOrd="0" destOrd="0" presId="urn:microsoft.com/office/officeart/2005/8/layout/hierarchy3"/>
    <dgm:cxn modelId="{DD3D72F0-A75B-47F0-A562-CC2DB2609150}" type="presParOf" srcId="{D36FF3A4-522A-4173-9D47-3F971C0307D3}" destId="{A71F660D-D6FC-4AA0-834C-1C6B13DF3FFF}" srcOrd="1" destOrd="0" presId="urn:microsoft.com/office/officeart/2005/8/layout/hierarchy3"/>
    <dgm:cxn modelId="{00AE8F63-89AC-4801-B116-22B26848858A}" type="presParOf" srcId="{8B9BDF41-F0A3-4C32-93B1-334EADCC79A7}" destId="{4A18BC90-60D0-4865-A82C-780F324C27B6}" srcOrd="1" destOrd="0" presId="urn:microsoft.com/office/officeart/2005/8/layout/hierarchy3"/>
    <dgm:cxn modelId="{A1163785-850D-461A-BE37-9F20EC6A74F1}" type="presParOf" srcId="{4A18BC90-60D0-4865-A82C-780F324C27B6}" destId="{B3C62E0D-E465-4960-98A3-604CC6711284}" srcOrd="0" destOrd="0" presId="urn:microsoft.com/office/officeart/2005/8/layout/hierarchy3"/>
    <dgm:cxn modelId="{9F347E83-E554-4650-8427-4C96DE2A5C85}" type="presParOf" srcId="{4A18BC90-60D0-4865-A82C-780F324C27B6}" destId="{C3919765-9645-4B3D-AD70-55FAF4D3A8AC}" srcOrd="1" destOrd="0" presId="urn:microsoft.com/office/officeart/2005/8/layout/hierarchy3"/>
    <dgm:cxn modelId="{2B10AFFB-AF4F-4AD2-AC59-8E9F0BA8C38C}" type="presParOf" srcId="{4A18BC90-60D0-4865-A82C-780F324C27B6}" destId="{6F03B36A-DE1C-459D-A4AA-92A5B6DDB380}" srcOrd="2" destOrd="0" presId="urn:microsoft.com/office/officeart/2005/8/layout/hierarchy3"/>
    <dgm:cxn modelId="{132DF4C4-6349-4F87-9BC7-E089A98FF399}" type="presParOf" srcId="{4A18BC90-60D0-4865-A82C-780F324C27B6}" destId="{ABFAC0F3-153C-41B8-B476-18A7C385996F}" srcOrd="3" destOrd="0" presId="urn:microsoft.com/office/officeart/2005/8/layout/hierarchy3"/>
    <dgm:cxn modelId="{FA7E9C0A-EC97-44A3-8FF0-9414A1ECE75F}" type="presParOf" srcId="{76F2574C-4D9F-479D-818E-7DE6A3CD97C6}" destId="{73701104-9FAF-43A3-8F5D-BEB65050A76A}" srcOrd="2" destOrd="0" presId="urn:microsoft.com/office/officeart/2005/8/layout/hierarchy3"/>
    <dgm:cxn modelId="{7354F65C-F1C4-4CDD-BD31-7768027631FF}" type="presParOf" srcId="{73701104-9FAF-43A3-8F5D-BEB65050A76A}" destId="{3377BA96-122E-405C-8603-1CC86C6F29DC}" srcOrd="0" destOrd="0" presId="urn:microsoft.com/office/officeart/2005/8/layout/hierarchy3"/>
    <dgm:cxn modelId="{0DA7C69B-DDB1-4DB0-B584-7295B712D577}" type="presParOf" srcId="{3377BA96-122E-405C-8603-1CC86C6F29DC}" destId="{9D6B139C-05AB-431B-8671-C3135BF454B9}" srcOrd="0" destOrd="0" presId="urn:microsoft.com/office/officeart/2005/8/layout/hierarchy3"/>
    <dgm:cxn modelId="{9B1555B6-0877-44AC-A377-DA79FB32CD33}" type="presParOf" srcId="{3377BA96-122E-405C-8603-1CC86C6F29DC}" destId="{9E7A836D-2C50-4B9A-A1C9-A7955E1203D0}" srcOrd="1" destOrd="0" presId="urn:microsoft.com/office/officeart/2005/8/layout/hierarchy3"/>
    <dgm:cxn modelId="{D9D77D90-0DA8-43B0-8740-A61D2B9A57C4}" type="presParOf" srcId="{73701104-9FAF-43A3-8F5D-BEB65050A76A}" destId="{98D1F33D-CED2-4BFF-904B-81FE3441F48E}" srcOrd="1" destOrd="0" presId="urn:microsoft.com/office/officeart/2005/8/layout/hierarchy3"/>
    <dgm:cxn modelId="{40C54028-436C-41C6-9CCD-9944F32AB758}" type="presParOf" srcId="{98D1F33D-CED2-4BFF-904B-81FE3441F48E}" destId="{06B8129A-34FA-483A-BA17-904C218D64F4}" srcOrd="0" destOrd="0" presId="urn:microsoft.com/office/officeart/2005/8/layout/hierarchy3"/>
    <dgm:cxn modelId="{CD504292-9411-409D-8061-9CB89A222D4C}" type="presParOf" srcId="{98D1F33D-CED2-4BFF-904B-81FE3441F48E}" destId="{3800D051-F141-40B9-80ED-E29E7EE7E99A}" srcOrd="1" destOrd="0" presId="urn:microsoft.com/office/officeart/2005/8/layout/hierarchy3"/>
    <dgm:cxn modelId="{B8D42F35-E78F-4C45-BE52-EED30F8F7C24}" type="presParOf" srcId="{76F2574C-4D9F-479D-818E-7DE6A3CD97C6}" destId="{690DED43-CD8E-4FAE-8E6F-F47A151027FB}" srcOrd="3" destOrd="0" presId="urn:microsoft.com/office/officeart/2005/8/layout/hierarchy3"/>
    <dgm:cxn modelId="{07A7A4E6-FC85-4A8B-9344-245DF100FA32}" type="presParOf" srcId="{690DED43-CD8E-4FAE-8E6F-F47A151027FB}" destId="{89898B93-0C6A-4010-930B-D9447D45A33E}" srcOrd="0" destOrd="0" presId="urn:microsoft.com/office/officeart/2005/8/layout/hierarchy3"/>
    <dgm:cxn modelId="{A715F03C-0EAC-4985-9A93-1E3CC07460AF}" type="presParOf" srcId="{89898B93-0C6A-4010-930B-D9447D45A33E}" destId="{724F237A-18AE-4BE4-AD83-CCFFD3729D5F}" srcOrd="0" destOrd="0" presId="urn:microsoft.com/office/officeart/2005/8/layout/hierarchy3"/>
    <dgm:cxn modelId="{1935AF7C-B97D-45B4-B09E-3F621C7684DF}" type="presParOf" srcId="{89898B93-0C6A-4010-930B-D9447D45A33E}" destId="{C092065C-6516-4A11-8F1D-132E087BBCA7}" srcOrd="1" destOrd="0" presId="urn:microsoft.com/office/officeart/2005/8/layout/hierarchy3"/>
    <dgm:cxn modelId="{A540F4F5-AF45-428E-A7D4-6816A101FF0D}" type="presParOf" srcId="{690DED43-CD8E-4FAE-8E6F-F47A151027FB}" destId="{1C56210B-993D-4630-815F-82DD62FB1A3D}" srcOrd="1" destOrd="0" presId="urn:microsoft.com/office/officeart/2005/8/layout/hierarchy3"/>
    <dgm:cxn modelId="{A589EFDC-FC8A-4617-8403-CF69A9E9AC65}" type="presParOf" srcId="{1C56210B-993D-4630-815F-82DD62FB1A3D}" destId="{80C6981B-D62D-444F-B8B1-7E7822FF8453}" srcOrd="0" destOrd="0" presId="urn:microsoft.com/office/officeart/2005/8/layout/hierarchy3"/>
    <dgm:cxn modelId="{42BA0510-6F86-429D-9F7E-46F4CF73B6A8}" type="presParOf" srcId="{1C56210B-993D-4630-815F-82DD62FB1A3D}" destId="{789C946D-4A79-4689-A82F-DAE8BB594D5B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5EE326-CDFB-4D1C-9617-4BE3752A3FCD}">
      <dsp:nvSpPr>
        <dsp:cNvPr id="0" name=""/>
        <dsp:cNvSpPr/>
      </dsp:nvSpPr>
      <dsp:spPr>
        <a:xfrm>
          <a:off x="-3763952" y="-578167"/>
          <a:ext cx="4486380" cy="4486380"/>
        </a:xfrm>
        <a:prstGeom prst="blockArc">
          <a:avLst>
            <a:gd name="adj1" fmla="val 18900000"/>
            <a:gd name="adj2" fmla="val 2700000"/>
            <a:gd name="adj3" fmla="val 481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5F7992-1359-4431-AD47-B2CC50DE0283}">
      <dsp:nvSpPr>
        <dsp:cNvPr id="0" name=""/>
        <dsp:cNvSpPr/>
      </dsp:nvSpPr>
      <dsp:spPr>
        <a:xfrm>
          <a:off x="481965" y="309534"/>
          <a:ext cx="7014157" cy="66600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864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Оказывающих услуги</a:t>
          </a:r>
          <a:r>
            <a:rPr lang="en-US" sz="2400" kern="1200" smtClean="0"/>
            <a:t>, </a:t>
          </a:r>
          <a:r>
            <a:rPr lang="ru-RU" sz="2400" kern="1200" smtClean="0"/>
            <a:t>выполняющих работы</a:t>
          </a:r>
          <a:endParaRPr lang="ru-RU" sz="2400" kern="1200" dirty="0"/>
        </a:p>
      </dsp:txBody>
      <dsp:txXfrm>
        <a:off x="481965" y="309534"/>
        <a:ext cx="7014157" cy="666009"/>
      </dsp:txXfrm>
    </dsp:sp>
    <dsp:sp modelId="{38C3BC1C-5E04-4DFD-98B9-EE5FE9E162A9}">
      <dsp:nvSpPr>
        <dsp:cNvPr id="0" name=""/>
        <dsp:cNvSpPr/>
      </dsp:nvSpPr>
      <dsp:spPr>
        <a:xfrm>
          <a:off x="4" y="242685"/>
          <a:ext cx="832511" cy="83251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372DC41-DBE3-48DE-8540-D2B7CBA6F896}">
      <dsp:nvSpPr>
        <dsp:cNvPr id="0" name=""/>
        <dsp:cNvSpPr/>
      </dsp:nvSpPr>
      <dsp:spPr>
        <a:xfrm>
          <a:off x="706664" y="1331978"/>
          <a:ext cx="6772062" cy="6660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864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Реализующие товары собственного производства</a:t>
          </a:r>
          <a:endParaRPr lang="ru-RU" sz="2400" kern="1200" dirty="0"/>
        </a:p>
      </dsp:txBody>
      <dsp:txXfrm>
        <a:off x="706664" y="1331978"/>
        <a:ext cx="6772062" cy="666088"/>
      </dsp:txXfrm>
    </dsp:sp>
    <dsp:sp modelId="{6F030DA3-D7C5-4758-86BC-91ACAAADDC57}">
      <dsp:nvSpPr>
        <dsp:cNvPr id="0" name=""/>
        <dsp:cNvSpPr/>
      </dsp:nvSpPr>
      <dsp:spPr>
        <a:xfrm>
          <a:off x="290408" y="1248766"/>
          <a:ext cx="832511" cy="83251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61B8244-E243-4257-BE7F-6E38E3AB81F8}">
      <dsp:nvSpPr>
        <dsp:cNvPr id="0" name=""/>
        <dsp:cNvSpPr/>
      </dsp:nvSpPr>
      <dsp:spPr>
        <a:xfrm>
          <a:off x="422204" y="2275789"/>
          <a:ext cx="7014157" cy="77649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8645" tIns="30480" rIns="30480" bIns="3048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>
              <a:latin typeface="Calibri" panose="020F0502020204030204" pitchFamily="34" charset="0"/>
              <a:cs typeface="Segoe UI Light" panose="020B0502040204020203" pitchFamily="34" charset="0"/>
            </a:rPr>
            <a:t>Освобождение не зависит от системы налогообложения – все ИП без сотрудников.</a:t>
          </a:r>
          <a:endParaRPr lang="ru-RU" sz="1200" b="1" i="1" kern="1200" dirty="0">
            <a:latin typeface="Calibri" panose="020F0502020204030204" pitchFamily="34" charset="0"/>
            <a:cs typeface="Segoe UI Light" panose="020B0502040204020203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i="1" kern="1200" dirty="0" smtClean="0">
              <a:latin typeface="Calibri" panose="020F0502020204030204" pitchFamily="34" charset="0"/>
              <a:cs typeface="Segoe UI Light" panose="020B0502040204020203" pitchFamily="34" charset="0"/>
            </a:rPr>
            <a:t>Если ИП принял работника, то в течение 30 дней нужно зарегистрировать ККТ, взамен ККТ не потребуется выдачи никаких документов: ни БСО, ни квитанций</a:t>
          </a:r>
          <a:r>
            <a:rPr lang="ru-RU" sz="1200" kern="1200" dirty="0" smtClean="0">
              <a:latin typeface="Segoe UI Light" panose="020B0502040204020203" pitchFamily="34" charset="0"/>
              <a:cs typeface="Segoe UI Light" panose="020B0502040204020203" pitchFamily="34" charset="0"/>
            </a:rPr>
            <a:t>. </a:t>
          </a:r>
          <a:endParaRPr lang="ru-RU" sz="1200" b="1" i="1" kern="1200" dirty="0">
            <a:latin typeface="Calibri" panose="020F0502020204030204" pitchFamily="34" charset="0"/>
            <a:cs typeface="Segoe UI Light" panose="020B0502040204020203" pitchFamily="34" charset="0"/>
          </a:endParaRPr>
        </a:p>
      </dsp:txBody>
      <dsp:txXfrm>
        <a:off x="422204" y="2275789"/>
        <a:ext cx="7014157" cy="776493"/>
      </dsp:txXfrm>
    </dsp:sp>
    <dsp:sp modelId="{68C15CEF-CC5C-4C6C-9A6C-A08B033CBAB2}">
      <dsp:nvSpPr>
        <dsp:cNvPr id="0" name=""/>
        <dsp:cNvSpPr/>
      </dsp:nvSpPr>
      <dsp:spPr>
        <a:xfrm>
          <a:off x="200489" y="2229331"/>
          <a:ext cx="832511" cy="83251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0025E1-40AD-45E0-BBCF-D5BE46D6B213}">
      <dsp:nvSpPr>
        <dsp:cNvPr id="0" name=""/>
        <dsp:cNvSpPr/>
      </dsp:nvSpPr>
      <dsp:spPr>
        <a:xfrm rot="5400000">
          <a:off x="-184325" y="187219"/>
          <a:ext cx="1228834" cy="86018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-5400000">
        <a:off x="0" y="432986"/>
        <a:ext cx="860184" cy="368650"/>
      </dsp:txXfrm>
    </dsp:sp>
    <dsp:sp modelId="{01144144-5F4E-4E96-A1A5-8CD57F32DDAA}">
      <dsp:nvSpPr>
        <dsp:cNvPr id="0" name=""/>
        <dsp:cNvSpPr/>
      </dsp:nvSpPr>
      <dsp:spPr>
        <a:xfrm rot="5400000">
          <a:off x="3863757" y="-3000950"/>
          <a:ext cx="798742" cy="680588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>
              <a:solidFill>
                <a:schemeClr val="accent1">
                  <a:lumMod val="75000"/>
                </a:schemeClr>
              </a:solidFill>
            </a:rPr>
            <a:t>обеспечение интересов граждан и организаций, защита прав потребителей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400" kern="1200" dirty="0" smtClean="0"/>
        </a:p>
      </dsp:txBody>
      <dsp:txXfrm rot="-5400000">
        <a:off x="860184" y="41614"/>
        <a:ext cx="6766898" cy="720760"/>
      </dsp:txXfrm>
    </dsp:sp>
    <dsp:sp modelId="{8B9578C9-D3C3-4027-9412-B6E31289FC21}">
      <dsp:nvSpPr>
        <dsp:cNvPr id="0" name=""/>
        <dsp:cNvSpPr/>
      </dsp:nvSpPr>
      <dsp:spPr>
        <a:xfrm rot="5400000">
          <a:off x="-184325" y="1356450"/>
          <a:ext cx="1228834" cy="86018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-5400000">
        <a:off x="0" y="1602217"/>
        <a:ext cx="860184" cy="368650"/>
      </dsp:txXfrm>
    </dsp:sp>
    <dsp:sp modelId="{FD593D85-8AE8-4254-ABC5-3CE6310E5610}">
      <dsp:nvSpPr>
        <dsp:cNvPr id="0" name=""/>
        <dsp:cNvSpPr/>
      </dsp:nvSpPr>
      <dsp:spPr>
        <a:xfrm rot="5400000">
          <a:off x="3732085" y="-1831448"/>
          <a:ext cx="1062087" cy="680588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accent1">
                  <a:lumMod val="75000"/>
                </a:schemeClr>
              </a:solidFill>
            </a:rPr>
            <a:t>обеспечение установленного порядка осуществления расчетов,  в том числе в целях налогообложения и обеспечения установленного порядка оборота товаров</a:t>
          </a:r>
          <a:endParaRPr lang="ru-RU" sz="2000" b="1" kern="1200" dirty="0">
            <a:solidFill>
              <a:schemeClr val="accent1">
                <a:lumMod val="75000"/>
              </a:schemeClr>
            </a:solidFill>
          </a:endParaRPr>
        </a:p>
      </dsp:txBody>
      <dsp:txXfrm rot="-5400000">
        <a:off x="860185" y="1092299"/>
        <a:ext cx="6754042" cy="958393"/>
      </dsp:txXfrm>
    </dsp:sp>
    <dsp:sp modelId="{7CE111E3-008D-4CCE-B651-55621538ED32}">
      <dsp:nvSpPr>
        <dsp:cNvPr id="0" name=""/>
        <dsp:cNvSpPr/>
      </dsp:nvSpPr>
      <dsp:spPr>
        <a:xfrm rot="5400000">
          <a:off x="-184325" y="2396902"/>
          <a:ext cx="1228834" cy="86018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-5400000">
        <a:off x="0" y="2642669"/>
        <a:ext cx="860184" cy="368650"/>
      </dsp:txXfrm>
    </dsp:sp>
    <dsp:sp modelId="{3D7B76A6-BBB7-480B-A600-96DDC118FB83}">
      <dsp:nvSpPr>
        <dsp:cNvPr id="0" name=""/>
        <dsp:cNvSpPr/>
      </dsp:nvSpPr>
      <dsp:spPr>
        <a:xfrm rot="5400000">
          <a:off x="3891150" y="-588754"/>
          <a:ext cx="743956" cy="658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>
              <a:solidFill>
                <a:schemeClr val="accent1">
                  <a:lumMod val="75000"/>
                </a:schemeClr>
              </a:solidFill>
            </a:rPr>
            <a:t>полнота учета выручки в организациях и у индивидуальных предпринимателей</a:t>
          </a:r>
          <a:endParaRPr lang="ru-RU" sz="2000" b="1" kern="1200" dirty="0">
            <a:solidFill>
              <a:schemeClr val="accent1">
                <a:lumMod val="75000"/>
              </a:schemeClr>
            </a:solidFill>
          </a:endParaRPr>
        </a:p>
      </dsp:txBody>
      <dsp:txXfrm rot="-5400000">
        <a:off x="969623" y="2369090"/>
        <a:ext cx="6550695" cy="6713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797A88-3F21-4556-A616-EBA98A36CDB0}">
      <dsp:nvSpPr>
        <dsp:cNvPr id="0" name=""/>
        <dsp:cNvSpPr/>
      </dsp:nvSpPr>
      <dsp:spPr>
        <a:xfrm flipV="1">
          <a:off x="0" y="0"/>
          <a:ext cx="7819965" cy="16033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10800000">
        <a:off x="0" y="0"/>
        <a:ext cx="7819965" cy="160330"/>
      </dsp:txXfrm>
    </dsp:sp>
    <dsp:sp modelId="{3C22851E-FA56-4D23-BA02-2B1037ACCC0C}">
      <dsp:nvSpPr>
        <dsp:cNvPr id="0" name=""/>
        <dsp:cNvSpPr/>
      </dsp:nvSpPr>
      <dsp:spPr>
        <a:xfrm>
          <a:off x="954" y="838542"/>
          <a:ext cx="1563611" cy="223568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Мониторинг расчетов и полноты учета выручки, анализ данных</a:t>
          </a:r>
          <a:endParaRPr lang="ru-RU" sz="1600" kern="1200" dirty="0"/>
        </a:p>
      </dsp:txBody>
      <dsp:txXfrm>
        <a:off x="954" y="838542"/>
        <a:ext cx="1563611" cy="2235688"/>
      </dsp:txXfrm>
    </dsp:sp>
    <dsp:sp modelId="{860F5D6C-9B59-4111-B320-ED1E69A62390}">
      <dsp:nvSpPr>
        <dsp:cNvPr id="0" name=""/>
        <dsp:cNvSpPr/>
      </dsp:nvSpPr>
      <dsp:spPr>
        <a:xfrm>
          <a:off x="1564565" y="690909"/>
          <a:ext cx="1563611" cy="247761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Наблюдение за применением ККТ</a:t>
          </a:r>
          <a:endParaRPr lang="ru-RU" sz="1600" kern="1200" dirty="0"/>
        </a:p>
      </dsp:txBody>
      <dsp:txXfrm>
        <a:off x="1564565" y="690909"/>
        <a:ext cx="1563611" cy="2477612"/>
      </dsp:txXfrm>
    </dsp:sp>
    <dsp:sp modelId="{8EFEB11D-25EB-4DE1-9DEB-16C32A77E3DC}">
      <dsp:nvSpPr>
        <dsp:cNvPr id="0" name=""/>
        <dsp:cNvSpPr/>
      </dsp:nvSpPr>
      <dsp:spPr>
        <a:xfrm>
          <a:off x="3136652" y="345540"/>
          <a:ext cx="1563611" cy="259632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Проверки применения ККТ, полноты учета выручки, в том числе по месту нахождения налоговых органов (удаленные проверки)</a:t>
          </a:r>
          <a:endParaRPr lang="ru-RU" sz="1600" kern="1200" dirty="0"/>
        </a:p>
      </dsp:txBody>
      <dsp:txXfrm>
        <a:off x="3136652" y="345540"/>
        <a:ext cx="1563611" cy="2596327"/>
      </dsp:txXfrm>
    </dsp:sp>
    <dsp:sp modelId="{4CE7C965-61E4-4CC4-86F7-55FF0450DFB8}">
      <dsp:nvSpPr>
        <dsp:cNvPr id="0" name=""/>
        <dsp:cNvSpPr/>
      </dsp:nvSpPr>
      <dsp:spPr>
        <a:xfrm>
          <a:off x="4691788" y="838542"/>
          <a:ext cx="1563611" cy="223568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Контрольные закупки</a:t>
          </a:r>
          <a:endParaRPr lang="ru-RU" sz="1600" kern="1200" dirty="0"/>
        </a:p>
      </dsp:txBody>
      <dsp:txXfrm>
        <a:off x="4691788" y="838542"/>
        <a:ext cx="1563611" cy="2235688"/>
      </dsp:txXfrm>
    </dsp:sp>
    <dsp:sp modelId="{298A9173-C14E-4DFB-BB86-E4C3A1CC067C}">
      <dsp:nvSpPr>
        <dsp:cNvPr id="0" name=""/>
        <dsp:cNvSpPr/>
      </dsp:nvSpPr>
      <dsp:spPr>
        <a:xfrm>
          <a:off x="6255400" y="838542"/>
          <a:ext cx="1563611" cy="223568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Проверка правильности учета наличных денежных средств при применении ККТ</a:t>
          </a:r>
          <a:endParaRPr lang="ru-RU" sz="1600" kern="1200" dirty="0"/>
        </a:p>
      </dsp:txBody>
      <dsp:txXfrm>
        <a:off x="6255400" y="838542"/>
        <a:ext cx="1563611" cy="2235688"/>
      </dsp:txXfrm>
    </dsp:sp>
    <dsp:sp modelId="{028EC89D-7685-456E-AAE0-6C839938D4EF}">
      <dsp:nvSpPr>
        <dsp:cNvPr id="0" name=""/>
        <dsp:cNvSpPr/>
      </dsp:nvSpPr>
      <dsp:spPr>
        <a:xfrm>
          <a:off x="0" y="3192434"/>
          <a:ext cx="7819965" cy="248409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08956D-5BC1-4A78-90DE-325ED73C14F8}">
      <dsp:nvSpPr>
        <dsp:cNvPr id="0" name=""/>
        <dsp:cNvSpPr/>
      </dsp:nvSpPr>
      <dsp:spPr>
        <a:xfrm rot="10800000">
          <a:off x="2646349" y="0"/>
          <a:ext cx="5137031" cy="1031818"/>
        </a:xfrm>
        <a:prstGeom prst="nonIsoscelesTrapezoid">
          <a:avLst>
            <a:gd name="adj1" fmla="val 0"/>
            <a:gd name="adj2" fmla="val 64119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Макроэкономическая статистика и отраслевая аналитика, расчет потребительской корзины</a:t>
          </a:r>
        </a:p>
      </dsp:txBody>
      <dsp:txXfrm rot="10800000">
        <a:off x="3307936" y="0"/>
        <a:ext cx="4475444" cy="1031818"/>
      </dsp:txXfrm>
    </dsp:sp>
    <dsp:sp modelId="{87905109-ECFD-45C0-BE38-070FC39D5676}">
      <dsp:nvSpPr>
        <dsp:cNvPr id="0" name=""/>
        <dsp:cNvSpPr/>
      </dsp:nvSpPr>
      <dsp:spPr>
        <a:xfrm>
          <a:off x="1984762" y="0"/>
          <a:ext cx="1323174" cy="1031818"/>
        </a:xfrm>
        <a:prstGeom prst="trapezoid">
          <a:avLst>
            <a:gd name="adj" fmla="val 64119"/>
          </a:avLst>
        </a:prstGeom>
        <a:solidFill>
          <a:schemeClr val="bg1">
            <a:lumMod val="75000"/>
          </a:schemeClr>
        </a:soli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Макро анализ</a:t>
          </a:r>
        </a:p>
      </dsp:txBody>
      <dsp:txXfrm>
        <a:off x="1984762" y="0"/>
        <a:ext cx="1323174" cy="1031818"/>
      </dsp:txXfrm>
    </dsp:sp>
    <dsp:sp modelId="{514A914B-BE9A-4A1E-A333-4ECB324A7131}">
      <dsp:nvSpPr>
        <dsp:cNvPr id="0" name=""/>
        <dsp:cNvSpPr/>
      </dsp:nvSpPr>
      <dsp:spPr>
        <a:xfrm rot="10800000">
          <a:off x="3307936" y="1031818"/>
          <a:ext cx="4475444" cy="1031818"/>
        </a:xfrm>
        <a:prstGeom prst="nonIsoscelesTrapezoid">
          <a:avLst>
            <a:gd name="adj1" fmla="val 0"/>
            <a:gd name="adj2" fmla="val 64119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Агрегированные данные о расчетах по регионам, налогоплательщикам, кассам, временным периодам и режимам налогообложения</a:t>
          </a:r>
        </a:p>
      </dsp:txBody>
      <dsp:txXfrm rot="10800000">
        <a:off x="3969524" y="1031818"/>
        <a:ext cx="3813856" cy="1031818"/>
      </dsp:txXfrm>
    </dsp:sp>
    <dsp:sp modelId="{B5968ACE-7724-4E7C-83F9-C9592B043798}">
      <dsp:nvSpPr>
        <dsp:cNvPr id="0" name=""/>
        <dsp:cNvSpPr/>
      </dsp:nvSpPr>
      <dsp:spPr>
        <a:xfrm>
          <a:off x="1323174" y="1031818"/>
          <a:ext cx="2646349" cy="1031818"/>
        </a:xfrm>
        <a:prstGeom prst="trapezoid">
          <a:avLst>
            <a:gd name="adj" fmla="val 64119"/>
          </a:avLst>
        </a:prstGeom>
        <a:solidFill>
          <a:schemeClr val="bg2">
            <a:lumMod val="75000"/>
          </a:schemeClr>
        </a:soli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Сводные данные</a:t>
          </a:r>
        </a:p>
      </dsp:txBody>
      <dsp:txXfrm>
        <a:off x="1786285" y="1031818"/>
        <a:ext cx="1720127" cy="1031818"/>
      </dsp:txXfrm>
    </dsp:sp>
    <dsp:sp modelId="{4E4C35C7-842F-4968-BAA9-54814646F4D9}">
      <dsp:nvSpPr>
        <dsp:cNvPr id="0" name=""/>
        <dsp:cNvSpPr/>
      </dsp:nvSpPr>
      <dsp:spPr>
        <a:xfrm rot="10800000">
          <a:off x="3969524" y="2063637"/>
          <a:ext cx="3813856" cy="1031818"/>
        </a:xfrm>
        <a:prstGeom prst="nonIsoscelesTrapezoid">
          <a:avLst>
            <a:gd name="adj1" fmla="val 0"/>
            <a:gd name="adj2" fmla="val 64119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Выявление нарушений и аномального поведения, контроль цен на жизненно важные лекарственные средства</a:t>
          </a:r>
        </a:p>
      </dsp:txBody>
      <dsp:txXfrm rot="10800000">
        <a:off x="4631111" y="2063637"/>
        <a:ext cx="3152269" cy="1031818"/>
      </dsp:txXfrm>
    </dsp:sp>
    <dsp:sp modelId="{587FA2D8-481A-4A1A-A68D-462578D99AB5}">
      <dsp:nvSpPr>
        <dsp:cNvPr id="0" name=""/>
        <dsp:cNvSpPr/>
      </dsp:nvSpPr>
      <dsp:spPr>
        <a:xfrm>
          <a:off x="661587" y="2063637"/>
          <a:ext cx="3969524" cy="1031818"/>
        </a:xfrm>
        <a:prstGeom prst="trapezoid">
          <a:avLst>
            <a:gd name="adj" fmla="val 64119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Потоковая аналитика</a:t>
          </a:r>
        </a:p>
      </dsp:txBody>
      <dsp:txXfrm>
        <a:off x="1356254" y="2063637"/>
        <a:ext cx="2580190" cy="1031818"/>
      </dsp:txXfrm>
    </dsp:sp>
    <dsp:sp modelId="{89CED382-C300-4069-B4A9-299033DB3D5D}">
      <dsp:nvSpPr>
        <dsp:cNvPr id="0" name=""/>
        <dsp:cNvSpPr/>
      </dsp:nvSpPr>
      <dsp:spPr>
        <a:xfrm rot="10800000">
          <a:off x="4631111" y="3095456"/>
          <a:ext cx="3152269" cy="1031818"/>
        </a:xfrm>
        <a:prstGeom prst="nonIsoscelesTrapezoid">
          <a:avLst>
            <a:gd name="adj1" fmla="val 0"/>
            <a:gd name="adj2" fmla="val 64119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Сведения о каждой операции на каждой кассе</a:t>
          </a:r>
        </a:p>
      </dsp:txBody>
      <dsp:txXfrm rot="10800000">
        <a:off x="5292699" y="3095456"/>
        <a:ext cx="2490681" cy="1031818"/>
      </dsp:txXfrm>
    </dsp:sp>
    <dsp:sp modelId="{8292A5B2-8D8B-475D-A3A5-F5AD29A51947}">
      <dsp:nvSpPr>
        <dsp:cNvPr id="0" name=""/>
        <dsp:cNvSpPr/>
      </dsp:nvSpPr>
      <dsp:spPr>
        <a:xfrm>
          <a:off x="0" y="3095456"/>
          <a:ext cx="5292699" cy="1031818"/>
        </a:xfrm>
        <a:prstGeom prst="trapezoid">
          <a:avLst>
            <a:gd name="adj" fmla="val 64119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База фискальных документов</a:t>
          </a:r>
        </a:p>
      </dsp:txBody>
      <dsp:txXfrm>
        <a:off x="926222" y="3095456"/>
        <a:ext cx="3440254" cy="10318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AFCD5E-03CC-4019-A434-FBC4CB2A09B2}">
      <dsp:nvSpPr>
        <dsp:cNvPr id="0" name=""/>
        <dsp:cNvSpPr/>
      </dsp:nvSpPr>
      <dsp:spPr>
        <a:xfrm>
          <a:off x="0" y="180672"/>
          <a:ext cx="2450255" cy="5416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Применять ККТ при осуществлении расчетов</a:t>
          </a:r>
          <a:endParaRPr lang="ru-RU" sz="1400" b="1" kern="1200" dirty="0"/>
        </a:p>
      </dsp:txBody>
      <dsp:txXfrm>
        <a:off x="15864" y="196536"/>
        <a:ext cx="2418527" cy="509915"/>
      </dsp:txXfrm>
    </dsp:sp>
    <dsp:sp modelId="{240C3DC3-F198-45FA-95A1-65FE2F322E70}">
      <dsp:nvSpPr>
        <dsp:cNvPr id="0" name=""/>
        <dsp:cNvSpPr/>
      </dsp:nvSpPr>
      <dsp:spPr>
        <a:xfrm>
          <a:off x="199305" y="722316"/>
          <a:ext cx="91440" cy="7216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21602"/>
              </a:lnTo>
              <a:lnTo>
                <a:pt x="121705" y="7216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DB5596-C559-4689-9F18-D75858BA51DC}">
      <dsp:nvSpPr>
        <dsp:cNvPr id="0" name=""/>
        <dsp:cNvSpPr/>
      </dsp:nvSpPr>
      <dsp:spPr>
        <a:xfrm>
          <a:off x="321011" y="858068"/>
          <a:ext cx="2504066" cy="11717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 фискальным накопителем внутри корпуса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Обеспечивать сохранность ФН в течение  5 лет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Осуществлять замену ФН и расходных материалов</a:t>
          </a:r>
          <a:endParaRPr lang="ru-RU" sz="1200" kern="1200" dirty="0"/>
        </a:p>
      </dsp:txBody>
      <dsp:txXfrm>
        <a:off x="355329" y="892386"/>
        <a:ext cx="2435430" cy="1103064"/>
      </dsp:txXfrm>
    </dsp:sp>
    <dsp:sp modelId="{B0076EA6-52F9-43DC-9132-80AFCDA6DC4C}">
      <dsp:nvSpPr>
        <dsp:cNvPr id="0" name=""/>
        <dsp:cNvSpPr/>
      </dsp:nvSpPr>
      <dsp:spPr>
        <a:xfrm>
          <a:off x="199305" y="722316"/>
          <a:ext cx="91440" cy="18109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10945"/>
              </a:lnTo>
              <a:lnTo>
                <a:pt x="79440" y="18109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01577-142B-4300-997E-8F52E2B4637D}">
      <dsp:nvSpPr>
        <dsp:cNvPr id="0" name=""/>
        <dsp:cNvSpPr/>
      </dsp:nvSpPr>
      <dsp:spPr>
        <a:xfrm>
          <a:off x="278745" y="2114681"/>
          <a:ext cx="2660025" cy="8371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Регистрировать, перерегистрировать и снимать с регистрационного учета</a:t>
          </a:r>
          <a:endParaRPr lang="ru-RU" sz="1200" b="0" kern="1200" dirty="0"/>
        </a:p>
      </dsp:txBody>
      <dsp:txXfrm>
        <a:off x="303265" y="2139201"/>
        <a:ext cx="2610985" cy="788119"/>
      </dsp:txXfrm>
    </dsp:sp>
    <dsp:sp modelId="{0E36D4E9-6159-4714-9E77-4085B503F970}">
      <dsp:nvSpPr>
        <dsp:cNvPr id="0" name=""/>
        <dsp:cNvSpPr/>
      </dsp:nvSpPr>
      <dsp:spPr>
        <a:xfrm>
          <a:off x="245025" y="722316"/>
          <a:ext cx="159780" cy="26025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02508"/>
              </a:lnTo>
              <a:lnTo>
                <a:pt x="159780" y="260250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76A63A-F770-4148-8A88-F0473457B433}">
      <dsp:nvSpPr>
        <dsp:cNvPr id="0" name=""/>
        <dsp:cNvSpPr/>
      </dsp:nvSpPr>
      <dsp:spPr>
        <a:xfrm>
          <a:off x="404805" y="3059476"/>
          <a:ext cx="2816521" cy="5306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Выдавать (направлять) покупателям в момент оплаты чеки и БСО</a:t>
          </a:r>
          <a:endParaRPr lang="ru-RU" sz="1200" b="0" kern="1200" dirty="0"/>
        </a:p>
      </dsp:txBody>
      <dsp:txXfrm>
        <a:off x="420349" y="3075020"/>
        <a:ext cx="2785433" cy="499609"/>
      </dsp:txXfrm>
    </dsp:sp>
    <dsp:sp modelId="{D41D374F-3F37-4A25-9E4A-07A3C85F3DB2}">
      <dsp:nvSpPr>
        <dsp:cNvPr id="0" name=""/>
        <dsp:cNvSpPr/>
      </dsp:nvSpPr>
      <dsp:spPr>
        <a:xfrm>
          <a:off x="3094216" y="180823"/>
          <a:ext cx="1332248" cy="7054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Соблюдать </a:t>
          </a:r>
          <a:r>
            <a:rPr lang="ru-RU" sz="1400" b="1" kern="1200" dirty="0" smtClean="0"/>
            <a:t>режим</a:t>
          </a:r>
          <a:r>
            <a:rPr lang="ru-RU" sz="1400" kern="1200" dirty="0" smtClean="0"/>
            <a:t> </a:t>
          </a:r>
          <a:r>
            <a:rPr lang="ru-RU" sz="1400" b="1" kern="1200" dirty="0" smtClean="0"/>
            <a:t>доступа к ККТ</a:t>
          </a:r>
          <a:endParaRPr lang="ru-RU" sz="1400" b="1" kern="1200" dirty="0"/>
        </a:p>
      </dsp:txBody>
      <dsp:txXfrm>
        <a:off x="3114878" y="201485"/>
        <a:ext cx="1290924" cy="664118"/>
      </dsp:txXfrm>
    </dsp:sp>
    <dsp:sp modelId="{B3C62E0D-E465-4960-98A3-604CC6711284}">
      <dsp:nvSpPr>
        <dsp:cNvPr id="0" name=""/>
        <dsp:cNvSpPr/>
      </dsp:nvSpPr>
      <dsp:spPr>
        <a:xfrm>
          <a:off x="3227441" y="886266"/>
          <a:ext cx="185545" cy="685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5780"/>
              </a:lnTo>
              <a:lnTo>
                <a:pt x="185545" y="6857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919765-9645-4B3D-AD70-55FAF4D3A8AC}">
      <dsp:nvSpPr>
        <dsp:cNvPr id="0" name=""/>
        <dsp:cNvSpPr/>
      </dsp:nvSpPr>
      <dsp:spPr>
        <a:xfrm>
          <a:off x="3412986" y="1122152"/>
          <a:ext cx="1052201" cy="8997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Беспрепятственного для налоговых органов</a:t>
          </a:r>
          <a:endParaRPr lang="ru-RU" sz="1200" kern="1200" dirty="0"/>
        </a:p>
      </dsp:txBody>
      <dsp:txXfrm>
        <a:off x="3439340" y="1148506"/>
        <a:ext cx="999493" cy="847081"/>
      </dsp:txXfrm>
    </dsp:sp>
    <dsp:sp modelId="{6F03B36A-DE1C-459D-A4AA-92A5B6DDB380}">
      <dsp:nvSpPr>
        <dsp:cNvPr id="0" name=""/>
        <dsp:cNvSpPr/>
      </dsp:nvSpPr>
      <dsp:spPr>
        <a:xfrm>
          <a:off x="3227441" y="886266"/>
          <a:ext cx="164616" cy="18462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211"/>
              </a:lnTo>
              <a:lnTo>
                <a:pt x="164616" y="1846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FAC0F3-153C-41B8-B476-18A7C385996F}">
      <dsp:nvSpPr>
        <dsp:cNvPr id="0" name=""/>
        <dsp:cNvSpPr/>
      </dsp:nvSpPr>
      <dsp:spPr>
        <a:xfrm>
          <a:off x="3392057" y="2281838"/>
          <a:ext cx="1142452" cy="9012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Исключающим доступ для третьих лиц</a:t>
          </a:r>
          <a:endParaRPr lang="ru-RU" sz="1200" kern="1200" dirty="0"/>
        </a:p>
      </dsp:txBody>
      <dsp:txXfrm>
        <a:off x="3418455" y="2308236"/>
        <a:ext cx="1089656" cy="848482"/>
      </dsp:txXfrm>
    </dsp:sp>
    <dsp:sp modelId="{9D6B139C-05AB-431B-8671-C3135BF454B9}">
      <dsp:nvSpPr>
        <dsp:cNvPr id="0" name=""/>
        <dsp:cNvSpPr/>
      </dsp:nvSpPr>
      <dsp:spPr>
        <a:xfrm>
          <a:off x="4873396" y="181013"/>
          <a:ext cx="1724517" cy="10428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Предоставлять налоговым органам информацию и (или) документы</a:t>
          </a:r>
          <a:endParaRPr lang="ru-RU" sz="1200" b="1" kern="1200" dirty="0"/>
        </a:p>
      </dsp:txBody>
      <dsp:txXfrm>
        <a:off x="4903940" y="211557"/>
        <a:ext cx="1663429" cy="981744"/>
      </dsp:txXfrm>
    </dsp:sp>
    <dsp:sp modelId="{06B8129A-34FA-483A-BA17-904C218D64F4}">
      <dsp:nvSpPr>
        <dsp:cNvPr id="0" name=""/>
        <dsp:cNvSpPr/>
      </dsp:nvSpPr>
      <dsp:spPr>
        <a:xfrm>
          <a:off x="5045848" y="1223845"/>
          <a:ext cx="193571" cy="12427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2744"/>
              </a:lnTo>
              <a:lnTo>
                <a:pt x="193571" y="12427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00D051-F141-40B9-80ED-E29E7EE7E99A}">
      <dsp:nvSpPr>
        <dsp:cNvPr id="0" name=""/>
        <dsp:cNvSpPr/>
      </dsp:nvSpPr>
      <dsp:spPr>
        <a:xfrm>
          <a:off x="5239420" y="1370203"/>
          <a:ext cx="1380290" cy="2192774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 электронной форме через кабинет ККТ в случаях, порядке и сроки, установленные ФНС России</a:t>
          </a:r>
          <a:endParaRPr lang="ru-RU" sz="1400" kern="1200" dirty="0"/>
        </a:p>
      </dsp:txBody>
      <dsp:txXfrm>
        <a:off x="5279847" y="1410630"/>
        <a:ext cx="1299436" cy="2111920"/>
      </dsp:txXfrm>
    </dsp:sp>
    <dsp:sp modelId="{724F237A-18AE-4BE4-AD83-CCFFD3729D5F}">
      <dsp:nvSpPr>
        <dsp:cNvPr id="0" name=""/>
        <dsp:cNvSpPr/>
      </dsp:nvSpPr>
      <dsp:spPr>
        <a:xfrm>
          <a:off x="6843235" y="208642"/>
          <a:ext cx="1308210" cy="7861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Иметь договор с ОФД</a:t>
          </a:r>
          <a:endParaRPr lang="ru-RU" sz="1600" b="1" kern="1200" dirty="0"/>
        </a:p>
      </dsp:txBody>
      <dsp:txXfrm>
        <a:off x="6866261" y="231668"/>
        <a:ext cx="1262158" cy="740100"/>
      </dsp:txXfrm>
    </dsp:sp>
    <dsp:sp modelId="{80C6981B-D62D-444F-B8B1-7E7822FF8453}">
      <dsp:nvSpPr>
        <dsp:cNvPr id="0" name=""/>
        <dsp:cNvSpPr/>
      </dsp:nvSpPr>
      <dsp:spPr>
        <a:xfrm>
          <a:off x="6928337" y="994795"/>
          <a:ext cx="91440" cy="115996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59962"/>
              </a:lnTo>
              <a:lnTo>
                <a:pt x="95160" y="11599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9C946D-4A79-4689-A82F-DAE8BB594D5B}">
      <dsp:nvSpPr>
        <dsp:cNvPr id="0" name=""/>
        <dsp:cNvSpPr/>
      </dsp:nvSpPr>
      <dsp:spPr>
        <a:xfrm>
          <a:off x="7023497" y="1256956"/>
          <a:ext cx="1189085" cy="1795603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В случае аннулирования разрешения у ОФД передать накопленную информацию в течение 20 календарных дней</a:t>
          </a:r>
          <a:endParaRPr lang="ru-RU" sz="1050" kern="1200" dirty="0"/>
        </a:p>
      </dsp:txBody>
      <dsp:txXfrm>
        <a:off x="7058324" y="1291783"/>
        <a:ext cx="1119431" cy="17259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0.75321</cdr:x>
      <cdr:y>0.20026</cdr:y>
    </cdr:from>
    <cdr:to>
      <cdr:x>0.91441</cdr:x>
      <cdr:y>0.30621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514680" y="755975"/>
          <a:ext cx="1180213" cy="3999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0.56442</cdr:x>
      <cdr:y>0.43657</cdr:y>
    </cdr:from>
    <cdr:to>
      <cdr:x>0.67044</cdr:x>
      <cdr:y>0.64218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132447" y="1648047"/>
          <a:ext cx="776177" cy="7761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400" b="1" i="0" u="none" strike="noStrike" kern="1200" cap="none" spc="0" normalizeH="0" baseline="0" noProof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0.61721</cdr:x>
      <cdr:y>0.39319</cdr:y>
    </cdr:from>
    <cdr:to>
      <cdr:x>0.74011</cdr:x>
      <cdr:y>0.63541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518965" y="1424384"/>
          <a:ext cx="899818" cy="8774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    </a:t>
          </a:r>
          <a:endParaRPr kumimoji="0" lang="ru-RU" sz="16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0.65325</cdr:x>
      <cdr:y>0.04249</cdr:y>
    </cdr:from>
    <cdr:to>
      <cdr:x>1</cdr:x>
      <cdr:y>0.19188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782828" y="166254"/>
          <a:ext cx="2538722" cy="5845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Снижение</a:t>
          </a: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 </a:t>
          </a:r>
          <a:r>
            <a: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в 3,5 раза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7"/>
            <a:ext cx="2945660" cy="496332"/>
          </a:xfrm>
          <a:prstGeom prst="rect">
            <a:avLst/>
          </a:prstGeom>
        </p:spPr>
        <p:txBody>
          <a:bodyPr vert="horz" lIns="92126" tIns="46063" rIns="92126" bIns="4606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7"/>
            <a:ext cx="2945660" cy="496332"/>
          </a:xfrm>
          <a:prstGeom prst="rect">
            <a:avLst/>
          </a:prstGeom>
        </p:spPr>
        <p:txBody>
          <a:bodyPr vert="horz" lIns="92126" tIns="46063" rIns="92126" bIns="46063" rtlCol="0"/>
          <a:lstStyle>
            <a:lvl1pPr algn="r">
              <a:defRPr sz="1200"/>
            </a:lvl1pPr>
          </a:lstStyle>
          <a:p>
            <a:fld id="{17489909-71B7-476C-A353-5CCBE696994E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2305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6" tIns="46063" rIns="92126" bIns="4606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164"/>
            <a:ext cx="5438140" cy="4466987"/>
          </a:xfrm>
          <a:prstGeom prst="rect">
            <a:avLst/>
          </a:prstGeom>
        </p:spPr>
        <p:txBody>
          <a:bodyPr vert="horz" lIns="92126" tIns="46063" rIns="92126" bIns="4606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28590"/>
            <a:ext cx="2945660" cy="496332"/>
          </a:xfrm>
          <a:prstGeom prst="rect">
            <a:avLst/>
          </a:prstGeom>
        </p:spPr>
        <p:txBody>
          <a:bodyPr vert="horz" lIns="92126" tIns="46063" rIns="92126" bIns="4606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90"/>
            <a:ext cx="2945660" cy="496332"/>
          </a:xfrm>
          <a:prstGeom prst="rect">
            <a:avLst/>
          </a:prstGeom>
        </p:spPr>
        <p:txBody>
          <a:bodyPr vert="horz" lIns="92126" tIns="46063" rIns="92126" bIns="46063" rtlCol="0" anchor="b"/>
          <a:lstStyle>
            <a:lvl1pPr algn="r">
              <a:defRPr sz="1200"/>
            </a:lvl1pPr>
          </a:lstStyle>
          <a:p>
            <a:fld id="{385DF625-5088-4219-94DB-B066241722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854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100" smtClean="0"/>
              <a:t>Главное отличие новой техники  в том, что кассовые аппараты должны будут уметь сохранять и передавать данные с каждой продажи оператору фискальных данных, а также иметь возможность высылать чеки онлайн покупателям. </a:t>
            </a:r>
            <a:r>
              <a:rPr lang="ru-RU" sz="1100" b="0" i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ОФД – это оператор фискальных данных, организация, которая будет собирать, хранить и передавать данные, поступающие с контрольно-кассовой техники, в ФНС. Заключение договора на обслуживание в ОФД будет обязательным требованием нового законодательства.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026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C98C9-C807-45FF-B038-5A7C0CFD5BFA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774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6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844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dirty="0" err="1" smtClean="0"/>
              <a:t>Drag</a:t>
            </a:r>
            <a:r>
              <a:rPr lang="ru-RU" noProof="0" dirty="0" smtClean="0"/>
              <a:t> </a:t>
            </a:r>
            <a:r>
              <a:rPr lang="ru-RU" noProof="0" dirty="0" err="1" smtClean="0"/>
              <a:t>picture</a:t>
            </a:r>
            <a:r>
              <a:rPr lang="ru-RU" noProof="0" dirty="0" smtClean="0"/>
              <a:t> </a:t>
            </a:r>
            <a:r>
              <a:rPr lang="ru-RU" noProof="0" dirty="0" err="1" smtClean="0"/>
              <a:t>to</a:t>
            </a:r>
            <a:r>
              <a:rPr lang="ru-RU" noProof="0" dirty="0" smtClean="0"/>
              <a:t> </a:t>
            </a:r>
            <a:r>
              <a:rPr lang="ru-RU" noProof="0" dirty="0" err="1" smtClean="0"/>
              <a:t>placeholder</a:t>
            </a:r>
            <a:r>
              <a:rPr lang="ru-RU" noProof="0" dirty="0" smtClean="0"/>
              <a:t> </a:t>
            </a:r>
            <a:r>
              <a:rPr lang="ru-RU" noProof="0" dirty="0" err="1" smtClean="0"/>
              <a:t>or</a:t>
            </a:r>
            <a:r>
              <a:rPr lang="ru-RU" noProof="0" dirty="0" smtClean="0"/>
              <a:t> </a:t>
            </a:r>
            <a:r>
              <a:rPr lang="ru-RU" noProof="0" dirty="0" err="1" smtClean="0"/>
              <a:t>click</a:t>
            </a:r>
            <a:r>
              <a:rPr lang="ru-RU" noProof="0" dirty="0" smtClean="0"/>
              <a:t> </a:t>
            </a:r>
            <a:r>
              <a:rPr lang="ru-RU" noProof="0" dirty="0" err="1" smtClean="0"/>
              <a:t>icon</a:t>
            </a:r>
            <a:r>
              <a:rPr lang="ru-RU" noProof="0" dirty="0" smtClean="0"/>
              <a:t> </a:t>
            </a:r>
            <a:r>
              <a:rPr lang="ru-RU" noProof="0" dirty="0" err="1" smtClean="0"/>
              <a:t>to</a:t>
            </a:r>
            <a:r>
              <a:rPr lang="ru-RU" noProof="0" dirty="0" smtClean="0"/>
              <a:t> </a:t>
            </a:r>
            <a:r>
              <a:rPr lang="ru-RU" noProof="0" dirty="0" err="1" smtClean="0"/>
              <a:t>add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3098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13098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93089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85369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981418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06481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324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42662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05861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02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93089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73064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86691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7863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53527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46535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97815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993154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29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93012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35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85369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29085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79878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70886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42465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36340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93515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1814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34444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60414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804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981418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66202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77770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61330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08936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9272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78950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3677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65435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684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06481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6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71527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0" y="3845720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88604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76496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5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7942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22933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96803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32853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3" y="4404125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45893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52008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6652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3249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15503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75818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819108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6340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32625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8177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03031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45525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66188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3952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42662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7582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93785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27700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4160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59089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648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7420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88764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6984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4750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05861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18683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72150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34829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87943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75831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3034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75324"/>
      </p:ext>
    </p:extLst>
  </p:cSld>
  <p:clrMapOvr>
    <a:masterClrMapping/>
  </p:clrMapOvr>
  <p:transition spd="slow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0212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730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0" y="3845720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393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866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786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5352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4653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9781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99315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2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9301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35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979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2908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7987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7088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4246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3634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9351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181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3444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604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5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543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8047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6620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7777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6133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0893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92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7895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367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654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13116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6842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6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7152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0" y="3845720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8860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7649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5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7942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22933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9680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3285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3" y="4404125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458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982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5200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6652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1550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75818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81910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6340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32625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817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030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75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4552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66188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39525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758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9378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27700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4160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5908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6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3" y="4404125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974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7420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88764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6984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4750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18683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72150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34829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87943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75831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303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1068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6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84471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0" y="3845720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39388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19794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5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5436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13116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98245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9754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3" y="4404125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8974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10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12" Type="http://schemas.openxmlformats.org/officeDocument/2006/relationships/slideLayout" Target="../slideLayouts/slideLayout163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1.xml"/><Relationship Id="rId13" Type="http://schemas.openxmlformats.org/officeDocument/2006/relationships/slideLayout" Target="../slideLayouts/slideLayout176.xml"/><Relationship Id="rId3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70.xml"/><Relationship Id="rId12" Type="http://schemas.openxmlformats.org/officeDocument/2006/relationships/slideLayout" Target="../slideLayouts/slideLayout175.xml"/><Relationship Id="rId2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9.xml"/><Relationship Id="rId11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72.xml"/><Relationship Id="rId14" Type="http://schemas.openxmlformats.org/officeDocument/2006/relationships/theme" Target="../theme/theme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7" y="367905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7" y="1200151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4531524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43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78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41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7" y="367905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7" y="1200151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4531524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67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62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31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087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752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78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53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41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54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7" y="367905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7" y="1200151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4531524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67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55" r:id="rId13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62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56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31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7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7" y="367905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7" y="1200151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4531524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43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087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88E8CE6E6D43070EE7905682DB6A37CE3C04A569EAE23F722D6607F9D0F539CB82DCFDBAAFB20597CAE84AE0C5CC09DFFEDEEA4E911a1C" TargetMode="External"/><Relationship Id="rId2" Type="http://schemas.openxmlformats.org/officeDocument/2006/relationships/hyperlink" Target="consultantplus://offline/ref=488E8CE6E6D43070EE7905682DB6A37CE3C04A569EAE23F722D6607F9D0F539CB82DCFDBA2F520597CAE84AE0C5CC09DFFEDEEA4E911a1C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consultantplus://offline/ref=488E8CE6E6D43070EE7905682DB6A37CE3C04A569EAE23F722D6607F9D0F539CB82DCFDAA1F820597CAE84AE0C5CC09DFFEDEEA4E911a1C" TargetMode="External"/><Relationship Id="rId4" Type="http://schemas.openxmlformats.org/officeDocument/2006/relationships/hyperlink" Target="consultantplus://offline/ref=488E8CE6E6D43070EE7905682DB6A37CE3C04A569EAE23F722D6607F9D0F539CB82DCFDAA2FA20597CAE84AE0C5CC09DFFEDEEA4E911a1C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D0940D3A9BFEC6D6DEDB970AA4078252149EF2F61FF8966C634DC29CA53050C3738D8036C284D5C628E21A9B64CBC5B4ACEAC59B2BC2Y4e5C" TargetMode="External"/><Relationship Id="rId2" Type="http://schemas.openxmlformats.org/officeDocument/2006/relationships/hyperlink" Target="consultantplus://offline/ref=D0940D3A9BFEC6D6DEDB970AA4078252149EF2F61FF8966C634DC29CA53050C3738D8036C285DFC628E21A9B64CBC5B4ACEAC59B2BC2Y4e5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consultantplus://offline/ref=D0940D3A9BFEC6D6DEDB970AA4078252149EF2F61FF8966C634DC29CA53050C3738D8036C284D1C628E21A9B64CBC5B4ACEAC59B2BC2Y4e5C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06D5EB00F70195815E5730B1E2A7475DB9EC2C5C229697E008DE21855B48CD1375F87F5F6D879E55722AA4165E35832D0CE6C036B87A793nAR3F" TargetMode="Externa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565" y="3014133"/>
            <a:ext cx="8442167" cy="7932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«Контроль за соблюдением обязательных требований законодательства о применении контрольно-кассовой техники. </a:t>
            </a:r>
            <a:r>
              <a:rPr lang="ru-RU" sz="2400" dirty="0"/>
              <a:t>Порядок электронного взаимодействия пользователей ККТ с налоговыми органами через кабинет контрольно-кассовой техники».</a:t>
            </a:r>
            <a:br>
              <a:rPr lang="ru-RU" sz="2400" dirty="0"/>
            </a:br>
            <a:r>
              <a:rPr lang="ru-RU" sz="2400" dirty="0" smtClean="0"/>
              <a:t> 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1923679"/>
            <a:ext cx="5112568" cy="734854"/>
          </a:xfrm>
          <a:prstGeom prst="rect">
            <a:avLst/>
          </a:prstGeom>
        </p:spPr>
        <p:txBody>
          <a:bodyPr vert="horz" wrap="square" lIns="104227" tIns="52113" rIns="104227" bIns="52113" rtlCol="0" anchor="ctr">
            <a:noAutofit/>
          </a:bodyPr>
          <a:lstStyle/>
          <a:p>
            <a:pPr algn="ctr" defTabSz="1042272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Управление Федеральной налоговой службы по Красноярскому краю</a:t>
            </a: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4171" y="4080058"/>
            <a:ext cx="7283669" cy="935690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+mn-lt"/>
              </a:rPr>
              <a:t>И.о. начальника отдела оперативного контроля</a:t>
            </a:r>
            <a:r>
              <a:rPr lang="ru-RU" sz="2200" dirty="0">
                <a:latin typeface="+mn-lt"/>
              </a:rPr>
              <a:t/>
            </a:r>
            <a:br>
              <a:rPr lang="ru-RU" sz="2200" dirty="0">
                <a:latin typeface="+mn-lt"/>
              </a:rPr>
            </a:br>
            <a:r>
              <a:rPr lang="ru-RU" sz="2200" dirty="0" smtClean="0">
                <a:latin typeface="+mn-lt"/>
              </a:rPr>
              <a:t>Морозова</a:t>
            </a:r>
            <a:r>
              <a:rPr lang="en-US" sz="2200" dirty="0" smtClean="0">
                <a:latin typeface="+mn-lt"/>
              </a:rPr>
              <a:t> </a:t>
            </a:r>
            <a:r>
              <a:rPr lang="ru-RU" sz="2200" dirty="0" smtClean="0">
                <a:latin typeface="+mn-lt"/>
              </a:rPr>
              <a:t>Е.А</a:t>
            </a:r>
            <a:r>
              <a:rPr lang="ru-RU" sz="2200" dirty="0"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415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19512226"/>
              </p:ext>
            </p:extLst>
          </p:nvPr>
        </p:nvGraphicFramePr>
        <p:xfrm>
          <a:off x="508081" y="1102262"/>
          <a:ext cx="7819966" cy="354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069"/>
            <a:ext cx="619711" cy="473875"/>
          </a:xfrm>
          <a:prstGeom prst="rect">
            <a:avLst/>
          </a:prstGeom>
        </p:spPr>
        <p:txBody>
          <a:bodyPr lIns="71561" tIns="35780" rIns="71561" bIns="35780"/>
          <a:lstStyle/>
          <a:p>
            <a:fld id="{640170F8-AA89-4F77-B62D-C103A860DF85}" type="slidenum">
              <a:rPr lang="ru-RU" smtClean="0"/>
              <a:t>10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93756" y="380010"/>
            <a:ext cx="8065313" cy="629393"/>
          </a:xfrm>
        </p:spPr>
        <p:txBody>
          <a:bodyPr vert="horz" lIns="81630" tIns="40815" rIns="81630" bIns="40815" rtlCol="0" anchor="ctr">
            <a:noAutofit/>
          </a:bodyPr>
          <a:lstStyle/>
          <a:p>
            <a:pPr defTabSz="816242" fontAlgn="base">
              <a:spcAft>
                <a:spcPct val="0"/>
              </a:spcAft>
            </a:pPr>
            <a:r>
              <a:rPr lang="ru-RU" dirty="0" smtClean="0">
                <a:solidFill>
                  <a:schemeClr val="tx2"/>
                </a:solidFill>
              </a:rPr>
              <a:t>Основные полномочия налоговых органов при проведения контроля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87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/>
          </p:cNvPr>
          <p:cNvSpPr txBox="1"/>
          <p:nvPr/>
        </p:nvSpPr>
        <p:spPr>
          <a:xfrm>
            <a:off x="885825" y="471488"/>
            <a:ext cx="7874000" cy="636587"/>
          </a:xfrm>
          <a:prstGeom prst="rect">
            <a:avLst/>
          </a:prstGeom>
        </p:spPr>
        <p:txBody>
          <a:bodyPr lIns="71536" tIns="35768" rIns="71536" bIns="35768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endParaRPr lang="ru-RU" sz="2200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/>
          </p:cNvPr>
          <p:cNvSpPr txBox="1"/>
          <p:nvPr/>
        </p:nvSpPr>
        <p:spPr>
          <a:xfrm>
            <a:off x="733425" y="223838"/>
            <a:ext cx="2794000" cy="495300"/>
          </a:xfrm>
          <a:prstGeom prst="rect">
            <a:avLst/>
          </a:prstGeom>
        </p:spPr>
        <p:txBody>
          <a:bodyPr wrap="none" lIns="104306" tIns="52153" rIns="104306" bIns="52153" anchor="ctr"/>
          <a:lstStyle/>
          <a:p>
            <a:pPr defTabSz="1043056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АСК  ККТ сегодня</a:t>
            </a:r>
          </a:p>
        </p:txBody>
      </p:sp>
      <p:sp>
        <p:nvSpPr>
          <p:cNvPr id="196612" name="Номер слайда 3"/>
          <p:cNvSpPr>
            <a:spLocks noGrp="1"/>
          </p:cNvSpPr>
          <p:nvPr>
            <p:ph type="sldNum" sz="quarter" idx="11"/>
          </p:nvPr>
        </p:nvSpPr>
        <p:spPr bwMode="auto">
          <a:xfrm>
            <a:off x="8324850" y="4511675"/>
            <a:ext cx="585788" cy="4937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Tw Cen MT" panose="020B0602020104020603" pitchFamily="34" charset="0"/>
              <a:buChar char="•"/>
              <a:defRPr sz="1600">
                <a:solidFill>
                  <a:srgbClr val="005AA9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100">
                <a:solidFill>
                  <a:srgbClr val="504F53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100">
                <a:solidFill>
                  <a:srgbClr val="504F53"/>
                </a:solidFill>
                <a:latin typeface="Tw Cen MT" panose="020B0602020104020603" pitchFamily="34" charset="0"/>
              </a:defRPr>
            </a:lvl3pPr>
            <a:lvl4pPr marL="1600200" indent="-228600" algn="just">
              <a:lnSpc>
                <a:spcPts val="813"/>
              </a:lnSpc>
              <a:spcBef>
                <a:spcPts val="175"/>
              </a:spcBef>
              <a:buFont typeface="Arial" panose="020B0604020202020204" pitchFamily="34" charset="0"/>
              <a:buChar char="–"/>
              <a:defRPr sz="700">
                <a:solidFill>
                  <a:srgbClr val="504F53"/>
                </a:solidFill>
                <a:latin typeface="Tw Cen MT" panose="020B0602020104020603" pitchFamily="34" charset="0"/>
              </a:defRPr>
            </a:lvl4pPr>
            <a:lvl5pPr marL="2057400" indent="-228600">
              <a:lnSpc>
                <a:spcPts val="813"/>
              </a:lnSpc>
              <a:spcBef>
                <a:spcPts val="175"/>
              </a:spcBef>
              <a:buFont typeface="Arial" panose="020B0604020202020204" pitchFamily="34" charset="0"/>
              <a:buChar char="»"/>
              <a:defRPr sz="600">
                <a:solidFill>
                  <a:srgbClr val="8D8C90"/>
                </a:solidFill>
                <a:latin typeface="Tw Cen MT" panose="020B0602020104020603" pitchFamily="34" charset="0"/>
              </a:defRPr>
            </a:lvl5pPr>
            <a:lvl6pPr marL="2514600" indent="-228600" defTabSz="357188" eaLnBrk="0" fontAlgn="base" hangingPunct="0">
              <a:lnSpc>
                <a:spcPts val="813"/>
              </a:lnSpc>
              <a:spcBef>
                <a:spcPts val="17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600">
                <a:solidFill>
                  <a:srgbClr val="8D8C90"/>
                </a:solidFill>
                <a:latin typeface="Tw Cen MT" panose="020B0602020104020603" pitchFamily="34" charset="0"/>
              </a:defRPr>
            </a:lvl6pPr>
            <a:lvl7pPr marL="2971800" indent="-228600" defTabSz="357188" eaLnBrk="0" fontAlgn="base" hangingPunct="0">
              <a:lnSpc>
                <a:spcPts val="813"/>
              </a:lnSpc>
              <a:spcBef>
                <a:spcPts val="17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600">
                <a:solidFill>
                  <a:srgbClr val="8D8C90"/>
                </a:solidFill>
                <a:latin typeface="Tw Cen MT" panose="020B0602020104020603" pitchFamily="34" charset="0"/>
              </a:defRPr>
            </a:lvl7pPr>
            <a:lvl8pPr marL="3429000" indent="-228600" defTabSz="357188" eaLnBrk="0" fontAlgn="base" hangingPunct="0">
              <a:lnSpc>
                <a:spcPts val="813"/>
              </a:lnSpc>
              <a:spcBef>
                <a:spcPts val="17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600">
                <a:solidFill>
                  <a:srgbClr val="8D8C90"/>
                </a:solidFill>
                <a:latin typeface="Tw Cen MT" panose="020B0602020104020603" pitchFamily="34" charset="0"/>
              </a:defRPr>
            </a:lvl8pPr>
            <a:lvl9pPr marL="3886200" indent="-228600" defTabSz="357188" eaLnBrk="0" fontAlgn="base" hangingPunct="0">
              <a:lnSpc>
                <a:spcPts val="813"/>
              </a:lnSpc>
              <a:spcBef>
                <a:spcPts val="17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600">
                <a:solidFill>
                  <a:srgbClr val="8D8C90"/>
                </a:solidFill>
                <a:latin typeface="Tw Cen MT" panose="020B0602020104020603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E6125CF-7698-40A7-8E3B-9D82F3090FB3}" type="slidenum">
              <a:rPr lang="ru-RU" altLang="ru-RU" sz="1200" smtClean="0">
                <a:solidFill>
                  <a:schemeClr val="bg1"/>
                </a:solidFill>
                <a:latin typeface="Calibri" panose="020F0502020204030204" pitchFamily="34" charset="0"/>
              </a:rPr>
              <a:t>11</a:t>
            </a:fld>
            <a:endParaRPr lang="ru-RU" altLang="ru-RU" sz="12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" name="Схема 2">
            <a:extLst/>
          </p:cNvPr>
          <p:cNvGraphicFramePr/>
          <p:nvPr/>
        </p:nvGraphicFramePr>
        <p:xfrm>
          <a:off x="541470" y="789781"/>
          <a:ext cx="7783381" cy="4127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613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Прямоугольник 67"/>
          <p:cNvSpPr/>
          <p:nvPr/>
        </p:nvSpPr>
        <p:spPr>
          <a:xfrm>
            <a:off x="8389621" y="3553932"/>
            <a:ext cx="492596" cy="3893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8289754" y="3226922"/>
            <a:ext cx="498698" cy="19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/>
          </a:p>
        </p:txBody>
      </p:sp>
      <p:sp>
        <p:nvSpPr>
          <p:cNvPr id="73" name="TextBox 72"/>
          <p:cNvSpPr txBox="1"/>
          <p:nvPr/>
        </p:nvSpPr>
        <p:spPr>
          <a:xfrm>
            <a:off x="434278" y="4156471"/>
            <a:ext cx="504825" cy="276631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 wrap="none" lIns="81630" tIns="40815" rIns="81630" bIns="40815" rtlCol="0" anchor="ctr">
            <a:noAutofit/>
          </a:bodyPr>
          <a:lstStyle/>
          <a:p>
            <a:pPr defTabSz="816296">
              <a:spcBef>
                <a:spcPct val="0"/>
              </a:spcBef>
            </a:pPr>
            <a:endParaRPr lang="ru-RU" sz="1600" b="1" dirty="0">
              <a:solidFill>
                <a:srgbClr val="0070C0"/>
              </a:solidFill>
              <a:effectLst>
                <a:glow rad="152400">
                  <a:schemeClr val="bg1">
                    <a:lumMod val="95000"/>
                    <a:alpha val="60000"/>
                  </a:schemeClr>
                </a:glo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282686" y="4433102"/>
            <a:ext cx="781910" cy="622015"/>
          </a:xfrm>
          <a:prstGeom prst="rect">
            <a:avLst/>
          </a:prstGeom>
        </p:spPr>
        <p:txBody>
          <a:bodyPr vert="horz" wrap="none" lIns="81630" tIns="40815" rIns="81630" bIns="40815" rtlCol="0" anchor="ctr">
            <a:noAutofit/>
          </a:bodyPr>
          <a:lstStyle/>
          <a:p>
            <a:pPr defTabSz="816296">
              <a:spcBef>
                <a:spcPct val="0"/>
              </a:spcBef>
            </a:pPr>
            <a:endParaRPr lang="ru-RU" sz="1300" b="1" dirty="0">
              <a:solidFill>
                <a:srgbClr val="005AA9"/>
              </a:solidFill>
              <a:latin typeface="Trebuchet MS" pitchFamily="34" charset="0"/>
              <a:ea typeface="+mj-ea"/>
              <a:cs typeface="Tunga" pitchFamily="34" charset="0"/>
            </a:endParaRPr>
          </a:p>
        </p:txBody>
      </p:sp>
      <p:sp>
        <p:nvSpPr>
          <p:cNvPr id="6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10200" y="4524040"/>
            <a:ext cx="619711" cy="473875"/>
          </a:xfrm>
          <a:prstGeom prst="rect">
            <a:avLst/>
          </a:prstGeom>
        </p:spPr>
        <p:txBody>
          <a:bodyPr lIns="71561" tIns="35780" rIns="71561" bIns="35780"/>
          <a:lstStyle/>
          <a:p>
            <a:r>
              <a:rPr lang="en-US" dirty="0" smtClean="0"/>
              <a:t> </a:t>
            </a:r>
            <a:fld id="{2DCDE814-A86E-4DF8-8CFB-312AA8BE3B2A}" type="slidenum">
              <a:rPr lang="ru-RU" sz="1400" b="1" smtClean="0"/>
              <a:t>12</a:t>
            </a:fld>
            <a:endParaRPr lang="ru-RU" sz="1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33861" y="2540501"/>
            <a:ext cx="298056" cy="13728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АЗС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7075833" y="2558914"/>
            <a:ext cx="298056" cy="13361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КАФЕ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7685065" y="2129136"/>
            <a:ext cx="1013662" cy="3554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МАГАЗИНЫ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8293511" y="1236476"/>
            <a:ext cx="298056" cy="7847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…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8" name="Picture 4" descr="C:\Users\3000-0~1\AppData\Local\Temp\notesEE29AC\1696fd6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77" y="1051222"/>
            <a:ext cx="5600917" cy="370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Program Files (x86)\Microsoft Office\MEDIA\CAGCAT10\j0285750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121" y="451142"/>
            <a:ext cx="1534602" cy="1121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49" y="2514599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936" y="2781116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49" y="2819399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840" y="2945790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48" y="2403737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41" y="3276599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951" y="2476316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014" y="2620371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297" y="3767292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218" y="3417556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056" y="3611092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49" y="2819399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155" y="3136705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583" y="2941992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642" y="3174987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224" y="3856780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649" y="3581399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338" y="3991687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868" y="2956681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000" y="3709059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565" y="2738044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433" y="3403516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10" descr="C:\Program Files (x86)\Microsoft Office\MEDIA\OFFICE14\Bullets\BD15133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49" y="3124199"/>
            <a:ext cx="76565" cy="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Прямая соединительная линия 19"/>
          <p:cNvCxnSpPr>
            <a:stCxn id="118" idx="3"/>
          </p:cNvCxnSpPr>
          <p:nvPr/>
        </p:nvCxnSpPr>
        <p:spPr>
          <a:xfrm flipV="1">
            <a:off x="1812433" y="1558456"/>
            <a:ext cx="4906419" cy="1436508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05" idx="3"/>
          </p:cNvCxnSpPr>
          <p:nvPr/>
        </p:nvCxnSpPr>
        <p:spPr>
          <a:xfrm flipV="1">
            <a:off x="2239720" y="1558456"/>
            <a:ext cx="4479132" cy="161653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1873179" y="1592068"/>
            <a:ext cx="4868136" cy="184506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2657902" y="1567880"/>
            <a:ext cx="4066231" cy="209091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2678808" y="1567880"/>
            <a:ext cx="3989666" cy="244259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1637575" y="1561683"/>
            <a:ext cx="5074722" cy="121787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3196557" y="1578108"/>
            <a:ext cx="3533345" cy="229832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4724622" y="1582947"/>
            <a:ext cx="2006928" cy="171814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5057337" y="1569522"/>
            <a:ext cx="1680927" cy="161653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5519167" y="1572196"/>
            <a:ext cx="1224272" cy="2208836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115" idx="3"/>
          </p:cNvCxnSpPr>
          <p:nvPr/>
        </p:nvCxnSpPr>
        <p:spPr>
          <a:xfrm flipV="1">
            <a:off x="5658214" y="1558456"/>
            <a:ext cx="1060638" cy="2061226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4875911" y="1622065"/>
            <a:ext cx="1751076" cy="1235616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5472516" y="1592068"/>
            <a:ext cx="1246336" cy="89253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V="1">
            <a:off x="6044860" y="1578108"/>
            <a:ext cx="679273" cy="1090774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stCxn id="106" idx="3"/>
          </p:cNvCxnSpPr>
          <p:nvPr/>
        </p:nvCxnSpPr>
        <p:spPr>
          <a:xfrm flipV="1">
            <a:off x="3487148" y="1622066"/>
            <a:ext cx="3160142" cy="135820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>
            <a:stCxn id="81" idx="3"/>
          </p:cNvCxnSpPr>
          <p:nvPr/>
        </p:nvCxnSpPr>
        <p:spPr>
          <a:xfrm flipV="1">
            <a:off x="3576501" y="1622066"/>
            <a:ext cx="3070789" cy="119733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flipV="1">
            <a:off x="4889659" y="1572196"/>
            <a:ext cx="1822638" cy="849647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Прямая соединительная линия 1024"/>
          <p:cNvCxnSpPr>
            <a:stCxn id="124" idx="3"/>
          </p:cNvCxnSpPr>
          <p:nvPr/>
        </p:nvCxnSpPr>
        <p:spPr>
          <a:xfrm flipV="1">
            <a:off x="5201014" y="1622066"/>
            <a:ext cx="1446276" cy="1540416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Прямая соединительная линия 1034"/>
          <p:cNvCxnSpPr/>
          <p:nvPr/>
        </p:nvCxnSpPr>
        <p:spPr>
          <a:xfrm flipV="1">
            <a:off x="4325660" y="1574755"/>
            <a:ext cx="2417779" cy="1381926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Прямая соединительная линия 1036"/>
          <p:cNvCxnSpPr/>
          <p:nvPr/>
        </p:nvCxnSpPr>
        <p:spPr>
          <a:xfrm flipV="1">
            <a:off x="1551198" y="1653439"/>
            <a:ext cx="5139191" cy="208699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5" name="Стрелка вверх 1044"/>
          <p:cNvSpPr/>
          <p:nvPr/>
        </p:nvSpPr>
        <p:spPr>
          <a:xfrm rot="11196786">
            <a:off x="6760885" y="1717143"/>
            <a:ext cx="79987" cy="70878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6" name="Прямоугольник 1045"/>
          <p:cNvSpPr/>
          <p:nvPr/>
        </p:nvSpPr>
        <p:spPr>
          <a:xfrm>
            <a:off x="6635877" y="1527367"/>
            <a:ext cx="94025" cy="101482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7" name="Овал 1046"/>
          <p:cNvSpPr/>
          <p:nvPr/>
        </p:nvSpPr>
        <p:spPr>
          <a:xfrm>
            <a:off x="6598445" y="1501948"/>
            <a:ext cx="183888" cy="180239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Стрелка вверх 155"/>
          <p:cNvSpPr/>
          <p:nvPr/>
        </p:nvSpPr>
        <p:spPr>
          <a:xfrm rot="10800000">
            <a:off x="7157172" y="1695484"/>
            <a:ext cx="90124" cy="75778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Стрелка вверх 157"/>
          <p:cNvSpPr/>
          <p:nvPr/>
        </p:nvSpPr>
        <p:spPr>
          <a:xfrm rot="5618755">
            <a:off x="7945112" y="1334016"/>
            <a:ext cx="86129" cy="49786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Стрелка вверх 158"/>
          <p:cNvSpPr/>
          <p:nvPr/>
        </p:nvSpPr>
        <p:spPr>
          <a:xfrm rot="8544175">
            <a:off x="7708612" y="1615037"/>
            <a:ext cx="96115" cy="48596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" name="Скругленный прямоугольник 161"/>
          <p:cNvSpPr/>
          <p:nvPr/>
        </p:nvSpPr>
        <p:spPr>
          <a:xfrm>
            <a:off x="7400259" y="3209744"/>
            <a:ext cx="1053220" cy="45476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" name="Скругленный прямоугольник 162"/>
          <p:cNvSpPr/>
          <p:nvPr/>
        </p:nvSpPr>
        <p:spPr>
          <a:xfrm>
            <a:off x="7409454" y="4095030"/>
            <a:ext cx="1020972" cy="46722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4" name="Скругленный прямоугольник 163"/>
          <p:cNvSpPr/>
          <p:nvPr/>
        </p:nvSpPr>
        <p:spPr>
          <a:xfrm>
            <a:off x="7400259" y="4562253"/>
            <a:ext cx="1020971" cy="31947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1" name="Стрелка вниз 1050"/>
          <p:cNvSpPr/>
          <p:nvPr/>
        </p:nvSpPr>
        <p:spPr>
          <a:xfrm>
            <a:off x="7749184" y="3033246"/>
            <a:ext cx="368557" cy="1672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2" name="TextBox 1051"/>
          <p:cNvSpPr txBox="1"/>
          <p:nvPr/>
        </p:nvSpPr>
        <p:spPr>
          <a:xfrm>
            <a:off x="7605750" y="2676614"/>
            <a:ext cx="704450" cy="329847"/>
          </a:xfrm>
          <a:prstGeom prst="rect">
            <a:avLst/>
          </a:prstGeom>
          <a:ln w="31750" cmpd="sng">
            <a:solidFill>
              <a:schemeClr val="accent1"/>
            </a:solidFill>
          </a:ln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АНАЛИЗ</a:t>
            </a:r>
          </a:p>
        </p:txBody>
      </p:sp>
      <p:sp>
        <p:nvSpPr>
          <p:cNvPr id="1053" name="TextBox 1052"/>
          <p:cNvSpPr txBox="1"/>
          <p:nvPr/>
        </p:nvSpPr>
        <p:spPr>
          <a:xfrm>
            <a:off x="7457280" y="3313601"/>
            <a:ext cx="952363" cy="28447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 региону</a:t>
            </a:r>
          </a:p>
        </p:txBody>
      </p:sp>
      <p:sp>
        <p:nvSpPr>
          <p:cNvPr id="1055" name="TextBox 1054"/>
          <p:cNvSpPr txBox="1"/>
          <p:nvPr/>
        </p:nvSpPr>
        <p:spPr>
          <a:xfrm>
            <a:off x="7436077" y="4156471"/>
            <a:ext cx="1097041" cy="27663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 дневной   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выручке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7582147" y="4694830"/>
            <a:ext cx="657196" cy="16575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…</a:t>
            </a: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7409454" y="3687657"/>
            <a:ext cx="1034493" cy="40737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TextBox 73"/>
          <p:cNvSpPr txBox="1"/>
          <p:nvPr/>
        </p:nvSpPr>
        <p:spPr>
          <a:xfrm>
            <a:off x="7413624" y="3718464"/>
            <a:ext cx="1097041" cy="27663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 виду деятельности</a:t>
            </a:r>
          </a:p>
        </p:txBody>
      </p:sp>
      <p:sp>
        <p:nvSpPr>
          <p:cNvPr id="79" name="Заголовок 2"/>
          <p:cNvSpPr>
            <a:spLocks noGrp="1"/>
          </p:cNvSpPr>
          <p:nvPr>
            <p:ph type="title"/>
          </p:nvPr>
        </p:nvSpPr>
        <p:spPr>
          <a:xfrm>
            <a:off x="677782" y="518690"/>
            <a:ext cx="7827263" cy="377687"/>
          </a:xfrm>
        </p:spPr>
        <p:txBody>
          <a:bodyPr>
            <a:normAutofit fontScale="90000"/>
          </a:bodyPr>
          <a:lstStyle/>
          <a:p>
            <a:r>
              <a:rPr lang="ru-RU" sz="2400" cap="none" dirty="0" smtClean="0"/>
              <a:t>Автоматизация процессов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8658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Номер слайда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28047" y="4580052"/>
            <a:ext cx="620370" cy="47407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16242" fontAlgn="base">
              <a:spcBef>
                <a:spcPct val="0"/>
              </a:spcBef>
              <a:spcAft>
                <a:spcPct val="0"/>
              </a:spcAft>
              <a:defRPr/>
            </a:pPr>
            <a:fld id="{26559C4F-6E85-42F3-8F28-4CF1CCB6E44B}" type="slidenum">
              <a:rPr lang="ru-RU" sz="2100">
                <a:latin typeface="Calibri" pitchFamily="34" charset="0"/>
              </a:rPr>
              <a:pPr defTabSz="816242"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z="2100" dirty="0">
              <a:latin typeface="Calibri" pitchFamily="34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92805" y="416499"/>
            <a:ext cx="7634291" cy="306515"/>
          </a:xfrm>
        </p:spPr>
        <p:txBody>
          <a:bodyPr vert="horz" lIns="81630" tIns="40815" rIns="81630" bIns="40815" rtlCol="0" anchor="ctr">
            <a:noAutofit/>
          </a:bodyPr>
          <a:lstStyle/>
          <a:p>
            <a:pPr defTabSz="816242" fontAlgn="base">
              <a:spcAft>
                <a:spcPct val="0"/>
              </a:spcAft>
            </a:pPr>
            <a:r>
              <a:rPr lang="ru-RU" sz="2800" dirty="0">
                <a:solidFill>
                  <a:schemeClr val="tx2"/>
                </a:solidFill>
              </a:rPr>
              <a:t>Алгоритм работы АСК ККТ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508319" y="878977"/>
            <a:ext cx="7942638" cy="4011999"/>
            <a:chOff x="508319" y="878977"/>
            <a:chExt cx="7942638" cy="4011999"/>
          </a:xfrm>
        </p:grpSpPr>
        <p:sp>
          <p:nvSpPr>
            <p:cNvPr id="4" name="Полилиния 3"/>
            <p:cNvSpPr/>
            <p:nvPr/>
          </p:nvSpPr>
          <p:spPr>
            <a:xfrm>
              <a:off x="508319" y="886980"/>
              <a:ext cx="1415643" cy="3995992"/>
            </a:xfrm>
            <a:custGeom>
              <a:avLst/>
              <a:gdLst>
                <a:gd name="connsiteX0" fmla="*/ 0 w 1415643"/>
                <a:gd name="connsiteY0" fmla="*/ 141564 h 3995992"/>
                <a:gd name="connsiteX1" fmla="*/ 141564 w 1415643"/>
                <a:gd name="connsiteY1" fmla="*/ 0 h 3995992"/>
                <a:gd name="connsiteX2" fmla="*/ 1274079 w 1415643"/>
                <a:gd name="connsiteY2" fmla="*/ 0 h 3995992"/>
                <a:gd name="connsiteX3" fmla="*/ 1415643 w 1415643"/>
                <a:gd name="connsiteY3" fmla="*/ 141564 h 3995992"/>
                <a:gd name="connsiteX4" fmla="*/ 1415643 w 1415643"/>
                <a:gd name="connsiteY4" fmla="*/ 3854428 h 3995992"/>
                <a:gd name="connsiteX5" fmla="*/ 1274079 w 1415643"/>
                <a:gd name="connsiteY5" fmla="*/ 3995992 h 3995992"/>
                <a:gd name="connsiteX6" fmla="*/ 141564 w 1415643"/>
                <a:gd name="connsiteY6" fmla="*/ 3995992 h 3995992"/>
                <a:gd name="connsiteX7" fmla="*/ 0 w 1415643"/>
                <a:gd name="connsiteY7" fmla="*/ 3854428 h 3995992"/>
                <a:gd name="connsiteX8" fmla="*/ 0 w 1415643"/>
                <a:gd name="connsiteY8" fmla="*/ 141564 h 399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643" h="3995992">
                  <a:moveTo>
                    <a:pt x="0" y="141564"/>
                  </a:moveTo>
                  <a:cubicBezTo>
                    <a:pt x="0" y="63380"/>
                    <a:pt x="63380" y="0"/>
                    <a:pt x="141564" y="0"/>
                  </a:cubicBezTo>
                  <a:lnTo>
                    <a:pt x="1274079" y="0"/>
                  </a:lnTo>
                  <a:cubicBezTo>
                    <a:pt x="1352263" y="0"/>
                    <a:pt x="1415643" y="63380"/>
                    <a:pt x="1415643" y="141564"/>
                  </a:cubicBezTo>
                  <a:lnTo>
                    <a:pt x="1415643" y="3854428"/>
                  </a:lnTo>
                  <a:cubicBezTo>
                    <a:pt x="1415643" y="3932612"/>
                    <a:pt x="1352263" y="3995992"/>
                    <a:pt x="1274079" y="3995992"/>
                  </a:cubicBezTo>
                  <a:lnTo>
                    <a:pt x="141564" y="3995992"/>
                  </a:lnTo>
                  <a:cubicBezTo>
                    <a:pt x="63380" y="3995992"/>
                    <a:pt x="0" y="3932612"/>
                    <a:pt x="0" y="3854428"/>
                  </a:cubicBezTo>
                  <a:lnTo>
                    <a:pt x="0" y="141564"/>
                  </a:lnTo>
                  <a:close/>
                </a:path>
              </a:pathLst>
            </a:cu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2850535" numCol="1" spcCol="1270" anchor="t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/>
                <a:t>СБОР ИНФОРМАЦИИ</a:t>
              </a:r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590381" y="1401455"/>
              <a:ext cx="1192016" cy="688012"/>
            </a:xfrm>
            <a:custGeom>
              <a:avLst/>
              <a:gdLst>
                <a:gd name="connsiteX0" fmla="*/ 0 w 1192016"/>
                <a:gd name="connsiteY0" fmla="*/ 68801 h 688012"/>
                <a:gd name="connsiteX1" fmla="*/ 68801 w 1192016"/>
                <a:gd name="connsiteY1" fmla="*/ 0 h 688012"/>
                <a:gd name="connsiteX2" fmla="*/ 1123215 w 1192016"/>
                <a:gd name="connsiteY2" fmla="*/ 0 h 688012"/>
                <a:gd name="connsiteX3" fmla="*/ 1192016 w 1192016"/>
                <a:gd name="connsiteY3" fmla="*/ 68801 h 688012"/>
                <a:gd name="connsiteX4" fmla="*/ 1192016 w 1192016"/>
                <a:gd name="connsiteY4" fmla="*/ 619211 h 688012"/>
                <a:gd name="connsiteX5" fmla="*/ 1123215 w 1192016"/>
                <a:gd name="connsiteY5" fmla="*/ 688012 h 688012"/>
                <a:gd name="connsiteX6" fmla="*/ 68801 w 1192016"/>
                <a:gd name="connsiteY6" fmla="*/ 688012 h 688012"/>
                <a:gd name="connsiteX7" fmla="*/ 0 w 1192016"/>
                <a:gd name="connsiteY7" fmla="*/ 619211 h 688012"/>
                <a:gd name="connsiteX8" fmla="*/ 0 w 1192016"/>
                <a:gd name="connsiteY8" fmla="*/ 68801 h 68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2016" h="688012">
                  <a:moveTo>
                    <a:pt x="0" y="68801"/>
                  </a:moveTo>
                  <a:cubicBezTo>
                    <a:pt x="0" y="30803"/>
                    <a:pt x="30803" y="0"/>
                    <a:pt x="68801" y="0"/>
                  </a:cubicBezTo>
                  <a:lnTo>
                    <a:pt x="1123215" y="0"/>
                  </a:lnTo>
                  <a:cubicBezTo>
                    <a:pt x="1161213" y="0"/>
                    <a:pt x="1192016" y="30803"/>
                    <a:pt x="1192016" y="68801"/>
                  </a:cubicBezTo>
                  <a:lnTo>
                    <a:pt x="1192016" y="619211"/>
                  </a:lnTo>
                  <a:cubicBezTo>
                    <a:pt x="1192016" y="657209"/>
                    <a:pt x="1161213" y="688012"/>
                    <a:pt x="1123215" y="688012"/>
                  </a:cubicBezTo>
                  <a:lnTo>
                    <a:pt x="68801" y="688012"/>
                  </a:lnTo>
                  <a:cubicBezTo>
                    <a:pt x="30803" y="688012"/>
                    <a:pt x="0" y="657209"/>
                    <a:pt x="0" y="619211"/>
                  </a:cubicBezTo>
                  <a:lnTo>
                    <a:pt x="0" y="68801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0631" tIns="43011" rIns="50631" bIns="43011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Информация о расчетах от ККТ, личный кабинет ККТ</a:t>
              </a: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590381" y="2247836"/>
              <a:ext cx="1226139" cy="637140"/>
            </a:xfrm>
            <a:custGeom>
              <a:avLst/>
              <a:gdLst>
                <a:gd name="connsiteX0" fmla="*/ 0 w 1267136"/>
                <a:gd name="connsiteY0" fmla="*/ 38709 h 387093"/>
                <a:gd name="connsiteX1" fmla="*/ 38709 w 1267136"/>
                <a:gd name="connsiteY1" fmla="*/ 0 h 387093"/>
                <a:gd name="connsiteX2" fmla="*/ 1228427 w 1267136"/>
                <a:gd name="connsiteY2" fmla="*/ 0 h 387093"/>
                <a:gd name="connsiteX3" fmla="*/ 1267136 w 1267136"/>
                <a:gd name="connsiteY3" fmla="*/ 38709 h 387093"/>
                <a:gd name="connsiteX4" fmla="*/ 1267136 w 1267136"/>
                <a:gd name="connsiteY4" fmla="*/ 348384 h 387093"/>
                <a:gd name="connsiteX5" fmla="*/ 1228427 w 1267136"/>
                <a:gd name="connsiteY5" fmla="*/ 387093 h 387093"/>
                <a:gd name="connsiteX6" fmla="*/ 38709 w 1267136"/>
                <a:gd name="connsiteY6" fmla="*/ 387093 h 387093"/>
                <a:gd name="connsiteX7" fmla="*/ 0 w 1267136"/>
                <a:gd name="connsiteY7" fmla="*/ 348384 h 387093"/>
                <a:gd name="connsiteX8" fmla="*/ 0 w 1267136"/>
                <a:gd name="connsiteY8" fmla="*/ 38709 h 38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7136" h="387093">
                  <a:moveTo>
                    <a:pt x="0" y="38709"/>
                  </a:moveTo>
                  <a:cubicBezTo>
                    <a:pt x="0" y="17331"/>
                    <a:pt x="17331" y="0"/>
                    <a:pt x="38709" y="0"/>
                  </a:cubicBezTo>
                  <a:lnTo>
                    <a:pt x="1228427" y="0"/>
                  </a:lnTo>
                  <a:cubicBezTo>
                    <a:pt x="1249805" y="0"/>
                    <a:pt x="1267136" y="17331"/>
                    <a:pt x="1267136" y="38709"/>
                  </a:cubicBezTo>
                  <a:lnTo>
                    <a:pt x="1267136" y="348384"/>
                  </a:lnTo>
                  <a:cubicBezTo>
                    <a:pt x="1267136" y="369762"/>
                    <a:pt x="1249805" y="387093"/>
                    <a:pt x="1228427" y="387093"/>
                  </a:cubicBezTo>
                  <a:lnTo>
                    <a:pt x="38709" y="387093"/>
                  </a:lnTo>
                  <a:cubicBezTo>
                    <a:pt x="17331" y="387093"/>
                    <a:pt x="0" y="369762"/>
                    <a:pt x="0" y="348384"/>
                  </a:cubicBezTo>
                  <a:lnTo>
                    <a:pt x="0" y="38709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818" tIns="34198" rIns="41818" bIns="34198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Информационные ресурсы ФНС России</a:t>
              </a:r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590381" y="3031879"/>
              <a:ext cx="1226139" cy="716389"/>
            </a:xfrm>
            <a:custGeom>
              <a:avLst/>
              <a:gdLst>
                <a:gd name="connsiteX0" fmla="*/ 0 w 1132514"/>
                <a:gd name="connsiteY0" fmla="*/ 59765 h 597653"/>
                <a:gd name="connsiteX1" fmla="*/ 59765 w 1132514"/>
                <a:gd name="connsiteY1" fmla="*/ 0 h 597653"/>
                <a:gd name="connsiteX2" fmla="*/ 1072749 w 1132514"/>
                <a:gd name="connsiteY2" fmla="*/ 0 h 597653"/>
                <a:gd name="connsiteX3" fmla="*/ 1132514 w 1132514"/>
                <a:gd name="connsiteY3" fmla="*/ 59765 h 597653"/>
                <a:gd name="connsiteX4" fmla="*/ 1132514 w 1132514"/>
                <a:gd name="connsiteY4" fmla="*/ 537888 h 597653"/>
                <a:gd name="connsiteX5" fmla="*/ 1072749 w 1132514"/>
                <a:gd name="connsiteY5" fmla="*/ 597653 h 597653"/>
                <a:gd name="connsiteX6" fmla="*/ 59765 w 1132514"/>
                <a:gd name="connsiteY6" fmla="*/ 597653 h 597653"/>
                <a:gd name="connsiteX7" fmla="*/ 0 w 1132514"/>
                <a:gd name="connsiteY7" fmla="*/ 537888 h 597653"/>
                <a:gd name="connsiteX8" fmla="*/ 0 w 1132514"/>
                <a:gd name="connsiteY8" fmla="*/ 59765 h 597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2514" h="597653">
                  <a:moveTo>
                    <a:pt x="0" y="59765"/>
                  </a:moveTo>
                  <a:cubicBezTo>
                    <a:pt x="0" y="26758"/>
                    <a:pt x="26758" y="0"/>
                    <a:pt x="59765" y="0"/>
                  </a:cubicBezTo>
                  <a:lnTo>
                    <a:pt x="1072749" y="0"/>
                  </a:lnTo>
                  <a:cubicBezTo>
                    <a:pt x="1105756" y="0"/>
                    <a:pt x="1132514" y="26758"/>
                    <a:pt x="1132514" y="59765"/>
                  </a:cubicBezTo>
                  <a:lnTo>
                    <a:pt x="1132514" y="537888"/>
                  </a:lnTo>
                  <a:cubicBezTo>
                    <a:pt x="1132514" y="570895"/>
                    <a:pt x="1105756" y="597653"/>
                    <a:pt x="1072749" y="597653"/>
                  </a:cubicBezTo>
                  <a:lnTo>
                    <a:pt x="59765" y="597653"/>
                  </a:lnTo>
                  <a:cubicBezTo>
                    <a:pt x="26758" y="597653"/>
                    <a:pt x="0" y="570895"/>
                    <a:pt x="0" y="537888"/>
                  </a:cubicBezTo>
                  <a:lnTo>
                    <a:pt x="0" y="59765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7985" tIns="40365" rIns="47985" bIns="40365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Сигналы покупателей (гражданский контроль)</a:t>
              </a:r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590381" y="3885083"/>
              <a:ext cx="1192016" cy="400645"/>
            </a:xfrm>
            <a:custGeom>
              <a:avLst/>
              <a:gdLst>
                <a:gd name="connsiteX0" fmla="*/ 0 w 1132514"/>
                <a:gd name="connsiteY0" fmla="*/ 60722 h 607223"/>
                <a:gd name="connsiteX1" fmla="*/ 60722 w 1132514"/>
                <a:gd name="connsiteY1" fmla="*/ 0 h 607223"/>
                <a:gd name="connsiteX2" fmla="*/ 1071792 w 1132514"/>
                <a:gd name="connsiteY2" fmla="*/ 0 h 607223"/>
                <a:gd name="connsiteX3" fmla="*/ 1132514 w 1132514"/>
                <a:gd name="connsiteY3" fmla="*/ 60722 h 607223"/>
                <a:gd name="connsiteX4" fmla="*/ 1132514 w 1132514"/>
                <a:gd name="connsiteY4" fmla="*/ 546501 h 607223"/>
                <a:gd name="connsiteX5" fmla="*/ 1071792 w 1132514"/>
                <a:gd name="connsiteY5" fmla="*/ 607223 h 607223"/>
                <a:gd name="connsiteX6" fmla="*/ 60722 w 1132514"/>
                <a:gd name="connsiteY6" fmla="*/ 607223 h 607223"/>
                <a:gd name="connsiteX7" fmla="*/ 0 w 1132514"/>
                <a:gd name="connsiteY7" fmla="*/ 546501 h 607223"/>
                <a:gd name="connsiteX8" fmla="*/ 0 w 1132514"/>
                <a:gd name="connsiteY8" fmla="*/ 60722 h 60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2514" h="607223">
                  <a:moveTo>
                    <a:pt x="0" y="60722"/>
                  </a:moveTo>
                  <a:cubicBezTo>
                    <a:pt x="0" y="27186"/>
                    <a:pt x="27186" y="0"/>
                    <a:pt x="60722" y="0"/>
                  </a:cubicBezTo>
                  <a:lnTo>
                    <a:pt x="1071792" y="0"/>
                  </a:lnTo>
                  <a:cubicBezTo>
                    <a:pt x="1105328" y="0"/>
                    <a:pt x="1132514" y="27186"/>
                    <a:pt x="1132514" y="60722"/>
                  </a:cubicBezTo>
                  <a:lnTo>
                    <a:pt x="1132514" y="546501"/>
                  </a:lnTo>
                  <a:cubicBezTo>
                    <a:pt x="1132514" y="580037"/>
                    <a:pt x="1105328" y="607223"/>
                    <a:pt x="1071792" y="607223"/>
                  </a:cubicBezTo>
                  <a:lnTo>
                    <a:pt x="60722" y="607223"/>
                  </a:lnTo>
                  <a:cubicBezTo>
                    <a:pt x="27186" y="607223"/>
                    <a:pt x="0" y="580037"/>
                    <a:pt x="0" y="546501"/>
                  </a:cubicBezTo>
                  <a:lnTo>
                    <a:pt x="0" y="60722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8265" tIns="40645" rIns="48265" bIns="40645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Публичные ресурсы</a:t>
              </a: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649883" y="4386470"/>
              <a:ext cx="1132514" cy="303159"/>
            </a:xfrm>
            <a:custGeom>
              <a:avLst/>
              <a:gdLst>
                <a:gd name="connsiteX0" fmla="*/ 0 w 1132514"/>
                <a:gd name="connsiteY0" fmla="*/ 15432 h 154322"/>
                <a:gd name="connsiteX1" fmla="*/ 15432 w 1132514"/>
                <a:gd name="connsiteY1" fmla="*/ 0 h 154322"/>
                <a:gd name="connsiteX2" fmla="*/ 1117082 w 1132514"/>
                <a:gd name="connsiteY2" fmla="*/ 0 h 154322"/>
                <a:gd name="connsiteX3" fmla="*/ 1132514 w 1132514"/>
                <a:gd name="connsiteY3" fmla="*/ 15432 h 154322"/>
                <a:gd name="connsiteX4" fmla="*/ 1132514 w 1132514"/>
                <a:gd name="connsiteY4" fmla="*/ 138890 h 154322"/>
                <a:gd name="connsiteX5" fmla="*/ 1117082 w 1132514"/>
                <a:gd name="connsiteY5" fmla="*/ 154322 h 154322"/>
                <a:gd name="connsiteX6" fmla="*/ 15432 w 1132514"/>
                <a:gd name="connsiteY6" fmla="*/ 154322 h 154322"/>
                <a:gd name="connsiteX7" fmla="*/ 0 w 1132514"/>
                <a:gd name="connsiteY7" fmla="*/ 138890 h 154322"/>
                <a:gd name="connsiteX8" fmla="*/ 0 w 1132514"/>
                <a:gd name="connsiteY8" fmla="*/ 15432 h 15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2514" h="154322">
                  <a:moveTo>
                    <a:pt x="0" y="15432"/>
                  </a:moveTo>
                  <a:cubicBezTo>
                    <a:pt x="0" y="6909"/>
                    <a:pt x="6909" y="0"/>
                    <a:pt x="15432" y="0"/>
                  </a:cubicBezTo>
                  <a:lnTo>
                    <a:pt x="1117082" y="0"/>
                  </a:lnTo>
                  <a:cubicBezTo>
                    <a:pt x="1125605" y="0"/>
                    <a:pt x="1132514" y="6909"/>
                    <a:pt x="1132514" y="15432"/>
                  </a:cubicBezTo>
                  <a:lnTo>
                    <a:pt x="1132514" y="138890"/>
                  </a:lnTo>
                  <a:cubicBezTo>
                    <a:pt x="1132514" y="147413"/>
                    <a:pt x="1125605" y="154322"/>
                    <a:pt x="1117082" y="154322"/>
                  </a:cubicBezTo>
                  <a:lnTo>
                    <a:pt x="15432" y="154322"/>
                  </a:lnTo>
                  <a:cubicBezTo>
                    <a:pt x="6909" y="154322"/>
                    <a:pt x="0" y="147413"/>
                    <a:pt x="0" y="138890"/>
                  </a:cubicBezTo>
                  <a:lnTo>
                    <a:pt x="0" y="15432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000" tIns="27380" rIns="35000" bIns="2738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Ресурсы </a:t>
              </a:r>
              <a:r>
                <a:rPr lang="ru-RU" sz="1200" kern="1200" dirty="0" err="1"/>
                <a:t>ФОИВов</a:t>
              </a:r>
              <a:endParaRPr lang="ru-RU" sz="1200" kern="1200" dirty="0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030135" y="878977"/>
              <a:ext cx="1415643" cy="4011999"/>
            </a:xfrm>
            <a:custGeom>
              <a:avLst/>
              <a:gdLst>
                <a:gd name="connsiteX0" fmla="*/ 0 w 1415643"/>
                <a:gd name="connsiteY0" fmla="*/ 141564 h 4011999"/>
                <a:gd name="connsiteX1" fmla="*/ 141564 w 1415643"/>
                <a:gd name="connsiteY1" fmla="*/ 0 h 4011999"/>
                <a:gd name="connsiteX2" fmla="*/ 1274079 w 1415643"/>
                <a:gd name="connsiteY2" fmla="*/ 0 h 4011999"/>
                <a:gd name="connsiteX3" fmla="*/ 1415643 w 1415643"/>
                <a:gd name="connsiteY3" fmla="*/ 141564 h 4011999"/>
                <a:gd name="connsiteX4" fmla="*/ 1415643 w 1415643"/>
                <a:gd name="connsiteY4" fmla="*/ 3870435 h 4011999"/>
                <a:gd name="connsiteX5" fmla="*/ 1274079 w 1415643"/>
                <a:gd name="connsiteY5" fmla="*/ 4011999 h 4011999"/>
                <a:gd name="connsiteX6" fmla="*/ 141564 w 1415643"/>
                <a:gd name="connsiteY6" fmla="*/ 4011999 h 4011999"/>
                <a:gd name="connsiteX7" fmla="*/ 0 w 1415643"/>
                <a:gd name="connsiteY7" fmla="*/ 3870435 h 4011999"/>
                <a:gd name="connsiteX8" fmla="*/ 0 w 1415643"/>
                <a:gd name="connsiteY8" fmla="*/ 141564 h 401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643" h="4011999">
                  <a:moveTo>
                    <a:pt x="0" y="141564"/>
                  </a:moveTo>
                  <a:cubicBezTo>
                    <a:pt x="0" y="63380"/>
                    <a:pt x="63380" y="0"/>
                    <a:pt x="141564" y="0"/>
                  </a:cubicBezTo>
                  <a:lnTo>
                    <a:pt x="1274079" y="0"/>
                  </a:lnTo>
                  <a:cubicBezTo>
                    <a:pt x="1352263" y="0"/>
                    <a:pt x="1415643" y="63380"/>
                    <a:pt x="1415643" y="141564"/>
                  </a:cubicBezTo>
                  <a:lnTo>
                    <a:pt x="1415643" y="3870435"/>
                  </a:lnTo>
                  <a:cubicBezTo>
                    <a:pt x="1415643" y="3948619"/>
                    <a:pt x="1352263" y="4011999"/>
                    <a:pt x="1274079" y="4011999"/>
                  </a:cubicBezTo>
                  <a:lnTo>
                    <a:pt x="141564" y="4011999"/>
                  </a:lnTo>
                  <a:cubicBezTo>
                    <a:pt x="63380" y="4011999"/>
                    <a:pt x="0" y="3948619"/>
                    <a:pt x="0" y="3870435"/>
                  </a:cubicBezTo>
                  <a:lnTo>
                    <a:pt x="0" y="141564"/>
                  </a:lnTo>
                  <a:close/>
                </a:path>
              </a:pathLst>
            </a:cu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2869359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/>
                <a:t>АНАЛИЗ И ВЫЯВЛЕНИЕ НАРУШЕНИЙ</a:t>
              </a:r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2171700" y="1745461"/>
              <a:ext cx="1132514" cy="519115"/>
            </a:xfrm>
            <a:custGeom>
              <a:avLst/>
              <a:gdLst>
                <a:gd name="connsiteX0" fmla="*/ 0 w 1132514"/>
                <a:gd name="connsiteY0" fmla="*/ 35022 h 350217"/>
                <a:gd name="connsiteX1" fmla="*/ 35022 w 1132514"/>
                <a:gd name="connsiteY1" fmla="*/ 0 h 350217"/>
                <a:gd name="connsiteX2" fmla="*/ 1097492 w 1132514"/>
                <a:gd name="connsiteY2" fmla="*/ 0 h 350217"/>
                <a:gd name="connsiteX3" fmla="*/ 1132514 w 1132514"/>
                <a:gd name="connsiteY3" fmla="*/ 35022 h 350217"/>
                <a:gd name="connsiteX4" fmla="*/ 1132514 w 1132514"/>
                <a:gd name="connsiteY4" fmla="*/ 315195 h 350217"/>
                <a:gd name="connsiteX5" fmla="*/ 1097492 w 1132514"/>
                <a:gd name="connsiteY5" fmla="*/ 350217 h 350217"/>
                <a:gd name="connsiteX6" fmla="*/ 35022 w 1132514"/>
                <a:gd name="connsiteY6" fmla="*/ 350217 h 350217"/>
                <a:gd name="connsiteX7" fmla="*/ 0 w 1132514"/>
                <a:gd name="connsiteY7" fmla="*/ 315195 h 350217"/>
                <a:gd name="connsiteX8" fmla="*/ 0 w 1132514"/>
                <a:gd name="connsiteY8" fmla="*/ 35022 h 350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2514" h="350217">
                  <a:moveTo>
                    <a:pt x="0" y="35022"/>
                  </a:moveTo>
                  <a:cubicBezTo>
                    <a:pt x="0" y="15680"/>
                    <a:pt x="15680" y="0"/>
                    <a:pt x="35022" y="0"/>
                  </a:cubicBezTo>
                  <a:lnTo>
                    <a:pt x="1097492" y="0"/>
                  </a:lnTo>
                  <a:cubicBezTo>
                    <a:pt x="1116834" y="0"/>
                    <a:pt x="1132514" y="15680"/>
                    <a:pt x="1132514" y="35022"/>
                  </a:cubicBezTo>
                  <a:lnTo>
                    <a:pt x="1132514" y="315195"/>
                  </a:lnTo>
                  <a:cubicBezTo>
                    <a:pt x="1132514" y="334537"/>
                    <a:pt x="1116834" y="350217"/>
                    <a:pt x="1097492" y="350217"/>
                  </a:cubicBezTo>
                  <a:lnTo>
                    <a:pt x="35022" y="350217"/>
                  </a:lnTo>
                  <a:cubicBezTo>
                    <a:pt x="15680" y="350217"/>
                    <a:pt x="0" y="334537"/>
                    <a:pt x="0" y="315195"/>
                  </a:cubicBezTo>
                  <a:lnTo>
                    <a:pt x="0" y="35022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0738" tIns="33118" rIns="40738" bIns="33118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Обнаружение риск-факторов</a:t>
              </a:r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2171700" y="2302663"/>
              <a:ext cx="1132514" cy="609438"/>
            </a:xfrm>
            <a:custGeom>
              <a:avLst/>
              <a:gdLst>
                <a:gd name="connsiteX0" fmla="*/ 0 w 1132514"/>
                <a:gd name="connsiteY0" fmla="*/ 60944 h 609438"/>
                <a:gd name="connsiteX1" fmla="*/ 60944 w 1132514"/>
                <a:gd name="connsiteY1" fmla="*/ 0 h 609438"/>
                <a:gd name="connsiteX2" fmla="*/ 1071570 w 1132514"/>
                <a:gd name="connsiteY2" fmla="*/ 0 h 609438"/>
                <a:gd name="connsiteX3" fmla="*/ 1132514 w 1132514"/>
                <a:gd name="connsiteY3" fmla="*/ 60944 h 609438"/>
                <a:gd name="connsiteX4" fmla="*/ 1132514 w 1132514"/>
                <a:gd name="connsiteY4" fmla="*/ 548494 h 609438"/>
                <a:gd name="connsiteX5" fmla="*/ 1071570 w 1132514"/>
                <a:gd name="connsiteY5" fmla="*/ 609438 h 609438"/>
                <a:gd name="connsiteX6" fmla="*/ 60944 w 1132514"/>
                <a:gd name="connsiteY6" fmla="*/ 609438 h 609438"/>
                <a:gd name="connsiteX7" fmla="*/ 0 w 1132514"/>
                <a:gd name="connsiteY7" fmla="*/ 548494 h 609438"/>
                <a:gd name="connsiteX8" fmla="*/ 0 w 1132514"/>
                <a:gd name="connsiteY8" fmla="*/ 60944 h 60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2514" h="609438">
                  <a:moveTo>
                    <a:pt x="0" y="60944"/>
                  </a:moveTo>
                  <a:cubicBezTo>
                    <a:pt x="0" y="27286"/>
                    <a:pt x="27286" y="0"/>
                    <a:pt x="60944" y="0"/>
                  </a:cubicBezTo>
                  <a:lnTo>
                    <a:pt x="1071570" y="0"/>
                  </a:lnTo>
                  <a:cubicBezTo>
                    <a:pt x="1105228" y="0"/>
                    <a:pt x="1132514" y="27286"/>
                    <a:pt x="1132514" y="60944"/>
                  </a:cubicBezTo>
                  <a:lnTo>
                    <a:pt x="1132514" y="548494"/>
                  </a:lnTo>
                  <a:cubicBezTo>
                    <a:pt x="1132514" y="582152"/>
                    <a:pt x="1105228" y="609438"/>
                    <a:pt x="1071570" y="609438"/>
                  </a:cubicBezTo>
                  <a:lnTo>
                    <a:pt x="60944" y="609438"/>
                  </a:lnTo>
                  <a:cubicBezTo>
                    <a:pt x="27286" y="609438"/>
                    <a:pt x="0" y="582152"/>
                    <a:pt x="0" y="548494"/>
                  </a:cubicBezTo>
                  <a:lnTo>
                    <a:pt x="0" y="60944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8330" tIns="40710" rIns="48330" bIns="4071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Установление факта/риска неприменения ККТ</a:t>
              </a: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2212221" y="3031880"/>
              <a:ext cx="1132514" cy="757934"/>
            </a:xfrm>
            <a:custGeom>
              <a:avLst/>
              <a:gdLst>
                <a:gd name="connsiteX0" fmla="*/ 0 w 1132514"/>
                <a:gd name="connsiteY0" fmla="*/ 63198 h 631979"/>
                <a:gd name="connsiteX1" fmla="*/ 63198 w 1132514"/>
                <a:gd name="connsiteY1" fmla="*/ 0 h 631979"/>
                <a:gd name="connsiteX2" fmla="*/ 1069316 w 1132514"/>
                <a:gd name="connsiteY2" fmla="*/ 0 h 631979"/>
                <a:gd name="connsiteX3" fmla="*/ 1132514 w 1132514"/>
                <a:gd name="connsiteY3" fmla="*/ 63198 h 631979"/>
                <a:gd name="connsiteX4" fmla="*/ 1132514 w 1132514"/>
                <a:gd name="connsiteY4" fmla="*/ 568781 h 631979"/>
                <a:gd name="connsiteX5" fmla="*/ 1069316 w 1132514"/>
                <a:gd name="connsiteY5" fmla="*/ 631979 h 631979"/>
                <a:gd name="connsiteX6" fmla="*/ 63198 w 1132514"/>
                <a:gd name="connsiteY6" fmla="*/ 631979 h 631979"/>
                <a:gd name="connsiteX7" fmla="*/ 0 w 1132514"/>
                <a:gd name="connsiteY7" fmla="*/ 568781 h 631979"/>
                <a:gd name="connsiteX8" fmla="*/ 0 w 1132514"/>
                <a:gd name="connsiteY8" fmla="*/ 63198 h 63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2514" h="631979">
                  <a:moveTo>
                    <a:pt x="0" y="63198"/>
                  </a:moveTo>
                  <a:cubicBezTo>
                    <a:pt x="0" y="28295"/>
                    <a:pt x="28295" y="0"/>
                    <a:pt x="63198" y="0"/>
                  </a:cubicBezTo>
                  <a:lnTo>
                    <a:pt x="1069316" y="0"/>
                  </a:lnTo>
                  <a:cubicBezTo>
                    <a:pt x="1104219" y="0"/>
                    <a:pt x="1132514" y="28295"/>
                    <a:pt x="1132514" y="63198"/>
                  </a:cubicBezTo>
                  <a:lnTo>
                    <a:pt x="1132514" y="568781"/>
                  </a:lnTo>
                  <a:cubicBezTo>
                    <a:pt x="1132514" y="603684"/>
                    <a:pt x="1104219" y="631979"/>
                    <a:pt x="1069316" y="631979"/>
                  </a:cubicBezTo>
                  <a:lnTo>
                    <a:pt x="63198" y="631979"/>
                  </a:lnTo>
                  <a:cubicBezTo>
                    <a:pt x="28295" y="631979"/>
                    <a:pt x="0" y="603684"/>
                    <a:pt x="0" y="568781"/>
                  </a:cubicBezTo>
                  <a:lnTo>
                    <a:pt x="0" y="63198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8990" tIns="41370" rIns="48990" bIns="4137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Установление факта/риска применения ККТ с нарушениями</a:t>
              </a: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2051382" y="4028745"/>
              <a:ext cx="1340353" cy="806541"/>
            </a:xfrm>
            <a:custGeom>
              <a:avLst/>
              <a:gdLst>
                <a:gd name="connsiteX0" fmla="*/ 0 w 1340353"/>
                <a:gd name="connsiteY0" fmla="*/ 80654 h 806541"/>
                <a:gd name="connsiteX1" fmla="*/ 80654 w 1340353"/>
                <a:gd name="connsiteY1" fmla="*/ 0 h 806541"/>
                <a:gd name="connsiteX2" fmla="*/ 1259699 w 1340353"/>
                <a:gd name="connsiteY2" fmla="*/ 0 h 806541"/>
                <a:gd name="connsiteX3" fmla="*/ 1340353 w 1340353"/>
                <a:gd name="connsiteY3" fmla="*/ 80654 h 806541"/>
                <a:gd name="connsiteX4" fmla="*/ 1340353 w 1340353"/>
                <a:gd name="connsiteY4" fmla="*/ 725887 h 806541"/>
                <a:gd name="connsiteX5" fmla="*/ 1259699 w 1340353"/>
                <a:gd name="connsiteY5" fmla="*/ 806541 h 806541"/>
                <a:gd name="connsiteX6" fmla="*/ 80654 w 1340353"/>
                <a:gd name="connsiteY6" fmla="*/ 806541 h 806541"/>
                <a:gd name="connsiteX7" fmla="*/ 0 w 1340353"/>
                <a:gd name="connsiteY7" fmla="*/ 725887 h 806541"/>
                <a:gd name="connsiteX8" fmla="*/ 0 w 1340353"/>
                <a:gd name="connsiteY8" fmla="*/ 80654 h 80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0353" h="806541">
                  <a:moveTo>
                    <a:pt x="0" y="80654"/>
                  </a:moveTo>
                  <a:cubicBezTo>
                    <a:pt x="0" y="36110"/>
                    <a:pt x="36110" y="0"/>
                    <a:pt x="80654" y="0"/>
                  </a:cubicBezTo>
                  <a:lnTo>
                    <a:pt x="1259699" y="0"/>
                  </a:lnTo>
                  <a:cubicBezTo>
                    <a:pt x="1304243" y="0"/>
                    <a:pt x="1340353" y="36110"/>
                    <a:pt x="1340353" y="80654"/>
                  </a:cubicBezTo>
                  <a:lnTo>
                    <a:pt x="1340353" y="725887"/>
                  </a:lnTo>
                  <a:cubicBezTo>
                    <a:pt x="1340353" y="770431"/>
                    <a:pt x="1304243" y="806541"/>
                    <a:pt x="1259699" y="806541"/>
                  </a:cubicBezTo>
                  <a:lnTo>
                    <a:pt x="80654" y="806541"/>
                  </a:lnTo>
                  <a:cubicBezTo>
                    <a:pt x="36110" y="806541"/>
                    <a:pt x="0" y="770431"/>
                    <a:pt x="0" y="725887"/>
                  </a:cubicBezTo>
                  <a:lnTo>
                    <a:pt x="0" y="80654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563" tIns="44578" rIns="51563" bIns="44578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/>
                <a:t>Автоматический запрос информации через личный кабинет (при необходимости</a:t>
              </a:r>
              <a:r>
                <a:rPr lang="ru-RU" sz="1200" kern="1200" dirty="0"/>
                <a:t>)</a:t>
              </a: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3551952" y="878977"/>
              <a:ext cx="1789188" cy="4011999"/>
            </a:xfrm>
            <a:custGeom>
              <a:avLst/>
              <a:gdLst>
                <a:gd name="connsiteX0" fmla="*/ 0 w 1789188"/>
                <a:gd name="connsiteY0" fmla="*/ 178919 h 4011999"/>
                <a:gd name="connsiteX1" fmla="*/ 178919 w 1789188"/>
                <a:gd name="connsiteY1" fmla="*/ 0 h 4011999"/>
                <a:gd name="connsiteX2" fmla="*/ 1610269 w 1789188"/>
                <a:gd name="connsiteY2" fmla="*/ 0 h 4011999"/>
                <a:gd name="connsiteX3" fmla="*/ 1789188 w 1789188"/>
                <a:gd name="connsiteY3" fmla="*/ 178919 h 4011999"/>
                <a:gd name="connsiteX4" fmla="*/ 1789188 w 1789188"/>
                <a:gd name="connsiteY4" fmla="*/ 3833080 h 4011999"/>
                <a:gd name="connsiteX5" fmla="*/ 1610269 w 1789188"/>
                <a:gd name="connsiteY5" fmla="*/ 4011999 h 4011999"/>
                <a:gd name="connsiteX6" fmla="*/ 178919 w 1789188"/>
                <a:gd name="connsiteY6" fmla="*/ 4011999 h 4011999"/>
                <a:gd name="connsiteX7" fmla="*/ 0 w 1789188"/>
                <a:gd name="connsiteY7" fmla="*/ 3833080 h 4011999"/>
                <a:gd name="connsiteX8" fmla="*/ 0 w 1789188"/>
                <a:gd name="connsiteY8" fmla="*/ 178919 h 401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9188" h="4011999">
                  <a:moveTo>
                    <a:pt x="0" y="178919"/>
                  </a:moveTo>
                  <a:cubicBezTo>
                    <a:pt x="0" y="80105"/>
                    <a:pt x="80105" y="0"/>
                    <a:pt x="178919" y="0"/>
                  </a:cubicBezTo>
                  <a:lnTo>
                    <a:pt x="1610269" y="0"/>
                  </a:lnTo>
                  <a:cubicBezTo>
                    <a:pt x="1709083" y="0"/>
                    <a:pt x="1789188" y="80105"/>
                    <a:pt x="1789188" y="178919"/>
                  </a:cubicBezTo>
                  <a:lnTo>
                    <a:pt x="1789188" y="3833080"/>
                  </a:lnTo>
                  <a:cubicBezTo>
                    <a:pt x="1789188" y="3931894"/>
                    <a:pt x="1709083" y="4011999"/>
                    <a:pt x="1610269" y="4011999"/>
                  </a:cubicBezTo>
                  <a:lnTo>
                    <a:pt x="178919" y="4011999"/>
                  </a:lnTo>
                  <a:cubicBezTo>
                    <a:pt x="80105" y="4011999"/>
                    <a:pt x="0" y="3931894"/>
                    <a:pt x="0" y="3833080"/>
                  </a:cubicBezTo>
                  <a:lnTo>
                    <a:pt x="0" y="178919"/>
                  </a:lnTo>
                  <a:close/>
                </a:path>
              </a:pathLst>
            </a:cu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2869359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/>
                <a:t>РЕАГИРОВАНИЕ НА </a:t>
              </a:r>
              <a:r>
                <a:rPr lang="ru-RU" sz="1600" b="1" kern="1200" dirty="0" smtClean="0"/>
                <a:t>ПРАВОНАРУШЕНИЯ</a:t>
              </a:r>
              <a:endParaRPr lang="ru-RU" sz="1600" b="1" kern="1200" dirty="0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3551952" y="2082577"/>
              <a:ext cx="1789188" cy="2607800"/>
            </a:xfrm>
            <a:custGeom>
              <a:avLst/>
              <a:gdLst>
                <a:gd name="connsiteX0" fmla="*/ 0 w 1359572"/>
                <a:gd name="connsiteY0" fmla="*/ 135957 h 2607800"/>
                <a:gd name="connsiteX1" fmla="*/ 135957 w 1359572"/>
                <a:gd name="connsiteY1" fmla="*/ 0 h 2607800"/>
                <a:gd name="connsiteX2" fmla="*/ 1223615 w 1359572"/>
                <a:gd name="connsiteY2" fmla="*/ 0 h 2607800"/>
                <a:gd name="connsiteX3" fmla="*/ 1359572 w 1359572"/>
                <a:gd name="connsiteY3" fmla="*/ 135957 h 2607800"/>
                <a:gd name="connsiteX4" fmla="*/ 1359572 w 1359572"/>
                <a:gd name="connsiteY4" fmla="*/ 2471843 h 2607800"/>
                <a:gd name="connsiteX5" fmla="*/ 1223615 w 1359572"/>
                <a:gd name="connsiteY5" fmla="*/ 2607800 h 2607800"/>
                <a:gd name="connsiteX6" fmla="*/ 135957 w 1359572"/>
                <a:gd name="connsiteY6" fmla="*/ 2607800 h 2607800"/>
                <a:gd name="connsiteX7" fmla="*/ 0 w 1359572"/>
                <a:gd name="connsiteY7" fmla="*/ 2471843 h 2607800"/>
                <a:gd name="connsiteX8" fmla="*/ 0 w 1359572"/>
                <a:gd name="connsiteY8" fmla="*/ 135957 h 260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9572" h="2607800">
                  <a:moveTo>
                    <a:pt x="0" y="135957"/>
                  </a:moveTo>
                  <a:cubicBezTo>
                    <a:pt x="0" y="60870"/>
                    <a:pt x="60870" y="0"/>
                    <a:pt x="135957" y="0"/>
                  </a:cubicBezTo>
                  <a:lnTo>
                    <a:pt x="1223615" y="0"/>
                  </a:lnTo>
                  <a:cubicBezTo>
                    <a:pt x="1298702" y="0"/>
                    <a:pt x="1359572" y="60870"/>
                    <a:pt x="1359572" y="135957"/>
                  </a:cubicBezTo>
                  <a:lnTo>
                    <a:pt x="1359572" y="2471843"/>
                  </a:lnTo>
                  <a:cubicBezTo>
                    <a:pt x="1359572" y="2546930"/>
                    <a:pt x="1298702" y="2607800"/>
                    <a:pt x="1223615" y="2607800"/>
                  </a:cubicBezTo>
                  <a:lnTo>
                    <a:pt x="135957" y="2607800"/>
                  </a:lnTo>
                  <a:cubicBezTo>
                    <a:pt x="60870" y="2607800"/>
                    <a:pt x="0" y="2546930"/>
                    <a:pt x="0" y="2471843"/>
                  </a:cubicBezTo>
                  <a:lnTo>
                    <a:pt x="0" y="135957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5381" tIns="66491" rIns="75381" bIns="66491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/>
                <a:t>Автоматизированное формирование и направление постановления об административном правонарушении</a:t>
              </a:r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5480406" y="878977"/>
              <a:ext cx="1415643" cy="4011999"/>
            </a:xfrm>
            <a:custGeom>
              <a:avLst/>
              <a:gdLst>
                <a:gd name="connsiteX0" fmla="*/ 0 w 1415643"/>
                <a:gd name="connsiteY0" fmla="*/ 141564 h 4011999"/>
                <a:gd name="connsiteX1" fmla="*/ 141564 w 1415643"/>
                <a:gd name="connsiteY1" fmla="*/ 0 h 4011999"/>
                <a:gd name="connsiteX2" fmla="*/ 1274079 w 1415643"/>
                <a:gd name="connsiteY2" fmla="*/ 0 h 4011999"/>
                <a:gd name="connsiteX3" fmla="*/ 1415643 w 1415643"/>
                <a:gd name="connsiteY3" fmla="*/ 141564 h 4011999"/>
                <a:gd name="connsiteX4" fmla="*/ 1415643 w 1415643"/>
                <a:gd name="connsiteY4" fmla="*/ 3870435 h 4011999"/>
                <a:gd name="connsiteX5" fmla="*/ 1274079 w 1415643"/>
                <a:gd name="connsiteY5" fmla="*/ 4011999 h 4011999"/>
                <a:gd name="connsiteX6" fmla="*/ 141564 w 1415643"/>
                <a:gd name="connsiteY6" fmla="*/ 4011999 h 4011999"/>
                <a:gd name="connsiteX7" fmla="*/ 0 w 1415643"/>
                <a:gd name="connsiteY7" fmla="*/ 3870435 h 4011999"/>
                <a:gd name="connsiteX8" fmla="*/ 0 w 1415643"/>
                <a:gd name="connsiteY8" fmla="*/ 141564 h 401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643" h="4011999">
                  <a:moveTo>
                    <a:pt x="0" y="141564"/>
                  </a:moveTo>
                  <a:cubicBezTo>
                    <a:pt x="0" y="63380"/>
                    <a:pt x="63380" y="0"/>
                    <a:pt x="141564" y="0"/>
                  </a:cubicBezTo>
                  <a:lnTo>
                    <a:pt x="1274079" y="0"/>
                  </a:lnTo>
                  <a:cubicBezTo>
                    <a:pt x="1352263" y="0"/>
                    <a:pt x="1415643" y="63380"/>
                    <a:pt x="1415643" y="141564"/>
                  </a:cubicBezTo>
                  <a:lnTo>
                    <a:pt x="1415643" y="3870435"/>
                  </a:lnTo>
                  <a:cubicBezTo>
                    <a:pt x="1415643" y="3948619"/>
                    <a:pt x="1352263" y="4011999"/>
                    <a:pt x="1274079" y="4011999"/>
                  </a:cubicBezTo>
                  <a:lnTo>
                    <a:pt x="141564" y="4011999"/>
                  </a:lnTo>
                  <a:cubicBezTo>
                    <a:pt x="63380" y="4011999"/>
                    <a:pt x="0" y="3948619"/>
                    <a:pt x="0" y="3870435"/>
                  </a:cubicBezTo>
                  <a:lnTo>
                    <a:pt x="0" y="141564"/>
                  </a:lnTo>
                  <a:close/>
                </a:path>
              </a:pathLst>
            </a:cu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2869359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/>
                <a:t>ПЛАНИРОВАНИЕ КОНТРОЛЬНОЙ РАБОТЫ</a:t>
              </a:r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5637984" y="2028820"/>
              <a:ext cx="1132514" cy="606109"/>
            </a:xfrm>
            <a:custGeom>
              <a:avLst/>
              <a:gdLst>
                <a:gd name="connsiteX0" fmla="*/ 0 w 1132514"/>
                <a:gd name="connsiteY0" fmla="*/ 60611 h 606109"/>
                <a:gd name="connsiteX1" fmla="*/ 60611 w 1132514"/>
                <a:gd name="connsiteY1" fmla="*/ 0 h 606109"/>
                <a:gd name="connsiteX2" fmla="*/ 1071903 w 1132514"/>
                <a:gd name="connsiteY2" fmla="*/ 0 h 606109"/>
                <a:gd name="connsiteX3" fmla="*/ 1132514 w 1132514"/>
                <a:gd name="connsiteY3" fmla="*/ 60611 h 606109"/>
                <a:gd name="connsiteX4" fmla="*/ 1132514 w 1132514"/>
                <a:gd name="connsiteY4" fmla="*/ 545498 h 606109"/>
                <a:gd name="connsiteX5" fmla="*/ 1071903 w 1132514"/>
                <a:gd name="connsiteY5" fmla="*/ 606109 h 606109"/>
                <a:gd name="connsiteX6" fmla="*/ 60611 w 1132514"/>
                <a:gd name="connsiteY6" fmla="*/ 606109 h 606109"/>
                <a:gd name="connsiteX7" fmla="*/ 0 w 1132514"/>
                <a:gd name="connsiteY7" fmla="*/ 545498 h 606109"/>
                <a:gd name="connsiteX8" fmla="*/ 0 w 1132514"/>
                <a:gd name="connsiteY8" fmla="*/ 60611 h 60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2514" h="606109">
                  <a:moveTo>
                    <a:pt x="0" y="60611"/>
                  </a:moveTo>
                  <a:cubicBezTo>
                    <a:pt x="0" y="27136"/>
                    <a:pt x="27136" y="0"/>
                    <a:pt x="60611" y="0"/>
                  </a:cubicBezTo>
                  <a:lnTo>
                    <a:pt x="1071903" y="0"/>
                  </a:lnTo>
                  <a:cubicBezTo>
                    <a:pt x="1105378" y="0"/>
                    <a:pt x="1132514" y="27136"/>
                    <a:pt x="1132514" y="60611"/>
                  </a:cubicBezTo>
                  <a:lnTo>
                    <a:pt x="1132514" y="545498"/>
                  </a:lnTo>
                  <a:cubicBezTo>
                    <a:pt x="1132514" y="578973"/>
                    <a:pt x="1105378" y="606109"/>
                    <a:pt x="1071903" y="606109"/>
                  </a:cubicBezTo>
                  <a:lnTo>
                    <a:pt x="60611" y="606109"/>
                  </a:lnTo>
                  <a:cubicBezTo>
                    <a:pt x="27136" y="606109"/>
                    <a:pt x="0" y="578973"/>
                    <a:pt x="0" y="545498"/>
                  </a:cubicBezTo>
                  <a:lnTo>
                    <a:pt x="0" y="60611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692" tIns="38707" rIns="45692" bIns="3870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/>
                <a:t>Систематизация нарушений и риск-факторов</a:t>
              </a:r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5480406" y="2890179"/>
              <a:ext cx="1384691" cy="1208594"/>
            </a:xfrm>
            <a:custGeom>
              <a:avLst/>
              <a:gdLst>
                <a:gd name="connsiteX0" fmla="*/ 0 w 1481827"/>
                <a:gd name="connsiteY0" fmla="*/ 120859 h 1208594"/>
                <a:gd name="connsiteX1" fmla="*/ 120859 w 1481827"/>
                <a:gd name="connsiteY1" fmla="*/ 0 h 1208594"/>
                <a:gd name="connsiteX2" fmla="*/ 1360968 w 1481827"/>
                <a:gd name="connsiteY2" fmla="*/ 0 h 1208594"/>
                <a:gd name="connsiteX3" fmla="*/ 1481827 w 1481827"/>
                <a:gd name="connsiteY3" fmla="*/ 120859 h 1208594"/>
                <a:gd name="connsiteX4" fmla="*/ 1481827 w 1481827"/>
                <a:gd name="connsiteY4" fmla="*/ 1087735 h 1208594"/>
                <a:gd name="connsiteX5" fmla="*/ 1360968 w 1481827"/>
                <a:gd name="connsiteY5" fmla="*/ 1208594 h 1208594"/>
                <a:gd name="connsiteX6" fmla="*/ 120859 w 1481827"/>
                <a:gd name="connsiteY6" fmla="*/ 1208594 h 1208594"/>
                <a:gd name="connsiteX7" fmla="*/ 0 w 1481827"/>
                <a:gd name="connsiteY7" fmla="*/ 1087735 h 1208594"/>
                <a:gd name="connsiteX8" fmla="*/ 0 w 1481827"/>
                <a:gd name="connsiteY8" fmla="*/ 120859 h 120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1827" h="1208594">
                  <a:moveTo>
                    <a:pt x="0" y="120859"/>
                  </a:moveTo>
                  <a:cubicBezTo>
                    <a:pt x="0" y="54110"/>
                    <a:pt x="54110" y="0"/>
                    <a:pt x="120859" y="0"/>
                  </a:cubicBezTo>
                  <a:lnTo>
                    <a:pt x="1360968" y="0"/>
                  </a:lnTo>
                  <a:cubicBezTo>
                    <a:pt x="1427717" y="0"/>
                    <a:pt x="1481827" y="54110"/>
                    <a:pt x="1481827" y="120859"/>
                  </a:cubicBezTo>
                  <a:lnTo>
                    <a:pt x="1481827" y="1087735"/>
                  </a:lnTo>
                  <a:cubicBezTo>
                    <a:pt x="1481827" y="1154484"/>
                    <a:pt x="1427717" y="1208594"/>
                    <a:pt x="1360968" y="1208594"/>
                  </a:cubicBezTo>
                  <a:lnTo>
                    <a:pt x="120859" y="1208594"/>
                  </a:lnTo>
                  <a:cubicBezTo>
                    <a:pt x="54110" y="1208594"/>
                    <a:pt x="0" y="1154484"/>
                    <a:pt x="0" y="1087735"/>
                  </a:cubicBezTo>
                  <a:lnTo>
                    <a:pt x="0" y="120859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339" tIns="56354" rIns="63339" bIns="56354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/>
                <a:t>Автоматическое формирование планов с учетом заданного объема трудозатрат инспекторского состава</a:t>
              </a:r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5621970" y="4229177"/>
              <a:ext cx="1132514" cy="606109"/>
            </a:xfrm>
            <a:custGeom>
              <a:avLst/>
              <a:gdLst>
                <a:gd name="connsiteX0" fmla="*/ 0 w 1132514"/>
                <a:gd name="connsiteY0" fmla="*/ 60611 h 606109"/>
                <a:gd name="connsiteX1" fmla="*/ 60611 w 1132514"/>
                <a:gd name="connsiteY1" fmla="*/ 0 h 606109"/>
                <a:gd name="connsiteX2" fmla="*/ 1071903 w 1132514"/>
                <a:gd name="connsiteY2" fmla="*/ 0 h 606109"/>
                <a:gd name="connsiteX3" fmla="*/ 1132514 w 1132514"/>
                <a:gd name="connsiteY3" fmla="*/ 60611 h 606109"/>
                <a:gd name="connsiteX4" fmla="*/ 1132514 w 1132514"/>
                <a:gd name="connsiteY4" fmla="*/ 545498 h 606109"/>
                <a:gd name="connsiteX5" fmla="*/ 1071903 w 1132514"/>
                <a:gd name="connsiteY5" fmla="*/ 606109 h 606109"/>
                <a:gd name="connsiteX6" fmla="*/ 60611 w 1132514"/>
                <a:gd name="connsiteY6" fmla="*/ 606109 h 606109"/>
                <a:gd name="connsiteX7" fmla="*/ 0 w 1132514"/>
                <a:gd name="connsiteY7" fmla="*/ 545498 h 606109"/>
                <a:gd name="connsiteX8" fmla="*/ 0 w 1132514"/>
                <a:gd name="connsiteY8" fmla="*/ 60611 h 60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2514" h="606109">
                  <a:moveTo>
                    <a:pt x="0" y="60611"/>
                  </a:moveTo>
                  <a:cubicBezTo>
                    <a:pt x="0" y="27136"/>
                    <a:pt x="27136" y="0"/>
                    <a:pt x="60611" y="0"/>
                  </a:cubicBezTo>
                  <a:lnTo>
                    <a:pt x="1071903" y="0"/>
                  </a:lnTo>
                  <a:cubicBezTo>
                    <a:pt x="1105378" y="0"/>
                    <a:pt x="1132514" y="27136"/>
                    <a:pt x="1132514" y="60611"/>
                  </a:cubicBezTo>
                  <a:lnTo>
                    <a:pt x="1132514" y="545498"/>
                  </a:lnTo>
                  <a:cubicBezTo>
                    <a:pt x="1132514" y="578973"/>
                    <a:pt x="1105378" y="606109"/>
                    <a:pt x="1071903" y="606109"/>
                  </a:cubicBezTo>
                  <a:lnTo>
                    <a:pt x="60611" y="606109"/>
                  </a:lnTo>
                  <a:cubicBezTo>
                    <a:pt x="27136" y="606109"/>
                    <a:pt x="0" y="578973"/>
                    <a:pt x="0" y="545498"/>
                  </a:cubicBezTo>
                  <a:lnTo>
                    <a:pt x="0" y="60611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692" tIns="38707" rIns="45692" bIns="3870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/>
                <a:t>Формирование поручений на проведение проверок</a:t>
              </a:r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7035314" y="878977"/>
              <a:ext cx="1415643" cy="4011999"/>
            </a:xfrm>
            <a:custGeom>
              <a:avLst/>
              <a:gdLst>
                <a:gd name="connsiteX0" fmla="*/ 0 w 1415643"/>
                <a:gd name="connsiteY0" fmla="*/ 141564 h 4011999"/>
                <a:gd name="connsiteX1" fmla="*/ 141564 w 1415643"/>
                <a:gd name="connsiteY1" fmla="*/ 0 h 4011999"/>
                <a:gd name="connsiteX2" fmla="*/ 1274079 w 1415643"/>
                <a:gd name="connsiteY2" fmla="*/ 0 h 4011999"/>
                <a:gd name="connsiteX3" fmla="*/ 1415643 w 1415643"/>
                <a:gd name="connsiteY3" fmla="*/ 141564 h 4011999"/>
                <a:gd name="connsiteX4" fmla="*/ 1415643 w 1415643"/>
                <a:gd name="connsiteY4" fmla="*/ 3870435 h 4011999"/>
                <a:gd name="connsiteX5" fmla="*/ 1274079 w 1415643"/>
                <a:gd name="connsiteY5" fmla="*/ 4011999 h 4011999"/>
                <a:gd name="connsiteX6" fmla="*/ 141564 w 1415643"/>
                <a:gd name="connsiteY6" fmla="*/ 4011999 h 4011999"/>
                <a:gd name="connsiteX7" fmla="*/ 0 w 1415643"/>
                <a:gd name="connsiteY7" fmla="*/ 3870435 h 4011999"/>
                <a:gd name="connsiteX8" fmla="*/ 0 w 1415643"/>
                <a:gd name="connsiteY8" fmla="*/ 141564 h 401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5643" h="4011999">
                  <a:moveTo>
                    <a:pt x="0" y="141564"/>
                  </a:moveTo>
                  <a:cubicBezTo>
                    <a:pt x="0" y="63380"/>
                    <a:pt x="63380" y="0"/>
                    <a:pt x="141564" y="0"/>
                  </a:cubicBezTo>
                  <a:lnTo>
                    <a:pt x="1274079" y="0"/>
                  </a:lnTo>
                  <a:cubicBezTo>
                    <a:pt x="1352263" y="0"/>
                    <a:pt x="1415643" y="63380"/>
                    <a:pt x="1415643" y="141564"/>
                  </a:cubicBezTo>
                  <a:lnTo>
                    <a:pt x="1415643" y="3870435"/>
                  </a:lnTo>
                  <a:cubicBezTo>
                    <a:pt x="1415643" y="3948619"/>
                    <a:pt x="1352263" y="4011999"/>
                    <a:pt x="1274079" y="4011999"/>
                  </a:cubicBezTo>
                  <a:lnTo>
                    <a:pt x="141564" y="4011999"/>
                  </a:lnTo>
                  <a:cubicBezTo>
                    <a:pt x="63380" y="4011999"/>
                    <a:pt x="0" y="3948619"/>
                    <a:pt x="0" y="3870435"/>
                  </a:cubicBezTo>
                  <a:lnTo>
                    <a:pt x="0" y="141564"/>
                  </a:lnTo>
                  <a:close/>
                </a:path>
              </a:pathLst>
            </a:cu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2861739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/>
                <a:t>ПРОВЕДЕНИЕ КОНТРОЛЬНОЙ РАБОТЫ И СИСТЕМАТИЗАЦИЯ ЕЕ РЕЗУЛЬТАТОВ</a:t>
              </a:r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7176878" y="2083624"/>
              <a:ext cx="1132514" cy="1457727"/>
            </a:xfrm>
            <a:custGeom>
              <a:avLst/>
              <a:gdLst>
                <a:gd name="connsiteX0" fmla="*/ 0 w 1132514"/>
                <a:gd name="connsiteY0" fmla="*/ 113251 h 1457727"/>
                <a:gd name="connsiteX1" fmla="*/ 113251 w 1132514"/>
                <a:gd name="connsiteY1" fmla="*/ 0 h 1457727"/>
                <a:gd name="connsiteX2" fmla="*/ 1019263 w 1132514"/>
                <a:gd name="connsiteY2" fmla="*/ 0 h 1457727"/>
                <a:gd name="connsiteX3" fmla="*/ 1132514 w 1132514"/>
                <a:gd name="connsiteY3" fmla="*/ 113251 h 1457727"/>
                <a:gd name="connsiteX4" fmla="*/ 1132514 w 1132514"/>
                <a:gd name="connsiteY4" fmla="*/ 1344476 h 1457727"/>
                <a:gd name="connsiteX5" fmla="*/ 1019263 w 1132514"/>
                <a:gd name="connsiteY5" fmla="*/ 1457727 h 1457727"/>
                <a:gd name="connsiteX6" fmla="*/ 113251 w 1132514"/>
                <a:gd name="connsiteY6" fmla="*/ 1457727 h 1457727"/>
                <a:gd name="connsiteX7" fmla="*/ 0 w 1132514"/>
                <a:gd name="connsiteY7" fmla="*/ 1344476 h 1457727"/>
                <a:gd name="connsiteX8" fmla="*/ 0 w 1132514"/>
                <a:gd name="connsiteY8" fmla="*/ 113251 h 145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2514" h="1457727">
                  <a:moveTo>
                    <a:pt x="0" y="113251"/>
                  </a:moveTo>
                  <a:cubicBezTo>
                    <a:pt x="0" y="50704"/>
                    <a:pt x="50704" y="0"/>
                    <a:pt x="113251" y="0"/>
                  </a:cubicBezTo>
                  <a:lnTo>
                    <a:pt x="1019263" y="0"/>
                  </a:lnTo>
                  <a:cubicBezTo>
                    <a:pt x="1081810" y="0"/>
                    <a:pt x="1132514" y="50704"/>
                    <a:pt x="1132514" y="113251"/>
                  </a:cubicBezTo>
                  <a:lnTo>
                    <a:pt x="1132514" y="1344476"/>
                  </a:lnTo>
                  <a:cubicBezTo>
                    <a:pt x="1132514" y="1407023"/>
                    <a:pt x="1081810" y="1457727"/>
                    <a:pt x="1019263" y="1457727"/>
                  </a:cubicBezTo>
                  <a:lnTo>
                    <a:pt x="113251" y="1457727"/>
                  </a:lnTo>
                  <a:cubicBezTo>
                    <a:pt x="50704" y="1457727"/>
                    <a:pt x="0" y="1407023"/>
                    <a:pt x="0" y="1344476"/>
                  </a:cubicBezTo>
                  <a:lnTo>
                    <a:pt x="0" y="113251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650" tIns="56030" rIns="63650" bIns="5603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Проведение проверок в соответствии со сформированными АСК ККТ поручениями</a:t>
              </a:r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7176878" y="3811691"/>
              <a:ext cx="1132514" cy="877638"/>
            </a:xfrm>
            <a:custGeom>
              <a:avLst/>
              <a:gdLst>
                <a:gd name="connsiteX0" fmla="*/ 0 w 1132514"/>
                <a:gd name="connsiteY0" fmla="*/ 87764 h 877638"/>
                <a:gd name="connsiteX1" fmla="*/ 87764 w 1132514"/>
                <a:gd name="connsiteY1" fmla="*/ 0 h 877638"/>
                <a:gd name="connsiteX2" fmla="*/ 1044750 w 1132514"/>
                <a:gd name="connsiteY2" fmla="*/ 0 h 877638"/>
                <a:gd name="connsiteX3" fmla="*/ 1132514 w 1132514"/>
                <a:gd name="connsiteY3" fmla="*/ 87764 h 877638"/>
                <a:gd name="connsiteX4" fmla="*/ 1132514 w 1132514"/>
                <a:gd name="connsiteY4" fmla="*/ 789874 h 877638"/>
                <a:gd name="connsiteX5" fmla="*/ 1044750 w 1132514"/>
                <a:gd name="connsiteY5" fmla="*/ 877638 h 877638"/>
                <a:gd name="connsiteX6" fmla="*/ 87764 w 1132514"/>
                <a:gd name="connsiteY6" fmla="*/ 877638 h 877638"/>
                <a:gd name="connsiteX7" fmla="*/ 0 w 1132514"/>
                <a:gd name="connsiteY7" fmla="*/ 789874 h 877638"/>
                <a:gd name="connsiteX8" fmla="*/ 0 w 1132514"/>
                <a:gd name="connsiteY8" fmla="*/ 87764 h 87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2514" h="877638">
                  <a:moveTo>
                    <a:pt x="0" y="87764"/>
                  </a:moveTo>
                  <a:cubicBezTo>
                    <a:pt x="0" y="39293"/>
                    <a:pt x="39293" y="0"/>
                    <a:pt x="87764" y="0"/>
                  </a:cubicBezTo>
                  <a:lnTo>
                    <a:pt x="1044750" y="0"/>
                  </a:lnTo>
                  <a:cubicBezTo>
                    <a:pt x="1093221" y="0"/>
                    <a:pt x="1132514" y="39293"/>
                    <a:pt x="1132514" y="87764"/>
                  </a:cubicBezTo>
                  <a:lnTo>
                    <a:pt x="1132514" y="789874"/>
                  </a:lnTo>
                  <a:cubicBezTo>
                    <a:pt x="1132514" y="838345"/>
                    <a:pt x="1093221" y="877638"/>
                    <a:pt x="1044750" y="877638"/>
                  </a:cubicBezTo>
                  <a:lnTo>
                    <a:pt x="87764" y="877638"/>
                  </a:lnTo>
                  <a:cubicBezTo>
                    <a:pt x="39293" y="877638"/>
                    <a:pt x="0" y="838345"/>
                    <a:pt x="0" y="789874"/>
                  </a:cubicBezTo>
                  <a:lnTo>
                    <a:pt x="0" y="87764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6185" tIns="48565" rIns="56185" bIns="48565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Актуализация уровня риска пользователя ККТ</a:t>
              </a:r>
            </a:p>
          </p:txBody>
        </p:sp>
      </p:grpSp>
      <p:cxnSp>
        <p:nvCxnSpPr>
          <p:cNvPr id="3" name="Прямая со стрелкой 2"/>
          <p:cNvCxnSpPr/>
          <p:nvPr/>
        </p:nvCxnSpPr>
        <p:spPr>
          <a:xfrm>
            <a:off x="855792" y="877724"/>
            <a:ext cx="6896348" cy="0"/>
          </a:xfrm>
          <a:prstGeom prst="straightConnector1">
            <a:avLst/>
          </a:prstGeom>
          <a:ln w="38100" cap="rnd">
            <a:solidFill>
              <a:schemeClr val="accent1">
                <a:shade val="95000"/>
                <a:satMod val="105000"/>
                <a:alpha val="40000"/>
              </a:schemeClr>
            </a:solidFill>
            <a:prstDash val="dash"/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05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7" y="272143"/>
            <a:ext cx="7934920" cy="729343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Обязанности налогоплательщиков</a:t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dirty="0">
                <a:solidFill>
                  <a:schemeClr val="tx2"/>
                </a:solidFill>
              </a:rPr>
              <a:t>пользователей ККТ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20136530"/>
              </p:ext>
            </p:extLst>
          </p:nvPr>
        </p:nvGraphicFramePr>
        <p:xfrm>
          <a:off x="318406" y="1059997"/>
          <a:ext cx="8324851" cy="3849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069"/>
            <a:ext cx="619711" cy="473875"/>
          </a:xfrm>
          <a:prstGeom prst="rect">
            <a:avLst/>
          </a:prstGeom>
        </p:spPr>
        <p:txBody>
          <a:bodyPr lIns="71561" tIns="35780" rIns="71561" bIns="35780"/>
          <a:lstStyle/>
          <a:p>
            <a:fld id="{E20E89E6-FE54-4E13-859C-1FA908D70D39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245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9218926"/>
              </p:ext>
            </p:extLst>
          </p:nvPr>
        </p:nvGraphicFramePr>
        <p:xfrm>
          <a:off x="822325" y="914401"/>
          <a:ext cx="7321550" cy="3913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538595"/>
          </a:xfrm>
        </p:spPr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Динамика </a:t>
            </a:r>
            <a:r>
              <a:rPr lang="ru-RU" sz="2800" dirty="0"/>
              <a:t>количества проверок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Выгнутая вверх стрелка 5"/>
          <p:cNvSpPr/>
          <p:nvPr/>
        </p:nvSpPr>
        <p:spPr>
          <a:xfrm rot="1500000">
            <a:off x="3002198" y="1179524"/>
            <a:ext cx="3669675" cy="971457"/>
          </a:xfrm>
          <a:prstGeom prst="curvedDownArrow">
            <a:avLst>
              <a:gd name="adj1" fmla="val 25000"/>
              <a:gd name="adj2" fmla="val 47419"/>
              <a:gd name="adj3" fmla="val 25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1265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75013" y="948579"/>
            <a:ext cx="7612083" cy="3636379"/>
            <a:chOff x="695814" y="948579"/>
            <a:chExt cx="7628270" cy="3636379"/>
          </a:xfrm>
        </p:grpSpPr>
        <p:sp>
          <p:nvSpPr>
            <p:cNvPr id="5" name="Арка 4"/>
            <p:cNvSpPr/>
            <p:nvPr/>
          </p:nvSpPr>
          <p:spPr>
            <a:xfrm flipH="1" flipV="1">
              <a:off x="6770553" y="4073017"/>
              <a:ext cx="129578" cy="319524"/>
            </a:xfrm>
            <a:prstGeom prst="blockArc">
              <a:avLst>
                <a:gd name="adj1" fmla="val 18900000"/>
                <a:gd name="adj2" fmla="val 2700000"/>
                <a:gd name="adj3" fmla="val 4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олилиния 6"/>
            <p:cNvSpPr/>
            <p:nvPr/>
          </p:nvSpPr>
          <p:spPr>
            <a:xfrm>
              <a:off x="1334642" y="975605"/>
              <a:ext cx="6989442" cy="723626"/>
            </a:xfrm>
            <a:custGeom>
              <a:avLst/>
              <a:gdLst>
                <a:gd name="connsiteX0" fmla="*/ 0 w 6989442"/>
                <a:gd name="connsiteY0" fmla="*/ 0 h 723626"/>
                <a:gd name="connsiteX1" fmla="*/ 6989442 w 6989442"/>
                <a:gd name="connsiteY1" fmla="*/ 0 h 723626"/>
                <a:gd name="connsiteX2" fmla="*/ 6989442 w 6989442"/>
                <a:gd name="connsiteY2" fmla="*/ 723626 h 723626"/>
                <a:gd name="connsiteX3" fmla="*/ 0 w 6989442"/>
                <a:gd name="connsiteY3" fmla="*/ 723626 h 723626"/>
                <a:gd name="connsiteX4" fmla="*/ 0 w 6989442"/>
                <a:gd name="connsiteY4" fmla="*/ 0 h 72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9442" h="723626">
                  <a:moveTo>
                    <a:pt x="0" y="0"/>
                  </a:moveTo>
                  <a:lnTo>
                    <a:pt x="6989442" y="0"/>
                  </a:lnTo>
                  <a:lnTo>
                    <a:pt x="6989442" y="723626"/>
                  </a:lnTo>
                  <a:lnTo>
                    <a:pt x="0" y="7236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7205" tIns="50800" rIns="50800" bIns="50800" numCol="1" spcCol="1270" anchor="ctr" anchorCtr="0">
              <a:noAutofit/>
            </a:bodyPr>
            <a:lstStyle/>
            <a:p>
              <a:pPr lvl="0" defTabSz="889000">
                <a:spcBef>
                  <a:spcPct val="0"/>
                </a:spcBef>
              </a:pPr>
              <a:r>
                <a:rPr lang="ru-RU" sz="2000" b="1" kern="1200" dirty="0" smtClean="0">
                  <a:solidFill>
                    <a:schemeClr val="accent1"/>
                  </a:solidFill>
                </a:rPr>
                <a:t>Фактическое неприменение ККТ</a:t>
              </a:r>
              <a:endParaRPr lang="ru-RU" sz="2000" b="1" kern="1200" dirty="0">
                <a:solidFill>
                  <a:schemeClr val="tx1"/>
                </a:solidFill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791978" y="948579"/>
              <a:ext cx="795722" cy="77767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олилиния 12"/>
            <p:cNvSpPr/>
            <p:nvPr/>
          </p:nvSpPr>
          <p:spPr>
            <a:xfrm>
              <a:off x="1208169" y="1807536"/>
              <a:ext cx="7085952" cy="914400"/>
            </a:xfrm>
            <a:custGeom>
              <a:avLst/>
              <a:gdLst>
                <a:gd name="connsiteX0" fmla="*/ 0 w 6788055"/>
                <a:gd name="connsiteY0" fmla="*/ 0 h 704273"/>
                <a:gd name="connsiteX1" fmla="*/ 6788055 w 6788055"/>
                <a:gd name="connsiteY1" fmla="*/ 0 h 704273"/>
                <a:gd name="connsiteX2" fmla="*/ 6788055 w 6788055"/>
                <a:gd name="connsiteY2" fmla="*/ 704273 h 704273"/>
                <a:gd name="connsiteX3" fmla="*/ 0 w 6788055"/>
                <a:gd name="connsiteY3" fmla="*/ 704273 h 704273"/>
                <a:gd name="connsiteX4" fmla="*/ 0 w 6788055"/>
                <a:gd name="connsiteY4" fmla="*/ 0 h 70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88055" h="704273">
                  <a:moveTo>
                    <a:pt x="0" y="0"/>
                  </a:moveTo>
                  <a:lnTo>
                    <a:pt x="6788055" y="0"/>
                  </a:lnTo>
                  <a:lnTo>
                    <a:pt x="6788055" y="704273"/>
                  </a:lnTo>
                  <a:lnTo>
                    <a:pt x="0" y="704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4">
                <a:hueOff val="-1488257"/>
                <a:satOff val="8966"/>
                <a:lumOff val="71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7205" tIns="35560" rIns="35560" bIns="35560" numCol="1" spcCol="1270" anchor="ctr" anchorCtr="0">
              <a:noAutofit/>
            </a:bodyPr>
            <a:lstStyle/>
            <a:p>
              <a:pPr marL="0" marR="0" lvl="0" indent="0" algn="l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20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kern="1200" dirty="0" smtClean="0">
                  <a:solidFill>
                    <a:srgbClr val="0070C0"/>
                  </a:solidFill>
                </a:rPr>
                <a:t>Применение ККТ, которая не соответствует установленным </a:t>
              </a:r>
              <a:r>
                <a:rPr lang="ru-RU" sz="1600" b="1" kern="1200" dirty="0" smtClean="0">
                  <a:solidFill>
                    <a:srgbClr val="0070C0"/>
                  </a:solidFill>
                  <a:hlinkClick r:id="rId2"/>
                </a:rPr>
                <a:t>требованиям</a:t>
              </a:r>
              <a:r>
                <a:rPr lang="ru-RU" sz="1600" b="1" kern="1200" dirty="0" smtClean="0">
                  <a:solidFill>
                    <a:srgbClr val="0070C0"/>
                  </a:solidFill>
                </a:rPr>
                <a:t>, либо применение ККТ с нарушением </a:t>
              </a:r>
              <a:r>
                <a:rPr lang="ru-RU" sz="1600" b="1" kern="1200" dirty="0" smtClean="0">
                  <a:solidFill>
                    <a:srgbClr val="0070C0"/>
                  </a:solidFill>
                  <a:hlinkClick r:id="rId3"/>
                </a:rPr>
                <a:t>порядка</a:t>
              </a:r>
              <a:r>
                <a:rPr lang="ru-RU" sz="1600" b="1" kern="1200" dirty="0" smtClean="0">
                  <a:solidFill>
                    <a:srgbClr val="0070C0"/>
                  </a:solidFill>
                </a:rPr>
                <a:t> регистрации ККТ, </a:t>
              </a:r>
              <a:r>
                <a:rPr lang="ru-RU" sz="1600" b="1" kern="1200" dirty="0" smtClean="0">
                  <a:solidFill>
                    <a:srgbClr val="0070C0"/>
                  </a:solidFill>
                  <a:hlinkClick r:id="rId4"/>
                </a:rPr>
                <a:t>порядка</a:t>
              </a:r>
              <a:r>
                <a:rPr lang="ru-RU" sz="1600" b="1" kern="1200" dirty="0" smtClean="0">
                  <a:solidFill>
                    <a:srgbClr val="0070C0"/>
                  </a:solidFill>
                </a:rPr>
                <a:t>, сроков и условий ее перерегистрации, </a:t>
              </a:r>
              <a:r>
                <a:rPr lang="ru-RU" sz="1600" b="1" kern="1200" dirty="0" smtClean="0">
                  <a:solidFill>
                    <a:srgbClr val="0070C0"/>
                  </a:solidFill>
                  <a:hlinkClick r:id="rId5"/>
                </a:rPr>
                <a:t>порядка</a:t>
              </a:r>
              <a:r>
                <a:rPr lang="ru-RU" sz="1600" b="1" kern="1200" dirty="0" smtClean="0">
                  <a:solidFill>
                    <a:srgbClr val="0070C0"/>
                  </a:solidFill>
                </a:rPr>
                <a:t> и условий ее применения</a:t>
              </a:r>
              <a:endParaRPr lang="ru-RU" sz="1600" b="1" kern="1200" dirty="0">
                <a:solidFill>
                  <a:srgbClr val="0070C0"/>
                </a:solidFill>
              </a:endParaRPr>
            </a:p>
          </p:txBody>
        </p:sp>
        <p:sp>
          <p:nvSpPr>
            <p:cNvPr id="14" name="Овал 13"/>
            <p:cNvSpPr/>
            <p:nvPr/>
          </p:nvSpPr>
          <p:spPr>
            <a:xfrm>
              <a:off x="761230" y="1924493"/>
              <a:ext cx="822690" cy="851269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1">
              <a:schemeClr val="accent4">
                <a:hueOff val="-1488257"/>
                <a:satOff val="8966"/>
                <a:lumOff val="719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Полилиния 14"/>
            <p:cNvSpPr/>
            <p:nvPr/>
          </p:nvSpPr>
          <p:spPr>
            <a:xfrm>
              <a:off x="1208170" y="2893213"/>
              <a:ext cx="7067080" cy="780527"/>
            </a:xfrm>
            <a:custGeom>
              <a:avLst/>
              <a:gdLst>
                <a:gd name="connsiteX0" fmla="*/ 0 w 6788055"/>
                <a:gd name="connsiteY0" fmla="*/ 0 h 764694"/>
                <a:gd name="connsiteX1" fmla="*/ 6788055 w 6788055"/>
                <a:gd name="connsiteY1" fmla="*/ 0 h 764694"/>
                <a:gd name="connsiteX2" fmla="*/ 6788055 w 6788055"/>
                <a:gd name="connsiteY2" fmla="*/ 764694 h 764694"/>
                <a:gd name="connsiteX3" fmla="*/ 0 w 6788055"/>
                <a:gd name="connsiteY3" fmla="*/ 764694 h 764694"/>
                <a:gd name="connsiteX4" fmla="*/ 0 w 6788055"/>
                <a:gd name="connsiteY4" fmla="*/ 0 h 764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88055" h="764694">
                  <a:moveTo>
                    <a:pt x="0" y="0"/>
                  </a:moveTo>
                  <a:lnTo>
                    <a:pt x="6788055" y="0"/>
                  </a:lnTo>
                  <a:lnTo>
                    <a:pt x="6788055" y="764694"/>
                  </a:lnTo>
                  <a:lnTo>
                    <a:pt x="0" y="76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4">
                <a:hueOff val="-2976513"/>
                <a:satOff val="17933"/>
                <a:lumOff val="143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7205" tIns="35560" rIns="35560" bIns="35560" numCol="1" spcCol="1270" anchor="ctr" anchorCtr="0">
              <a:noAutofit/>
            </a:bodyPr>
            <a:lstStyle/>
            <a:p>
              <a:pPr lvl="0" algn="l">
                <a:spcBef>
                  <a:spcPct val="0"/>
                </a:spcBef>
              </a:pPr>
              <a:endParaRPr lang="ru-RU" sz="1400" kern="1200" dirty="0" smtClean="0"/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kern="1200" dirty="0" smtClean="0">
                  <a:solidFill>
                    <a:srgbClr val="0070C0"/>
                  </a:solidFill>
                </a:rPr>
                <a:t>Ненаправление при применении ККТ покупателю (клиенту) кассового чека в электронной форме либо непередача указанных документов на бумажном носителе покупателю</a:t>
              </a:r>
            </a:p>
            <a:p>
              <a:pPr lvl="0" algn="l">
                <a:spcBef>
                  <a:spcPct val="0"/>
                </a:spcBef>
              </a:pPr>
              <a:endParaRPr lang="ru-RU" sz="1400" kern="1200" dirty="0" smtClean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695814" y="2893214"/>
              <a:ext cx="880950" cy="78052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1">
              <a:schemeClr val="accent4">
                <a:hueOff val="-2976513"/>
                <a:satOff val="17933"/>
                <a:lumOff val="1437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олилиния 16"/>
            <p:cNvSpPr/>
            <p:nvPr/>
          </p:nvSpPr>
          <p:spPr>
            <a:xfrm>
              <a:off x="1142510" y="3857329"/>
              <a:ext cx="7132739" cy="727629"/>
            </a:xfrm>
            <a:custGeom>
              <a:avLst/>
              <a:gdLst>
                <a:gd name="connsiteX0" fmla="*/ 0 w 7132739"/>
                <a:gd name="connsiteY0" fmla="*/ 0 h 601203"/>
                <a:gd name="connsiteX1" fmla="*/ 7132739 w 7132739"/>
                <a:gd name="connsiteY1" fmla="*/ 0 h 601203"/>
                <a:gd name="connsiteX2" fmla="*/ 7132739 w 7132739"/>
                <a:gd name="connsiteY2" fmla="*/ 601203 h 601203"/>
                <a:gd name="connsiteX3" fmla="*/ 0 w 7132739"/>
                <a:gd name="connsiteY3" fmla="*/ 601203 h 601203"/>
                <a:gd name="connsiteX4" fmla="*/ 0 w 7132739"/>
                <a:gd name="connsiteY4" fmla="*/ 0 h 60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2739" h="601203">
                  <a:moveTo>
                    <a:pt x="0" y="0"/>
                  </a:moveTo>
                  <a:lnTo>
                    <a:pt x="7132739" y="0"/>
                  </a:lnTo>
                  <a:lnTo>
                    <a:pt x="7132739" y="601203"/>
                  </a:lnTo>
                  <a:lnTo>
                    <a:pt x="0" y="601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4">
                <a:hueOff val="-4464770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7205" tIns="35560" rIns="35560" bIns="35560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 dirty="0" smtClean="0"/>
            </a:p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 smtClean="0">
                  <a:solidFill>
                    <a:srgbClr val="0070C0"/>
                  </a:solidFill>
                </a:rPr>
                <a:t>  </a:t>
              </a:r>
              <a:r>
                <a:rPr lang="ru-RU" sz="1600" b="1" kern="1200" dirty="0" smtClean="0">
                  <a:solidFill>
                    <a:srgbClr val="0070C0"/>
                  </a:solidFill>
                </a:rPr>
                <a:t>Нарушение  полноты учета выручки </a:t>
              </a:r>
            </a:p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 dirty="0" smtClean="0">
                <a:solidFill>
                  <a:srgbClr val="0070C0"/>
                </a:solidFill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695814" y="3857329"/>
              <a:ext cx="891886" cy="72762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1">
              <a:schemeClr val="accent4">
                <a:hueOff val="-4464770"/>
                <a:satOff val="26899"/>
                <a:lumOff val="2156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6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>
            <a:normAutofit/>
          </a:bodyPr>
          <a:lstStyle/>
          <a:p>
            <a:fld id="{F10D2693-9AC4-4FF1-821D-B2210029CBF3}" type="slidenum">
              <a:rPr lang="ru-RU" sz="1400" b="1" smtClean="0"/>
              <a:t>16</a:t>
            </a:fld>
            <a:endParaRPr lang="ru-RU" sz="1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30398" y="1161461"/>
            <a:ext cx="953524" cy="401652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8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1%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5814" y="3082513"/>
            <a:ext cx="810266" cy="401925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3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%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0398" y="3879777"/>
            <a:ext cx="723696" cy="479572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4%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Заголовок 2"/>
          <p:cNvSpPr>
            <a:spLocks noGrp="1"/>
          </p:cNvSpPr>
          <p:nvPr>
            <p:ph type="title"/>
          </p:nvPr>
        </p:nvSpPr>
        <p:spPr>
          <a:xfrm>
            <a:off x="585216" y="209228"/>
            <a:ext cx="7977598" cy="70517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Типовые нарушения за 1 полугодие  2019 года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5217" y="2041454"/>
            <a:ext cx="901978" cy="499728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14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%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51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/>
          </p:cNvSpPr>
          <p:nvPr>
            <p:ph type="title" idx="4294967295"/>
          </p:nvPr>
        </p:nvSpPr>
        <p:spPr>
          <a:xfrm>
            <a:off x="655638" y="222250"/>
            <a:ext cx="8177212" cy="468313"/>
          </a:xfrm>
        </p:spPr>
        <p:txBody>
          <a:bodyPr/>
          <a:lstStyle/>
          <a:p>
            <a:pPr algn="ctr"/>
            <a:r>
              <a:rPr lang="ru-RU" altLang="ru-RU" sz="2000" dirty="0" smtClean="0">
                <a:latin typeface="Arial" pitchFamily="34" charset="0"/>
              </a:rPr>
              <a:t>Выявленные нарушения в 1 полугодии 2019 г.</a:t>
            </a:r>
            <a:endParaRPr lang="ru-RU" altLang="ru-RU" sz="2000" dirty="0" smtClean="0">
              <a:latin typeface="Tw Cen MT" pitchFamily="34" charset="0"/>
            </a:endParaRPr>
          </a:p>
        </p:txBody>
      </p:sp>
      <p:sp>
        <p:nvSpPr>
          <p:cNvPr id="207875" name="Номер слайда 1"/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Tw Cen MT" pitchFamily="34" charset="0"/>
              <a:buChar char="•"/>
              <a:defRPr sz="1600">
                <a:solidFill>
                  <a:srgbClr val="005AA9"/>
                </a:solidFill>
                <a:latin typeface="Tw Cen MT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1100">
                <a:solidFill>
                  <a:srgbClr val="504F53"/>
                </a:solidFill>
                <a:latin typeface="Tw Cen MT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1100">
                <a:solidFill>
                  <a:srgbClr val="504F53"/>
                </a:solidFill>
                <a:latin typeface="Tw Cen MT" pitchFamily="34" charset="0"/>
              </a:defRPr>
            </a:lvl3pPr>
            <a:lvl4pPr marL="1600200" indent="-228600" algn="just">
              <a:lnSpc>
                <a:spcPts val="813"/>
              </a:lnSpc>
              <a:spcBef>
                <a:spcPts val="175"/>
              </a:spcBef>
              <a:buFont typeface="Arial" pitchFamily="34" charset="0"/>
              <a:buChar char="–"/>
              <a:defRPr sz="700">
                <a:solidFill>
                  <a:srgbClr val="504F53"/>
                </a:solidFill>
                <a:latin typeface="Tw Cen MT" pitchFamily="34" charset="0"/>
              </a:defRPr>
            </a:lvl4pPr>
            <a:lvl5pPr marL="2057400" indent="-228600">
              <a:lnSpc>
                <a:spcPts val="813"/>
              </a:lnSpc>
              <a:spcBef>
                <a:spcPts val="175"/>
              </a:spcBef>
              <a:buFont typeface="Arial" pitchFamily="34" charset="0"/>
              <a:buChar char="»"/>
              <a:defRPr sz="600">
                <a:solidFill>
                  <a:srgbClr val="8D8C90"/>
                </a:solidFill>
                <a:latin typeface="Tw Cen MT" pitchFamily="34" charset="0"/>
              </a:defRPr>
            </a:lvl5pPr>
            <a:lvl6pPr marL="2514600" indent="-228600" defTabSz="357188" eaLnBrk="0" fontAlgn="base" hangingPunct="0">
              <a:lnSpc>
                <a:spcPts val="813"/>
              </a:lnSpc>
              <a:spcBef>
                <a:spcPts val="175"/>
              </a:spcBef>
              <a:spcAft>
                <a:spcPct val="0"/>
              </a:spcAft>
              <a:buFont typeface="Arial" pitchFamily="34" charset="0"/>
              <a:buChar char="»"/>
              <a:defRPr sz="600">
                <a:solidFill>
                  <a:srgbClr val="8D8C90"/>
                </a:solidFill>
                <a:latin typeface="Tw Cen MT" pitchFamily="34" charset="0"/>
              </a:defRPr>
            </a:lvl6pPr>
            <a:lvl7pPr marL="2971800" indent="-228600" defTabSz="357188" eaLnBrk="0" fontAlgn="base" hangingPunct="0">
              <a:lnSpc>
                <a:spcPts val="813"/>
              </a:lnSpc>
              <a:spcBef>
                <a:spcPts val="175"/>
              </a:spcBef>
              <a:spcAft>
                <a:spcPct val="0"/>
              </a:spcAft>
              <a:buFont typeface="Arial" pitchFamily="34" charset="0"/>
              <a:buChar char="»"/>
              <a:defRPr sz="600">
                <a:solidFill>
                  <a:srgbClr val="8D8C90"/>
                </a:solidFill>
                <a:latin typeface="Tw Cen MT" pitchFamily="34" charset="0"/>
              </a:defRPr>
            </a:lvl7pPr>
            <a:lvl8pPr marL="3429000" indent="-228600" defTabSz="357188" eaLnBrk="0" fontAlgn="base" hangingPunct="0">
              <a:lnSpc>
                <a:spcPts val="813"/>
              </a:lnSpc>
              <a:spcBef>
                <a:spcPts val="175"/>
              </a:spcBef>
              <a:spcAft>
                <a:spcPct val="0"/>
              </a:spcAft>
              <a:buFont typeface="Arial" pitchFamily="34" charset="0"/>
              <a:buChar char="»"/>
              <a:defRPr sz="600">
                <a:solidFill>
                  <a:srgbClr val="8D8C90"/>
                </a:solidFill>
                <a:latin typeface="Tw Cen MT" pitchFamily="34" charset="0"/>
              </a:defRPr>
            </a:lvl8pPr>
            <a:lvl9pPr marL="3886200" indent="-228600" defTabSz="357188" eaLnBrk="0" fontAlgn="base" hangingPunct="0">
              <a:lnSpc>
                <a:spcPts val="813"/>
              </a:lnSpc>
              <a:spcBef>
                <a:spcPts val="175"/>
              </a:spcBef>
              <a:spcAft>
                <a:spcPct val="0"/>
              </a:spcAft>
              <a:buFont typeface="Arial" pitchFamily="34" charset="0"/>
              <a:buChar char="»"/>
              <a:defRPr sz="600">
                <a:solidFill>
                  <a:srgbClr val="8D8C90"/>
                </a:solidFill>
                <a:latin typeface="Tw Cen MT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1E2DA5-A81B-4FC6-AE4B-57E9560BA631}" type="slidenum">
              <a:rPr lang="en-US" altLang="ru-RU" sz="12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ru-RU" sz="120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191144"/>
              </p:ext>
            </p:extLst>
          </p:nvPr>
        </p:nvGraphicFramePr>
        <p:xfrm>
          <a:off x="760413" y="801688"/>
          <a:ext cx="7475537" cy="3995028"/>
        </p:xfrm>
        <a:graphic>
          <a:graphicData uri="http://schemas.openxmlformats.org/drawingml/2006/table">
            <a:tbl>
              <a:tblPr/>
              <a:tblGrid>
                <a:gridCol w="475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144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081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82563"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нарушения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нарушений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нарушений, %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3075"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just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ru-RU" alt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Неприменение ККТ в установленных законодательством случаях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479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81%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58850"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just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600" kern="1200" dirty="0" smtClean="0">
                          <a:solidFill>
                            <a:srgbClr val="005AA9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рименение ККТ, которая не соответствует установленных требованиям, либо применение ККТ с нарушением установленного порядка ее регистрации, порядка, сроков и условий ее перерегистрации, порядка и условий ее применения</a:t>
                      </a: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14,0%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0225"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just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kumimoji="0" lang="ru-RU" alt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5AA9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1600" kern="1200" dirty="0">
                          <a:solidFill>
                            <a:srgbClr val="005AA9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 оприходование (неполное оприходование) в кассу денежной наличности</a:t>
                      </a: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4,0%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9287"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just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Ненаправление покупателю кассового чека или бланка строгой </a:t>
                      </a:r>
                      <a:r>
                        <a:rPr kumimoji="0" lang="ru-RU" alt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отчетности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электронной форме либо не передача указанных документов на бумажном носителе по требованию покупателя</a:t>
                      </a: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69900">
                        <a:spcBef>
                          <a:spcPct val="20000"/>
                        </a:spcBef>
                        <a:buFont typeface="Tw Cen MT" pitchFamily="34" charset="0"/>
                        <a:defRPr sz="1400">
                          <a:solidFill>
                            <a:srgbClr val="005AA9"/>
                          </a:solidFill>
                          <a:latin typeface="Tw Cen MT" pitchFamily="34" charset="0"/>
                        </a:defRPr>
                      </a:lvl1pPr>
                      <a:lvl2pPr marL="23495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2pPr>
                      <a:lvl3pPr marL="469900" defTabSz="469900">
                        <a:spcBef>
                          <a:spcPct val="20000"/>
                        </a:spcBef>
                        <a:buFont typeface="Arial" pitchFamily="34" charset="0"/>
                        <a:defRPr sz="10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3pPr>
                      <a:lvl4pPr marL="704850" algn="just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600">
                          <a:solidFill>
                            <a:srgbClr val="504F53"/>
                          </a:solidFill>
                          <a:latin typeface="Tw Cen MT" pitchFamily="34" charset="0"/>
                        </a:defRPr>
                      </a:lvl4pPr>
                      <a:lvl5pPr marL="941388" defTabSz="469900">
                        <a:lnSpc>
                          <a:spcPts val="813"/>
                        </a:lnSpc>
                        <a:spcBef>
                          <a:spcPts val="175"/>
                        </a:spcBef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5pPr>
                      <a:lvl6pPr marL="13985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6pPr>
                      <a:lvl7pPr marL="18557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7pPr>
                      <a:lvl8pPr marL="23129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8pPr>
                      <a:lvl9pPr marL="2770188" indent="398463" defTabSz="469900" eaLnBrk="0" fontAlgn="base" hangingPunct="0">
                        <a:lnSpc>
                          <a:spcPts val="813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Font typeface="Arial" pitchFamily="34" charset="0"/>
                        <a:defRPr sz="500">
                          <a:solidFill>
                            <a:srgbClr val="8D8C90"/>
                          </a:solidFill>
                          <a:latin typeface="Tw Cen MT" pitchFamily="34" charset="0"/>
                        </a:defRPr>
                      </a:lvl9pPr>
                    </a:lstStyle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699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3%</a:t>
                      </a:r>
                      <a:endParaRPr kumimoji="0" lang="ru-RU" alt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052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Заголовок 1"/>
          <p:cNvSpPr>
            <a:spLocks noGrp="1"/>
          </p:cNvSpPr>
          <p:nvPr>
            <p:ph type="title"/>
          </p:nvPr>
        </p:nvSpPr>
        <p:spPr>
          <a:xfrm>
            <a:off x="822325" y="213756"/>
            <a:ext cx="7864475" cy="546265"/>
          </a:xfrm>
        </p:spPr>
        <p:txBody>
          <a:bodyPr>
            <a:normAutofit fontScale="90000"/>
          </a:bodyPr>
          <a:lstStyle/>
          <a:p>
            <a:r>
              <a:rPr lang="ru-RU" altLang="ru-RU" dirty="0" smtClean="0"/>
              <a:t/>
            </a:r>
            <a:br>
              <a:rPr lang="ru-RU" altLang="ru-RU" dirty="0" smtClean="0"/>
            </a:br>
            <a:r>
              <a:rPr lang="ru-RU" sz="1800" dirty="0"/>
              <a:t>Ответственность  за нарушения законодательства о применении ККТ</a:t>
            </a:r>
            <a:r>
              <a:rPr lang="ru-RU" sz="1600" dirty="0">
                <a:latin typeface="Arial Narrow" pitchFamily="34" charset="0"/>
              </a:rPr>
              <a:t/>
            </a:r>
            <a:br>
              <a:rPr lang="ru-RU" sz="1600" dirty="0">
                <a:latin typeface="Arial Narrow" pitchFamily="34" charset="0"/>
              </a:rPr>
            </a:br>
            <a:endParaRPr lang="ru-RU" altLang="ru-RU" dirty="0" smtClean="0"/>
          </a:p>
        </p:txBody>
      </p:sp>
      <p:sp>
        <p:nvSpPr>
          <p:cNvPr id="209923" name="Номер слайда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3C860F2-E5BF-44D7-B141-E39625C844AA}" type="slidenum">
              <a:rPr lang="en-US" altLang="ru-RU"/>
              <a:pPr/>
              <a:t>18</a:t>
            </a:fld>
            <a:endParaRPr lang="en-US" altLang="ru-RU"/>
          </a:p>
        </p:txBody>
      </p:sp>
      <p:graphicFrame>
        <p:nvGraphicFramePr>
          <p:cNvPr id="4" name="Таблица 3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768392"/>
              </p:ext>
            </p:extLst>
          </p:nvPr>
        </p:nvGraphicFramePr>
        <p:xfrm>
          <a:off x="534390" y="866898"/>
          <a:ext cx="7789696" cy="4197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4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156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450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</a:rPr>
                        <a:t>Нарушение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041" marR="54041" marT="54032" marB="54032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</a:rPr>
                        <a:t>Штраф</a:t>
                      </a: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041" marR="54041" marT="54032" marB="54032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157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 Обязан зарегистрировать кассу, но работает без нее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/>
                      </a:endParaRPr>
                    </a:p>
                  </a:txBody>
                  <a:tcPr marL="54041" marR="54041" marT="54032" marB="5403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Часть от выручки без применения кассы: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buFont typeface="Arial"/>
                        <a:buChar char="●"/>
                      </a:pPr>
                      <a:r>
                        <a:rPr lang="ru-RU" sz="16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ИП от 25% до 50%, но не меньше 10 000 руб.;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buFont typeface="Arial"/>
                        <a:buChar char="●"/>
                      </a:pPr>
                      <a:r>
                        <a:rPr lang="ru-RU" sz="16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организация от 75% до 100%, но не меньше               30 000 руб.</a:t>
                      </a:r>
                    </a:p>
                  </a:txBody>
                  <a:tcPr marL="54041" marR="54041" marT="54032" marB="54032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157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 После того, как налоговая выявила нарушение впервые, продолжает работать без кассы, и сумма выручки достигла 1 </a:t>
                      </a:r>
                      <a:r>
                        <a:rPr lang="ru-RU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млн. ₽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/>
                      </a:endParaRPr>
                    </a:p>
                  </a:txBody>
                  <a:tcPr marL="54041" marR="54041" marT="54032" marB="5403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Руководителю запретят занимать эту должность в течение 1–2 лет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Приостановят деятельность ИП или организации на срок до 90 дней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/>
                      </a:endParaRPr>
                    </a:p>
                  </a:txBody>
                  <a:tcPr marL="54041" marR="54041" marT="54032" marB="54032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481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3. Применяет онлайн-кассу с нарушениями. Например, в чеке нет нужной информации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/>
                      </a:endParaRPr>
                    </a:p>
                  </a:txBody>
                  <a:tcPr marL="54041" marR="54041" marT="54032" marB="5403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Предупреждение или штраф: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buFont typeface="Arial"/>
                        <a:buChar char="●"/>
                      </a:pPr>
                      <a:r>
                        <a:rPr lang="ru-RU" sz="16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ИП от 1 500 руб. до 3 000 руб.;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buFont typeface="Arial"/>
                        <a:buChar char="●"/>
                      </a:pPr>
                      <a:r>
                        <a:rPr lang="ru-RU" sz="16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организация от 5 000 руб. до 10 000 руб.</a:t>
                      </a:r>
                    </a:p>
                  </a:txBody>
                  <a:tcPr marL="54041" marR="54041" marT="54032" marB="54032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481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4. Не выдал покупателю кассовый чек 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/>
                      </a:endParaRPr>
                    </a:p>
                  </a:txBody>
                  <a:tcPr marL="54041" marR="54041" marT="54032" marB="5403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Предупреждение или штраф: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buFont typeface="Arial"/>
                        <a:buChar char="●"/>
                      </a:pPr>
                      <a:r>
                        <a:rPr lang="ru-RU" sz="16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ИП 2 000 руб.;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buFont typeface="Arial"/>
                        <a:buChar char="●"/>
                      </a:pPr>
                      <a:r>
                        <a:rPr lang="ru-RU" sz="16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организация 10 000 руб.</a:t>
                      </a:r>
                    </a:p>
                  </a:txBody>
                  <a:tcPr marL="54041" marR="54041" marT="54032" marB="54032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" name="Рисунок 18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2000"/>
                    </a14:imgEffect>
                  </a14:imgLayer>
                </a14:imgProps>
              </a:ext>
            </a:extLst>
          </a:blip>
          <a:srcRect l="21561" t="28262" r="57565" b="15213"/>
          <a:stretch>
            <a:fillRect/>
          </a:stretch>
        </p:blipFill>
        <p:spPr bwMode="auto">
          <a:xfrm>
            <a:off x="8238076" y="1665949"/>
            <a:ext cx="897448" cy="110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3760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40" y="1363132"/>
            <a:ext cx="7320689" cy="3463963"/>
          </a:xfrm>
        </p:spPr>
        <p:txBody>
          <a:bodyPr/>
          <a:lstStyle/>
          <a:p>
            <a:pPr algn="just"/>
            <a:r>
              <a:rPr lang="ru-RU" dirty="0" smtClean="0"/>
              <a:t>Приостановить </a:t>
            </a:r>
            <a:r>
              <a:rPr lang="ru-RU" dirty="0"/>
              <a:t>до 1 июля 2020 года действие </a:t>
            </a:r>
            <a:r>
              <a:rPr lang="ru-RU" dirty="0">
                <a:hlinkClick r:id="rId2"/>
              </a:rPr>
              <a:t>частей 2 - </a:t>
            </a:r>
            <a:r>
              <a:rPr lang="ru-RU" dirty="0">
                <a:hlinkClick r:id="rId3"/>
              </a:rPr>
              <a:t>4 и </a:t>
            </a:r>
            <a:r>
              <a:rPr lang="ru-RU" dirty="0">
                <a:hlinkClick r:id="rId4"/>
              </a:rPr>
              <a:t>6 статьи 14.5 Кодекса Российской Федерации об административных правонарушениях</a:t>
            </a:r>
            <a:endParaRPr lang="ru-RU" b="0" dirty="0">
              <a:hlinkClick r:id="rId4"/>
            </a:endParaRPr>
          </a:p>
          <a:p>
            <a:pPr algn="just"/>
            <a:r>
              <a:rPr lang="ru-RU" dirty="0"/>
              <a:t> в отношении применения контрольно-кассовой техники при осуществлении </a:t>
            </a:r>
            <a:r>
              <a:rPr lang="ru-RU" dirty="0" smtClean="0"/>
              <a:t>расчетов:</a:t>
            </a:r>
          </a:p>
          <a:p>
            <a:pPr algn="just"/>
            <a:r>
              <a:rPr lang="ru-RU" dirty="0" smtClean="0"/>
              <a:t>- водителями </a:t>
            </a:r>
            <a:r>
              <a:rPr lang="ru-RU" dirty="0"/>
              <a:t>или кондукторами в салоне транспортного средства при реализации проездных документов (билетов) и талонов для проезда </a:t>
            </a:r>
            <a:r>
              <a:rPr lang="ru-RU" sz="1800" dirty="0"/>
              <a:t>в общественном </a:t>
            </a:r>
            <a:r>
              <a:rPr lang="ru-RU" sz="1800" dirty="0" smtClean="0"/>
              <a:t>транспорте;</a:t>
            </a:r>
          </a:p>
          <a:p>
            <a:pPr algn="just"/>
            <a:r>
              <a:rPr lang="ru-RU" dirty="0" smtClean="0"/>
              <a:t>- за </a:t>
            </a:r>
            <a:r>
              <a:rPr lang="ru-RU" dirty="0"/>
              <a:t>услуги </a:t>
            </a:r>
            <a:r>
              <a:rPr lang="ru-RU" sz="1800" dirty="0"/>
              <a:t>в сфере жилищно-коммунального хозяйства </a:t>
            </a:r>
            <a:r>
              <a:rPr lang="ru-RU" dirty="0"/>
              <a:t>(включая услуги </a:t>
            </a:r>
            <a:r>
              <a:rPr lang="ru-RU" dirty="0" err="1"/>
              <a:t>ресурсоснабжающих</a:t>
            </a:r>
            <a:r>
              <a:rPr lang="ru-RU" dirty="0"/>
              <a:t> организаций</a:t>
            </a:r>
            <a:r>
              <a:rPr lang="ru-RU" dirty="0" smtClean="0"/>
              <a:t>)»</a:t>
            </a:r>
          </a:p>
          <a:p>
            <a:pPr algn="just"/>
            <a:endParaRPr lang="ru-RU" b="0" dirty="0"/>
          </a:p>
          <a:p>
            <a:pPr algn="just"/>
            <a:r>
              <a:rPr lang="ru-RU" sz="2400" b="0" i="1" dirty="0" smtClean="0">
                <a:solidFill>
                  <a:srgbClr val="FF0000"/>
                </a:solidFill>
              </a:rPr>
              <a:t>(Федеральный закон от 03.07.2019 № 171-ФЗ)</a:t>
            </a:r>
            <a:endParaRPr lang="ru-RU" sz="2400" b="0" i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Мораторий </a:t>
            </a:r>
            <a:r>
              <a:rPr lang="ru-RU" b="0" dirty="0"/>
              <a:t>на привлечение к ответственности за неприменение контрольно-кассовой техники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88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1033024" y="186152"/>
            <a:ext cx="7337192" cy="530976"/>
          </a:xfrm>
        </p:spPr>
        <p:txBody>
          <a:bodyPr/>
          <a:lstStyle/>
          <a:p>
            <a:r>
              <a:rPr lang="ru-RU" sz="2200" dirty="0">
                <a:latin typeface="Arial" panose="020B0604020202020204" pitchFamily="34" charset="0"/>
              </a:rPr>
              <a:t>Переходные положения </a:t>
            </a:r>
            <a:r>
              <a:rPr lang="ru-RU" sz="2200" dirty="0" smtClean="0">
                <a:latin typeface="Arial" panose="020B0604020202020204" pitchFamily="34" charset="0"/>
              </a:rPr>
              <a:t>Федерального закона</a:t>
            </a:r>
            <a:endParaRPr lang="ru-RU" sz="2200" dirty="0"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1076" y="1247488"/>
            <a:ext cx="2383994" cy="4658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      2017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10529" y="1247488"/>
            <a:ext cx="1751886" cy="4658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  </a:t>
            </a:r>
            <a:r>
              <a:rPr lang="ru-RU" sz="2000" b="1" dirty="0" smtClean="0"/>
              <a:t>2018</a:t>
            </a:r>
            <a:endParaRPr lang="ru-RU" sz="2000" b="1" dirty="0"/>
          </a:p>
        </p:txBody>
      </p:sp>
      <p:sp>
        <p:nvSpPr>
          <p:cNvPr id="8" name="Пятиугольник 7"/>
          <p:cNvSpPr/>
          <p:nvPr/>
        </p:nvSpPr>
        <p:spPr>
          <a:xfrm>
            <a:off x="1807842" y="1800091"/>
            <a:ext cx="1392113" cy="725395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Регистрация только  по новому порядку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3207415" y="2425570"/>
            <a:ext cx="5193937" cy="484632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</a:t>
            </a:r>
            <a:r>
              <a:rPr lang="ru-RU" sz="2000" b="1" dirty="0" smtClean="0"/>
              <a:t>Обязательный новый порядок</a:t>
            </a:r>
            <a:endParaRPr lang="ru-RU" sz="2000" b="1" dirty="0"/>
          </a:p>
        </p:txBody>
      </p:sp>
      <p:sp>
        <p:nvSpPr>
          <p:cNvPr id="10" name="Пятиугольник 9"/>
          <p:cNvSpPr/>
          <p:nvPr/>
        </p:nvSpPr>
        <p:spPr>
          <a:xfrm>
            <a:off x="4906032" y="3204852"/>
            <a:ext cx="3544626" cy="484632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50" b="1" dirty="0" smtClean="0"/>
              <a:t>Обязательный новый порядок</a:t>
            </a:r>
            <a:endParaRPr lang="ru-RU" sz="1650" b="1" dirty="0"/>
          </a:p>
        </p:txBody>
      </p:sp>
      <p:sp>
        <p:nvSpPr>
          <p:cNvPr id="11" name="Левая фигурная скобка 10"/>
          <p:cNvSpPr/>
          <p:nvPr/>
        </p:nvSpPr>
        <p:spPr>
          <a:xfrm>
            <a:off x="1617371" y="1713314"/>
            <a:ext cx="186362" cy="1367343"/>
          </a:xfrm>
          <a:prstGeom prst="leftBrace">
            <a:avLst>
              <a:gd name="adj1" fmla="val 68539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>
            <a:off x="1541428" y="3399460"/>
            <a:ext cx="286623" cy="1201457"/>
          </a:xfrm>
          <a:prstGeom prst="leftBrace">
            <a:avLst>
              <a:gd name="adj1" fmla="val 68539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иугольник 12"/>
          <p:cNvSpPr/>
          <p:nvPr/>
        </p:nvSpPr>
        <p:spPr>
          <a:xfrm>
            <a:off x="4906031" y="3934918"/>
            <a:ext cx="2044171" cy="865345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1"/>
                </a:solidFill>
              </a:rPr>
              <a:t>Добровольный порядок для определенной категории НП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1896419" y="3682808"/>
            <a:ext cx="3009610" cy="48463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chemeClr val="tx1"/>
                </a:solidFill>
              </a:rPr>
              <a:t>Добровольный порядок</a:t>
            </a:r>
            <a:endParaRPr lang="ru-RU" sz="17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057" y="1800091"/>
            <a:ext cx="1482695" cy="12031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500" b="1" noProof="0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Обязаны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применять ККТ (торговля)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5057" y="3407316"/>
            <a:ext cx="1575877" cy="10552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 обязаны были применять ККТ (услуги,</a:t>
            </a:r>
            <a:r>
              <a:rPr kumimoji="0" lang="ru-RU" sz="15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патент, ЕНВД, </a:t>
            </a:r>
            <a:r>
              <a:rPr kumimoji="0" lang="ru-RU" sz="1500" b="1" i="0" u="none" strike="noStrike" kern="1200" cap="none" spc="0" normalizeH="0" noProof="0" dirty="0" err="1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вендинг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3502570" y="2531455"/>
            <a:ext cx="2806921" cy="3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6200000" flipH="1">
            <a:off x="5524652" y="2498786"/>
            <a:ext cx="2861683" cy="1058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199160" y="1100378"/>
            <a:ext cx="0" cy="1699937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448831" y="833525"/>
            <a:ext cx="914400" cy="26685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01.07.2018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41960" y="788652"/>
            <a:ext cx="914400" cy="26685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01.07.2017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49328" y="844254"/>
            <a:ext cx="971262" cy="26685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01.07.2019</a:t>
            </a:r>
          </a:p>
        </p:txBody>
      </p:sp>
      <p:sp>
        <p:nvSpPr>
          <p:cNvPr id="21" name="Номер слайда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93097" y="4522236"/>
            <a:ext cx="504825" cy="51276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defTabSz="815853" fontAlgn="base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/>
              <a:t>1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945117" y="1247488"/>
            <a:ext cx="1979684" cy="4658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2019</a:t>
            </a:r>
            <a:endParaRPr lang="ru-RU" sz="2000" b="1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>
            <a:off x="1819833" y="1074029"/>
            <a:ext cx="1588" cy="726062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303733" y="788653"/>
            <a:ext cx="914400" cy="26685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01.02.2017</a:t>
            </a:r>
          </a:p>
        </p:txBody>
      </p:sp>
      <p:sp>
        <p:nvSpPr>
          <p:cNvPr id="36" name="Пятиугольник 35"/>
          <p:cNvSpPr/>
          <p:nvPr/>
        </p:nvSpPr>
        <p:spPr>
          <a:xfrm>
            <a:off x="6960783" y="3925124"/>
            <a:ext cx="1440569" cy="875139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Обязательный новый порядок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0435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4"/>
            <a:ext cx="7864167" cy="455470"/>
          </a:xfrm>
        </p:spPr>
        <p:txBody>
          <a:bodyPr/>
          <a:lstStyle/>
          <a:p>
            <a:r>
              <a:rPr lang="ru-RU" dirty="0" smtClean="0"/>
              <a:t>Дополнения в Федеральный закон № 54-ФЗ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9509" y="979525"/>
            <a:ext cx="7501447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статья  </a:t>
            </a:r>
            <a:r>
              <a:rPr lang="ru-RU" b="1" dirty="0"/>
              <a:t>1.1 </a:t>
            </a:r>
            <a:r>
              <a:rPr lang="ru-RU" dirty="0" smtClean="0"/>
              <a:t>Федерального закона № 54-ФЗ  дополнена </a:t>
            </a:r>
            <a:r>
              <a:rPr lang="ru-RU" b="1" dirty="0" smtClean="0"/>
              <a:t>новым   </a:t>
            </a:r>
            <a:r>
              <a:rPr lang="ru-RU" b="1" dirty="0"/>
              <a:t>абзацем  двадцать  </a:t>
            </a:r>
            <a:r>
              <a:rPr lang="ru-RU" b="1" dirty="0" smtClean="0"/>
              <a:t>пятым </a:t>
            </a:r>
            <a:r>
              <a:rPr lang="ru-RU" dirty="0" smtClean="0"/>
              <a:t>   «применение   </a:t>
            </a:r>
            <a:r>
              <a:rPr lang="ru-RU" dirty="0"/>
              <a:t>контрольно-кассовой   техники   -  совокупность  действий</a:t>
            </a:r>
          </a:p>
          <a:p>
            <a:pPr algn="just"/>
            <a:r>
              <a:rPr lang="ru-RU" dirty="0"/>
              <a:t> организации   или   индивидуального   предпринимателя   с  использованием</a:t>
            </a:r>
          </a:p>
          <a:p>
            <a:pPr algn="just"/>
            <a:r>
              <a:rPr lang="ru-RU" dirty="0" smtClean="0"/>
              <a:t>ККТ,  </a:t>
            </a:r>
            <a:r>
              <a:rPr lang="ru-RU" dirty="0" err="1"/>
              <a:t>включенной</a:t>
            </a:r>
            <a:r>
              <a:rPr lang="ru-RU" dirty="0"/>
              <a:t>  в  реестр  </a:t>
            </a:r>
            <a:r>
              <a:rPr lang="ru-RU" dirty="0" smtClean="0"/>
              <a:t>контрольно-кассовой </a:t>
            </a:r>
            <a:r>
              <a:rPr lang="ru-RU" dirty="0"/>
              <a:t>техники   и   </a:t>
            </a:r>
            <a:r>
              <a:rPr lang="ru-RU" dirty="0" smtClean="0"/>
              <a:t>зарегистрированной   в   порядке,  установленном  настоящим </a:t>
            </a:r>
            <a:r>
              <a:rPr lang="ru-RU" dirty="0"/>
              <a:t>Федеральным  законом, </a:t>
            </a:r>
            <a:r>
              <a:rPr lang="ru-RU" dirty="0" smtClean="0"/>
              <a:t> по  </a:t>
            </a:r>
            <a:r>
              <a:rPr lang="ru-RU" dirty="0"/>
              <a:t>формированию  фискальных  данных  и </a:t>
            </a:r>
            <a:r>
              <a:rPr lang="ru-RU" dirty="0" smtClean="0"/>
              <a:t>фискальных </a:t>
            </a:r>
            <a:r>
              <a:rPr lang="ru-RU" dirty="0"/>
              <a:t>документов,  их  записи  и  хранению  </a:t>
            </a:r>
            <a:r>
              <a:rPr lang="ru-RU" b="1" i="1" dirty="0"/>
              <a:t>в фискальном накопителе, сведения </a:t>
            </a:r>
            <a:r>
              <a:rPr lang="ru-RU" b="1" i="1" dirty="0" smtClean="0"/>
              <a:t>о  </a:t>
            </a:r>
            <a:r>
              <a:rPr lang="ru-RU" b="1" i="1" dirty="0"/>
              <a:t>котором   представлены   в   налоговые   органы   при   регистрации  </a:t>
            </a:r>
            <a:r>
              <a:rPr lang="ru-RU" b="1" i="1" dirty="0" smtClean="0"/>
              <a:t>либо </a:t>
            </a:r>
            <a:r>
              <a:rPr lang="ru-RU" b="1" i="1" dirty="0"/>
              <a:t>перерегистрации  контрольно-кассовой техники</a:t>
            </a:r>
            <a:r>
              <a:rPr lang="ru-RU" dirty="0"/>
              <a:t>, а также передаче </a:t>
            </a:r>
            <a:r>
              <a:rPr lang="ru-RU" dirty="0" smtClean="0"/>
              <a:t>фискальных  </a:t>
            </a:r>
            <a:r>
              <a:rPr lang="ru-RU" dirty="0"/>
              <a:t>документов   оператору  фискальных  данных  либо  в  налоговые  органы  </a:t>
            </a:r>
            <a:r>
              <a:rPr lang="ru-RU" dirty="0" smtClean="0"/>
              <a:t>в </a:t>
            </a:r>
            <a:r>
              <a:rPr lang="ru-RU" dirty="0"/>
              <a:t>случаях,   установленных   законодательством   Российской   Федерации   </a:t>
            </a:r>
            <a:r>
              <a:rPr lang="ru-RU" dirty="0" smtClean="0"/>
              <a:t>о </a:t>
            </a:r>
            <a:r>
              <a:rPr lang="ru-RU" dirty="0"/>
              <a:t>применении контрольно-кассовой </a:t>
            </a:r>
            <a:r>
              <a:rPr lang="ru-RU" dirty="0" smtClean="0"/>
              <a:t>техники»;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/>
              <a:t>статья 4.3 </a:t>
            </a:r>
            <a:r>
              <a:rPr lang="ru-RU" dirty="0"/>
              <a:t>Федерального закона № 54-ФЗ  дополнена </a:t>
            </a:r>
            <a:r>
              <a:rPr lang="ru-RU" b="1" dirty="0"/>
              <a:t>новым пунктом </a:t>
            </a:r>
            <a:r>
              <a:rPr lang="ru-RU" b="1" dirty="0" smtClean="0"/>
              <a:t>15 «</a:t>
            </a:r>
            <a:r>
              <a:rPr lang="ru-RU" dirty="0" smtClean="0"/>
              <a:t>Порядок </a:t>
            </a:r>
            <a:r>
              <a:rPr lang="ru-RU" dirty="0"/>
              <a:t>применения контрольно-кассовой техники устанавливается также иными статьями настоящего Федерального закона</a:t>
            </a:r>
            <a:r>
              <a:rPr lang="ru-RU" dirty="0" smtClean="0"/>
              <a:t>.»</a:t>
            </a:r>
            <a:endParaRPr lang="ru-RU" dirty="0"/>
          </a:p>
          <a:p>
            <a:r>
              <a:rPr lang="ru-RU" dirty="0" smtClean="0"/>
              <a:t>(введены </a:t>
            </a:r>
            <a:r>
              <a:rPr lang="ru-RU" dirty="0"/>
              <a:t>Федеральным </a:t>
            </a:r>
            <a:r>
              <a:rPr lang="ru-RU" dirty="0">
                <a:hlinkClick r:id="rId2"/>
              </a:rPr>
              <a:t>законом от 26.07.2019 N 238-ФЗ)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16161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2636" y="375804"/>
            <a:ext cx="7715721" cy="550472"/>
          </a:xfrm>
        </p:spPr>
        <p:txBody>
          <a:bodyPr/>
          <a:lstStyle/>
          <a:p>
            <a:r>
              <a:rPr lang="ru-RU" dirty="0" smtClean="0"/>
              <a:t>Уведомление пользователей об истечении срока действия ФН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8" name="Объект 7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43" y="1204913"/>
            <a:ext cx="3422714" cy="3522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84" y="1033154"/>
            <a:ext cx="4329060" cy="3694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9377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560"/>
            <a:ext cx="7337192" cy="829353"/>
          </a:xfrm>
        </p:spPr>
        <p:txBody>
          <a:bodyPr/>
          <a:lstStyle/>
          <a:p>
            <a:r>
              <a:rPr lang="ru-RU" sz="3200" dirty="0" smtClean="0">
                <a:latin typeface="Calibri" panose="020F0502020204030204" pitchFamily="34" charset="0"/>
              </a:rPr>
              <a:t>Реквизит «Код товара»</a:t>
            </a:r>
            <a:endParaRPr lang="ru-RU" sz="3200" dirty="0">
              <a:latin typeface="Calibri" panose="020F050202020403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F28B09-27F3-4B3E-BCBA-42713A6365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22</a:t>
            </a:fld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Объект 6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911" y="1016001"/>
            <a:ext cx="3070578" cy="3989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8127" y="1016001"/>
            <a:ext cx="3161701" cy="3761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039849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560"/>
            <a:ext cx="7337192" cy="829353"/>
          </a:xfrm>
        </p:spPr>
        <p:txBody>
          <a:bodyPr/>
          <a:lstStyle/>
          <a:p>
            <a:r>
              <a:rPr lang="ru-RU" sz="3200" dirty="0" smtClean="0"/>
              <a:t>Реквизит «Код товара»</a:t>
            </a:r>
            <a:endParaRPr lang="ru-RU" sz="3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F28B09-27F3-4B3E-BCBA-42713A6365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23</a:t>
            </a:fld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Объект 7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1956" y="1117600"/>
            <a:ext cx="3317169" cy="36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639" y="1117600"/>
            <a:ext cx="3670340" cy="36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95196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 txBox="1">
            <a:spLocks/>
          </p:cNvSpPr>
          <p:nvPr/>
        </p:nvSpPr>
        <p:spPr>
          <a:xfrm>
            <a:off x="310187" y="215223"/>
            <a:ext cx="8136904" cy="583767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defTabSz="1219170"/>
            <a:r>
              <a:rPr lang="ru-RU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Segoe UI Light" charset="0"/>
                <a:cs typeface="Segoe UI" panose="020B0502040204020203" pitchFamily="34" charset="0"/>
              </a:rPr>
              <a:t>    </a:t>
            </a:r>
            <a:r>
              <a:rPr lang="ru-RU" sz="2800" b="1" dirty="0" smtClean="0">
                <a:solidFill>
                  <a:srgbClr val="005AA9"/>
                </a:solidFill>
                <a:latin typeface="Segoe UI" panose="020B0502040204020203" pitchFamily="34" charset="0"/>
                <a:ea typeface="Segoe UI Light" charset="0"/>
                <a:cs typeface="Segoe UI" panose="020B0502040204020203" pitchFamily="34" charset="0"/>
              </a:rPr>
              <a:t>Когда </a:t>
            </a:r>
            <a:r>
              <a:rPr lang="ru-RU" sz="2800" b="1" dirty="0">
                <a:solidFill>
                  <a:srgbClr val="005AA9"/>
                </a:solidFill>
                <a:latin typeface="Segoe UI" panose="020B0502040204020203" pitchFamily="34" charset="0"/>
                <a:ea typeface="Segoe UI Light" charset="0"/>
                <a:cs typeface="Segoe UI" panose="020B0502040204020203" pitchFamily="34" charset="0"/>
              </a:rPr>
              <a:t>нужен чек коррекции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5390" y="935303"/>
            <a:ext cx="799806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43A047"/>
              </a:buClr>
            </a:pPr>
            <a:r>
              <a:rPr lang="ru-RU" sz="1600" dirty="0" smtClean="0">
                <a:cs typeface="Segoe UI" panose="020B0502040204020203" pitchFamily="34" charset="0"/>
              </a:rPr>
              <a:t>Согласно п.4 </a:t>
            </a:r>
            <a:r>
              <a:rPr lang="ru-RU" sz="1600" dirty="0">
                <a:cs typeface="Segoe UI" panose="020B0502040204020203" pitchFamily="34" charset="0"/>
              </a:rPr>
              <a:t>ст.4.3 </a:t>
            </a:r>
            <a:r>
              <a:rPr lang="ru-RU" sz="1600" dirty="0" smtClean="0">
                <a:cs typeface="Segoe UI" panose="020B0502040204020203" pitchFamily="34" charset="0"/>
              </a:rPr>
              <a:t>Закона 54-ФЗ </a:t>
            </a:r>
            <a:r>
              <a:rPr lang="ru-RU" sz="1600" dirty="0" smtClean="0"/>
              <a:t>кассовый </a:t>
            </a:r>
            <a:r>
              <a:rPr lang="ru-RU" sz="1600" dirty="0"/>
              <a:t>чек коррекции формируется </a:t>
            </a:r>
            <a:r>
              <a:rPr lang="ru-RU" sz="1600" dirty="0" smtClean="0"/>
              <a:t>если: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ранее расчет осуществили без применения ККТ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ККТ применили, но в чеке есть ошибка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Заголовок 3"/>
          <p:cNvSpPr>
            <a:spLocks noGrp="1"/>
          </p:cNvSpPr>
          <p:nvPr>
            <p:ph type="title"/>
          </p:nvPr>
        </p:nvSpPr>
        <p:spPr>
          <a:xfrm>
            <a:off x="611560" y="1699816"/>
            <a:ext cx="8051893" cy="659718"/>
          </a:xfrm>
        </p:spPr>
        <p:txBody>
          <a:bodyPr anchor="t">
            <a:noAutofit/>
          </a:bodyPr>
          <a:lstStyle/>
          <a:p>
            <a:r>
              <a:rPr lang="ru-RU" sz="2800" dirty="0" smtClean="0">
                <a:latin typeface="Segoe UI" panose="020B0502040204020203" pitchFamily="34" charset="0"/>
                <a:ea typeface="Segoe UI Light" charset="0"/>
                <a:cs typeface="Segoe UI" panose="020B0502040204020203" pitchFamily="34" charset="0"/>
              </a:rPr>
              <a:t>Чтобы  избежать штрафа</a:t>
            </a:r>
            <a:endParaRPr lang="ru-RU" sz="2800" dirty="0">
              <a:latin typeface="Segoe UI" panose="020B0502040204020203" pitchFamily="34" charset="0"/>
              <a:ea typeface="Segoe UI Light" charset="0"/>
              <a:cs typeface="Segoe UI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9" y="2184137"/>
            <a:ext cx="746097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(примечание к ст. 14.5 КоАП РФ)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Информировать ФНС о неприменении ККТ 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Исполнить обязанность, т.е. сформировать чек</a:t>
            </a:r>
            <a:endParaRPr lang="ru-RU" dirty="0"/>
          </a:p>
          <a:p>
            <a:r>
              <a:rPr lang="ru-RU" dirty="0" smtClean="0"/>
              <a:t>Важно соблюсти два условия: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smtClean="0"/>
              <a:t>сформировать </a:t>
            </a:r>
            <a:r>
              <a:rPr lang="ru-RU" dirty="0"/>
              <a:t>чек </a:t>
            </a:r>
            <a:r>
              <a:rPr lang="ru-RU" dirty="0" smtClean="0"/>
              <a:t>и подать заявление </a:t>
            </a:r>
            <a:r>
              <a:rPr lang="ru-RU" dirty="0"/>
              <a:t>раньше, чем ФНС узнает </a:t>
            </a:r>
            <a:r>
              <a:rPr lang="ru-RU" dirty="0" smtClean="0"/>
              <a:t>о нарушении</a:t>
            </a:r>
            <a:endParaRPr lang="ru-RU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п</a:t>
            </a:r>
            <a:r>
              <a:rPr lang="ru-RU" dirty="0" smtClean="0"/>
              <a:t>редоставить в ФНС сведения, содержащие полную информацию о расчете</a:t>
            </a:r>
            <a:endParaRPr lang="ru-RU" dirty="0"/>
          </a:p>
          <a:p>
            <a:pPr>
              <a:spcAft>
                <a:spcPts val="600"/>
              </a:spcAft>
              <a:buClr>
                <a:srgbClr val="43A047"/>
              </a:buClr>
            </a:pPr>
            <a:endParaRPr lang="ru-RU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Объект 4"/>
          <p:cNvSpPr>
            <a:spLocks noGrp="1"/>
          </p:cNvSpPr>
          <p:nvPr>
            <p:ph idx="1"/>
          </p:nvPr>
        </p:nvSpPr>
        <p:spPr>
          <a:xfrm>
            <a:off x="611560" y="3748177"/>
            <a:ext cx="7320689" cy="983312"/>
          </a:xfrm>
          <a:custGeom>
            <a:avLst/>
            <a:gdLst>
              <a:gd name="connsiteX0" fmla="*/ 0 w 7321550"/>
              <a:gd name="connsiteY0" fmla="*/ 84492 h 506939"/>
              <a:gd name="connsiteX1" fmla="*/ 84492 w 7321550"/>
              <a:gd name="connsiteY1" fmla="*/ 0 h 506939"/>
              <a:gd name="connsiteX2" fmla="*/ 7237058 w 7321550"/>
              <a:gd name="connsiteY2" fmla="*/ 0 h 506939"/>
              <a:gd name="connsiteX3" fmla="*/ 7321550 w 7321550"/>
              <a:gd name="connsiteY3" fmla="*/ 84492 h 506939"/>
              <a:gd name="connsiteX4" fmla="*/ 7321550 w 7321550"/>
              <a:gd name="connsiteY4" fmla="*/ 422447 h 506939"/>
              <a:gd name="connsiteX5" fmla="*/ 7237058 w 7321550"/>
              <a:gd name="connsiteY5" fmla="*/ 506939 h 506939"/>
              <a:gd name="connsiteX6" fmla="*/ 84492 w 7321550"/>
              <a:gd name="connsiteY6" fmla="*/ 506939 h 506939"/>
              <a:gd name="connsiteX7" fmla="*/ 0 w 7321550"/>
              <a:gd name="connsiteY7" fmla="*/ 422447 h 506939"/>
              <a:gd name="connsiteX8" fmla="*/ 0 w 7321550"/>
              <a:gd name="connsiteY8" fmla="*/ 84492 h 506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21550" h="506939">
                <a:moveTo>
                  <a:pt x="0" y="84492"/>
                </a:moveTo>
                <a:cubicBezTo>
                  <a:pt x="0" y="37828"/>
                  <a:pt x="37828" y="0"/>
                  <a:pt x="84492" y="0"/>
                </a:cubicBezTo>
                <a:lnTo>
                  <a:pt x="7237058" y="0"/>
                </a:lnTo>
                <a:cubicBezTo>
                  <a:pt x="7283722" y="0"/>
                  <a:pt x="7321550" y="37828"/>
                  <a:pt x="7321550" y="84492"/>
                </a:cubicBezTo>
                <a:lnTo>
                  <a:pt x="7321550" y="422447"/>
                </a:lnTo>
                <a:cubicBezTo>
                  <a:pt x="7321550" y="469111"/>
                  <a:pt x="7283722" y="506939"/>
                  <a:pt x="7237058" y="506939"/>
                </a:cubicBezTo>
                <a:lnTo>
                  <a:pt x="84492" y="506939"/>
                </a:lnTo>
                <a:cubicBezTo>
                  <a:pt x="37828" y="506939"/>
                  <a:pt x="0" y="469111"/>
                  <a:pt x="0" y="422447"/>
                </a:cubicBezTo>
                <a:lnTo>
                  <a:pt x="0" y="84492"/>
                </a:lnTo>
                <a:close/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5707" tIns="85707" rIns="85707" bIns="85707" numCol="1" spcCol="1270" anchor="ctr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kern="1200" dirty="0" smtClean="0"/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Письмо ФНС России </a:t>
            </a:r>
            <a:r>
              <a:rPr lang="ru-RU" sz="2000" kern="1200" dirty="0" smtClean="0">
                <a:solidFill>
                  <a:schemeClr val="accent1">
                    <a:lumMod val="75000"/>
                  </a:schemeClr>
                </a:solidFill>
              </a:rPr>
              <a:t>от 06.08.2018 № ЕД-4-20/15240</a:t>
            </a:r>
            <a:r>
              <a:rPr lang="en-US" sz="2000" kern="1200" dirty="0" smtClean="0">
                <a:solidFill>
                  <a:schemeClr val="accent1">
                    <a:lumMod val="75000"/>
                  </a:schemeClr>
                </a:solidFill>
              </a:rPr>
              <a:t>@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«Об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особенностях формирования кассового чека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коррекции» с приложением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kern="1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24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2062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85652" y="205979"/>
            <a:ext cx="7701148" cy="670513"/>
          </a:xfrm>
        </p:spPr>
        <p:txBody>
          <a:bodyPr>
            <a:normAutofit/>
          </a:bodyPr>
          <a:lstStyle/>
          <a:p>
            <a:pPr algn="l"/>
            <a:r>
              <a:rPr lang="ru-RU" sz="2800" dirty="0">
                <a:latin typeface="Segoe UI" panose="020B0502040204020203" pitchFamily="34" charset="0"/>
                <a:ea typeface="Segoe UI Light" charset="0"/>
                <a:cs typeface="Segoe UI" panose="020B0502040204020203" pitchFamily="34" charset="0"/>
              </a:rPr>
              <a:t>ККТ</a:t>
            </a:r>
            <a:r>
              <a:rPr lang="ru-RU" sz="2800" dirty="0"/>
              <a:t> </a:t>
            </a:r>
            <a:r>
              <a:rPr lang="ru-RU" sz="2800" dirty="0">
                <a:latin typeface="Segoe UI" panose="020B0502040204020203" pitchFamily="34" charset="0"/>
                <a:ea typeface="Segoe UI Light" charset="0"/>
                <a:cs typeface="Segoe UI" panose="020B0502040204020203" pitchFamily="34" charset="0"/>
              </a:rPr>
              <a:t>применили, но в чеке есть ошибка</a:t>
            </a:r>
            <a:endParaRPr lang="ru-RU" sz="2800" dirty="0"/>
          </a:p>
        </p:txBody>
      </p:sp>
      <p:graphicFrame>
        <p:nvGraphicFramePr>
          <p:cNvPr id="8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9773645"/>
              </p:ext>
            </p:extLst>
          </p:nvPr>
        </p:nvGraphicFramePr>
        <p:xfrm>
          <a:off x="653143" y="876492"/>
          <a:ext cx="7635834" cy="3733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541068">
                  <a:extLst>
                    <a:ext uri="{9D8B030D-6E8A-4147-A177-3AD203B41FA5}">
                      <a16:colId xmlns="" xmlns:a16="http://schemas.microsoft.com/office/drawing/2014/main" val="3928543984"/>
                    </a:ext>
                  </a:extLst>
                </a:gridCol>
                <a:gridCol w="4094766">
                  <a:extLst>
                    <a:ext uri="{9D8B030D-6E8A-4147-A177-3AD203B41FA5}">
                      <a16:colId xmlns="" xmlns:a16="http://schemas.microsoft.com/office/drawing/2014/main" val="12520943"/>
                    </a:ext>
                  </a:extLst>
                </a:gridCol>
              </a:tblGrid>
              <a:tr h="34932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alibri" panose="020F0502020204030204" pitchFamily="34" charset="0"/>
                        </a:rPr>
                        <a:t>ФФД 1.0 и 1.05 </a:t>
                      </a:r>
                      <a:endParaRPr lang="ru-RU" sz="20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alibri" panose="020F0502020204030204" pitchFamily="34" charset="0"/>
                        </a:rPr>
                        <a:t>ФФД 1.1</a:t>
                      </a:r>
                      <a:r>
                        <a:rPr lang="ru-RU" sz="20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endParaRPr lang="ru-RU" sz="20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01059782"/>
                  </a:ext>
                </a:extLst>
              </a:tr>
              <a:tr h="46106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Calibri" panose="020F0502020204030204" pitchFamily="34" charset="0"/>
                        </a:rPr>
                        <a:t>«Обратный» кассовый чек</a:t>
                      </a:r>
                      <a:endParaRPr lang="ru-RU" sz="20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Calibri" panose="020F0502020204030204" pitchFamily="34" charset="0"/>
                        </a:rPr>
                        <a:t>Чек коррекции </a:t>
                      </a:r>
                    </a:p>
                    <a:p>
                      <a:endParaRPr lang="ru-RU" sz="20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81155030"/>
                  </a:ext>
                </a:extLst>
              </a:tr>
              <a:tr h="169289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2000" dirty="0" smtClean="0">
                          <a:latin typeface="Calibri" panose="020F0502020204030204" pitchFamily="34" charset="0"/>
                        </a:rPr>
                        <a:t>Делаем чек «Возврат прихода», идентичный ошибочному*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2000" dirty="0" smtClean="0">
                          <a:latin typeface="Calibri" panose="020F0502020204030204" pitchFamily="34" charset="0"/>
                        </a:rPr>
                        <a:t>Делаем правильный чек «Приход»*</a:t>
                      </a:r>
                    </a:p>
                    <a:p>
                      <a:endParaRPr lang="ru-RU" sz="20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AutoNum type="arabicPeriod"/>
                      </a:pPr>
                      <a:r>
                        <a:rPr lang="ru-RU" sz="2000" dirty="0" smtClean="0">
                          <a:latin typeface="Calibri" panose="020F0502020204030204" pitchFamily="34" charset="0"/>
                        </a:rPr>
                        <a:t>Делаем чек коррекции «Возврат прихода», идентичный ошибочному*</a:t>
                      </a:r>
                    </a:p>
                    <a:p>
                      <a:pPr marL="457200" indent="-457200">
                        <a:buAutoNum type="arabicPeriod"/>
                      </a:pPr>
                      <a:r>
                        <a:rPr lang="ru-RU" sz="2000" dirty="0" smtClean="0">
                          <a:latin typeface="Calibri" panose="020F0502020204030204" pitchFamily="34" charset="0"/>
                        </a:rPr>
                        <a:t>Делаем правильный чек коррекции на «Приход»*</a:t>
                      </a:r>
                    </a:p>
                    <a:p>
                      <a:endParaRPr lang="ru-RU" sz="20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994484"/>
                  </a:ext>
                </a:extLst>
              </a:tr>
              <a:tr h="63147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*</a:t>
                      </a:r>
                      <a:r>
                        <a:rPr lang="ru-RU" sz="1600" baseline="0" dirty="0" smtClean="0"/>
                        <a:t>в Дополнительном реквизите чека (тег 1192) н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ужно указать ФПД ошибочного чека, чтобы «связать» все чеки воедино</a:t>
                      </a:r>
                      <a:endParaRPr lang="ru-RU" sz="1600" baseline="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52888366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25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543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9"/>
          <p:cNvSpPr>
            <a:spLocks noGrp="1"/>
          </p:cNvSpPr>
          <p:nvPr>
            <p:ph type="title"/>
          </p:nvPr>
        </p:nvSpPr>
        <p:spPr>
          <a:xfrm>
            <a:off x="970841" y="197433"/>
            <a:ext cx="5818429" cy="394362"/>
          </a:xfrm>
        </p:spPr>
        <p:txBody>
          <a:bodyPr vert="horz" lIns="47071" tIns="23535" rIns="47071" bIns="23535" rtlCol="0" anchor="ctr">
            <a:noAutofit/>
          </a:bodyPr>
          <a:lstStyle/>
          <a:p>
            <a:pPr defTabSz="914239">
              <a:lnSpc>
                <a:spcPts val="4558"/>
              </a:lnSpc>
            </a:pPr>
            <a:r>
              <a:rPr lang="ru-RU" sz="2200" dirty="0" smtClean="0"/>
              <a:t>Личный кабинет пользователя</a:t>
            </a:r>
            <a:endParaRPr lang="ru-RU" sz="2200" dirty="0"/>
          </a:p>
        </p:txBody>
      </p:sp>
      <p:sp>
        <p:nvSpPr>
          <p:cNvPr id="16387" name="Номер слайда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78092" y="4546069"/>
            <a:ext cx="493509" cy="47407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defTabSz="709440" fontAlgn="base">
              <a:spcBef>
                <a:spcPct val="0"/>
              </a:spcBef>
              <a:spcAft>
                <a:spcPct val="0"/>
              </a:spcAft>
              <a:defRPr/>
            </a:pPr>
            <a:fld id="{D23B3993-29EB-43D7-B1A4-284180D9AF37}" type="slidenum">
              <a:rPr lang="ru-RU" sz="1400" b="1" smtClean="0"/>
              <a:t>26</a:t>
            </a:fld>
            <a:endParaRPr lang="ru-RU" sz="1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06185" y="682613"/>
            <a:ext cx="41979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4367" indent="-194367">
              <a:buFont typeface="Wingdings" panose="05000000000000000000" pitchFamily="2" charset="2"/>
              <a:buChar char="ü"/>
            </a:pPr>
            <a:r>
              <a:rPr lang="ru-RU" sz="1800" b="1" dirty="0" smtClean="0">
                <a:cs typeface="Times New Roman" pitchFamily="18" charset="0"/>
              </a:rPr>
              <a:t>юридически </a:t>
            </a:r>
            <a:r>
              <a:rPr lang="ru-RU" sz="1800" b="1" dirty="0">
                <a:cs typeface="Times New Roman" pitchFamily="18" charset="0"/>
              </a:rPr>
              <a:t>значимый </a:t>
            </a:r>
            <a:r>
              <a:rPr lang="ru-RU" sz="1800" b="1" dirty="0" smtClean="0">
                <a:cs typeface="Times New Roman" pitchFamily="18" charset="0"/>
              </a:rPr>
              <a:t>документооборот между ФНС и пользователем ККТ </a:t>
            </a:r>
            <a:endParaRPr lang="ru-RU" sz="1800" b="1" dirty="0"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0" r="17343" b="33071"/>
          <a:stretch/>
        </p:blipFill>
        <p:spPr>
          <a:xfrm>
            <a:off x="473590" y="890954"/>
            <a:ext cx="3990922" cy="39971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5" r="18495" b="47143"/>
          <a:stretch/>
        </p:blipFill>
        <p:spPr>
          <a:xfrm>
            <a:off x="4606184" y="1734128"/>
            <a:ext cx="3718649" cy="315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4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2640" y="197536"/>
            <a:ext cx="7320689" cy="854281"/>
          </a:xfrm>
          <a:noFill/>
        </p:spPr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Личный кабинет пользователя ККТ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22640" y="1630364"/>
            <a:ext cx="7320689" cy="3196732"/>
          </a:xfrm>
        </p:spPr>
        <p:txBody>
          <a:bodyPr/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half" idx="4294967295"/>
          </p:nvPr>
        </p:nvSpPr>
        <p:spPr>
          <a:xfrm>
            <a:off x="538682" y="1993746"/>
            <a:ext cx="3675063" cy="2747042"/>
          </a:xfrm>
        </p:spPr>
        <p:txBody>
          <a:bodyPr/>
          <a:lstStyle/>
          <a:p>
            <a:r>
              <a:rPr lang="ru-RU" sz="1800" dirty="0" smtClean="0"/>
              <a:t>-  регистрация (перерегистрация)   и снятие с учета ККТ;</a:t>
            </a:r>
          </a:p>
          <a:p>
            <a:pPr marL="334927" indent="-171450">
              <a:buFontTx/>
              <a:buChar char="-"/>
            </a:pPr>
            <a:r>
              <a:rPr lang="ru-RU" sz="1800" dirty="0" smtClean="0"/>
              <a:t> реестр ККТ и ФН;</a:t>
            </a:r>
          </a:p>
          <a:p>
            <a:pPr marL="334927" indent="-171450">
              <a:buFontTx/>
              <a:buChar char="-"/>
            </a:pPr>
            <a:r>
              <a:rPr lang="ru-RU" sz="1800" dirty="0"/>
              <a:t>п</a:t>
            </a:r>
            <a:r>
              <a:rPr lang="ru-RU" sz="1800" dirty="0" smtClean="0"/>
              <a:t>одача заявления о включении в реестр ККТ и ФН;</a:t>
            </a:r>
          </a:p>
          <a:p>
            <a:pPr marL="334927" indent="-171450">
              <a:buFontTx/>
              <a:buChar char="-"/>
            </a:pPr>
            <a:r>
              <a:rPr lang="ru-RU" sz="1800" dirty="0" smtClean="0"/>
              <a:t>представление кредитными  организациями сведений о банкоматах и терминалах</a:t>
            </a:r>
            <a:endParaRPr lang="ru-RU" sz="18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4294967295"/>
          </p:nvPr>
        </p:nvSpPr>
        <p:spPr>
          <a:xfrm>
            <a:off x="5365202" y="1204913"/>
            <a:ext cx="2959650" cy="425450"/>
          </a:xfrm>
        </p:spPr>
        <p:txBody>
          <a:bodyPr>
            <a:noAutofit/>
          </a:bodyPr>
          <a:lstStyle/>
          <a:p>
            <a:r>
              <a:rPr lang="ru-RU" sz="2800" b="1" dirty="0"/>
              <a:t>Р</a:t>
            </a:r>
            <a:r>
              <a:rPr lang="ru-RU" sz="2800" b="1" dirty="0" smtClean="0"/>
              <a:t>азвитие</a:t>
            </a:r>
            <a:endParaRPr lang="ru-RU" sz="2800" b="1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294967295"/>
          </p:nvPr>
        </p:nvSpPr>
        <p:spPr>
          <a:xfrm>
            <a:off x="4839537" y="1630363"/>
            <a:ext cx="3485315" cy="3043637"/>
          </a:xfrm>
        </p:spPr>
        <p:txBody>
          <a:bodyPr/>
          <a:lstStyle/>
          <a:p>
            <a:pPr marL="334927" indent="-171450">
              <a:buFontTx/>
              <a:buChar char="-"/>
            </a:pPr>
            <a:r>
              <a:rPr lang="ru-RU" sz="1800" dirty="0" smtClean="0"/>
              <a:t>запросы налоговых органов и ответы на запросы;</a:t>
            </a:r>
          </a:p>
          <a:p>
            <a:pPr marL="334927" indent="-171450">
              <a:buFontTx/>
              <a:buChar char="-"/>
            </a:pPr>
            <a:r>
              <a:rPr lang="ru-RU" sz="1800" dirty="0" smtClean="0"/>
              <a:t>материалы по административным правонарушениям;</a:t>
            </a:r>
          </a:p>
          <a:p>
            <a:pPr marL="334927" indent="-171450">
              <a:buFontTx/>
              <a:buChar char="-"/>
            </a:pPr>
            <a:r>
              <a:rPr lang="ru-RU" sz="1800" dirty="0"/>
              <a:t>в</a:t>
            </a:r>
            <a:r>
              <a:rPr lang="ru-RU" sz="1800" dirty="0" smtClean="0"/>
              <a:t>озможность признания (непризнания) вменяемого правонарушения;</a:t>
            </a:r>
          </a:p>
          <a:p>
            <a:pPr marL="334927" indent="-171450">
              <a:buFontTx/>
              <a:buChar char="-"/>
            </a:pPr>
            <a:r>
              <a:rPr lang="ru-RU" sz="1800" dirty="0"/>
              <a:t>с</a:t>
            </a:r>
            <a:r>
              <a:rPr lang="ru-RU" sz="1800" dirty="0" smtClean="0"/>
              <a:t>ообщение о совершенной ошибке при применении ККТ</a:t>
            </a:r>
            <a:endParaRPr lang="ru-RU" sz="1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60134" y="1463775"/>
            <a:ext cx="23043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77108" y="1274011"/>
            <a:ext cx="2413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Сегодня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535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483518"/>
            <a:ext cx="7548638" cy="522322"/>
          </a:xfrm>
        </p:spPr>
        <p:txBody>
          <a:bodyPr/>
          <a:lstStyle/>
          <a:p>
            <a:r>
              <a:rPr lang="ru-RU" sz="2800" dirty="0" smtClean="0"/>
              <a:t>Гражданский контроль за применением ККТ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03431" y="4577705"/>
            <a:ext cx="503585" cy="400892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2483767" y="4659981"/>
            <a:ext cx="3563676" cy="23634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noProof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Проверка  достоверности чека</a:t>
            </a:r>
            <a:endParaRPr kumimoji="0" lang="ru-RU" sz="1800" b="1" i="0" u="none" strike="noStrike" kern="1200" cap="none" spc="0" normalizeH="0" baseline="0" noProof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236416" y="1359870"/>
            <a:ext cx="6198901" cy="2959224"/>
            <a:chOff x="755575" y="1504950"/>
            <a:chExt cx="6198901" cy="2959224"/>
          </a:xfrm>
        </p:grpSpPr>
        <p:sp>
          <p:nvSpPr>
            <p:cNvPr id="20" name="TextBox 19"/>
            <p:cNvSpPr txBox="1"/>
            <p:nvPr/>
          </p:nvSpPr>
          <p:spPr>
            <a:xfrm rot="206410">
              <a:off x="2346049" y="2182275"/>
              <a:ext cx="3369635" cy="382572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40000" lnSpcReduction="20000"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4800" b="1" i="0" u="none" strike="noStrike" kern="1200" cap="none" spc="0" normalizeH="0" baseline="0" noProof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65563" y="1504950"/>
              <a:ext cx="4250651" cy="121081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defTabSz="1043056">
                <a:spcBef>
                  <a:spcPct val="0"/>
                </a:spcBef>
              </a:pPr>
              <a:endPara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55575" y="3690655"/>
              <a:ext cx="794731" cy="730875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92500" lnSpcReduction="10000"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4800" b="1" i="0" u="none" strike="noStrike" kern="1200" cap="none" spc="0" normalizeH="0" baseline="0" noProof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106617" y="2707497"/>
              <a:ext cx="809199" cy="1393288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4800" b="1" i="0" u="none" strike="noStrike" kern="1200" cap="none" spc="0" normalizeH="0" baseline="0" noProof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716057" y="4056092"/>
              <a:ext cx="238419" cy="274077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4800" b="1" i="0" u="none" strike="noStrike" kern="1200" cap="none" spc="0" normalizeH="0" baseline="0" noProof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150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47864" y="3317059"/>
              <a:ext cx="1656182" cy="1147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55" name="Прямая со стрелкой 154"/>
            <p:cNvCxnSpPr>
              <a:stCxn id="120" idx="2"/>
              <a:endCxn id="120" idx="2"/>
            </p:cNvCxnSpPr>
            <p:nvPr/>
          </p:nvCxnSpPr>
          <p:spPr>
            <a:xfrm>
              <a:off x="2255785" y="3076641"/>
              <a:ext cx="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3563888" y="3055819"/>
              <a:ext cx="914400" cy="11058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4800" b="1" i="0" u="none" strike="noStrike" kern="1200" cap="none" spc="0" normalizeH="0" baseline="0" noProof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14" y="1090542"/>
            <a:ext cx="2711827" cy="34203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00341" y="1555668"/>
            <a:ext cx="1478537" cy="96485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Сигналы</a:t>
            </a:r>
          </a:p>
          <a:p>
            <a:pPr marL="0" marR="0" indent="0" algn="l" defTabSz="1043056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</a:t>
            </a:r>
            <a:r>
              <a:rPr lang="ru-RU" sz="16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оступают от граждан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968" y="1090541"/>
            <a:ext cx="2941789" cy="3569439"/>
          </a:xfrm>
          <a:prstGeom prst="rect">
            <a:avLst/>
          </a:prstGeom>
          <a:ln>
            <a:solidFill>
              <a:schemeClr val="accent1">
                <a:alpha val="64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930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847757" y="375804"/>
            <a:ext cx="7337192" cy="65074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47071" tIns="23535" rIns="47071" bIns="23535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239" fontAlgn="auto">
              <a:lnSpc>
                <a:spcPts val="4558"/>
              </a:lnSpc>
              <a:spcAft>
                <a:spcPts val="0"/>
              </a:spcAft>
            </a:pPr>
            <a:r>
              <a:rPr lang="ru-RU" sz="2800" dirty="0" smtClean="0"/>
              <a:t>Мобильное </a:t>
            </a:r>
            <a:r>
              <a:rPr lang="ru-RU" sz="2800" dirty="0"/>
              <a:t>приложение проверки чеков</a:t>
            </a:r>
          </a:p>
        </p:txBody>
      </p:sp>
      <p:pic>
        <p:nvPicPr>
          <p:cNvPr id="1027" name="Picture 3" descr="C:\Users\0000-05-323\AppData\Local\Microsoft\Windows\Temporary Internet Files\Content.Outlook\EL36PZT6\Screenshot_2016-06-24-09-58-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829" y="1613140"/>
            <a:ext cx="1469118" cy="261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0000-05-323\AppData\Local\Microsoft\Windows\Temporary Internet Files\Content.Outlook\EL36PZT6\Screenshot_2016-06-24-10-00-4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117" y="1918117"/>
            <a:ext cx="1469118" cy="261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0000-05-323\AppData\Local\Microsoft\Windows\Temporary Internet Files\Content.Outlook\EL36PZT6\Screenshot_2016-06-24-10-02-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73" y="1733097"/>
            <a:ext cx="1469119" cy="261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0000-05-323\AppData\Local\Microsoft\Windows\Temporary Internet Files\Content.Outlook\EL36PZT6\Screenshot_2016-06-24-09-54-1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765" y="2211415"/>
            <a:ext cx="1469119" cy="261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0000-05-323\AppData\Local\Microsoft\Windows\Temporary Internet Files\Content.Outlook\EL36PZT6\Screenshot_2016-06-24-10-00-5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097" y="2345888"/>
            <a:ext cx="1469119" cy="261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0000-05-323\AppData\Local\Microsoft\Windows\Temporary Internet Files\Content.Outlook\EL36PZT6\Screenshot_2016-06-24-10-02-2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216" y="1607776"/>
            <a:ext cx="1459682" cy="259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2549" y="1135571"/>
            <a:ext cx="2118287" cy="388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Персонализация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67091" y="1135571"/>
            <a:ext cx="2118287" cy="388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b="1" noProof="0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Проверка чеков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524"/>
            <a:ext cx="619125" cy="473869"/>
          </a:xfrm>
          <a:prstGeom prst="rect">
            <a:avLst/>
          </a:prstGeom>
        </p:spPr>
        <p:txBody>
          <a:bodyPr/>
          <a:lstStyle/>
          <a:p>
            <a:fld id="{D57E3FE5-A9B2-4740-BCFC-E5DFD07173B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63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3" name="Rectangle 3"/>
          <p:cNvSpPr>
            <a:spLocks noGrp="1"/>
          </p:cNvSpPr>
          <p:nvPr>
            <p:ph idx="1"/>
          </p:nvPr>
        </p:nvSpPr>
        <p:spPr>
          <a:xfrm>
            <a:off x="559294" y="1429304"/>
            <a:ext cx="7584036" cy="3397791"/>
          </a:xfrm>
        </p:spPr>
        <p:txBody>
          <a:bodyPr/>
          <a:lstStyle/>
          <a:p>
            <a:pPr marL="342900" indent="-342900" defTabSz="1219170" eaLnBrk="0" hangingPunct="0">
              <a:spcBef>
                <a:spcPct val="0"/>
              </a:spcBef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altLang="ru-RU" sz="2400" b="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ИП </a:t>
            </a:r>
            <a:r>
              <a:rPr lang="ru-RU" altLang="ru-RU" sz="2400" b="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на ПСН, ИП на ЕНВД без сотрудников, занятые в сфере розничной </a:t>
            </a:r>
            <a:r>
              <a:rPr lang="ru-RU" altLang="ru-RU" sz="2400" b="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торговли </a:t>
            </a:r>
            <a:endParaRPr lang="ru-RU" altLang="ru-RU" sz="2400" b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611188" indent="-342900" defTabSz="1219170" eaLnBrk="0" hangingPunct="0">
              <a:spcBef>
                <a:spcPct val="0"/>
              </a:spcBef>
              <a:spcAft>
                <a:spcPts val="8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altLang="ru-RU" sz="2400" b="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 оказании услуг общественного </a:t>
            </a:r>
            <a:r>
              <a:rPr lang="ru-RU" altLang="ru-RU" sz="2400" b="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питания;</a:t>
            </a:r>
            <a:endParaRPr lang="ru-RU" altLang="ru-RU" sz="2400" b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06964" indent="-34290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altLang="ru-RU" sz="2400" b="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ЮЛ и </a:t>
            </a:r>
            <a:r>
              <a:rPr lang="ru-RU" altLang="ru-RU" sz="2400" b="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ИП, </a:t>
            </a:r>
            <a:r>
              <a:rPr lang="ru-RU" altLang="ru-RU" sz="2400" b="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оказывающие услуги населению, ранее использовавшие «старые» </a:t>
            </a:r>
            <a:r>
              <a:rPr lang="ru-RU" altLang="ru-RU" sz="2400" b="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БСО;</a:t>
            </a:r>
            <a:endParaRPr lang="ru-RU" altLang="ru-RU" sz="2400" b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06964" indent="-342900" algn="just">
              <a:lnSpc>
                <a:spcPct val="9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altLang="ru-RU" sz="2400" b="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ИП без сотрудников, осуществляющие торговлю с использованием торговых автоматов</a:t>
            </a:r>
          </a:p>
          <a:p>
            <a:pPr indent="0" algn="just">
              <a:lnSpc>
                <a:spcPct val="90000"/>
              </a:lnSpc>
              <a:buFontTx/>
              <a:buChar char="-"/>
            </a:pPr>
            <a:endParaRPr lang="ru-RU" altLang="ru-RU" sz="24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indent="0" algn="just">
              <a:lnSpc>
                <a:spcPct val="90000"/>
              </a:lnSpc>
              <a:buFont typeface="Tw Cen MT" pitchFamily="34" charset="0"/>
              <a:buNone/>
            </a:pPr>
            <a:endParaRPr lang="ru-RU" altLang="ru-RU" sz="1200" dirty="0" smtClean="0">
              <a:latin typeface="Arial" pitchFamily="34" charset="0"/>
            </a:endParaRPr>
          </a:p>
          <a:p>
            <a:pPr indent="0" algn="just">
              <a:lnSpc>
                <a:spcPct val="90000"/>
              </a:lnSpc>
            </a:pPr>
            <a:endParaRPr lang="ru-RU" altLang="ru-RU" sz="1800" dirty="0" smtClean="0">
              <a:latin typeface="Tw Cen MT" pitchFamily="34" charset="0"/>
            </a:endParaRPr>
          </a:p>
        </p:txBody>
      </p:sp>
      <p:sp>
        <p:nvSpPr>
          <p:cNvPr id="1945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dirty="0" smtClean="0"/>
              <a:t>С 1 июля 2019 года обязаны применять ККТ </a:t>
            </a:r>
          </a:p>
        </p:txBody>
      </p:sp>
      <p:sp>
        <p:nvSpPr>
          <p:cNvPr id="194564" name="Номер слайда 1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8312224" y="4532313"/>
            <a:ext cx="619125" cy="473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defTabSz="357188">
              <a:defRPr sz="1600">
                <a:solidFill>
                  <a:srgbClr val="005AA9"/>
                </a:solidFill>
                <a:latin typeface="Tw Cen MT" pitchFamily="34" charset="0"/>
              </a:defRPr>
            </a:lvl1pPr>
            <a:lvl2pPr marL="742950" indent="-285750" defTabSz="357188">
              <a:defRPr sz="1100">
                <a:solidFill>
                  <a:srgbClr val="504F53"/>
                </a:solidFill>
                <a:latin typeface="Tw Cen MT" pitchFamily="34" charset="0"/>
              </a:defRPr>
            </a:lvl2pPr>
            <a:lvl3pPr marL="1143000" indent="-228600" defTabSz="357188">
              <a:defRPr sz="1100">
                <a:solidFill>
                  <a:srgbClr val="504F53"/>
                </a:solidFill>
                <a:latin typeface="Tw Cen MT" pitchFamily="34" charset="0"/>
              </a:defRPr>
            </a:lvl3pPr>
            <a:lvl4pPr indent="-228600" defTabSz="357188">
              <a:defRPr sz="700">
                <a:solidFill>
                  <a:srgbClr val="504F53"/>
                </a:solidFill>
                <a:latin typeface="Tw Cen MT" pitchFamily="34" charset="0"/>
              </a:defRPr>
            </a:lvl4pPr>
            <a:lvl5pPr marL="2057400" indent="-228600" defTabSz="357188">
              <a:defRPr sz="600">
                <a:solidFill>
                  <a:srgbClr val="8D8C90"/>
                </a:solidFill>
                <a:latin typeface="Tw Cen MT" pitchFamily="34" charset="0"/>
              </a:defRPr>
            </a:lvl5pPr>
            <a:lvl6pPr marL="2514600" indent="-228600" defTabSz="357188" eaLnBrk="0" fontAlgn="base" hangingPunct="0">
              <a:lnSpc>
                <a:spcPts val="813"/>
              </a:lnSpc>
              <a:spcBef>
                <a:spcPts val="175"/>
              </a:spcBef>
              <a:spcAft>
                <a:spcPct val="0"/>
              </a:spcAft>
              <a:buChar char="»"/>
              <a:defRPr sz="600">
                <a:solidFill>
                  <a:srgbClr val="8D8C90"/>
                </a:solidFill>
                <a:latin typeface="Tw Cen MT" pitchFamily="34" charset="0"/>
              </a:defRPr>
            </a:lvl6pPr>
            <a:lvl7pPr marL="2971800" indent="-228600" defTabSz="357188" eaLnBrk="0" fontAlgn="base" hangingPunct="0">
              <a:lnSpc>
                <a:spcPts val="813"/>
              </a:lnSpc>
              <a:spcBef>
                <a:spcPts val="175"/>
              </a:spcBef>
              <a:spcAft>
                <a:spcPct val="0"/>
              </a:spcAft>
              <a:buChar char="»"/>
              <a:defRPr sz="600">
                <a:solidFill>
                  <a:srgbClr val="8D8C90"/>
                </a:solidFill>
                <a:latin typeface="Tw Cen MT" pitchFamily="34" charset="0"/>
              </a:defRPr>
            </a:lvl7pPr>
            <a:lvl8pPr marL="3429000" indent="-228600" defTabSz="357188" eaLnBrk="0" fontAlgn="base" hangingPunct="0">
              <a:lnSpc>
                <a:spcPts val="813"/>
              </a:lnSpc>
              <a:spcBef>
                <a:spcPts val="175"/>
              </a:spcBef>
              <a:spcAft>
                <a:spcPct val="0"/>
              </a:spcAft>
              <a:buChar char="»"/>
              <a:defRPr sz="600">
                <a:solidFill>
                  <a:srgbClr val="8D8C90"/>
                </a:solidFill>
                <a:latin typeface="Tw Cen MT" pitchFamily="34" charset="0"/>
              </a:defRPr>
            </a:lvl8pPr>
            <a:lvl9pPr marL="3886200" indent="-228600" defTabSz="357188" eaLnBrk="0" fontAlgn="base" hangingPunct="0">
              <a:lnSpc>
                <a:spcPts val="813"/>
              </a:lnSpc>
              <a:spcBef>
                <a:spcPts val="175"/>
              </a:spcBef>
              <a:spcAft>
                <a:spcPct val="0"/>
              </a:spcAft>
              <a:buChar char="»"/>
              <a:defRPr sz="600">
                <a:solidFill>
                  <a:srgbClr val="8D8C90"/>
                </a:solidFill>
                <a:latin typeface="Tw Cen MT" pitchFamily="34" charset="0"/>
              </a:defRPr>
            </a:lvl9pPr>
          </a:lstStyle>
          <a:p>
            <a:fld id="{41A399EB-1FE1-46F8-B54E-176309D343DF}" type="slidenum">
              <a:rPr lang="en-US" altLang="ru-RU" sz="1400" b="1" smtClean="0">
                <a:solidFill>
                  <a:schemeClr val="bg1"/>
                </a:solidFill>
              </a:rPr>
              <a:t>3</a:t>
            </a:fld>
            <a:endParaRPr lang="en-US" altLang="ru-RU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69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331640" y="1986992"/>
            <a:ext cx="6896010" cy="86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4" tIns="45712" rIns="91424" bIns="45712">
            <a:spAutoFit/>
          </a:bodyPr>
          <a:lstStyle/>
          <a:p>
            <a:pPr algn="ctr"/>
            <a:r>
              <a:rPr lang="ru-RU" sz="3200" b="1" i="1" smtClean="0">
                <a:solidFill>
                  <a:srgbClr val="000068"/>
                </a:solidFill>
              </a:rPr>
              <a:t>СПАСИБО ЗА ВНИМАНИЕ</a:t>
            </a:r>
            <a:r>
              <a:rPr lang="en-US" sz="3200" b="1" i="1" smtClean="0">
                <a:solidFill>
                  <a:srgbClr val="000068"/>
                </a:solidFill>
              </a:rPr>
              <a:t>!</a:t>
            </a:r>
            <a:endParaRPr lang="ru-RU" sz="3200" b="1" i="1" smtClean="0">
              <a:solidFill>
                <a:srgbClr val="000068"/>
              </a:solidFill>
            </a:endParaRPr>
          </a:p>
          <a:p>
            <a:pPr algn="r"/>
            <a:endParaRPr lang="ru-RU">
              <a:solidFill>
                <a:srgbClr val="344E6D"/>
              </a:solidFill>
            </a:endParaRPr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>
          <a:xfrm>
            <a:off x="8324081" y="4531204"/>
            <a:ext cx="620370" cy="474071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defPPr>
              <a:defRPr lang="ru-RU"/>
            </a:defPPr>
            <a:lvl1pPr marL="0" algn="ctr" defTabSz="914239" rtl="0" eaLnBrk="1" fontAlgn="auto" latinLnBrk="0" hangingPunct="1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239" rtl="0" eaLnBrk="1" fontAlgn="auto" latinLnBrk="0" hangingPunct="1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E3C7F-F23D-4A96-B294-8C150D396CBC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239" rtl="0" eaLnBrk="1" fontAlgn="auto" latinLnBrk="0" hangingPunct="1">
                <a:lnSpc>
                  <a:spcPts val="2104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30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50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48070" y="1205156"/>
            <a:ext cx="7676782" cy="3621940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dirty="0">
                <a:latin typeface="+mn-lt"/>
                <a:ea typeface="Calibri" panose="020F0502020204030204" pitchFamily="34" charset="0"/>
                <a:cs typeface="Segoe UI Light" panose="020B0502040204020203" pitchFamily="34" charset="0"/>
              </a:rPr>
              <a:t>все расчеты в безналичном порядке с физическими лицами;</a:t>
            </a:r>
          </a:p>
          <a:p>
            <a:pPr marL="342900" lvl="0" indent="-342900">
              <a:lnSpc>
                <a:spcPct val="10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dirty="0">
                <a:latin typeface="+mn-lt"/>
                <a:ea typeface="Calibri" panose="020F0502020204030204" pitchFamily="34" charset="0"/>
                <a:cs typeface="Segoe UI Light" panose="020B0502040204020203" pitchFamily="34" charset="0"/>
              </a:rPr>
              <a:t>прием платы за жилое помещение и коммунальные услуги, взносы </a:t>
            </a:r>
            <a:r>
              <a:rPr lang="ru-RU" sz="2000" b="0" dirty="0" smtClean="0">
                <a:latin typeface="+mn-lt"/>
                <a:ea typeface="Calibri" panose="020F0502020204030204" pitchFamily="34" charset="0"/>
                <a:cs typeface="Segoe UI Light" panose="020B0502040204020203" pitchFamily="34" charset="0"/>
              </a:rPr>
              <a:t>на </a:t>
            </a:r>
            <a:r>
              <a:rPr lang="ru-RU" sz="2000" b="0" dirty="0">
                <a:latin typeface="+mn-lt"/>
                <a:ea typeface="Calibri" panose="020F0502020204030204" pitchFamily="34" charset="0"/>
                <a:cs typeface="Segoe UI Light" panose="020B0502040204020203" pitchFamily="34" charset="0"/>
              </a:rPr>
              <a:t>капитальный </a:t>
            </a:r>
            <a:r>
              <a:rPr lang="ru-RU" sz="2000" b="0" dirty="0" smtClean="0">
                <a:latin typeface="+mn-lt"/>
                <a:ea typeface="Calibri" panose="020F0502020204030204" pitchFamily="34" charset="0"/>
                <a:cs typeface="Segoe UI Light" panose="020B0502040204020203" pitchFamily="34" charset="0"/>
              </a:rPr>
              <a:t>ремонт ;</a:t>
            </a:r>
            <a:endParaRPr lang="ru-RU" sz="2000" b="0" dirty="0">
              <a:latin typeface="+mn-lt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342900" lvl="0" indent="-342900">
              <a:lnSpc>
                <a:spcPct val="10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dirty="0">
                <a:latin typeface="+mn-lt"/>
                <a:ea typeface="Calibri" panose="020F0502020204030204" pitchFamily="34" charset="0"/>
                <a:cs typeface="Segoe UI Light" panose="020B0502040204020203" pitchFamily="34" charset="0"/>
              </a:rPr>
              <a:t>осуществление зачета и возврата предварительной оплаты и (или) авансов; </a:t>
            </a:r>
          </a:p>
          <a:p>
            <a:pPr marL="342900" lvl="0" indent="-342900">
              <a:lnSpc>
                <a:spcPct val="10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dirty="0">
                <a:latin typeface="+mn-lt"/>
                <a:ea typeface="Calibri" panose="020F0502020204030204" pitchFamily="34" charset="0"/>
                <a:cs typeface="Segoe UI Light" panose="020B0502040204020203" pitchFamily="34" charset="0"/>
              </a:rPr>
              <a:t>предоставление займов для оплаты товаров, работ, услуг;</a:t>
            </a:r>
          </a:p>
          <a:p>
            <a:pPr marL="342900" lvl="0" indent="-342900">
              <a:lnSpc>
                <a:spcPct val="100000"/>
              </a:lnSpc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dirty="0">
                <a:latin typeface="+mn-lt"/>
                <a:ea typeface="Calibri" panose="020F0502020204030204" pitchFamily="34" charset="0"/>
                <a:cs typeface="Segoe UI Light" panose="020B0502040204020203" pitchFamily="34" charset="0"/>
              </a:rPr>
              <a:t>предоставление или получении иного встречного предоставления за товары, </a:t>
            </a:r>
            <a:r>
              <a:rPr lang="ru-RU" sz="2000" b="0" dirty="0" smtClean="0">
                <a:latin typeface="+mn-lt"/>
                <a:ea typeface="Calibri" panose="020F0502020204030204" pitchFamily="34" charset="0"/>
                <a:cs typeface="Segoe UI Light" panose="020B0502040204020203" pitchFamily="34" charset="0"/>
              </a:rPr>
              <a:t>работы</a:t>
            </a:r>
            <a:r>
              <a:rPr lang="ru-RU" sz="2000" b="0" dirty="0">
                <a:latin typeface="+mn-lt"/>
                <a:ea typeface="Calibri" panose="020F0502020204030204" pitchFamily="34" charset="0"/>
                <a:cs typeface="Segoe UI Light" panose="020B0502040204020203" pitchFamily="34" charset="0"/>
              </a:rPr>
              <a:t>, услуги </a:t>
            </a:r>
            <a:r>
              <a:rPr lang="ru-RU" sz="2000" b="0" dirty="0" smtClean="0">
                <a:latin typeface="+mn-lt"/>
                <a:ea typeface="Calibri" panose="020F0502020204030204" pitchFamily="34" charset="0"/>
                <a:cs typeface="Segoe UI Light" panose="020B0502040204020203" pitchFamily="34" charset="0"/>
              </a:rPr>
              <a:t>;</a:t>
            </a:r>
            <a:r>
              <a:rPr lang="ru-RU" sz="2000" dirty="0">
                <a:latin typeface="+mn-lt"/>
              </a:rPr>
              <a:t> </a:t>
            </a:r>
            <a:endParaRPr lang="ru-RU" sz="2000" dirty="0" smtClean="0">
              <a:latin typeface="+mn-lt"/>
            </a:endParaRP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dirty="0">
                <a:latin typeface="+mn-lt"/>
                <a:ea typeface="Calibri" panose="020F0502020204030204" pitchFamily="34" charset="0"/>
                <a:cs typeface="Segoe UI Light" panose="020B0502040204020203" pitchFamily="34" charset="0"/>
              </a:rPr>
              <a:t>при осуществлении водителем или кондуктором в общественном транспорте расчетов за проезд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ru-RU" sz="2200" b="0" dirty="0">
              <a:latin typeface="+mn-lt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975134" cy="829352"/>
          </a:xfrm>
        </p:spPr>
        <p:txBody>
          <a:bodyPr/>
          <a:lstStyle/>
          <a:p>
            <a:r>
              <a:rPr lang="ru-RU" dirty="0"/>
              <a:t>Расширен термин «Расчеты» и определены операции, при которых необходимо применять ККТ с 01.07.2019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414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637953" y="269972"/>
            <a:ext cx="7846828" cy="1080363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altLang="ru-RU" dirty="0">
                <a:cs typeface="Arial" panose="020B0604020202020204" pitchFamily="34" charset="0"/>
              </a:rPr>
              <a:t>Отсрочка </a:t>
            </a:r>
            <a:r>
              <a:rPr lang="ru-RU" altLang="ru-RU" dirty="0" smtClean="0">
                <a:cs typeface="Arial" panose="020B0604020202020204" pitchFamily="34" charset="0"/>
              </a:rPr>
              <a:t>до </a:t>
            </a:r>
            <a:r>
              <a:rPr lang="ru-RU" altLang="ru-RU" dirty="0">
                <a:cs typeface="Arial" panose="020B0604020202020204" pitchFamily="34" charset="0"/>
              </a:rPr>
              <a:t>01 июля 2021 года </a:t>
            </a:r>
            <a:r>
              <a:rPr lang="ru-RU" altLang="ru-RU" dirty="0" smtClean="0">
                <a:cs typeface="Arial" panose="020B0604020202020204" pitchFamily="34" charset="0"/>
              </a:rPr>
              <a:t>для </a:t>
            </a:r>
            <a:r>
              <a:rPr lang="ru-RU" altLang="ru-RU" dirty="0">
                <a:cs typeface="Arial" panose="020B0604020202020204" pitchFamily="34" charset="0"/>
              </a:rPr>
              <a:t>индивидуальных предпринимателей, не имеющих наемных </a:t>
            </a:r>
            <a:r>
              <a:rPr lang="ru-RU" altLang="ru-RU" dirty="0" smtClean="0">
                <a:cs typeface="Arial" panose="020B0604020202020204" pitchFamily="34" charset="0"/>
              </a:rPr>
              <a:t>работников</a:t>
            </a:r>
            <a:endParaRPr lang="ru-RU" altLang="ru-RU" dirty="0">
              <a:cs typeface="Arial" panose="020B0604020202020204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9573350"/>
              </p:ext>
            </p:extLst>
          </p:nvPr>
        </p:nvGraphicFramePr>
        <p:xfrm>
          <a:off x="637953" y="1222744"/>
          <a:ext cx="7522322" cy="33300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5355" indent="-194367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77469" indent="-155494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88456" indent="-155494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99443" indent="-155494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710431" indent="-155494" defTabSz="709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021418" indent="-155494" defTabSz="709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332406" indent="-155494" defTabSz="709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643393" indent="-155494" defTabSz="70944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BF3F95-7720-463A-9BE5-45505836BA1C}" type="slidenum">
              <a:rPr lang="en-US" altLang="ru-RU" sz="2200" b="1" smtClean="0">
                <a:solidFill>
                  <a:srgbClr val="FFFFFF"/>
                </a:solidFill>
                <a:latin typeface="+mj-lt"/>
              </a:rPr>
              <a:t>5</a:t>
            </a:fld>
            <a:endParaRPr lang="en-US" altLang="ru-RU" sz="2200" b="1"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4579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74806" y="359230"/>
            <a:ext cx="7337192" cy="845928"/>
          </a:xfrm>
        </p:spPr>
        <p:txBody>
          <a:bodyPr>
            <a:noAutofit/>
          </a:bodyPr>
          <a:lstStyle/>
          <a:p>
            <a:pPr defTabSz="1043056">
              <a:lnSpc>
                <a:spcPct val="100000"/>
              </a:lnSpc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 </a:t>
            </a:r>
            <a:r>
              <a:rPr lang="ru-RU" sz="2800" dirty="0"/>
              <a:t>реформе в </a:t>
            </a:r>
            <a:r>
              <a:rPr lang="ru-RU" sz="2800" dirty="0" smtClean="0"/>
              <a:t>цифрах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b="1" dirty="0" smtClean="0"/>
          </a:p>
          <a:p>
            <a:endParaRPr lang="en-US" b="1" dirty="0"/>
          </a:p>
          <a:p>
            <a:pPr algn="just"/>
            <a:r>
              <a:rPr lang="ru-RU" sz="2800" b="1" dirty="0" smtClean="0"/>
              <a:t>В целом в стране </a:t>
            </a:r>
            <a:endParaRPr lang="en-US" sz="2800" b="1" dirty="0" smtClean="0"/>
          </a:p>
          <a:p>
            <a:pPr defTabSz="1043056">
              <a:spcBef>
                <a:spcPct val="0"/>
              </a:spcBef>
            </a:pPr>
            <a:r>
              <a:rPr lang="ru-RU" sz="2800" b="1" dirty="0" smtClean="0"/>
              <a:t>1,6 миллиона пользователей зарегистрировали</a:t>
            </a:r>
          </a:p>
          <a:p>
            <a:pPr defTabSz="1043056">
              <a:spcBef>
                <a:spcPct val="0"/>
              </a:spcBef>
            </a:pPr>
            <a:r>
              <a:rPr lang="ru-RU" sz="2800" b="1" dirty="0" smtClean="0"/>
              <a:t>3,7 миллиона единиц ККТ</a:t>
            </a:r>
            <a:endParaRPr lang="ru-RU" sz="2800" b="1" dirty="0"/>
          </a:p>
          <a:p>
            <a:endParaRPr lang="ru-RU" sz="28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443401" y="1205156"/>
            <a:ext cx="3716429" cy="3521848"/>
          </a:xfrm>
        </p:spPr>
        <p:txBody>
          <a:bodyPr>
            <a:normAutofit/>
          </a:bodyPr>
          <a:lstStyle/>
          <a:p>
            <a:pPr defTabSz="1043056">
              <a:spcBef>
                <a:spcPct val="0"/>
              </a:spcBef>
            </a:pPr>
            <a:endParaRPr lang="en-US" b="1" dirty="0" smtClean="0"/>
          </a:p>
          <a:p>
            <a:pPr defTabSz="1043056">
              <a:spcBef>
                <a:spcPct val="0"/>
              </a:spcBef>
            </a:pPr>
            <a:endParaRPr lang="en-US" b="1" dirty="0"/>
          </a:p>
          <a:p>
            <a:pPr defTabSz="1043056">
              <a:spcBef>
                <a:spcPct val="0"/>
              </a:spcBef>
            </a:pPr>
            <a:endParaRPr lang="en-US" b="1" dirty="0" smtClean="0"/>
          </a:p>
          <a:p>
            <a:pPr defTabSz="1043056">
              <a:spcBef>
                <a:spcPct val="0"/>
              </a:spcBef>
            </a:pPr>
            <a:endParaRPr lang="en-US" b="1" dirty="0"/>
          </a:p>
          <a:p>
            <a:pPr defTabSz="1043056">
              <a:spcBef>
                <a:spcPct val="0"/>
              </a:spcBef>
            </a:pPr>
            <a:r>
              <a:rPr lang="ru-RU" sz="2800" b="1" dirty="0" smtClean="0"/>
              <a:t>в Красноярском крае 34,5 тысячи пользователей </a:t>
            </a:r>
            <a:endParaRPr lang="en-US" sz="2800" b="1" dirty="0" smtClean="0"/>
          </a:p>
          <a:p>
            <a:pPr defTabSz="1043056">
              <a:spcBef>
                <a:spcPct val="0"/>
              </a:spcBef>
            </a:pPr>
            <a:r>
              <a:rPr lang="ru-RU" sz="2800" b="1" dirty="0" smtClean="0"/>
              <a:t>зарегистрировали  </a:t>
            </a:r>
            <a:endParaRPr lang="ru-RU" sz="2800" b="1" dirty="0"/>
          </a:p>
          <a:p>
            <a:pPr defTabSz="1043056">
              <a:spcBef>
                <a:spcPct val="0"/>
              </a:spcBef>
            </a:pPr>
            <a:r>
              <a:rPr lang="ru-RU" sz="2800" b="1" dirty="0" smtClean="0"/>
              <a:t>77,7 тысяч  </a:t>
            </a:r>
            <a:r>
              <a:rPr lang="ru-RU" sz="2800" b="1" dirty="0"/>
              <a:t>единиц кассовой техники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/>
          <a:lstStyle/>
          <a:p>
            <a:fld id="{D57E3FE5-A9B2-4740-BCFC-E5DFD07173BA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672" y="1275354"/>
            <a:ext cx="547198" cy="5324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741" y="1394107"/>
            <a:ext cx="568153" cy="4900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648" y="1205157"/>
            <a:ext cx="1180475" cy="67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11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8901661"/>
              </p:ext>
            </p:extLst>
          </p:nvPr>
        </p:nvGraphicFramePr>
        <p:xfrm>
          <a:off x="822325" y="1204913"/>
          <a:ext cx="7321550" cy="3622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i="1" dirty="0" smtClean="0"/>
              <a:t>Динамика поэтапного перехода на применение ККТ </a:t>
            </a:r>
            <a:endParaRPr lang="ru-RU" sz="28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42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Номер слайда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28047" y="4580052"/>
            <a:ext cx="620370" cy="47407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16242" fontAlgn="base">
              <a:spcBef>
                <a:spcPct val="0"/>
              </a:spcBef>
              <a:spcAft>
                <a:spcPct val="0"/>
              </a:spcAft>
              <a:defRPr/>
            </a:pPr>
            <a:fld id="{26559C4F-6E85-42F3-8F28-4CF1CCB6E44B}" type="slidenum">
              <a:rPr lang="ru-RU" sz="2100">
                <a:latin typeface="Calibri" pitchFamily="34" charset="0"/>
              </a:rPr>
              <a:pPr defTabSz="816242"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z="2100" dirty="0">
              <a:latin typeface="Calibri" pitchFamily="34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93756" y="487950"/>
            <a:ext cx="7634291" cy="418379"/>
          </a:xfrm>
        </p:spPr>
        <p:txBody>
          <a:bodyPr vert="horz" lIns="81630" tIns="40815" rIns="81630" bIns="40815" rtlCol="0" anchor="ctr">
            <a:noAutofit/>
          </a:bodyPr>
          <a:lstStyle/>
          <a:p>
            <a:pPr defTabSz="816242" fontAlgn="base">
              <a:spcAft>
                <a:spcPct val="0"/>
              </a:spcAft>
            </a:pPr>
            <a:r>
              <a:rPr lang="ru-RU" sz="3100" dirty="0">
                <a:solidFill>
                  <a:schemeClr val="tx2"/>
                </a:solidFill>
              </a:rPr>
              <a:t>Цель контрольной работы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62692265"/>
              </p:ext>
            </p:extLst>
          </p:nvPr>
        </p:nvGraphicFramePr>
        <p:xfrm>
          <a:off x="786810" y="1138640"/>
          <a:ext cx="7666074" cy="3441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928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Номер слайда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28047" y="4580052"/>
            <a:ext cx="620370" cy="47407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16242" fontAlgn="base">
              <a:spcBef>
                <a:spcPct val="0"/>
              </a:spcBef>
              <a:spcAft>
                <a:spcPct val="0"/>
              </a:spcAft>
              <a:defRPr/>
            </a:pPr>
            <a:fld id="{26559C4F-6E85-42F3-8F28-4CF1CCB6E44B}" type="slidenum">
              <a:rPr lang="ru-RU" sz="2100">
                <a:latin typeface="Calibri" pitchFamily="34" charset="0"/>
              </a:rPr>
              <a:pPr defTabSz="816242"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z="2100" dirty="0">
              <a:latin typeface="Calibri" pitchFamily="34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93756" y="487950"/>
            <a:ext cx="7634291" cy="418379"/>
          </a:xfrm>
        </p:spPr>
        <p:txBody>
          <a:bodyPr vert="horz" lIns="81630" tIns="40815" rIns="81630" bIns="40815" rtlCol="0" anchor="ctr">
            <a:noAutofit/>
          </a:bodyPr>
          <a:lstStyle/>
          <a:p>
            <a:pPr defTabSz="816242" fontAlgn="base">
              <a:spcAft>
                <a:spcPct val="0"/>
              </a:spcAft>
            </a:pPr>
            <a:r>
              <a:rPr lang="ru-RU" sz="3100" dirty="0">
                <a:solidFill>
                  <a:schemeClr val="tx2"/>
                </a:solidFill>
              </a:rPr>
              <a:t>Принципы контрольной работы</a:t>
            </a:r>
          </a:p>
        </p:txBody>
      </p:sp>
      <p:sp>
        <p:nvSpPr>
          <p:cNvPr id="3" name="Shape 2"/>
          <p:cNvSpPr/>
          <p:nvPr/>
        </p:nvSpPr>
        <p:spPr>
          <a:xfrm>
            <a:off x="1975105" y="1109047"/>
            <a:ext cx="4626530" cy="3162282"/>
          </a:xfrm>
          <a:prstGeom prst="leftCircularArrow">
            <a:avLst>
              <a:gd name="adj1" fmla="val 8804"/>
              <a:gd name="adj2" fmla="val 0"/>
              <a:gd name="adj3" fmla="val 9962857"/>
              <a:gd name="adj4" fmla="val 49389"/>
              <a:gd name="adj5" fmla="val 4402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Полилиния 4"/>
          <p:cNvSpPr/>
          <p:nvPr/>
        </p:nvSpPr>
        <p:spPr>
          <a:xfrm>
            <a:off x="2374911" y="1109047"/>
            <a:ext cx="3806433" cy="957497"/>
          </a:xfrm>
          <a:custGeom>
            <a:avLst/>
            <a:gdLst>
              <a:gd name="connsiteX0" fmla="*/ 0 w 3641373"/>
              <a:gd name="connsiteY0" fmla="*/ 195356 h 1172111"/>
              <a:gd name="connsiteX1" fmla="*/ 195356 w 3641373"/>
              <a:gd name="connsiteY1" fmla="*/ 0 h 1172111"/>
              <a:gd name="connsiteX2" fmla="*/ 3446017 w 3641373"/>
              <a:gd name="connsiteY2" fmla="*/ 0 h 1172111"/>
              <a:gd name="connsiteX3" fmla="*/ 3641373 w 3641373"/>
              <a:gd name="connsiteY3" fmla="*/ 195356 h 1172111"/>
              <a:gd name="connsiteX4" fmla="*/ 3641373 w 3641373"/>
              <a:gd name="connsiteY4" fmla="*/ 976755 h 1172111"/>
              <a:gd name="connsiteX5" fmla="*/ 3446017 w 3641373"/>
              <a:gd name="connsiteY5" fmla="*/ 1172111 h 1172111"/>
              <a:gd name="connsiteX6" fmla="*/ 195356 w 3641373"/>
              <a:gd name="connsiteY6" fmla="*/ 1172111 h 1172111"/>
              <a:gd name="connsiteX7" fmla="*/ 0 w 3641373"/>
              <a:gd name="connsiteY7" fmla="*/ 976755 h 1172111"/>
              <a:gd name="connsiteX8" fmla="*/ 0 w 3641373"/>
              <a:gd name="connsiteY8" fmla="*/ 195356 h 1172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41373" h="1172111">
                <a:moveTo>
                  <a:pt x="0" y="195356"/>
                </a:moveTo>
                <a:cubicBezTo>
                  <a:pt x="0" y="87464"/>
                  <a:pt x="87464" y="0"/>
                  <a:pt x="195356" y="0"/>
                </a:cubicBezTo>
                <a:lnTo>
                  <a:pt x="3446017" y="0"/>
                </a:lnTo>
                <a:cubicBezTo>
                  <a:pt x="3553909" y="0"/>
                  <a:pt x="3641373" y="87464"/>
                  <a:pt x="3641373" y="195356"/>
                </a:cubicBezTo>
                <a:lnTo>
                  <a:pt x="3641373" y="976755"/>
                </a:lnTo>
                <a:cubicBezTo>
                  <a:pt x="3641373" y="1084647"/>
                  <a:pt x="3553909" y="1172111"/>
                  <a:pt x="3446017" y="1172111"/>
                </a:cubicBezTo>
                <a:lnTo>
                  <a:pt x="195356" y="1172111"/>
                </a:lnTo>
                <a:cubicBezTo>
                  <a:pt x="87464" y="1172111"/>
                  <a:pt x="0" y="1084647"/>
                  <a:pt x="0" y="976755"/>
                </a:cubicBezTo>
                <a:lnTo>
                  <a:pt x="0" y="19535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3418" tIns="133418" rIns="133418" bIns="133418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/>
              <a:t>Автоматизация</a:t>
            </a:r>
            <a:endParaRPr lang="ru-RU" sz="2000" b="1" kern="1200" dirty="0"/>
          </a:p>
        </p:txBody>
      </p:sp>
      <p:sp>
        <p:nvSpPr>
          <p:cNvPr id="6" name="Полилиния 5"/>
          <p:cNvSpPr/>
          <p:nvPr/>
        </p:nvSpPr>
        <p:spPr>
          <a:xfrm>
            <a:off x="4465699" y="2587362"/>
            <a:ext cx="3440356" cy="907733"/>
          </a:xfrm>
          <a:custGeom>
            <a:avLst/>
            <a:gdLst>
              <a:gd name="connsiteX0" fmla="*/ 0 w 3265126"/>
              <a:gd name="connsiteY0" fmla="*/ 179381 h 1076267"/>
              <a:gd name="connsiteX1" fmla="*/ 179381 w 3265126"/>
              <a:gd name="connsiteY1" fmla="*/ 0 h 1076267"/>
              <a:gd name="connsiteX2" fmla="*/ 3085745 w 3265126"/>
              <a:gd name="connsiteY2" fmla="*/ 0 h 1076267"/>
              <a:gd name="connsiteX3" fmla="*/ 3265126 w 3265126"/>
              <a:gd name="connsiteY3" fmla="*/ 179381 h 1076267"/>
              <a:gd name="connsiteX4" fmla="*/ 3265126 w 3265126"/>
              <a:gd name="connsiteY4" fmla="*/ 896886 h 1076267"/>
              <a:gd name="connsiteX5" fmla="*/ 3085745 w 3265126"/>
              <a:gd name="connsiteY5" fmla="*/ 1076267 h 1076267"/>
              <a:gd name="connsiteX6" fmla="*/ 179381 w 3265126"/>
              <a:gd name="connsiteY6" fmla="*/ 1076267 h 1076267"/>
              <a:gd name="connsiteX7" fmla="*/ 0 w 3265126"/>
              <a:gd name="connsiteY7" fmla="*/ 896886 h 1076267"/>
              <a:gd name="connsiteX8" fmla="*/ 0 w 3265126"/>
              <a:gd name="connsiteY8" fmla="*/ 179381 h 107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5126" h="1076267">
                <a:moveTo>
                  <a:pt x="0" y="179381"/>
                </a:moveTo>
                <a:cubicBezTo>
                  <a:pt x="0" y="80312"/>
                  <a:pt x="80312" y="0"/>
                  <a:pt x="179381" y="0"/>
                </a:cubicBezTo>
                <a:lnTo>
                  <a:pt x="3085745" y="0"/>
                </a:lnTo>
                <a:cubicBezTo>
                  <a:pt x="3184814" y="0"/>
                  <a:pt x="3265126" y="80312"/>
                  <a:pt x="3265126" y="179381"/>
                </a:cubicBezTo>
                <a:lnTo>
                  <a:pt x="3265126" y="896886"/>
                </a:lnTo>
                <a:cubicBezTo>
                  <a:pt x="3265126" y="995955"/>
                  <a:pt x="3184814" y="1076267"/>
                  <a:pt x="3085745" y="1076267"/>
                </a:cubicBezTo>
                <a:lnTo>
                  <a:pt x="179381" y="1076267"/>
                </a:lnTo>
                <a:cubicBezTo>
                  <a:pt x="80312" y="1076267"/>
                  <a:pt x="0" y="995955"/>
                  <a:pt x="0" y="896886"/>
                </a:cubicBezTo>
                <a:lnTo>
                  <a:pt x="0" y="17938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8739" tIns="128739" rIns="128739" bIns="128739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/>
              <a:t>Вовлечение граждан</a:t>
            </a:r>
            <a:endParaRPr lang="ru-RU" sz="2000" b="1" kern="1200" dirty="0"/>
          </a:p>
        </p:txBody>
      </p:sp>
      <p:sp>
        <p:nvSpPr>
          <p:cNvPr id="8" name="Полилиния 7"/>
          <p:cNvSpPr/>
          <p:nvPr/>
        </p:nvSpPr>
        <p:spPr>
          <a:xfrm>
            <a:off x="2849447" y="3839246"/>
            <a:ext cx="3232505" cy="864164"/>
          </a:xfrm>
          <a:custGeom>
            <a:avLst/>
            <a:gdLst>
              <a:gd name="connsiteX0" fmla="*/ 0 w 2784842"/>
              <a:gd name="connsiteY0" fmla="*/ 195356 h 1172111"/>
              <a:gd name="connsiteX1" fmla="*/ 195356 w 2784842"/>
              <a:gd name="connsiteY1" fmla="*/ 0 h 1172111"/>
              <a:gd name="connsiteX2" fmla="*/ 2589486 w 2784842"/>
              <a:gd name="connsiteY2" fmla="*/ 0 h 1172111"/>
              <a:gd name="connsiteX3" fmla="*/ 2784842 w 2784842"/>
              <a:gd name="connsiteY3" fmla="*/ 195356 h 1172111"/>
              <a:gd name="connsiteX4" fmla="*/ 2784842 w 2784842"/>
              <a:gd name="connsiteY4" fmla="*/ 976755 h 1172111"/>
              <a:gd name="connsiteX5" fmla="*/ 2589486 w 2784842"/>
              <a:gd name="connsiteY5" fmla="*/ 1172111 h 1172111"/>
              <a:gd name="connsiteX6" fmla="*/ 195356 w 2784842"/>
              <a:gd name="connsiteY6" fmla="*/ 1172111 h 1172111"/>
              <a:gd name="connsiteX7" fmla="*/ 0 w 2784842"/>
              <a:gd name="connsiteY7" fmla="*/ 976755 h 1172111"/>
              <a:gd name="connsiteX8" fmla="*/ 0 w 2784842"/>
              <a:gd name="connsiteY8" fmla="*/ 195356 h 1172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4842" h="1172111">
                <a:moveTo>
                  <a:pt x="0" y="195356"/>
                </a:moveTo>
                <a:cubicBezTo>
                  <a:pt x="0" y="87464"/>
                  <a:pt x="87464" y="0"/>
                  <a:pt x="195356" y="0"/>
                </a:cubicBezTo>
                <a:lnTo>
                  <a:pt x="2589486" y="0"/>
                </a:lnTo>
                <a:cubicBezTo>
                  <a:pt x="2697378" y="0"/>
                  <a:pt x="2784842" y="87464"/>
                  <a:pt x="2784842" y="195356"/>
                </a:cubicBezTo>
                <a:lnTo>
                  <a:pt x="2784842" y="976755"/>
                </a:lnTo>
                <a:cubicBezTo>
                  <a:pt x="2784842" y="1084647"/>
                  <a:pt x="2697378" y="1172111"/>
                  <a:pt x="2589486" y="1172111"/>
                </a:cubicBezTo>
                <a:lnTo>
                  <a:pt x="195356" y="1172111"/>
                </a:lnTo>
                <a:cubicBezTo>
                  <a:pt x="87464" y="1172111"/>
                  <a:pt x="0" y="1084647"/>
                  <a:pt x="0" y="976755"/>
                </a:cubicBezTo>
                <a:lnTo>
                  <a:pt x="0" y="19535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3418" tIns="133418" rIns="133418" bIns="133418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/>
              <a:t>Интеграция</a:t>
            </a:r>
            <a:endParaRPr lang="ru-RU" sz="2000" b="1" kern="1200" dirty="0"/>
          </a:p>
        </p:txBody>
      </p:sp>
      <p:sp>
        <p:nvSpPr>
          <p:cNvPr id="9" name="Полилиния 8"/>
          <p:cNvSpPr/>
          <p:nvPr/>
        </p:nvSpPr>
        <p:spPr>
          <a:xfrm>
            <a:off x="760453" y="2581246"/>
            <a:ext cx="3355607" cy="913849"/>
          </a:xfrm>
          <a:custGeom>
            <a:avLst/>
            <a:gdLst>
              <a:gd name="connsiteX0" fmla="*/ 0 w 3162847"/>
              <a:gd name="connsiteY0" fmla="*/ 185049 h 1110270"/>
              <a:gd name="connsiteX1" fmla="*/ 185049 w 3162847"/>
              <a:gd name="connsiteY1" fmla="*/ 0 h 1110270"/>
              <a:gd name="connsiteX2" fmla="*/ 2977798 w 3162847"/>
              <a:gd name="connsiteY2" fmla="*/ 0 h 1110270"/>
              <a:gd name="connsiteX3" fmla="*/ 3162847 w 3162847"/>
              <a:gd name="connsiteY3" fmla="*/ 185049 h 1110270"/>
              <a:gd name="connsiteX4" fmla="*/ 3162847 w 3162847"/>
              <a:gd name="connsiteY4" fmla="*/ 925221 h 1110270"/>
              <a:gd name="connsiteX5" fmla="*/ 2977798 w 3162847"/>
              <a:gd name="connsiteY5" fmla="*/ 1110270 h 1110270"/>
              <a:gd name="connsiteX6" fmla="*/ 185049 w 3162847"/>
              <a:gd name="connsiteY6" fmla="*/ 1110270 h 1110270"/>
              <a:gd name="connsiteX7" fmla="*/ 0 w 3162847"/>
              <a:gd name="connsiteY7" fmla="*/ 925221 h 1110270"/>
              <a:gd name="connsiteX8" fmla="*/ 0 w 3162847"/>
              <a:gd name="connsiteY8" fmla="*/ 185049 h 111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62847" h="1110270">
                <a:moveTo>
                  <a:pt x="0" y="185049"/>
                </a:moveTo>
                <a:cubicBezTo>
                  <a:pt x="0" y="82849"/>
                  <a:pt x="82849" y="0"/>
                  <a:pt x="185049" y="0"/>
                </a:cubicBezTo>
                <a:lnTo>
                  <a:pt x="2977798" y="0"/>
                </a:lnTo>
                <a:cubicBezTo>
                  <a:pt x="3079998" y="0"/>
                  <a:pt x="3162847" y="82849"/>
                  <a:pt x="3162847" y="185049"/>
                </a:cubicBezTo>
                <a:lnTo>
                  <a:pt x="3162847" y="925221"/>
                </a:lnTo>
                <a:cubicBezTo>
                  <a:pt x="3162847" y="1027421"/>
                  <a:pt x="3079998" y="1110270"/>
                  <a:pt x="2977798" y="1110270"/>
                </a:cubicBezTo>
                <a:lnTo>
                  <a:pt x="185049" y="1110270"/>
                </a:lnTo>
                <a:cubicBezTo>
                  <a:pt x="82849" y="1110270"/>
                  <a:pt x="0" y="1027421"/>
                  <a:pt x="0" y="925221"/>
                </a:cubicBezTo>
                <a:lnTo>
                  <a:pt x="0" y="18504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0399" tIns="130399" rIns="130399" bIns="130399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/>
              <a:t>Работа с «большими данными»</a:t>
            </a:r>
            <a:endParaRPr lang="ru-RU" sz="2000" b="1" kern="1200" dirty="0"/>
          </a:p>
        </p:txBody>
      </p:sp>
      <p:sp>
        <p:nvSpPr>
          <p:cNvPr id="13" name="Выгнутая вниз стрелка 12"/>
          <p:cNvSpPr>
            <a:spLocks noChangeAspect="1"/>
          </p:cNvSpPr>
          <p:nvPr/>
        </p:nvSpPr>
        <p:spPr>
          <a:xfrm>
            <a:off x="1863399" y="3515057"/>
            <a:ext cx="5038344" cy="1208315"/>
          </a:xfrm>
          <a:prstGeom prst="curvedUpArrow">
            <a:avLst>
              <a:gd name="adj1" fmla="val 25000"/>
              <a:gd name="adj2" fmla="val 72079"/>
              <a:gd name="adj3" fmla="val 14406"/>
            </a:avLst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609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нцепция АСК НДС2 Кас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6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2.xml><?xml version="1.0" encoding="utf-8"?>
<a:theme xmlns:a="http://schemas.openxmlformats.org/drawingml/2006/main" name="8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3.xml><?xml version="1.0" encoding="utf-8"?>
<a:theme xmlns:a="http://schemas.openxmlformats.org/drawingml/2006/main" name="10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4.xml><?xml version="1.0" encoding="utf-8"?>
<a:theme xmlns:a="http://schemas.openxmlformats.org/drawingml/2006/main" name="1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1_Концепция АСК НДС2 Кас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Концепция АСК НДС2 Кас (1).thmx</Template>
  <TotalTime>24750</TotalTime>
  <Words>1566</Words>
  <Application>Microsoft Office PowerPoint</Application>
  <PresentationFormat>Экран (16:9)</PresentationFormat>
  <Paragraphs>274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30</vt:i4>
      </vt:variant>
    </vt:vector>
  </HeadingPairs>
  <TitlesOfParts>
    <vt:vector size="44" baseType="lpstr">
      <vt:lpstr>Концепция АСК НДС2 Кас (1)</vt:lpstr>
      <vt:lpstr>Present_FNS2012_A4</vt:lpstr>
      <vt:lpstr>1_Present_FNS2012_A4</vt:lpstr>
      <vt:lpstr>2_Present_FNS2012_A4</vt:lpstr>
      <vt:lpstr>5_Present_FNS2012_A4</vt:lpstr>
      <vt:lpstr>4_Present_FNS2012_A4</vt:lpstr>
      <vt:lpstr>9_Present_FNS2012_A4</vt:lpstr>
      <vt:lpstr>1_Концепция АСК НДС2 Кас (1)</vt:lpstr>
      <vt:lpstr>3_Present_FNS2012_A4</vt:lpstr>
      <vt:lpstr>6_Present_FNS2012_A4</vt:lpstr>
      <vt:lpstr>7_Present_FNS2012_A4</vt:lpstr>
      <vt:lpstr>8_Present_FNS2012_A4</vt:lpstr>
      <vt:lpstr>10_Present_FNS2012_A4</vt:lpstr>
      <vt:lpstr>11_Present_FNS2012_A4</vt:lpstr>
      <vt:lpstr>  «Контроль за соблюдением обязательных требований законодательства о применении контрольно-кассовой техники. Порядок электронного взаимодействия пользователей ККТ с налоговыми органами через кабинет контрольно-кассовой техники».   </vt:lpstr>
      <vt:lpstr>Переходные положения Федерального закона</vt:lpstr>
      <vt:lpstr>С 1 июля 2019 года обязаны применять ККТ </vt:lpstr>
      <vt:lpstr>Расширен термин «Расчеты» и определены операции, при которых необходимо применять ККТ с 01.07.2019</vt:lpstr>
      <vt:lpstr>Отсрочка до 01 июля 2021 года для индивидуальных предпринимателей, не имеющих наемных работников</vt:lpstr>
      <vt:lpstr>  О реформе в цифрах   </vt:lpstr>
      <vt:lpstr>Динамика поэтапного перехода на применение ККТ </vt:lpstr>
      <vt:lpstr>Цель контрольной работы</vt:lpstr>
      <vt:lpstr>Принципы контрольной работы</vt:lpstr>
      <vt:lpstr>Основные полномочия налоговых органов при проведения контроля</vt:lpstr>
      <vt:lpstr>Презентация PowerPoint</vt:lpstr>
      <vt:lpstr>Автоматизация процессов </vt:lpstr>
      <vt:lpstr>Алгоритм работы АСК ККТ</vt:lpstr>
      <vt:lpstr>Обязанности налогоплательщиков пользователей ККТ</vt:lpstr>
      <vt:lpstr> Динамика количества проверок </vt:lpstr>
      <vt:lpstr>Типовые нарушения за 1 полугодие  2019 года</vt:lpstr>
      <vt:lpstr>Выявленные нарушения в 1 полугодии 2019 г.</vt:lpstr>
      <vt:lpstr> Ответственность  за нарушения законодательства о применении ККТ </vt:lpstr>
      <vt:lpstr>Мораторий на привлечение к ответственности за неприменение контрольно-кассовой техники </vt:lpstr>
      <vt:lpstr>Дополнения в Федеральный закон № 54-ФЗ</vt:lpstr>
      <vt:lpstr>Уведомление пользователей об истечении срока действия ФН</vt:lpstr>
      <vt:lpstr>Реквизит «Код товара»</vt:lpstr>
      <vt:lpstr>Реквизит «Код товара»</vt:lpstr>
      <vt:lpstr>Чтобы  избежать штрафа</vt:lpstr>
      <vt:lpstr>ККТ применили, но в чеке есть ошибка</vt:lpstr>
      <vt:lpstr>Личный кабинет пользователя</vt:lpstr>
      <vt:lpstr> Личный кабинет пользователя ККТ</vt:lpstr>
      <vt:lpstr>Гражданский контроль за применением ККТ</vt:lpstr>
      <vt:lpstr>Мобильное приложение проверки чеков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Совещание по вопросам проведения эксперимента</dc:title>
  <dc:creator>Anatoly Gaverdovskiy</dc:creator>
  <cp:lastModifiedBy>Морозова Елена Александровна</cp:lastModifiedBy>
  <cp:revision>1197</cp:revision>
  <cp:lastPrinted>2018-09-27T10:15:34Z</cp:lastPrinted>
  <dcterms:created xsi:type="dcterms:W3CDTF">2014-02-04T14:06:09Z</dcterms:created>
  <dcterms:modified xsi:type="dcterms:W3CDTF">2019-08-30T08:39:33Z</dcterms:modified>
</cp:coreProperties>
</file>