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91" r:id="rId2"/>
    <p:sldMasterId id="2147483730" r:id="rId3"/>
  </p:sldMasterIdLst>
  <p:notesMasterIdLst>
    <p:notesMasterId r:id="rId12"/>
  </p:notesMasterIdLst>
  <p:handoutMasterIdLst>
    <p:handoutMasterId r:id="rId13"/>
  </p:handoutMasterIdLst>
  <p:sldIdLst>
    <p:sldId id="262" r:id="rId4"/>
    <p:sldId id="320" r:id="rId5"/>
    <p:sldId id="322" r:id="rId6"/>
    <p:sldId id="331" r:id="rId7"/>
    <p:sldId id="321" r:id="rId8"/>
    <p:sldId id="329" r:id="rId9"/>
    <p:sldId id="327" r:id="rId10"/>
    <p:sldId id="278" r:id="rId11"/>
  </p:sldIdLst>
  <p:sldSz cx="9144000" cy="5143500" type="screen16x9"/>
  <p:notesSz cx="6797675" cy="9926638"/>
  <p:defaultTextStyle>
    <a:defPPr>
      <a:defRPr lang="ru-RU"/>
    </a:defPPr>
    <a:lvl1pPr marL="0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9027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98054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47081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96108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45135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94163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43190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92217" algn="l" defTabSz="8980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chanoff@inbox.ru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CCFF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2295" autoAdjust="0"/>
  </p:normalViewPr>
  <p:slideViewPr>
    <p:cSldViewPr>
      <p:cViewPr varScale="1">
        <p:scale>
          <a:sx n="118" d="100"/>
          <a:sy n="118" d="100"/>
        </p:scale>
        <p:origin x="-396" y="-90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6" d="100"/>
        <a:sy n="15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25400">
              <a:solidFill>
                <a:schemeClr val="tx1">
                  <a:alpha val="53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explosion val="25"/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solidFill>
                  <a:schemeClr val="tx1">
                    <a:alpha val="53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07-4C15-9873-8262ACC0D2A2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solidFill>
                  <a:schemeClr val="tx1">
                    <a:alpha val="53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07-4C15-9873-8262ACC0D2A2}"/>
              </c:ext>
            </c:extLst>
          </c:dPt>
          <c:dLbls>
            <c:dLbl>
              <c:idx val="0"/>
              <c:layout>
                <c:manualLayout>
                  <c:x val="3.4784116181290507E-2"/>
                  <c:y val="-5.21668349216533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Реальный</a:t>
                    </a:r>
                    <a:r>
                      <a:rPr lang="ru-RU" baseline="0" dirty="0" smtClean="0"/>
                      <a:t> сектор экономики</a:t>
                    </a:r>
                    <a:r>
                      <a:rPr lang="ru-RU" dirty="0"/>
                      <a:t>
 </a:t>
                    </a:r>
                    <a:r>
                      <a:rPr lang="ru-RU" sz="2000" b="1" dirty="0"/>
                      <a:t>6 409   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07-4C15-9873-8262ACC0D2A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"Технические" фирмы
</a:t>
                    </a:r>
                    <a:r>
                      <a:rPr lang="ru-RU" sz="2000" b="1" dirty="0"/>
                      <a:t> 2 243   </a:t>
                    </a:r>
                    <a:endParaRPr lang="ru-RU" b="1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07-4C15-9873-8262ACC0D2A2}"/>
                </c:ext>
              </c:extLst>
            </c:dLbl>
            <c:numFmt formatCode="_(* #,##0_);_(* \(#,##0\);_(* &quot;-&quot;_);_(@_)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Реальный бизнес</c:v>
                </c:pt>
                <c:pt idx="1">
                  <c:v>"Технические" фирмы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4229.9400000000005</c:v>
                </c:pt>
                <c:pt idx="1">
                  <c:v>2179.06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307-4C15-9873-8262ACC0D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>
      <a:noFill/>
    </a:ln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0-08T23:44:37.902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341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744" y="0"/>
            <a:ext cx="2945341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7E4E1-7945-44A8-AD47-AA57E08CB0E8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164"/>
            <a:ext cx="2945341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744" y="9428164"/>
            <a:ext cx="2945341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9DD57-B9EC-4582-82EB-F43132009E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413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2D92A-2F6C-4227-8B62-8439EA66251B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58BE7-A85F-477A-8EF0-3F73E05EA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5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случае представления уточненной НД по НДС выгодоприобретателем, в показателях эффективности для целей 1-НР учитывается только доля, приходящаяся на «цепочку» операций от «сложных» расхождений. В случае наличия факта отработки «сомнительного» контрагента в рамках иных писем, в 1-НР данные суммы не включаются.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4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случае представления уточненной НД по НДС выгодоприобретателем, в показателях эффективности для целей 1-НР учитывается только доля, приходящаяся на «цепочку» операций от «сложных» расхождений. В случае наличия факта отработки «сомнительного» контрагента в рамках иных писем, в 1-НР данные суммы не включаются.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710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4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CAF5B9-CC1E-4A3E-B04F-728BB30B0B5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430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898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3877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77" b="0">
                <a:solidFill>
                  <a:schemeClr val="bg1"/>
                </a:solidFill>
                <a:latin typeface="+mj-lt"/>
              </a:defRPr>
            </a:lvl1pPr>
            <a:lvl2pPr marL="354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9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4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8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73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8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7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6871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47279" indent="0">
              <a:buFontTx/>
              <a:buNone/>
              <a:defRPr b="1">
                <a:latin typeface="+mj-lt"/>
              </a:defRPr>
            </a:lvl1pPr>
            <a:lvl2pPr marL="245119" indent="2160">
              <a:defRPr>
                <a:latin typeface="+mj-lt"/>
              </a:defRPr>
            </a:lvl2pPr>
            <a:lvl3pPr marL="427608" indent="-177090">
              <a:tabLst/>
              <a:defRPr>
                <a:latin typeface="+mj-lt"/>
              </a:defRPr>
            </a:lvl3pPr>
            <a:lvl4pPr marL="0" indent="245119">
              <a:lnSpc>
                <a:spcPts val="1224"/>
              </a:lnSpc>
              <a:spcBef>
                <a:spcPts val="272"/>
              </a:spcBef>
              <a:defRPr>
                <a:latin typeface="+mj-lt"/>
              </a:defRPr>
            </a:lvl4pPr>
            <a:lvl5pPr>
              <a:lnSpc>
                <a:spcPts val="1224"/>
              </a:lnSpc>
              <a:spcBef>
                <a:spcPts val="27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7094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2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26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40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47279" indent="0">
              <a:buFontTx/>
              <a:buNone/>
              <a:defRPr b="1">
                <a:latin typeface="+mj-lt"/>
              </a:defRPr>
            </a:lvl1pPr>
            <a:lvl2pPr marL="247279" indent="0">
              <a:defRPr>
                <a:latin typeface="+mj-lt"/>
              </a:defRPr>
            </a:lvl2pPr>
            <a:lvl3pPr marL="427608" indent="-177090">
              <a:defRPr>
                <a:latin typeface="+mj-lt"/>
              </a:defRPr>
            </a:lvl3pPr>
            <a:lvl4pPr marL="0" indent="245119">
              <a:defRPr>
                <a:latin typeface="+mj-lt"/>
              </a:defRPr>
            </a:lvl4pPr>
            <a:lvl5pPr marL="97615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2"/>
            <a:ext cx="7337901" cy="829352"/>
          </a:xfrm>
        </p:spPr>
        <p:txBody>
          <a:bodyPr/>
          <a:lstStyle>
            <a:lvl1pPr marL="0" marR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26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55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129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 anchor="t"/>
          <a:lstStyle>
            <a:lvl1pPr marL="0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1pPr>
            <a:lvl2pPr marL="354743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2pPr>
            <a:lvl3pPr marL="709487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3pPr>
            <a:lvl4pPr marL="1064230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4pPr>
            <a:lvl5pPr marL="1418973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5pPr>
            <a:lvl6pPr marL="1773717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6pPr>
            <a:lvl7pPr marL="2128460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7pPr>
            <a:lvl8pPr marL="2483203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8pPr>
            <a:lvl9pPr marL="2837947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123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177"/>
            </a:lvl1pPr>
            <a:lvl2pPr>
              <a:defRPr sz="1837"/>
            </a:lvl2pPr>
            <a:lvl3pPr>
              <a:defRPr sz="1564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177"/>
            </a:lvl1pPr>
            <a:lvl2pPr>
              <a:defRPr sz="1837"/>
            </a:lvl2pPr>
            <a:lvl3pPr>
              <a:defRPr sz="1564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309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1837" b="1"/>
            </a:lvl1pPr>
            <a:lvl2pPr marL="354743" indent="0">
              <a:buNone/>
              <a:defRPr sz="1564" b="1"/>
            </a:lvl2pPr>
            <a:lvl3pPr marL="709487" indent="0">
              <a:buNone/>
              <a:defRPr sz="1428" b="1"/>
            </a:lvl3pPr>
            <a:lvl4pPr marL="1064230" indent="0">
              <a:buNone/>
              <a:defRPr sz="1224" b="1"/>
            </a:lvl4pPr>
            <a:lvl5pPr marL="1418973" indent="0">
              <a:buNone/>
              <a:defRPr sz="1224" b="1"/>
            </a:lvl5pPr>
            <a:lvl6pPr marL="1773717" indent="0">
              <a:buNone/>
              <a:defRPr sz="1224" b="1"/>
            </a:lvl6pPr>
            <a:lvl7pPr marL="2128460" indent="0">
              <a:buNone/>
              <a:defRPr sz="1224" b="1"/>
            </a:lvl7pPr>
            <a:lvl8pPr marL="2483203" indent="0">
              <a:buNone/>
              <a:defRPr sz="1224" b="1"/>
            </a:lvl8pPr>
            <a:lvl9pPr marL="2837947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1837"/>
            </a:lvl1pPr>
            <a:lvl2pPr>
              <a:defRPr sz="1564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1837" b="1"/>
            </a:lvl1pPr>
            <a:lvl2pPr marL="354743" indent="0">
              <a:buNone/>
              <a:defRPr sz="1564" b="1"/>
            </a:lvl2pPr>
            <a:lvl3pPr marL="709487" indent="0">
              <a:buNone/>
              <a:defRPr sz="1428" b="1"/>
            </a:lvl3pPr>
            <a:lvl4pPr marL="1064230" indent="0">
              <a:buNone/>
              <a:defRPr sz="1224" b="1"/>
            </a:lvl4pPr>
            <a:lvl5pPr marL="1418973" indent="0">
              <a:buNone/>
              <a:defRPr sz="1224" b="1"/>
            </a:lvl5pPr>
            <a:lvl6pPr marL="1773717" indent="0">
              <a:buNone/>
              <a:defRPr sz="1224" b="1"/>
            </a:lvl6pPr>
            <a:lvl7pPr marL="2128460" indent="0">
              <a:buNone/>
              <a:defRPr sz="1224" b="1"/>
            </a:lvl7pPr>
            <a:lvl8pPr marL="2483203" indent="0">
              <a:buNone/>
              <a:defRPr sz="1224" b="1"/>
            </a:lvl8pPr>
            <a:lvl9pPr marL="2837947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1837"/>
            </a:lvl1pPr>
            <a:lvl2pPr>
              <a:defRPr sz="1564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82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60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1837" i="0">
                <a:solidFill>
                  <a:schemeClr val="bg1"/>
                </a:solidFill>
                <a:latin typeface="+mj-lt"/>
              </a:defRPr>
            </a:lvl1pPr>
          </a:lstStyle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3928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56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517"/>
            </a:lvl1pPr>
            <a:lvl2pPr>
              <a:defRPr sz="2177"/>
            </a:lvl2pPr>
            <a:lvl3pPr>
              <a:defRPr sz="1837"/>
            </a:lvl3pPr>
            <a:lvl4pPr>
              <a:defRPr sz="1564"/>
            </a:lvl4pPr>
            <a:lvl5pPr>
              <a:defRPr sz="1564"/>
            </a:lvl5pPr>
            <a:lvl6pPr>
              <a:defRPr sz="1564"/>
            </a:lvl6pPr>
            <a:lvl7pPr>
              <a:defRPr sz="1564"/>
            </a:lvl7pPr>
            <a:lvl8pPr>
              <a:defRPr sz="1564"/>
            </a:lvl8pPr>
            <a:lvl9pPr>
              <a:defRPr sz="15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088"/>
            </a:lvl1pPr>
            <a:lvl2pPr marL="354743" indent="0">
              <a:buNone/>
              <a:defRPr sz="952"/>
            </a:lvl2pPr>
            <a:lvl3pPr marL="709487" indent="0">
              <a:buNone/>
              <a:defRPr sz="748"/>
            </a:lvl3pPr>
            <a:lvl4pPr marL="1064230" indent="0">
              <a:buNone/>
              <a:defRPr sz="680"/>
            </a:lvl4pPr>
            <a:lvl5pPr marL="1418973" indent="0">
              <a:buNone/>
              <a:defRPr sz="680"/>
            </a:lvl5pPr>
            <a:lvl6pPr marL="1773717" indent="0">
              <a:buNone/>
              <a:defRPr sz="680"/>
            </a:lvl6pPr>
            <a:lvl7pPr marL="2128460" indent="0">
              <a:buNone/>
              <a:defRPr sz="680"/>
            </a:lvl7pPr>
            <a:lvl8pPr marL="2483203" indent="0">
              <a:buNone/>
              <a:defRPr sz="680"/>
            </a:lvl8pPr>
            <a:lvl9pPr marL="2837947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918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6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17"/>
            </a:lvl1pPr>
            <a:lvl2pPr marL="354743" indent="0">
              <a:buNone/>
              <a:defRPr sz="2177"/>
            </a:lvl2pPr>
            <a:lvl3pPr marL="709487" indent="0">
              <a:buNone/>
              <a:defRPr sz="1837"/>
            </a:lvl3pPr>
            <a:lvl4pPr marL="1064230" indent="0">
              <a:buNone/>
              <a:defRPr sz="1564"/>
            </a:lvl4pPr>
            <a:lvl5pPr marL="1418973" indent="0">
              <a:buNone/>
              <a:defRPr sz="1564"/>
            </a:lvl5pPr>
            <a:lvl6pPr marL="1773717" indent="0">
              <a:buNone/>
              <a:defRPr sz="1564"/>
            </a:lvl6pPr>
            <a:lvl7pPr marL="2128460" indent="0">
              <a:buNone/>
              <a:defRPr sz="1564"/>
            </a:lvl7pPr>
            <a:lvl8pPr marL="2483203" indent="0">
              <a:buNone/>
              <a:defRPr sz="1564"/>
            </a:lvl8pPr>
            <a:lvl9pPr marL="2837947" indent="0">
              <a:buNone/>
              <a:defRPr sz="1564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88"/>
            </a:lvl1pPr>
            <a:lvl2pPr marL="354743" indent="0">
              <a:buNone/>
              <a:defRPr sz="952"/>
            </a:lvl2pPr>
            <a:lvl3pPr marL="709487" indent="0">
              <a:buNone/>
              <a:defRPr sz="748"/>
            </a:lvl3pPr>
            <a:lvl4pPr marL="1064230" indent="0">
              <a:buNone/>
              <a:defRPr sz="680"/>
            </a:lvl4pPr>
            <a:lvl5pPr marL="1418973" indent="0">
              <a:buNone/>
              <a:defRPr sz="680"/>
            </a:lvl5pPr>
            <a:lvl6pPr marL="1773717" indent="0">
              <a:buNone/>
              <a:defRPr sz="680"/>
            </a:lvl6pPr>
            <a:lvl7pPr marL="2128460" indent="0">
              <a:buNone/>
              <a:defRPr sz="680"/>
            </a:lvl7pPr>
            <a:lvl8pPr marL="2483203" indent="0">
              <a:buNone/>
              <a:defRPr sz="680"/>
            </a:lvl8pPr>
            <a:lvl9pPr marL="2837947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66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7426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606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>
            <a:spLocks noChangeArrowheads="1"/>
          </p:cNvSpPr>
          <p:nvPr/>
        </p:nvSpPr>
        <p:spPr bwMode="auto">
          <a:xfrm>
            <a:off x="0" y="0"/>
            <a:ext cx="9147175" cy="513715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lang="ru-RU" altLang="ru-RU" sz="1600" b="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3906" y="241685"/>
            <a:ext cx="7721624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>
          <a:xfrm>
            <a:off x="3109913" y="4783138"/>
            <a:ext cx="2928937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>
          <a:xfrm>
            <a:off x="457200" y="4783138"/>
            <a:ext cx="2103438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>
          <a:xfrm>
            <a:off x="6588125" y="4783138"/>
            <a:ext cx="2103438" cy="338137"/>
          </a:xfrm>
        </p:spPr>
        <p:txBody>
          <a:bodyPr/>
          <a:lstStyle>
            <a:lvl1pPr>
              <a:spcBef>
                <a:spcPct val="50000"/>
              </a:spcBef>
              <a:defRPr sz="2200" b="1">
                <a:latin typeface="Arial" pitchFamily="34" charset="0"/>
              </a:defRPr>
            </a:lvl1pPr>
          </a:lstStyle>
          <a:p>
            <a:pPr>
              <a:defRPr/>
            </a:pPr>
            <a:fld id="{9F3E80FA-86F8-49AD-B030-4A281412B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76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3877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77" b="0">
                <a:solidFill>
                  <a:schemeClr val="bg1"/>
                </a:solidFill>
                <a:latin typeface="+mj-lt"/>
              </a:defRPr>
            </a:lvl1pPr>
            <a:lvl2pPr marL="354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9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4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8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737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8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7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5429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47279" indent="0">
              <a:buFontTx/>
              <a:buNone/>
              <a:defRPr b="1">
                <a:latin typeface="+mj-lt"/>
              </a:defRPr>
            </a:lvl1pPr>
            <a:lvl2pPr marL="245119" indent="2160">
              <a:defRPr>
                <a:latin typeface="+mj-lt"/>
              </a:defRPr>
            </a:lvl2pPr>
            <a:lvl3pPr marL="427608" indent="-177090">
              <a:tabLst/>
              <a:defRPr>
                <a:latin typeface="+mj-lt"/>
              </a:defRPr>
            </a:lvl3pPr>
            <a:lvl4pPr marL="0" indent="245119">
              <a:lnSpc>
                <a:spcPts val="1224"/>
              </a:lnSpc>
              <a:spcBef>
                <a:spcPts val="272"/>
              </a:spcBef>
              <a:defRPr>
                <a:latin typeface="+mj-lt"/>
              </a:defRPr>
            </a:lvl4pPr>
            <a:lvl5pPr>
              <a:lnSpc>
                <a:spcPts val="1224"/>
              </a:lnSpc>
              <a:spcBef>
                <a:spcPts val="27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7094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2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26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369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47279" indent="0">
              <a:buFontTx/>
              <a:buNone/>
              <a:defRPr b="1">
                <a:latin typeface="+mj-lt"/>
              </a:defRPr>
            </a:lvl1pPr>
            <a:lvl2pPr marL="247279" indent="0">
              <a:defRPr>
                <a:latin typeface="+mj-lt"/>
              </a:defRPr>
            </a:lvl2pPr>
            <a:lvl3pPr marL="427608" indent="-177090">
              <a:defRPr>
                <a:latin typeface="+mj-lt"/>
              </a:defRPr>
            </a:lvl3pPr>
            <a:lvl4pPr marL="0" indent="245119">
              <a:defRPr>
                <a:latin typeface="+mj-lt"/>
              </a:defRPr>
            </a:lvl4pPr>
            <a:lvl5pPr marL="97615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2"/>
            <a:ext cx="7337901" cy="829352"/>
          </a:xfrm>
        </p:spPr>
        <p:txBody>
          <a:bodyPr/>
          <a:lstStyle>
            <a:lvl1pPr marL="0" marR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94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26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12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129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 anchor="t"/>
          <a:lstStyle>
            <a:lvl1pPr marL="0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1pPr>
            <a:lvl2pPr marL="354743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2pPr>
            <a:lvl3pPr marL="709487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3pPr>
            <a:lvl4pPr marL="1064230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4pPr>
            <a:lvl5pPr marL="1418973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5pPr>
            <a:lvl6pPr marL="1773717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6pPr>
            <a:lvl7pPr marL="2128460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7pPr>
            <a:lvl8pPr marL="2483203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8pPr>
            <a:lvl9pPr marL="2837947" indent="0">
              <a:buNone/>
              <a:defRPr sz="10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8501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177"/>
            </a:lvl1pPr>
            <a:lvl2pPr>
              <a:defRPr sz="1837"/>
            </a:lvl2pPr>
            <a:lvl3pPr>
              <a:defRPr sz="1564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177"/>
            </a:lvl1pPr>
            <a:lvl2pPr>
              <a:defRPr sz="1837"/>
            </a:lvl2pPr>
            <a:lvl3pPr>
              <a:defRPr sz="1564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25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1837" b="1"/>
            </a:lvl1pPr>
            <a:lvl2pPr marL="354743" indent="0">
              <a:buNone/>
              <a:defRPr sz="1564" b="1"/>
            </a:lvl2pPr>
            <a:lvl3pPr marL="709487" indent="0">
              <a:buNone/>
              <a:defRPr sz="1428" b="1"/>
            </a:lvl3pPr>
            <a:lvl4pPr marL="1064230" indent="0">
              <a:buNone/>
              <a:defRPr sz="1224" b="1"/>
            </a:lvl4pPr>
            <a:lvl5pPr marL="1418973" indent="0">
              <a:buNone/>
              <a:defRPr sz="1224" b="1"/>
            </a:lvl5pPr>
            <a:lvl6pPr marL="1773717" indent="0">
              <a:buNone/>
              <a:defRPr sz="1224" b="1"/>
            </a:lvl6pPr>
            <a:lvl7pPr marL="2128460" indent="0">
              <a:buNone/>
              <a:defRPr sz="1224" b="1"/>
            </a:lvl7pPr>
            <a:lvl8pPr marL="2483203" indent="0">
              <a:buNone/>
              <a:defRPr sz="1224" b="1"/>
            </a:lvl8pPr>
            <a:lvl9pPr marL="2837947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1837"/>
            </a:lvl1pPr>
            <a:lvl2pPr>
              <a:defRPr sz="1564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1837" b="1"/>
            </a:lvl1pPr>
            <a:lvl2pPr marL="354743" indent="0">
              <a:buNone/>
              <a:defRPr sz="1564" b="1"/>
            </a:lvl2pPr>
            <a:lvl3pPr marL="709487" indent="0">
              <a:buNone/>
              <a:defRPr sz="1428" b="1"/>
            </a:lvl3pPr>
            <a:lvl4pPr marL="1064230" indent="0">
              <a:buNone/>
              <a:defRPr sz="1224" b="1"/>
            </a:lvl4pPr>
            <a:lvl5pPr marL="1418973" indent="0">
              <a:buNone/>
              <a:defRPr sz="1224" b="1"/>
            </a:lvl5pPr>
            <a:lvl6pPr marL="1773717" indent="0">
              <a:buNone/>
              <a:defRPr sz="1224" b="1"/>
            </a:lvl6pPr>
            <a:lvl7pPr marL="2128460" indent="0">
              <a:buNone/>
              <a:defRPr sz="1224" b="1"/>
            </a:lvl7pPr>
            <a:lvl8pPr marL="2483203" indent="0">
              <a:buNone/>
              <a:defRPr sz="1224" b="1"/>
            </a:lvl8pPr>
            <a:lvl9pPr marL="2837947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1837"/>
            </a:lvl1pPr>
            <a:lvl2pPr>
              <a:defRPr sz="1564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063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0336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1837" i="0">
                <a:solidFill>
                  <a:schemeClr val="bg1"/>
                </a:solidFill>
                <a:latin typeface="+mj-lt"/>
              </a:defRPr>
            </a:lvl1pPr>
          </a:lstStyle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0684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56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517"/>
            </a:lvl1pPr>
            <a:lvl2pPr>
              <a:defRPr sz="2177"/>
            </a:lvl2pPr>
            <a:lvl3pPr>
              <a:defRPr sz="1837"/>
            </a:lvl3pPr>
            <a:lvl4pPr>
              <a:defRPr sz="1564"/>
            </a:lvl4pPr>
            <a:lvl5pPr>
              <a:defRPr sz="1564"/>
            </a:lvl5pPr>
            <a:lvl6pPr>
              <a:defRPr sz="1564"/>
            </a:lvl6pPr>
            <a:lvl7pPr>
              <a:defRPr sz="1564"/>
            </a:lvl7pPr>
            <a:lvl8pPr>
              <a:defRPr sz="1564"/>
            </a:lvl8pPr>
            <a:lvl9pPr>
              <a:defRPr sz="156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088"/>
            </a:lvl1pPr>
            <a:lvl2pPr marL="354743" indent="0">
              <a:buNone/>
              <a:defRPr sz="952"/>
            </a:lvl2pPr>
            <a:lvl3pPr marL="709487" indent="0">
              <a:buNone/>
              <a:defRPr sz="748"/>
            </a:lvl3pPr>
            <a:lvl4pPr marL="1064230" indent="0">
              <a:buNone/>
              <a:defRPr sz="680"/>
            </a:lvl4pPr>
            <a:lvl5pPr marL="1418973" indent="0">
              <a:buNone/>
              <a:defRPr sz="680"/>
            </a:lvl5pPr>
            <a:lvl6pPr marL="1773717" indent="0">
              <a:buNone/>
              <a:defRPr sz="680"/>
            </a:lvl6pPr>
            <a:lvl7pPr marL="2128460" indent="0">
              <a:buNone/>
              <a:defRPr sz="680"/>
            </a:lvl7pPr>
            <a:lvl8pPr marL="2483203" indent="0">
              <a:buNone/>
              <a:defRPr sz="680"/>
            </a:lvl8pPr>
            <a:lvl9pPr marL="2837947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716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6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17"/>
            </a:lvl1pPr>
            <a:lvl2pPr marL="354743" indent="0">
              <a:buNone/>
              <a:defRPr sz="2177"/>
            </a:lvl2pPr>
            <a:lvl3pPr marL="709487" indent="0">
              <a:buNone/>
              <a:defRPr sz="1837"/>
            </a:lvl3pPr>
            <a:lvl4pPr marL="1064230" indent="0">
              <a:buNone/>
              <a:defRPr sz="1564"/>
            </a:lvl4pPr>
            <a:lvl5pPr marL="1418973" indent="0">
              <a:buNone/>
              <a:defRPr sz="1564"/>
            </a:lvl5pPr>
            <a:lvl6pPr marL="1773717" indent="0">
              <a:buNone/>
              <a:defRPr sz="1564"/>
            </a:lvl6pPr>
            <a:lvl7pPr marL="2128460" indent="0">
              <a:buNone/>
              <a:defRPr sz="1564"/>
            </a:lvl7pPr>
            <a:lvl8pPr marL="2483203" indent="0">
              <a:buNone/>
              <a:defRPr sz="1564"/>
            </a:lvl8pPr>
            <a:lvl9pPr marL="2837947" indent="0">
              <a:buNone/>
              <a:defRPr sz="1564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88"/>
            </a:lvl1pPr>
            <a:lvl2pPr marL="354743" indent="0">
              <a:buNone/>
              <a:defRPr sz="952"/>
            </a:lvl2pPr>
            <a:lvl3pPr marL="709487" indent="0">
              <a:buNone/>
              <a:defRPr sz="748"/>
            </a:lvl3pPr>
            <a:lvl4pPr marL="1064230" indent="0">
              <a:buNone/>
              <a:defRPr sz="680"/>
            </a:lvl4pPr>
            <a:lvl5pPr marL="1418973" indent="0">
              <a:buNone/>
              <a:defRPr sz="680"/>
            </a:lvl5pPr>
            <a:lvl6pPr marL="1773717" indent="0">
              <a:buNone/>
              <a:defRPr sz="680"/>
            </a:lvl6pPr>
            <a:lvl7pPr marL="2128460" indent="0">
              <a:buNone/>
              <a:defRPr sz="680"/>
            </a:lvl7pPr>
            <a:lvl8pPr marL="2483203" indent="0">
              <a:buNone/>
              <a:defRPr sz="680"/>
            </a:lvl8pPr>
            <a:lvl9pPr marL="2837947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5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209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2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1E30B-34F8-4AD8-AA59-2550580A180F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EBD3BE4-81A9-47FD-90E4-8AD1CA418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60" r:id="rId16"/>
  </p:sldLayoutIdLst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367516"/>
            <a:ext cx="7343873" cy="8327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200150"/>
            <a:ext cx="7343873" cy="3626943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1632"/>
              </a:lnSpc>
              <a:defRPr sz="1837">
                <a:solidFill>
                  <a:schemeClr val="bg1"/>
                </a:solidFill>
              </a:defRPr>
            </a:lvl1pPr>
          </a:lstStyle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5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56" r:id="rId13"/>
  </p:sldLayoutIdLst>
  <p:hf hdr="0" ftr="0" dt="0"/>
  <p:txStyles>
    <p:titleStyle>
      <a:lvl1pPr algn="l" defTabSz="709487" rtl="0" eaLnBrk="1" latinLnBrk="0" hangingPunct="1">
        <a:lnSpc>
          <a:spcPts val="3537"/>
        </a:lnSpc>
        <a:spcBef>
          <a:spcPct val="0"/>
        </a:spcBef>
        <a:buNone/>
        <a:defRPr sz="2857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47279" indent="0" algn="l" defTabSz="709487" rtl="0" eaLnBrk="1" latinLnBrk="0" hangingPunct="1">
        <a:spcBef>
          <a:spcPct val="20000"/>
        </a:spcBef>
        <a:buFont typeface="+mj-lt"/>
        <a:buNone/>
        <a:defRPr sz="2449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47279" indent="0" algn="l" defTabSz="709487" rtl="0" eaLnBrk="1" latinLnBrk="0" hangingPunct="1">
        <a:spcBef>
          <a:spcPct val="20000"/>
        </a:spcBef>
        <a:buFont typeface="Arial" pitchFamily="34" charset="0"/>
        <a:buNone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84838" indent="-177090" algn="l" defTabSz="709487" rtl="0" eaLnBrk="1" latinLnBrk="0" hangingPunct="1">
        <a:spcBef>
          <a:spcPct val="20000"/>
        </a:spcBef>
        <a:buFont typeface="Arial" pitchFamily="34" charset="0"/>
        <a:buChar char="•"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45119" algn="just" defTabSz="70948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tabLst/>
        <a:defRPr sz="108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76155" indent="0" algn="l" defTabSz="70948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defRPr sz="952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951088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6pPr>
      <a:lvl7pPr marL="2305832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7pPr>
      <a:lvl8pPr marL="2660575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8pPr>
      <a:lvl9pPr marL="3015318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1pPr>
      <a:lvl2pPr marL="35474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2pPr>
      <a:lvl3pPr marL="70948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3pPr>
      <a:lvl4pPr marL="106423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41897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77371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12846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48320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283794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367516"/>
            <a:ext cx="7343873" cy="8327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200150"/>
            <a:ext cx="7343873" cy="3626943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9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948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1632"/>
              </a:lnSpc>
              <a:defRPr sz="1837">
                <a:solidFill>
                  <a:schemeClr val="bg1"/>
                </a:solidFill>
              </a:defRPr>
            </a:lvl1pPr>
          </a:lstStyle>
          <a:p>
            <a:pPr defTabSz="709487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709487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8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hf hdr="0" ftr="0" dt="0"/>
  <p:txStyles>
    <p:titleStyle>
      <a:lvl1pPr algn="l" defTabSz="709487" rtl="0" eaLnBrk="1" latinLnBrk="0" hangingPunct="1">
        <a:lnSpc>
          <a:spcPts val="3537"/>
        </a:lnSpc>
        <a:spcBef>
          <a:spcPct val="0"/>
        </a:spcBef>
        <a:buNone/>
        <a:defRPr sz="2857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47279" indent="0" algn="l" defTabSz="709487" rtl="0" eaLnBrk="1" latinLnBrk="0" hangingPunct="1">
        <a:spcBef>
          <a:spcPct val="20000"/>
        </a:spcBef>
        <a:buFont typeface="+mj-lt"/>
        <a:buNone/>
        <a:defRPr sz="2449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47279" indent="0" algn="l" defTabSz="709487" rtl="0" eaLnBrk="1" latinLnBrk="0" hangingPunct="1">
        <a:spcBef>
          <a:spcPct val="20000"/>
        </a:spcBef>
        <a:buFont typeface="Arial" pitchFamily="34" charset="0"/>
        <a:buNone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84838" indent="-177090" algn="l" defTabSz="709487" rtl="0" eaLnBrk="1" latinLnBrk="0" hangingPunct="1">
        <a:spcBef>
          <a:spcPct val="20000"/>
        </a:spcBef>
        <a:buFont typeface="Arial" pitchFamily="34" charset="0"/>
        <a:buChar char="•"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45119" algn="just" defTabSz="70948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tabLst/>
        <a:defRPr sz="108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76155" indent="0" algn="l" defTabSz="70948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defRPr sz="952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951088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6pPr>
      <a:lvl7pPr marL="2305832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7pPr>
      <a:lvl8pPr marL="2660575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8pPr>
      <a:lvl9pPr marL="3015318" indent="-177372" algn="l" defTabSz="709487" rtl="0" eaLnBrk="1" latinLnBrk="0" hangingPunct="1">
        <a:spcBef>
          <a:spcPct val="20000"/>
        </a:spcBef>
        <a:buFont typeface="Arial" pitchFamily="34" charset="0"/>
        <a:buChar char="•"/>
        <a:defRPr sz="15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1pPr>
      <a:lvl2pPr marL="35474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2pPr>
      <a:lvl3pPr marL="70948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3pPr>
      <a:lvl4pPr marL="106423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41897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77371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128460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483203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2837947" algn="l" defTabSz="70948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5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/>
              <a:t>КОНТРОЛЬ СО СТОРОНЫ НАЛОГОВЫХ ОРГАНОВ ЗА ПРИМЕНЕНИЕМ СХЕМ УХОДА ОТ НАЛОГООБЛОЖЕНИЯ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err="1" smtClean="0"/>
              <a:t>И.о</a:t>
            </a:r>
            <a:r>
              <a:rPr lang="ru-RU" sz="1800" dirty="0" smtClean="0"/>
              <a:t>. начальника отдела камерального контроля</a:t>
            </a:r>
          </a:p>
          <a:p>
            <a:r>
              <a:rPr lang="ru-RU" sz="1800" dirty="0" smtClean="0"/>
              <a:t>Качанов Олег Сергеевич</a:t>
            </a:r>
          </a:p>
          <a:p>
            <a:r>
              <a:rPr lang="ru-RU" sz="1800" dirty="0" smtClean="0"/>
              <a:t>28.02.2019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923678"/>
            <a:ext cx="511256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Федеральной налоговой службы по Красноярскому краю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"/>
    </mc:Choice>
    <mc:Fallback xmlns="">
      <p:transition spd="slow" advTm="87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49" dirty="0">
                <a:solidFill>
                  <a:schemeClr val="tx1"/>
                </a:solidFill>
              </a:rPr>
              <a:t>Удельный вес «технических» организаций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>
                <a:solidFill>
                  <a:prstClr val="white"/>
                </a:solidFill>
                <a:latin typeface="Calibri"/>
              </a:rPr>
              <a:pPr defTabSz="709487"/>
              <a:t>2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859450"/>
              </p:ext>
            </p:extLst>
          </p:nvPr>
        </p:nvGraphicFramePr>
        <p:xfrm>
          <a:off x="1486073" y="1053278"/>
          <a:ext cx="6313489" cy="3871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2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89353" y="269550"/>
            <a:ext cx="5823660" cy="29389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32" dirty="0">
                <a:solidFill>
                  <a:schemeClr val="tx1"/>
                </a:solidFill>
              </a:rPr>
              <a:t>Пилотный проект по созданию барьеров для препятствия незаконной регистрации «технических» фирм (фирм-однодневок)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222" r="90000"/>
                    </a14:imgEffect>
                    <a14:imgEffect>
                      <a14:artisticPencilGrayscale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158" y="1234138"/>
            <a:ext cx="1469489" cy="146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7057" y1="14141" x2="79264" y2="86869"/>
                        <a14:foregroundMark x1="14716" y1="79125" x2="70903" y2="31313"/>
                        <a14:foregroundMark x1="34448" y1="77778" x2="50502" y2="55556"/>
                        <a14:foregroundMark x1="20736" y1="69360" x2="83612" y2="76768"/>
                        <a14:foregroundMark x1="30769" y1="68350" x2="82943" y2="65657"/>
                        <a14:foregroundMark x1="80602" y1="31987" x2="81605" y2="53872"/>
                        <a14:foregroundMark x1="69900" y1="22896" x2="39130" y2="54882"/>
                        <a14:foregroundMark x1="41472" y1="14478" x2="32776" y2="59933"/>
                        <a14:foregroundMark x1="32107" y1="28620" x2="69900" y2="30303"/>
                        <a14:foregroundMark x1="39130" y1="28956" x2="69900" y2="25926"/>
                        <a14:foregroundMark x1="44147" y1="21886" x2="88963" y2="10438"/>
                        <a14:foregroundMark x1="66221" y1="11448" x2="93645" y2="35690"/>
                        <a14:foregroundMark x1="92977" y1="48822" x2="72575" y2="3704"/>
                        <a14:foregroundMark x1="57860" y1="8081" x2="26756" y2="6061"/>
                        <a14:foregroundMark x1="21739" y1="13468" x2="4013" y2="52525"/>
                        <a14:foregroundMark x1="5686" y1="54209" x2="30769" y2="92256"/>
                        <a14:foregroundMark x1="5686" y1="53872" x2="14716" y2="79125"/>
                        <a14:foregroundMark x1="27090" y1="91246" x2="61204" y2="91246"/>
                        <a14:foregroundMark x1="46488" y1="95286" x2="74582" y2="85859"/>
                        <a14:foregroundMark x1="83612" y1="82828" x2="92642" y2="60943"/>
                        <a14:foregroundMark x1="75251" y1="28956" x2="64214" y2="60269"/>
                        <a14:foregroundMark x1="68562" y1="36364" x2="77592" y2="73737"/>
                        <a14:foregroundMark x1="83946" y1="50842" x2="83612" y2="67677"/>
                        <a14:foregroundMark x1="36789" y1="21212" x2="18395" y2="41077"/>
                        <a14:foregroundMark x1="17726" y1="39394" x2="33779" y2="51852"/>
                        <a14:foregroundMark x1="19398" y1="29630" x2="14716" y2="51852"/>
                        <a14:foregroundMark x1="13378" y1="51852" x2="33110" y2="67677"/>
                        <a14:foregroundMark x1="24749" y1="74747" x2="65552" y2="79125"/>
                        <a14:foregroundMark x1="41472" y1="86195" x2="66221" y2="71717"/>
                        <a14:foregroundMark x1="23746" y1="81481" x2="12375" y2="66330"/>
                        <a14:foregroundMark x1="93645" y1="37374" x2="91973" y2="59933"/>
                        <a14:backgroundMark x1="85284" y1="10438" x2="88963" y2="14141"/>
                        <a14:backgroundMark x1="82943" y1="11448" x2="86957" y2="134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851" y="1302596"/>
            <a:ext cx="1443286" cy="143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336" y="1335665"/>
            <a:ext cx="979660" cy="136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Grayscale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3778" y="2997524"/>
            <a:ext cx="2134320" cy="2137866"/>
          </a:xfrm>
          <a:prstGeom prst="rect">
            <a:avLst/>
          </a:prstGeom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41637">
            <a:off x="3496558" y="2887215"/>
            <a:ext cx="655492" cy="38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77289">
            <a:off x="4706031" y="2886975"/>
            <a:ext cx="655492" cy="38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043" y="1776123"/>
            <a:ext cx="655492" cy="38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798" y="1826652"/>
            <a:ext cx="655492" cy="38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9734"/>
            <a:ext cx="2396334" cy="188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1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0775" y="1457325"/>
            <a:ext cx="6527800" cy="311150"/>
          </a:xfrm>
          <a:prstGeom prst="rect">
            <a:avLst/>
          </a:prstGeom>
          <a:ln>
            <a:noFill/>
          </a:ln>
        </p:spPr>
        <p:txBody>
          <a:bodyPr wrap="none" lIns="91427" tIns="45714" rIns="91427" bIns="45714" anchor="ctr"/>
          <a:lstStyle/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Очищение бизнес-среды </a:t>
            </a: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 «технических» компаний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00150" y="2327275"/>
            <a:ext cx="7051675" cy="311150"/>
          </a:xfrm>
          <a:prstGeom prst="rect">
            <a:avLst/>
          </a:prstGeom>
          <a:ln>
            <a:noFill/>
          </a:ln>
        </p:spPr>
        <p:txBody>
          <a:bodyPr wrap="none" lIns="91427" tIns="45714" rIns="91427" bIns="45714" anchor="ctr"/>
          <a:lstStyle/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равных конкурентных условий </a:t>
            </a: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для ведения </a:t>
            </a:r>
          </a:p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бизнеса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0775" y="2122488"/>
            <a:ext cx="6527800" cy="311150"/>
          </a:xfrm>
          <a:prstGeom prst="rect">
            <a:avLst/>
          </a:prstGeom>
          <a:ln>
            <a:noFill/>
          </a:ln>
        </p:spPr>
        <p:txBody>
          <a:bodyPr wrap="none" lIns="91427" tIns="45714" rIns="91427" bIns="45714" anchor="ctr"/>
          <a:lstStyle/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endParaRPr lang="ru-RU" sz="1700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33475" y="3203575"/>
            <a:ext cx="6530975" cy="482600"/>
          </a:xfrm>
          <a:prstGeom prst="rect">
            <a:avLst/>
          </a:prstGeom>
          <a:ln>
            <a:noFill/>
          </a:ln>
        </p:spPr>
        <p:txBody>
          <a:bodyPr wrap="none" lIns="91427" tIns="45714" rIns="91427" bIns="45714" anchor="ctr"/>
          <a:lstStyle/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17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Побуждение к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добровольному уточнению налоговых </a:t>
            </a:r>
          </a:p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обязательств </a:t>
            </a: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целью минимизации рисков назначения </a:t>
            </a:r>
          </a:p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выездных налоговых проверок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71600" y="1917700"/>
            <a:ext cx="6529388" cy="311150"/>
          </a:xfrm>
          <a:prstGeom prst="rect">
            <a:avLst/>
          </a:prstGeom>
          <a:ln>
            <a:noFill/>
          </a:ln>
        </p:spPr>
        <p:txBody>
          <a:bodyPr wrap="none" lIns="91427" tIns="45714" rIns="91427" bIns="45714" anchor="ctr"/>
          <a:lstStyle/>
          <a:p>
            <a:pPr defTabSz="914271" fontAlgn="auto">
              <a:spcBef>
                <a:spcPct val="0"/>
              </a:spcBef>
              <a:spcAft>
                <a:spcPts val="0"/>
              </a:spcAft>
              <a:defRPr/>
            </a:pPr>
            <a:endParaRPr lang="ru-RU" sz="1700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38213" y="1563688"/>
            <a:ext cx="123825" cy="98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50" tIns="40075" rIns="80150" bIns="4007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38213" y="2324100"/>
            <a:ext cx="123825" cy="98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50" tIns="40075" rIns="80150" bIns="4007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938213" y="3097213"/>
            <a:ext cx="123825" cy="984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50" tIns="40075" rIns="80150" bIns="4007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14" name="TextBox 32"/>
          <p:cNvSpPr txBox="1">
            <a:spLocks noChangeArrowheads="1"/>
          </p:cNvSpPr>
          <p:nvPr/>
        </p:nvSpPr>
        <p:spPr bwMode="auto">
          <a:xfrm>
            <a:off x="684213" y="339725"/>
            <a:ext cx="78200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6" rIns="91411" bIns="45706" anchor="ctr"/>
          <a:lstStyle>
            <a:lvl1pPr defTabSz="1041400"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41400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defTabSz="10414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41400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414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414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контрольной 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</a:p>
        </p:txBody>
      </p:sp>
      <p:pic>
        <p:nvPicPr>
          <p:cNvPr id="72715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592513"/>
            <a:ext cx="1819275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B599EA0-E7E8-4FF8-8AD8-DC38F48B48E3}" type="slidenum">
              <a:rPr lang="ru-RU" sz="2400" smtClean="0"/>
              <a:pPr>
                <a:defRPr/>
              </a:pPr>
              <a:t>4</a:t>
            </a:fld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826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89353" y="269550"/>
            <a:ext cx="5823660" cy="29389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32" dirty="0">
                <a:solidFill>
                  <a:schemeClr val="tx1"/>
                </a:solidFill>
              </a:rPr>
              <a:t>Этапы контроля при работе с «техническими» организациями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350201" y="1108665"/>
            <a:ext cx="391864" cy="45809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1.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12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64" y="1004296"/>
            <a:ext cx="1654344" cy="11266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14" name="Текст 8"/>
          <p:cNvSpPr txBox="1">
            <a:spLocks/>
          </p:cNvSpPr>
          <p:nvPr/>
        </p:nvSpPr>
        <p:spPr>
          <a:xfrm>
            <a:off x="3396408" y="2147269"/>
            <a:ext cx="391864" cy="458094"/>
          </a:xfrm>
          <a:prstGeom prst="rect">
            <a:avLst/>
          </a:prstGeom>
        </p:spPr>
        <p:txBody>
          <a:bodyPr vert="horz" lIns="70953" tIns="35477" rIns="70953" bIns="35477" rtlCol="0" anchor="t">
            <a:normAutofit/>
          </a:bodyPr>
          <a:lstStyle>
            <a:lvl1pPr marL="0" indent="0" algn="l" defTabSz="1043056" rtl="0" eaLnBrk="1" latinLnBrk="0" hangingPunct="1">
              <a:spcBef>
                <a:spcPct val="20000"/>
              </a:spcBef>
              <a:buFont typeface="+mj-lt"/>
              <a:buNone/>
              <a:defRPr sz="23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52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04305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564584" indent="0" algn="just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86112" indent="0" algn="l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607640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916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69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2224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64" b="1" dirty="0">
                <a:solidFill>
                  <a:schemeClr val="tx1"/>
                </a:solidFill>
              </a:rPr>
              <a:t>2.</a:t>
            </a:r>
            <a:endParaRPr lang="ru-RU" sz="1564" dirty="0">
              <a:solidFill>
                <a:schemeClr val="tx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88273" y="2147269"/>
            <a:ext cx="1398064" cy="12227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18" name="Текст 8"/>
          <p:cNvSpPr txBox="1">
            <a:spLocks/>
          </p:cNvSpPr>
          <p:nvPr/>
        </p:nvSpPr>
        <p:spPr>
          <a:xfrm>
            <a:off x="5186337" y="3439975"/>
            <a:ext cx="391864" cy="458094"/>
          </a:xfrm>
          <a:prstGeom prst="rect">
            <a:avLst/>
          </a:prstGeom>
        </p:spPr>
        <p:txBody>
          <a:bodyPr vert="horz" lIns="70953" tIns="35477" rIns="70953" bIns="35477" rtlCol="0" anchor="t">
            <a:normAutofit/>
          </a:bodyPr>
          <a:lstStyle>
            <a:lvl1pPr marL="0" indent="0" algn="l" defTabSz="1043056" rtl="0" eaLnBrk="1" latinLnBrk="0" hangingPunct="1">
              <a:spcBef>
                <a:spcPct val="20000"/>
              </a:spcBef>
              <a:buFont typeface="+mj-lt"/>
              <a:buNone/>
              <a:defRPr sz="23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52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04305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564584" indent="0" algn="just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86112" indent="0" algn="l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607640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916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69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2224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64" b="1" dirty="0">
                <a:solidFill>
                  <a:schemeClr val="tx1"/>
                </a:solidFill>
              </a:rPr>
              <a:t>3.</a:t>
            </a:r>
            <a:endParaRPr lang="ru-RU" sz="1564" dirty="0">
              <a:solidFill>
                <a:schemeClr val="tx1"/>
              </a:solidFill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2" r="12768"/>
          <a:stretch/>
        </p:blipFill>
        <p:spPr bwMode="auto">
          <a:xfrm>
            <a:off x="1633086" y="3488828"/>
            <a:ext cx="1872300" cy="1013902"/>
          </a:xfrm>
          <a:prstGeom prst="roundRect">
            <a:avLst>
              <a:gd name="adj" fmla="val 5759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20" name="Текст 8"/>
          <p:cNvSpPr txBox="1">
            <a:spLocks/>
          </p:cNvSpPr>
          <p:nvPr/>
        </p:nvSpPr>
        <p:spPr>
          <a:xfrm>
            <a:off x="1241222" y="3428907"/>
            <a:ext cx="391864" cy="458094"/>
          </a:xfrm>
          <a:prstGeom prst="rect">
            <a:avLst/>
          </a:prstGeom>
        </p:spPr>
        <p:txBody>
          <a:bodyPr vert="horz" lIns="70953" tIns="35477" rIns="70953" bIns="35477" rtlCol="0" anchor="t">
            <a:normAutofit/>
          </a:bodyPr>
          <a:lstStyle>
            <a:lvl1pPr marL="0" indent="0" algn="l" defTabSz="1043056" rtl="0" eaLnBrk="1" latinLnBrk="0" hangingPunct="1">
              <a:spcBef>
                <a:spcPct val="20000"/>
              </a:spcBef>
              <a:buFont typeface="+mj-lt"/>
              <a:buNone/>
              <a:defRPr sz="23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52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04305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564584" indent="0" algn="just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86112" indent="0" algn="l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607640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9168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696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2224" indent="0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64" b="1" dirty="0">
                <a:solidFill>
                  <a:schemeClr val="tx1"/>
                </a:solidFill>
              </a:rPr>
              <a:t>4.</a:t>
            </a:r>
            <a:endParaRPr lang="ru-RU" sz="1564" dirty="0">
              <a:solidFill>
                <a:schemeClr val="tx1"/>
              </a:solidFill>
            </a:endParaRPr>
          </a:p>
        </p:txBody>
      </p:sp>
      <p:sp>
        <p:nvSpPr>
          <p:cNvPr id="44" name="Стрелка углом вверх 43"/>
          <p:cNvSpPr/>
          <p:nvPr/>
        </p:nvSpPr>
        <p:spPr>
          <a:xfrm rot="5400000">
            <a:off x="2735475" y="1959803"/>
            <a:ext cx="865329" cy="1240264"/>
          </a:xfrm>
          <a:prstGeom prst="bentUpArrow">
            <a:avLst>
              <a:gd name="adj1" fmla="val 10025"/>
              <a:gd name="adj2" fmla="val 25000"/>
              <a:gd name="adj3" fmla="val 24002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53" name="Стрелка углом вверх 52"/>
          <p:cNvSpPr/>
          <p:nvPr/>
        </p:nvSpPr>
        <p:spPr>
          <a:xfrm rot="10800000" flipH="1">
            <a:off x="5186337" y="2718141"/>
            <a:ext cx="1589897" cy="651896"/>
          </a:xfrm>
          <a:prstGeom prst="bentUpArrow">
            <a:avLst>
              <a:gd name="adj1" fmla="val 13020"/>
              <a:gd name="adj2" fmla="val 25000"/>
              <a:gd name="adj3" fmla="val 24002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45" name="Стрелка влево 44"/>
          <p:cNvSpPr/>
          <p:nvPr/>
        </p:nvSpPr>
        <p:spPr>
          <a:xfrm>
            <a:off x="3505387" y="3843428"/>
            <a:ext cx="2072814" cy="229048"/>
          </a:xfrm>
          <a:prstGeom prst="leftArrow">
            <a:avLst>
              <a:gd name="adj1" fmla="val 50000"/>
              <a:gd name="adj2" fmla="val 102804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78201" y="3407596"/>
            <a:ext cx="2091027" cy="1095134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6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600200"/>
            <a:ext cx="7839075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Заголовок 1"/>
          <p:cNvSpPr>
            <a:spLocks noGrp="1"/>
          </p:cNvSpPr>
          <p:nvPr>
            <p:ph type="title"/>
          </p:nvPr>
        </p:nvSpPr>
        <p:spPr>
          <a:xfrm>
            <a:off x="957263" y="339725"/>
            <a:ext cx="7721600" cy="431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               Автоматизированная система АСК НДС-2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24300" y="3435350"/>
            <a:ext cx="215900" cy="16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9" tIns="45690" rIns="91379" bIns="45690" anchor="ctr"/>
          <a:lstStyle/>
          <a:p>
            <a:pPr algn="ctr" defTabSz="80156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0" dirty="0">
              <a:solidFill>
                <a:prstClr val="white"/>
              </a:solidFill>
            </a:endParaRPr>
          </a:p>
        </p:txBody>
      </p:sp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46125"/>
            <a:ext cx="8624888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3514725"/>
            <a:ext cx="6972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5" name="TextBox 9"/>
          <p:cNvSpPr txBox="1">
            <a:spLocks noChangeArrowheads="1"/>
          </p:cNvSpPr>
          <p:nvPr/>
        </p:nvSpPr>
        <p:spPr bwMode="auto">
          <a:xfrm>
            <a:off x="30163" y="4354513"/>
            <a:ext cx="876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9" tIns="45690" rIns="91379" bIns="45690">
            <a:spAutoFit/>
          </a:bodyPr>
          <a:lstStyle>
            <a:lvl1pPr defTabSz="800100" eaLnBrk="0" hangingPunct="0">
              <a:spcBef>
                <a:spcPct val="20000"/>
              </a:spcBef>
              <a:buFont typeface="+mj-lt"/>
              <a:defRPr sz="2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800100" eaLnBrk="0" hangingPunct="0">
              <a:spcBef>
                <a:spcPct val="20000"/>
              </a:spcBef>
              <a:buFont typeface="Arial" pitchFamily="34" charset="0"/>
              <a:defRPr sz="22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800100" eaLnBrk="0" hangingPunct="0">
              <a:spcBef>
                <a:spcPct val="20000"/>
              </a:spcBef>
              <a:buFont typeface="Arial" pitchFamily="34" charset="0"/>
              <a:buChar char="•"/>
              <a:defRPr sz="22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800100" eaLnBrk="0" hangingPunct="0">
              <a:lnSpc>
                <a:spcPts val="2125"/>
              </a:lnSpc>
              <a:spcBef>
                <a:spcPts val="450"/>
              </a:spcBef>
              <a:buFont typeface="Arial" pitchFamily="34" charset="0"/>
              <a:defRPr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800100" eaLnBrk="0" hangingPunct="0">
              <a:lnSpc>
                <a:spcPts val="2013"/>
              </a:lnSpc>
              <a:spcBef>
                <a:spcPts val="450"/>
              </a:spcBef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800100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800100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800100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800100" eaLnBrk="0" fontAlgn="base" hangingPunct="0">
              <a:lnSpc>
                <a:spcPts val="2013"/>
              </a:lnSpc>
              <a:spcBef>
                <a:spcPts val="450"/>
              </a:spcBef>
              <a:spcAft>
                <a:spcPct val="0"/>
              </a:spcAft>
              <a:buFont typeface="Arial" pitchFamily="34" charset="0"/>
              <a:defRPr sz="16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Позволяет автоматически сопоставлять данные контрагентов, выявлять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solidFill>
                  <a:srgbClr val="000000"/>
                </a:solidFill>
              </a:rPr>
              <a:t>и пресекать незаконную деятельность организаций </a:t>
            </a:r>
          </a:p>
        </p:txBody>
      </p:sp>
      <p:sp>
        <p:nvSpPr>
          <p:cNvPr id="6861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4387850"/>
            <a:ext cx="720725" cy="338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endParaRPr lang="ru-RU" altLang="ru-RU" sz="1800" smtClean="0"/>
          </a:p>
          <a:p>
            <a:fld id="{96C18ECD-75C7-4690-8BF9-19E6DA82D7F7}" type="slidenum">
              <a:rPr lang="ru-RU" altLang="ru-RU" sz="1800" smtClean="0"/>
              <a:pPr/>
              <a:t>6</a:t>
            </a:fld>
            <a:endParaRPr lang="ru-RU" altLang="ru-RU" sz="1800" smtClean="0"/>
          </a:p>
        </p:txBody>
      </p:sp>
    </p:spTree>
    <p:extLst>
      <p:ext uri="{BB962C8B-B14F-4D97-AF65-F5344CB8AC3E}">
        <p14:creationId xmlns:p14="http://schemas.microsoft.com/office/powerpoint/2010/main" val="509056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89353" y="269550"/>
            <a:ext cx="5823660" cy="538813"/>
          </a:xfrm>
        </p:spPr>
        <p:txBody>
          <a:bodyPr>
            <a:noAutofit/>
          </a:bodyPr>
          <a:lstStyle/>
          <a:p>
            <a:pPr algn="ctr">
              <a:lnSpc>
                <a:spcPts val="2041"/>
              </a:lnSpc>
            </a:pPr>
            <a:r>
              <a:rPr lang="ru-RU" sz="1632" dirty="0">
                <a:solidFill>
                  <a:schemeClr val="tx1"/>
                </a:solidFill>
              </a:rPr>
              <a:t>ВЫЯВЛЕНИЕ ВЗАИМОСВЯЗАННЫХ «СХЕМ»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709487"/>
            <a:fld id="{E20E89E6-FE54-4E13-859C-1FA908D70D39}" type="slidenum">
              <a:rPr lang="ru-RU">
                <a:solidFill>
                  <a:prstClr val="white"/>
                </a:solidFill>
                <a:latin typeface="Calibri"/>
              </a:rPr>
              <a:pPr defTabSz="709487"/>
              <a:t>7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90" name="Группа 189"/>
          <p:cNvGrpSpPr/>
          <p:nvPr/>
        </p:nvGrpSpPr>
        <p:grpSpPr>
          <a:xfrm>
            <a:off x="1735775" y="1102261"/>
            <a:ext cx="1799530" cy="2191798"/>
            <a:chOff x="1177275" y="1620391"/>
            <a:chExt cx="2645420" cy="3222079"/>
          </a:xfrm>
        </p:grpSpPr>
        <p:sp>
          <p:nvSpPr>
            <p:cNvPr id="5" name="Блок-схема: узел 4"/>
            <p:cNvSpPr/>
            <p:nvPr/>
          </p:nvSpPr>
          <p:spPr>
            <a:xfrm>
              <a:off x="3424942" y="1650813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Л</a:t>
              </a:r>
            </a:p>
          </p:txBody>
        </p:sp>
        <p:sp>
          <p:nvSpPr>
            <p:cNvPr id="25" name="Блок-схема: узел 24"/>
            <p:cNvSpPr/>
            <p:nvPr/>
          </p:nvSpPr>
          <p:spPr>
            <a:xfrm>
              <a:off x="2301108" y="3141731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Д</a:t>
              </a:r>
            </a:p>
          </p:txBody>
        </p:sp>
        <p:sp>
          <p:nvSpPr>
            <p:cNvPr id="26" name="Блок-схема: узел 25"/>
            <p:cNvSpPr/>
            <p:nvPr/>
          </p:nvSpPr>
          <p:spPr>
            <a:xfrm>
              <a:off x="1492764" y="3141731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Е</a:t>
              </a:r>
            </a:p>
          </p:txBody>
        </p:sp>
        <p:sp>
          <p:nvSpPr>
            <p:cNvPr id="27" name="Блок-схема: узел 26"/>
            <p:cNvSpPr/>
            <p:nvPr/>
          </p:nvSpPr>
          <p:spPr>
            <a:xfrm>
              <a:off x="3412103" y="2419667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Ж</a:t>
              </a:r>
            </a:p>
          </p:txBody>
        </p:sp>
        <p:sp>
          <p:nvSpPr>
            <p:cNvPr id="28" name="Блок-схема: узел 27"/>
            <p:cNvSpPr/>
            <p:nvPr/>
          </p:nvSpPr>
          <p:spPr>
            <a:xfrm>
              <a:off x="1177275" y="1655835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Н</a:t>
              </a:r>
            </a:p>
          </p:txBody>
        </p:sp>
        <p:sp>
          <p:nvSpPr>
            <p:cNvPr id="30" name="Блок-схема: узел 29"/>
            <p:cNvSpPr/>
            <p:nvPr/>
          </p:nvSpPr>
          <p:spPr>
            <a:xfrm>
              <a:off x="2301108" y="1620391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М</a:t>
              </a:r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2676761" y="3810206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В</a:t>
              </a:r>
            </a:p>
          </p:txBody>
        </p:sp>
        <p:sp>
          <p:nvSpPr>
            <p:cNvPr id="32" name="Блок-схема: узел 31"/>
            <p:cNvSpPr/>
            <p:nvPr/>
          </p:nvSpPr>
          <p:spPr>
            <a:xfrm>
              <a:off x="1890517" y="3803823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Б</a:t>
              </a:r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2301108" y="4393841"/>
              <a:ext cx="397753" cy="448629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А</a:t>
              </a:r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1177275" y="239947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К</a:t>
              </a:r>
            </a:p>
          </p:txBody>
        </p:sp>
        <p:sp>
          <p:nvSpPr>
            <p:cNvPr id="35" name="Блок-схема: узел 34"/>
            <p:cNvSpPr/>
            <p:nvPr/>
          </p:nvSpPr>
          <p:spPr>
            <a:xfrm>
              <a:off x="3074706" y="3155409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solidFill>
                    <a:sysClr val="windowText" lastClr="000000"/>
                  </a:solidFill>
                  <a:latin typeface="Calibri"/>
                </a:rPr>
                <a:t>Г</a:t>
              </a:r>
            </a:p>
          </p:txBody>
        </p:sp>
        <p:sp>
          <p:nvSpPr>
            <p:cNvPr id="36" name="Блок-схема: узел 35"/>
            <p:cNvSpPr/>
            <p:nvPr/>
          </p:nvSpPr>
          <p:spPr>
            <a:xfrm>
              <a:off x="2698861" y="2402413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З</a:t>
              </a:r>
            </a:p>
          </p:txBody>
        </p:sp>
        <p:sp>
          <p:nvSpPr>
            <p:cNvPr id="37" name="Блок-схема: узел 36"/>
            <p:cNvSpPr/>
            <p:nvPr/>
          </p:nvSpPr>
          <p:spPr>
            <a:xfrm>
              <a:off x="1890517" y="239947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И</a:t>
              </a:r>
            </a:p>
          </p:txBody>
        </p:sp>
        <p:cxnSp>
          <p:nvCxnSpPr>
            <p:cNvPr id="39" name="Прямая со стрелкой 38"/>
            <p:cNvCxnSpPr>
              <a:stCxn id="33" idx="0"/>
              <a:endCxn id="32" idx="5"/>
            </p:cNvCxnSpPr>
            <p:nvPr/>
          </p:nvCxnSpPr>
          <p:spPr>
            <a:xfrm flipH="1" flipV="1">
              <a:off x="2230020" y="4186752"/>
              <a:ext cx="269965" cy="2070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 стрелкой 42"/>
            <p:cNvCxnSpPr>
              <a:stCxn id="33" idx="0"/>
              <a:endCxn id="31" idx="3"/>
            </p:cNvCxnSpPr>
            <p:nvPr/>
          </p:nvCxnSpPr>
          <p:spPr>
            <a:xfrm flipV="1">
              <a:off x="2499985" y="4193134"/>
              <a:ext cx="235026" cy="2007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>
              <a:stCxn id="31" idx="0"/>
              <a:endCxn id="35" idx="3"/>
            </p:cNvCxnSpPr>
            <p:nvPr/>
          </p:nvCxnSpPr>
          <p:spPr>
            <a:xfrm flipV="1">
              <a:off x="2875637" y="3538338"/>
              <a:ext cx="257319" cy="27186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>
              <a:stCxn id="32" idx="1"/>
              <a:endCxn id="26" idx="4"/>
            </p:cNvCxnSpPr>
            <p:nvPr/>
          </p:nvCxnSpPr>
          <p:spPr>
            <a:xfrm flipH="1" flipV="1">
              <a:off x="1691641" y="3590361"/>
              <a:ext cx="257126" cy="27916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>
              <a:stCxn id="31" idx="0"/>
              <a:endCxn id="25" idx="5"/>
            </p:cNvCxnSpPr>
            <p:nvPr/>
          </p:nvCxnSpPr>
          <p:spPr>
            <a:xfrm flipH="1" flipV="1">
              <a:off x="2640611" y="3524660"/>
              <a:ext cx="235026" cy="28554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>
              <a:stCxn id="26" idx="1"/>
              <a:endCxn id="34" idx="4"/>
            </p:cNvCxnSpPr>
            <p:nvPr/>
          </p:nvCxnSpPr>
          <p:spPr>
            <a:xfrm flipH="1" flipV="1">
              <a:off x="1376151" y="2848101"/>
              <a:ext cx="174863" cy="3593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>
              <a:stCxn id="34" idx="0"/>
              <a:endCxn id="28" idx="4"/>
            </p:cNvCxnSpPr>
            <p:nvPr/>
          </p:nvCxnSpPr>
          <p:spPr>
            <a:xfrm flipV="1">
              <a:off x="1376151" y="2104464"/>
              <a:ext cx="0" cy="2950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>
              <a:stCxn id="25" idx="1"/>
              <a:endCxn id="37" idx="4"/>
            </p:cNvCxnSpPr>
            <p:nvPr/>
          </p:nvCxnSpPr>
          <p:spPr>
            <a:xfrm flipH="1" flipV="1">
              <a:off x="2089394" y="2848101"/>
              <a:ext cx="269965" cy="3593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>
              <a:stCxn id="25" idx="7"/>
              <a:endCxn id="36" idx="4"/>
            </p:cNvCxnSpPr>
            <p:nvPr/>
          </p:nvCxnSpPr>
          <p:spPr>
            <a:xfrm flipV="1">
              <a:off x="2640611" y="2851042"/>
              <a:ext cx="257126" cy="3563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>
              <a:stCxn id="37" idx="7"/>
              <a:endCxn id="30" idx="4"/>
            </p:cNvCxnSpPr>
            <p:nvPr/>
          </p:nvCxnSpPr>
          <p:spPr>
            <a:xfrm flipV="1">
              <a:off x="2230020" y="2069020"/>
              <a:ext cx="269965" cy="39615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 стрелкой 67"/>
            <p:cNvCxnSpPr>
              <a:stCxn id="36" idx="1"/>
              <a:endCxn id="30" idx="4"/>
            </p:cNvCxnSpPr>
            <p:nvPr/>
          </p:nvCxnSpPr>
          <p:spPr>
            <a:xfrm flipH="1" flipV="1">
              <a:off x="2499985" y="2069020"/>
              <a:ext cx="257126" cy="3990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>
              <a:stCxn id="35" idx="7"/>
              <a:endCxn id="27" idx="4"/>
            </p:cNvCxnSpPr>
            <p:nvPr/>
          </p:nvCxnSpPr>
          <p:spPr>
            <a:xfrm flipV="1">
              <a:off x="3414209" y="2868296"/>
              <a:ext cx="196771" cy="3528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 стрелкой 71"/>
            <p:cNvCxnSpPr>
              <a:stCxn id="27" idx="0"/>
              <a:endCxn id="5" idx="4"/>
            </p:cNvCxnSpPr>
            <p:nvPr/>
          </p:nvCxnSpPr>
          <p:spPr>
            <a:xfrm flipV="1">
              <a:off x="3610980" y="2099443"/>
              <a:ext cx="12838" cy="3202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Группа 190"/>
          <p:cNvGrpSpPr/>
          <p:nvPr/>
        </p:nvGrpSpPr>
        <p:grpSpPr>
          <a:xfrm>
            <a:off x="3921428" y="1121121"/>
            <a:ext cx="1800126" cy="2172938"/>
            <a:chOff x="4390318" y="1648117"/>
            <a:chExt cx="2646297" cy="3194353"/>
          </a:xfrm>
        </p:grpSpPr>
        <p:sp>
          <p:nvSpPr>
            <p:cNvPr id="73" name="Блок-схема: узел 72"/>
            <p:cNvSpPr/>
            <p:nvPr/>
          </p:nvSpPr>
          <p:spPr>
            <a:xfrm>
              <a:off x="4390318" y="1648117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О</a:t>
              </a:r>
            </a:p>
          </p:txBody>
        </p:sp>
        <p:sp>
          <p:nvSpPr>
            <p:cNvPr id="74" name="Блок-схема: узел 73"/>
            <p:cNvSpPr/>
            <p:nvPr/>
          </p:nvSpPr>
          <p:spPr>
            <a:xfrm>
              <a:off x="4672266" y="239947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С</a:t>
              </a:r>
            </a:p>
          </p:txBody>
        </p:sp>
        <p:sp>
          <p:nvSpPr>
            <p:cNvPr id="75" name="Блок-схема: узел 74"/>
            <p:cNvSpPr/>
            <p:nvPr/>
          </p:nvSpPr>
          <p:spPr>
            <a:xfrm>
              <a:off x="5061766" y="1648117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П</a:t>
              </a:r>
            </a:p>
          </p:txBody>
        </p:sp>
        <p:sp>
          <p:nvSpPr>
            <p:cNvPr id="76" name="Блок-схема: узел 75"/>
            <p:cNvSpPr/>
            <p:nvPr/>
          </p:nvSpPr>
          <p:spPr>
            <a:xfrm>
              <a:off x="5474609" y="241928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Т</a:t>
              </a:r>
            </a:p>
          </p:txBody>
        </p:sp>
        <p:sp>
          <p:nvSpPr>
            <p:cNvPr id="77" name="Блок-схема: узел 76"/>
            <p:cNvSpPr/>
            <p:nvPr/>
          </p:nvSpPr>
          <p:spPr>
            <a:xfrm>
              <a:off x="5872362" y="1675412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Р</a:t>
              </a:r>
            </a:p>
          </p:txBody>
        </p:sp>
        <p:sp>
          <p:nvSpPr>
            <p:cNvPr id="78" name="Блок-схема: узел 77"/>
            <p:cNvSpPr/>
            <p:nvPr/>
          </p:nvSpPr>
          <p:spPr>
            <a:xfrm>
              <a:off x="6270663" y="2418183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У</a:t>
              </a:r>
            </a:p>
          </p:txBody>
        </p:sp>
        <p:sp>
          <p:nvSpPr>
            <p:cNvPr id="79" name="Блок-схема: узел 78"/>
            <p:cNvSpPr/>
            <p:nvPr/>
          </p:nvSpPr>
          <p:spPr>
            <a:xfrm>
              <a:off x="6638862" y="1675412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Ф</a:t>
              </a:r>
            </a:p>
          </p:txBody>
        </p:sp>
        <p:sp>
          <p:nvSpPr>
            <p:cNvPr id="80" name="Блок-схема: узел 79"/>
            <p:cNvSpPr/>
            <p:nvPr/>
          </p:nvSpPr>
          <p:spPr>
            <a:xfrm>
              <a:off x="5061492" y="3141731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Х</a:t>
              </a:r>
            </a:p>
          </p:txBody>
        </p:sp>
        <p:sp>
          <p:nvSpPr>
            <p:cNvPr id="81" name="Блок-схема: узел 80"/>
            <p:cNvSpPr/>
            <p:nvPr/>
          </p:nvSpPr>
          <p:spPr>
            <a:xfrm>
              <a:off x="5872362" y="3141731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Ц</a:t>
              </a:r>
            </a:p>
          </p:txBody>
        </p:sp>
        <p:sp>
          <p:nvSpPr>
            <p:cNvPr id="82" name="Блок-схема: узел 81"/>
            <p:cNvSpPr/>
            <p:nvPr/>
          </p:nvSpPr>
          <p:spPr>
            <a:xfrm>
              <a:off x="5474609" y="3803837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Ч</a:t>
              </a:r>
            </a:p>
          </p:txBody>
        </p:sp>
        <p:sp>
          <p:nvSpPr>
            <p:cNvPr id="83" name="Блок-схема: узел 82"/>
            <p:cNvSpPr/>
            <p:nvPr/>
          </p:nvSpPr>
          <p:spPr>
            <a:xfrm>
              <a:off x="5476079" y="4393841"/>
              <a:ext cx="397753" cy="448629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Ш</a:t>
              </a:r>
            </a:p>
          </p:txBody>
        </p:sp>
        <p:cxnSp>
          <p:nvCxnSpPr>
            <p:cNvPr id="85" name="Прямая со стрелкой 84"/>
            <p:cNvCxnSpPr>
              <a:stCxn id="83" idx="0"/>
              <a:endCxn id="82" idx="4"/>
            </p:cNvCxnSpPr>
            <p:nvPr/>
          </p:nvCxnSpPr>
          <p:spPr>
            <a:xfrm flipH="1" flipV="1">
              <a:off x="5673486" y="4252466"/>
              <a:ext cx="1470" cy="1413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 стрелкой 86"/>
            <p:cNvCxnSpPr>
              <a:stCxn id="82" idx="0"/>
              <a:endCxn id="81" idx="3"/>
            </p:cNvCxnSpPr>
            <p:nvPr/>
          </p:nvCxnSpPr>
          <p:spPr>
            <a:xfrm flipV="1">
              <a:off x="5673486" y="3524660"/>
              <a:ext cx="257126" cy="2791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 стрелкой 88"/>
            <p:cNvCxnSpPr>
              <a:stCxn id="82" idx="0"/>
              <a:endCxn id="80" idx="5"/>
            </p:cNvCxnSpPr>
            <p:nvPr/>
          </p:nvCxnSpPr>
          <p:spPr>
            <a:xfrm flipH="1" flipV="1">
              <a:off x="5400995" y="3524660"/>
              <a:ext cx="272490" cy="2791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 стрелкой 90"/>
            <p:cNvCxnSpPr>
              <a:stCxn id="81" idx="0"/>
              <a:endCxn id="78" idx="3"/>
            </p:cNvCxnSpPr>
            <p:nvPr/>
          </p:nvCxnSpPr>
          <p:spPr>
            <a:xfrm flipV="1">
              <a:off x="6071239" y="2801112"/>
              <a:ext cx="257674" cy="3406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 стрелкой 92"/>
            <p:cNvCxnSpPr>
              <a:stCxn id="81" idx="0"/>
              <a:endCxn id="76" idx="5"/>
            </p:cNvCxnSpPr>
            <p:nvPr/>
          </p:nvCxnSpPr>
          <p:spPr>
            <a:xfrm flipH="1" flipV="1">
              <a:off x="5814112" y="2802211"/>
              <a:ext cx="257126" cy="3395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 стрелкой 94"/>
            <p:cNvCxnSpPr>
              <a:stCxn id="80" idx="1"/>
              <a:endCxn id="74" idx="4"/>
            </p:cNvCxnSpPr>
            <p:nvPr/>
          </p:nvCxnSpPr>
          <p:spPr>
            <a:xfrm flipH="1" flipV="1">
              <a:off x="4871142" y="2848101"/>
              <a:ext cx="248600" cy="3593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 стрелкой 98"/>
            <p:cNvCxnSpPr>
              <a:stCxn id="74" idx="0"/>
              <a:endCxn id="73" idx="4"/>
            </p:cNvCxnSpPr>
            <p:nvPr/>
          </p:nvCxnSpPr>
          <p:spPr>
            <a:xfrm flipH="1" flipV="1">
              <a:off x="4589194" y="2096746"/>
              <a:ext cx="281948" cy="3027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>
              <a:stCxn id="74" idx="0"/>
              <a:endCxn id="75" idx="3"/>
            </p:cNvCxnSpPr>
            <p:nvPr/>
          </p:nvCxnSpPr>
          <p:spPr>
            <a:xfrm flipV="1">
              <a:off x="4871142" y="2031045"/>
              <a:ext cx="248874" cy="3684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 стрелкой 102"/>
            <p:cNvCxnSpPr>
              <a:stCxn id="76" idx="0"/>
              <a:endCxn id="75" idx="5"/>
            </p:cNvCxnSpPr>
            <p:nvPr/>
          </p:nvCxnSpPr>
          <p:spPr>
            <a:xfrm flipH="1" flipV="1">
              <a:off x="5401269" y="2031045"/>
              <a:ext cx="272216" cy="3882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 стрелкой 104"/>
            <p:cNvCxnSpPr>
              <a:stCxn id="76" idx="0"/>
              <a:endCxn id="77" idx="3"/>
            </p:cNvCxnSpPr>
            <p:nvPr/>
          </p:nvCxnSpPr>
          <p:spPr>
            <a:xfrm flipV="1">
              <a:off x="5673486" y="2058340"/>
              <a:ext cx="257126" cy="3609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 стрелкой 106"/>
            <p:cNvCxnSpPr>
              <a:stCxn id="78" idx="0"/>
              <a:endCxn id="79" idx="3"/>
            </p:cNvCxnSpPr>
            <p:nvPr/>
          </p:nvCxnSpPr>
          <p:spPr>
            <a:xfrm flipV="1">
              <a:off x="6469539" y="2058340"/>
              <a:ext cx="227572" cy="3598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 стрелкой 108"/>
            <p:cNvCxnSpPr>
              <a:stCxn id="78" idx="0"/>
              <a:endCxn id="77" idx="5"/>
            </p:cNvCxnSpPr>
            <p:nvPr/>
          </p:nvCxnSpPr>
          <p:spPr>
            <a:xfrm flipH="1" flipV="1">
              <a:off x="6211865" y="2058340"/>
              <a:ext cx="257674" cy="3598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Группа 191"/>
          <p:cNvGrpSpPr/>
          <p:nvPr/>
        </p:nvGrpSpPr>
        <p:grpSpPr>
          <a:xfrm>
            <a:off x="6063032" y="1121121"/>
            <a:ext cx="1349980" cy="2168079"/>
            <a:chOff x="7538609" y="1648117"/>
            <a:chExt cx="1984554" cy="3187210"/>
          </a:xfrm>
        </p:grpSpPr>
        <p:sp>
          <p:nvSpPr>
            <p:cNvPr id="110" name="Блок-схема: узел 109"/>
            <p:cNvSpPr/>
            <p:nvPr/>
          </p:nvSpPr>
          <p:spPr>
            <a:xfrm>
              <a:off x="7538609" y="1648117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Щ</a:t>
              </a:r>
            </a:p>
          </p:txBody>
        </p:sp>
        <p:sp>
          <p:nvSpPr>
            <p:cNvPr id="111" name="Блок-схема: узел 110"/>
            <p:cNvSpPr/>
            <p:nvPr/>
          </p:nvSpPr>
          <p:spPr>
            <a:xfrm>
              <a:off x="8305109" y="1656014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Р</a:t>
              </a:r>
            </a:p>
          </p:txBody>
        </p:sp>
        <p:sp>
          <p:nvSpPr>
            <p:cNvPr id="112" name="Блок-схема: узел 111"/>
            <p:cNvSpPr/>
            <p:nvPr/>
          </p:nvSpPr>
          <p:spPr>
            <a:xfrm>
              <a:off x="9125410" y="1648117"/>
              <a:ext cx="397753" cy="448629"/>
            </a:xfrm>
            <a:prstGeom prst="flowChartConnector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М</a:t>
              </a:r>
            </a:p>
          </p:txBody>
        </p:sp>
        <p:sp>
          <p:nvSpPr>
            <p:cNvPr id="113" name="Блок-схема: узел 112"/>
            <p:cNvSpPr/>
            <p:nvPr/>
          </p:nvSpPr>
          <p:spPr>
            <a:xfrm>
              <a:off x="7937087" y="239947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С</a:t>
              </a:r>
            </a:p>
          </p:txBody>
        </p:sp>
        <p:sp>
          <p:nvSpPr>
            <p:cNvPr id="114" name="Блок-схема: узел 113"/>
            <p:cNvSpPr/>
            <p:nvPr/>
          </p:nvSpPr>
          <p:spPr>
            <a:xfrm>
              <a:off x="8727657" y="2399472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Д</a:t>
              </a:r>
            </a:p>
          </p:txBody>
        </p:sp>
        <p:sp>
          <p:nvSpPr>
            <p:cNvPr id="115" name="Блок-схема: узел 114"/>
            <p:cNvSpPr/>
            <p:nvPr/>
          </p:nvSpPr>
          <p:spPr>
            <a:xfrm>
              <a:off x="8343089" y="3150828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В</a:t>
              </a:r>
            </a:p>
          </p:txBody>
        </p:sp>
        <p:sp>
          <p:nvSpPr>
            <p:cNvPr id="116" name="Блок-схема: узел 115"/>
            <p:cNvSpPr/>
            <p:nvPr/>
          </p:nvSpPr>
          <p:spPr>
            <a:xfrm>
              <a:off x="8329904" y="3810206"/>
              <a:ext cx="397753" cy="448629"/>
            </a:xfrm>
            <a:prstGeom prst="flowChartConnector">
              <a:avLst/>
            </a:prstGeom>
            <a:solidFill>
              <a:srgbClr val="FFFF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Ы</a:t>
              </a:r>
            </a:p>
          </p:txBody>
        </p:sp>
        <p:sp>
          <p:nvSpPr>
            <p:cNvPr id="117" name="Блок-схема: узел 116"/>
            <p:cNvSpPr/>
            <p:nvPr/>
          </p:nvSpPr>
          <p:spPr>
            <a:xfrm>
              <a:off x="8343089" y="4386698"/>
              <a:ext cx="397753" cy="448629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09487"/>
              <a:r>
                <a:rPr lang="ru-RU" sz="1428" dirty="0">
                  <a:ln>
                    <a:solidFill>
                      <a:prstClr val="black"/>
                    </a:solidFill>
                  </a:ln>
                  <a:solidFill>
                    <a:sysClr val="windowText" lastClr="000000"/>
                  </a:solidFill>
                  <a:latin typeface="Calibri"/>
                </a:rPr>
                <a:t>Э</a:t>
              </a:r>
            </a:p>
          </p:txBody>
        </p:sp>
        <p:cxnSp>
          <p:nvCxnSpPr>
            <p:cNvPr id="119" name="Прямая со стрелкой 118"/>
            <p:cNvCxnSpPr>
              <a:stCxn id="117" idx="0"/>
              <a:endCxn id="116" idx="4"/>
            </p:cNvCxnSpPr>
            <p:nvPr/>
          </p:nvCxnSpPr>
          <p:spPr>
            <a:xfrm flipH="1" flipV="1">
              <a:off x="8528781" y="4258835"/>
              <a:ext cx="13185" cy="1278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 стрелкой 120"/>
            <p:cNvCxnSpPr>
              <a:stCxn id="116" idx="0"/>
              <a:endCxn id="115" idx="4"/>
            </p:cNvCxnSpPr>
            <p:nvPr/>
          </p:nvCxnSpPr>
          <p:spPr>
            <a:xfrm flipV="1">
              <a:off x="8528781" y="3599457"/>
              <a:ext cx="13185" cy="2107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 стрелкой 122"/>
            <p:cNvCxnSpPr>
              <a:stCxn id="115" idx="0"/>
              <a:endCxn id="114" idx="3"/>
            </p:cNvCxnSpPr>
            <p:nvPr/>
          </p:nvCxnSpPr>
          <p:spPr>
            <a:xfrm flipV="1">
              <a:off x="8541966" y="2782401"/>
              <a:ext cx="243941" cy="3684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 стрелкой 124"/>
            <p:cNvCxnSpPr>
              <a:stCxn id="115" idx="0"/>
              <a:endCxn id="113" idx="5"/>
            </p:cNvCxnSpPr>
            <p:nvPr/>
          </p:nvCxnSpPr>
          <p:spPr>
            <a:xfrm flipH="1" flipV="1">
              <a:off x="8276590" y="2782401"/>
              <a:ext cx="265376" cy="3684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 стрелкой 126"/>
            <p:cNvCxnSpPr>
              <a:stCxn id="113" idx="0"/>
              <a:endCxn id="110" idx="5"/>
            </p:cNvCxnSpPr>
            <p:nvPr/>
          </p:nvCxnSpPr>
          <p:spPr>
            <a:xfrm flipH="1" flipV="1">
              <a:off x="7878112" y="2031045"/>
              <a:ext cx="257851" cy="3684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 стрелкой 128"/>
            <p:cNvCxnSpPr>
              <a:stCxn id="113" idx="0"/>
              <a:endCxn id="111" idx="3"/>
            </p:cNvCxnSpPr>
            <p:nvPr/>
          </p:nvCxnSpPr>
          <p:spPr>
            <a:xfrm flipV="1">
              <a:off x="8135964" y="2038943"/>
              <a:ext cx="227396" cy="3605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 стрелкой 131"/>
            <p:cNvCxnSpPr>
              <a:stCxn id="114" idx="0"/>
              <a:endCxn id="111" idx="5"/>
            </p:cNvCxnSpPr>
            <p:nvPr/>
          </p:nvCxnSpPr>
          <p:spPr>
            <a:xfrm flipH="1" flipV="1">
              <a:off x="8644612" y="2038943"/>
              <a:ext cx="281921" cy="3605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Прямая со стрелкой 134"/>
            <p:cNvCxnSpPr>
              <a:stCxn id="114" idx="0"/>
              <a:endCxn id="112" idx="3"/>
            </p:cNvCxnSpPr>
            <p:nvPr/>
          </p:nvCxnSpPr>
          <p:spPr>
            <a:xfrm flipV="1">
              <a:off x="8926534" y="2031045"/>
              <a:ext cx="257126" cy="3684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3" name="Скругленная соединительная линия 172"/>
          <p:cNvCxnSpPr>
            <a:stCxn id="111" idx="0"/>
            <a:endCxn id="77" idx="0"/>
          </p:cNvCxnSpPr>
          <p:nvPr/>
        </p:nvCxnSpPr>
        <p:spPr>
          <a:xfrm rot="16200000" flipH="1" flipV="1">
            <a:off x="5885696" y="305661"/>
            <a:ext cx="13195" cy="1654860"/>
          </a:xfrm>
          <a:prstGeom prst="curvedConnector3">
            <a:avLst>
              <a:gd name="adj1" fmla="val -1178472"/>
            </a:avLst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6" name="Скругленная соединительная линия 175"/>
          <p:cNvCxnSpPr>
            <a:stCxn id="112" idx="0"/>
            <a:endCxn id="30" idx="0"/>
          </p:cNvCxnSpPr>
          <p:nvPr/>
        </p:nvCxnSpPr>
        <p:spPr>
          <a:xfrm rot="16200000" flipV="1">
            <a:off x="4947204" y="-1209403"/>
            <a:ext cx="18860" cy="4642187"/>
          </a:xfrm>
          <a:prstGeom prst="curvedConnector3">
            <a:avLst>
              <a:gd name="adj1" fmla="val 1336745"/>
            </a:avLst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>
            <a:stCxn id="113" idx="2"/>
            <a:endCxn id="74" idx="6"/>
          </p:cNvCxnSpPr>
          <p:nvPr/>
        </p:nvCxnSpPr>
        <p:spPr>
          <a:xfrm flipH="1">
            <a:off x="4383790" y="1784814"/>
            <a:ext cx="195030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 flipH="1">
            <a:off x="2831863" y="1784815"/>
            <a:ext cx="4101050" cy="5049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>
            <a:stCxn id="115" idx="2"/>
            <a:endCxn id="31" idx="6"/>
          </p:cNvCxnSpPr>
          <p:nvPr/>
        </p:nvCxnSpPr>
        <p:spPr>
          <a:xfrm flipH="1">
            <a:off x="3026361" y="2295919"/>
            <a:ext cx="3583914" cy="4485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92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smtClean="0"/>
              <a:t>СПАСИБО ЗА ВНИМАНИЕ</a:t>
            </a:r>
            <a:r>
              <a:rPr lang="ru-RU" sz="2400" dirty="0" smtClean="0"/>
              <a:t>!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923678"/>
            <a:ext cx="511256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686305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4690</TotalTime>
  <Words>278</Words>
  <Application>Microsoft Office PowerPoint</Application>
  <PresentationFormat>Экран (16:9)</PresentationFormat>
  <Paragraphs>70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Present_FNS2012_16-9</vt:lpstr>
      <vt:lpstr>1_Present_FNS2012_A4</vt:lpstr>
      <vt:lpstr>4_Present_FNS2012_A4</vt:lpstr>
      <vt:lpstr>КОНТРОЛЬ СО СТОРОНЫ НАЛОГОВЫХ ОРГАНОВ ЗА ПРИМЕНЕНИЕМ СХЕМ УХОДА ОТ НАЛОГООБЛОЖЕНИЯ</vt:lpstr>
      <vt:lpstr>Удельный вес «технических» организаций </vt:lpstr>
      <vt:lpstr>Пилотный проект по созданию барьеров для препятствия незаконной регистрации «технических» фирм (фирм-однодневок)</vt:lpstr>
      <vt:lpstr>Презентация PowerPoint</vt:lpstr>
      <vt:lpstr>Этапы контроля при работе с «техническими» организациями</vt:lpstr>
      <vt:lpstr>               Автоматизированная система АСК НДС-2</vt:lpstr>
      <vt:lpstr>ВЫЯВЛЕНИЕ ВЗАИМОСВЯЗАННЫХ «СХЕМ»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Джуга</dc:creator>
  <cp:lastModifiedBy>Качанов Олег Сергеевич</cp:lastModifiedBy>
  <cp:revision>236</cp:revision>
  <cp:lastPrinted>2019-02-27T01:53:47Z</cp:lastPrinted>
  <dcterms:created xsi:type="dcterms:W3CDTF">2017-08-03T15:03:08Z</dcterms:created>
  <dcterms:modified xsi:type="dcterms:W3CDTF">2019-02-28T03:58:50Z</dcterms:modified>
</cp:coreProperties>
</file>