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drawings/drawing1.xml" ContentType="application/vnd.openxmlformats-officedocument.drawingml.chartshape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rts/colors1.xml" ContentType="application/vnd.ms-office.chartcolorstyle+xml"/>
  <Override PartName="/ppt/charts/style1.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76" r:id="rId1"/>
  </p:sldMasterIdLst>
  <p:notesMasterIdLst>
    <p:notesMasterId r:id="rId9"/>
  </p:notesMasterIdLst>
  <p:handoutMasterIdLst>
    <p:handoutMasterId r:id="rId10"/>
  </p:handoutMasterIdLst>
  <p:sldIdLst>
    <p:sldId id="278" r:id="rId2"/>
    <p:sldId id="449" r:id="rId3"/>
    <p:sldId id="450" r:id="rId4"/>
    <p:sldId id="448" r:id="rId5"/>
    <p:sldId id="453" r:id="rId6"/>
    <p:sldId id="452" r:id="rId7"/>
    <p:sldId id="360" r:id="rId8"/>
  </p:sldIdLst>
  <p:sldSz cx="9144000" cy="5143500" type="screen16x9"/>
  <p:notesSz cx="6797675" cy="9928225"/>
  <p:defaultTextStyle>
    <a:defPPr>
      <a:defRPr lang="ru-RU"/>
    </a:defPPr>
    <a:lvl1pPr algn="l" defTabSz="816242" rtl="0" fontAlgn="base">
      <a:spcBef>
        <a:spcPct val="0"/>
      </a:spcBef>
      <a:spcAft>
        <a:spcPct val="0"/>
      </a:spcAft>
      <a:defRPr sz="1600" kern="1200">
        <a:solidFill>
          <a:schemeClr val="tx1"/>
        </a:solidFill>
        <a:latin typeface="Arial" charset="0"/>
        <a:ea typeface="+mn-ea"/>
        <a:cs typeface="Arial" charset="0"/>
      </a:defRPr>
    </a:lvl1pPr>
    <a:lvl2pPr marL="407500" indent="-49695" algn="l" defTabSz="816242" rtl="0" fontAlgn="base">
      <a:spcBef>
        <a:spcPct val="0"/>
      </a:spcBef>
      <a:spcAft>
        <a:spcPct val="0"/>
      </a:spcAft>
      <a:defRPr sz="1600" kern="1200">
        <a:solidFill>
          <a:schemeClr val="tx1"/>
        </a:solidFill>
        <a:latin typeface="Arial" charset="0"/>
        <a:ea typeface="+mn-ea"/>
        <a:cs typeface="Arial" charset="0"/>
      </a:defRPr>
    </a:lvl2pPr>
    <a:lvl3pPr marL="816242" indent="-100633" algn="l" defTabSz="816242" rtl="0" fontAlgn="base">
      <a:spcBef>
        <a:spcPct val="0"/>
      </a:spcBef>
      <a:spcAft>
        <a:spcPct val="0"/>
      </a:spcAft>
      <a:defRPr sz="1600" kern="1200">
        <a:solidFill>
          <a:schemeClr val="tx1"/>
        </a:solidFill>
        <a:latin typeface="Arial" charset="0"/>
        <a:ea typeface="+mn-ea"/>
        <a:cs typeface="Arial" charset="0"/>
      </a:defRPr>
    </a:lvl3pPr>
    <a:lvl4pPr marL="1223742" indent="-150328" algn="l" defTabSz="816242" rtl="0" fontAlgn="base">
      <a:spcBef>
        <a:spcPct val="0"/>
      </a:spcBef>
      <a:spcAft>
        <a:spcPct val="0"/>
      </a:spcAft>
      <a:defRPr sz="1600" kern="1200">
        <a:solidFill>
          <a:schemeClr val="tx1"/>
        </a:solidFill>
        <a:latin typeface="Arial" charset="0"/>
        <a:ea typeface="+mn-ea"/>
        <a:cs typeface="Arial" charset="0"/>
      </a:defRPr>
    </a:lvl4pPr>
    <a:lvl5pPr marL="1632484" indent="-201265" algn="l" defTabSz="816242" rtl="0" fontAlgn="base">
      <a:spcBef>
        <a:spcPct val="0"/>
      </a:spcBef>
      <a:spcAft>
        <a:spcPct val="0"/>
      </a:spcAft>
      <a:defRPr sz="1600" kern="1200">
        <a:solidFill>
          <a:schemeClr val="tx1"/>
        </a:solidFill>
        <a:latin typeface="Arial" charset="0"/>
        <a:ea typeface="+mn-ea"/>
        <a:cs typeface="Arial" charset="0"/>
      </a:defRPr>
    </a:lvl5pPr>
    <a:lvl6pPr marL="1789024" algn="l" defTabSz="715609" rtl="0" eaLnBrk="1" latinLnBrk="0" hangingPunct="1">
      <a:defRPr sz="1600" kern="1200">
        <a:solidFill>
          <a:schemeClr val="tx1"/>
        </a:solidFill>
        <a:latin typeface="Arial" charset="0"/>
        <a:ea typeface="+mn-ea"/>
        <a:cs typeface="Arial" charset="0"/>
      </a:defRPr>
    </a:lvl6pPr>
    <a:lvl7pPr marL="2146828" algn="l" defTabSz="715609" rtl="0" eaLnBrk="1" latinLnBrk="0" hangingPunct="1">
      <a:defRPr sz="1600" kern="1200">
        <a:solidFill>
          <a:schemeClr val="tx1"/>
        </a:solidFill>
        <a:latin typeface="Arial" charset="0"/>
        <a:ea typeface="+mn-ea"/>
        <a:cs typeface="Arial" charset="0"/>
      </a:defRPr>
    </a:lvl7pPr>
    <a:lvl8pPr marL="2504633" algn="l" defTabSz="715609" rtl="0" eaLnBrk="1" latinLnBrk="0" hangingPunct="1">
      <a:defRPr sz="1600" kern="1200">
        <a:solidFill>
          <a:schemeClr val="tx1"/>
        </a:solidFill>
        <a:latin typeface="Arial" charset="0"/>
        <a:ea typeface="+mn-ea"/>
        <a:cs typeface="Arial" charset="0"/>
      </a:defRPr>
    </a:lvl8pPr>
    <a:lvl9pPr marL="2862438" algn="l" defTabSz="715609" rtl="0" eaLnBrk="1" latinLnBrk="0" hangingPunct="1">
      <a:defRPr sz="1600"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1620">
          <p15:clr>
            <a:srgbClr val="A4A3A4"/>
          </p15:clr>
        </p15:guide>
        <p15:guide id="2" orient="horz" pos="759">
          <p15:clr>
            <a:srgbClr val="A4A3A4"/>
          </p15:clr>
        </p15:guide>
        <p15:guide id="3" orient="horz" pos="237">
          <p15:clr>
            <a:srgbClr val="A4A3A4"/>
          </p15:clr>
        </p15:guide>
        <p15:guide id="4" orient="horz" pos="3041">
          <p15:clr>
            <a:srgbClr val="A4A3A4"/>
          </p15:clr>
        </p15:guide>
        <p15:guide id="5" pos="2880">
          <p15:clr>
            <a:srgbClr val="A4A3A4"/>
          </p15:clr>
        </p15:guide>
        <p15:guide id="6" pos="708">
          <p15:clr>
            <a:srgbClr val="A4A3A4"/>
          </p15:clr>
        </p15:guide>
        <p15:guide id="7" pos="1560">
          <p15:clr>
            <a:srgbClr val="A4A3A4"/>
          </p15:clr>
        </p15:guide>
        <p15:guide id="8" pos="5140">
          <p15:clr>
            <a:srgbClr val="A4A3A4"/>
          </p15:clr>
        </p15:guide>
        <p15:guide id="9" pos="5521">
          <p15:clr>
            <a:srgbClr val="A4A3A4"/>
          </p15:clr>
        </p15:guide>
        <p15:guide id="10" pos="51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CCECFF"/>
    <a:srgbClr val="0066FF"/>
    <a:srgbClr val="3366FF"/>
    <a:srgbClr val="FF7C80"/>
    <a:srgbClr val="FF9966"/>
    <a:srgbClr val="FFFF00"/>
    <a:srgbClr val="CCFFFF"/>
    <a:srgbClr val="A50021"/>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Средний стиль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15" autoAdjust="0"/>
    <p:restoredTop sz="90104" autoAdjust="0"/>
  </p:normalViewPr>
  <p:slideViewPr>
    <p:cSldViewPr>
      <p:cViewPr varScale="1">
        <p:scale>
          <a:sx n="140" d="100"/>
          <a:sy n="140" d="100"/>
        </p:scale>
        <p:origin x="-804" y="-102"/>
      </p:cViewPr>
      <p:guideLst>
        <p:guide orient="horz" pos="1620"/>
        <p:guide orient="horz" pos="759"/>
        <p:guide orient="horz" pos="237"/>
        <p:guide orient="horz" pos="3041"/>
        <p:guide pos="2880"/>
        <p:guide pos="708"/>
        <p:guide pos="1560"/>
        <p:guide pos="5140"/>
        <p:guide pos="5521"/>
        <p:guide pos="51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57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openxmlformats.org/officeDocument/2006/relationships/chartUserShapes" Target="../drawings/drawing1.xml"/><Relationship Id="rId1" Type="http://schemas.openxmlformats.org/officeDocument/2006/relationships/package" Target="../embeddings/Microsoft_Excel_Worksheet1.xlsx"/><Relationship Id="rId4"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Лист1!$B$1</c:f>
              <c:strCache>
                <c:ptCount val="1"/>
                <c:pt idx="0">
                  <c:v>Количество ВНП</c:v>
                </c:pt>
              </c:strCache>
            </c:strRef>
          </c:tx>
          <c:spPr>
            <a:ln w="57150" cap="rnd">
              <a:solidFill>
                <a:schemeClr val="accent1"/>
              </a:solidFill>
              <a:round/>
            </a:ln>
            <a:effectLst>
              <a:outerShdw blurRad="50800" dist="38100" dir="2700000" algn="tl" rotWithShape="0">
                <a:prstClr val="black">
                  <a:alpha val="40000"/>
                </a:prstClr>
              </a:outerShdw>
            </a:effectLst>
          </c:spPr>
          <c:marker>
            <c:symbol val="circle"/>
            <c:size val="5"/>
            <c:spPr>
              <a:solidFill>
                <a:schemeClr val="accent1"/>
              </a:solidFill>
              <a:ln w="57150">
                <a:solidFill>
                  <a:schemeClr val="accent1"/>
                </a:solidFill>
              </a:ln>
              <a:effectLst>
                <a:outerShdw blurRad="50800" dist="38100" dir="2700000" algn="tl" rotWithShape="0">
                  <a:prstClr val="black">
                    <a:alpha val="40000"/>
                  </a:prstClr>
                </a:outerShdw>
              </a:effectLst>
              <a:scene3d>
                <a:camera prst="orthographicFront"/>
                <a:lightRig rig="threePt" dir="t"/>
              </a:scene3d>
              <a:sp3d prstMaterial="metal">
                <a:bevelT w="88900" h="88900"/>
              </a:sp3d>
            </c:spPr>
          </c:marker>
          <c:cat>
            <c:strRef>
              <c:f>Лист1!$A$2:$A$5</c:f>
              <c:strCache>
                <c:ptCount val="4"/>
                <c:pt idx="0">
                  <c:v>2015</c:v>
                </c:pt>
                <c:pt idx="1">
                  <c:v>2016</c:v>
                </c:pt>
                <c:pt idx="2">
                  <c:v>2017</c:v>
                </c:pt>
                <c:pt idx="3">
                  <c:v>9мес.2018</c:v>
                </c:pt>
              </c:strCache>
            </c:strRef>
          </c:cat>
          <c:val>
            <c:numRef>
              <c:f>Лист1!$B$2:$B$5</c:f>
              <c:numCache>
                <c:formatCode>General</c:formatCode>
                <c:ptCount val="4"/>
                <c:pt idx="0">
                  <c:v>470</c:v>
                </c:pt>
                <c:pt idx="1">
                  <c:v>414</c:v>
                </c:pt>
                <c:pt idx="2">
                  <c:v>346</c:v>
                </c:pt>
                <c:pt idx="3">
                  <c:v>169</c:v>
                </c:pt>
              </c:numCache>
            </c:numRef>
          </c:val>
          <c:smooth val="0"/>
        </c:ser>
        <c:ser>
          <c:idx val="1"/>
          <c:order val="1"/>
          <c:tx>
            <c:strRef>
              <c:f>Лист1!$C$1</c:f>
              <c:strCache>
                <c:ptCount val="1"/>
                <c:pt idx="0">
                  <c:v>Эффективность ВНП</c:v>
                </c:pt>
              </c:strCache>
            </c:strRef>
          </c:tx>
          <c:spPr>
            <a:ln w="57150" cap="rnd">
              <a:solidFill>
                <a:schemeClr val="accent2"/>
              </a:solidFill>
              <a:round/>
            </a:ln>
            <a:effectLst>
              <a:outerShdw blurRad="50800" dist="38100" dir="2700000" algn="tl" rotWithShape="0">
                <a:prstClr val="black">
                  <a:alpha val="40000"/>
                </a:prstClr>
              </a:outerShdw>
            </a:effectLst>
          </c:spPr>
          <c:marker>
            <c:symbol val="circle"/>
            <c:size val="5"/>
            <c:spPr>
              <a:solidFill>
                <a:schemeClr val="accent2"/>
              </a:solidFill>
              <a:ln w="57150">
                <a:solidFill>
                  <a:schemeClr val="accent2"/>
                </a:solidFill>
              </a:ln>
              <a:effectLst>
                <a:outerShdw blurRad="50800" dist="38100" dir="2700000" algn="tl" rotWithShape="0">
                  <a:prstClr val="black">
                    <a:alpha val="40000"/>
                  </a:prstClr>
                </a:outerShdw>
              </a:effectLst>
              <a:scene3d>
                <a:camera prst="orthographicFront"/>
                <a:lightRig rig="threePt" dir="t"/>
              </a:scene3d>
              <a:sp3d prstMaterial="metal">
                <a:bevelT w="88900" h="88900"/>
              </a:sp3d>
            </c:spPr>
          </c:marker>
          <c:cat>
            <c:strRef>
              <c:f>Лист1!$A$2:$A$5</c:f>
              <c:strCache>
                <c:ptCount val="4"/>
                <c:pt idx="0">
                  <c:v>2015</c:v>
                </c:pt>
                <c:pt idx="1">
                  <c:v>2016</c:v>
                </c:pt>
                <c:pt idx="2">
                  <c:v>2017</c:v>
                </c:pt>
                <c:pt idx="3">
                  <c:v>9мес.2018</c:v>
                </c:pt>
              </c:strCache>
            </c:strRef>
          </c:cat>
          <c:val>
            <c:numRef>
              <c:f>Лист1!$C$2:$C$5</c:f>
              <c:numCache>
                <c:formatCode>General</c:formatCode>
                <c:ptCount val="4"/>
                <c:pt idx="0">
                  <c:v>807</c:v>
                </c:pt>
                <c:pt idx="1">
                  <c:v>938</c:v>
                </c:pt>
                <c:pt idx="2">
                  <c:v>1188</c:v>
                </c:pt>
                <c:pt idx="3">
                  <c:v>1304</c:v>
                </c:pt>
              </c:numCache>
            </c:numRef>
          </c:val>
          <c:smooth val="0"/>
        </c:ser>
        <c:dLbls>
          <c:showLegendKey val="0"/>
          <c:showVal val="0"/>
          <c:showCatName val="0"/>
          <c:showSerName val="0"/>
          <c:showPercent val="0"/>
          <c:showBubbleSize val="0"/>
        </c:dLbls>
        <c:marker val="1"/>
        <c:smooth val="0"/>
        <c:axId val="37357824"/>
        <c:axId val="37360000"/>
      </c:lineChart>
      <c:catAx>
        <c:axId val="373578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rgbClr val="FF0000"/>
                </a:solidFill>
                <a:effectLst>
                  <a:outerShdw blurRad="38100" dist="38100" dir="2700000" algn="tl">
                    <a:srgbClr val="000000">
                      <a:alpha val="43137"/>
                    </a:srgbClr>
                  </a:outerShdw>
                </a:effectLst>
                <a:latin typeface="+mn-lt"/>
                <a:ea typeface="+mn-ea"/>
                <a:cs typeface="+mn-cs"/>
              </a:defRPr>
            </a:pPr>
            <a:endParaRPr lang="ru-RU"/>
          </a:p>
        </c:txPr>
        <c:crossAx val="37360000"/>
        <c:crosses val="autoZero"/>
        <c:auto val="1"/>
        <c:lblAlgn val="ctr"/>
        <c:lblOffset val="100"/>
        <c:noMultiLvlLbl val="0"/>
      </c:catAx>
      <c:valAx>
        <c:axId val="37360000"/>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37357824"/>
        <c:crosses val="autoZero"/>
        <c:crossBetween val="between"/>
      </c:valAx>
      <c:spPr>
        <a:noFill/>
        <a:ln>
          <a:noFill/>
        </a:ln>
        <a:effectLst/>
      </c:spPr>
    </c:plotArea>
    <c:legend>
      <c:legendPos val="b"/>
      <c:layout>
        <c:manualLayout>
          <c:xMode val="edge"/>
          <c:yMode val="edge"/>
          <c:x val="2.9143009335454925E-2"/>
          <c:y val="4.1318362812010533E-2"/>
          <c:w val="0.35372086511735901"/>
          <c:h val="0.23810333524260388"/>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solidFill>
              <a:effectLst/>
              <a:latin typeface="+mn-lt"/>
              <a:ea typeface="+mn-ea"/>
              <a:cs typeface="+mn-cs"/>
            </a:defRPr>
          </a:pPr>
          <a:endParaRPr lang="ru-RU"/>
        </a:p>
      </c:txPr>
    </c:legend>
    <c:plotVisOnly val="1"/>
    <c:dispBlanksAs val="gap"/>
    <c:showDLblsOverMax val="0"/>
  </c:chart>
  <c:spPr>
    <a:noFill/>
    <a:ln>
      <a:noFill/>
    </a:ln>
    <a:effectLst/>
  </c:spPr>
  <c:txPr>
    <a:bodyPr/>
    <a:lstStyle/>
    <a:p>
      <a:pPr>
        <a:defRPr/>
      </a:pPr>
      <a:endParaRPr lang="ru-RU"/>
    </a:p>
  </c:txPr>
  <c:externalData r:id="rId1">
    <c:autoUpdate val="0"/>
  </c:externalData>
  <c:userShapes r:id="rId2"/>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0.1089</cdr:x>
      <cdr:y>0.59595</cdr:y>
    </cdr:from>
    <cdr:to>
      <cdr:x>0.17775</cdr:x>
      <cdr:y>0.67546</cdr:y>
    </cdr:to>
    <cdr:sp macro="" textlink="">
      <cdr:nvSpPr>
        <cdr:cNvPr id="2" name="TextBox 1"/>
        <cdr:cNvSpPr txBox="1"/>
      </cdr:nvSpPr>
      <cdr:spPr>
        <a:xfrm xmlns:a="http://schemas.openxmlformats.org/drawingml/2006/main">
          <a:off x="797347" y="2158925"/>
          <a:ext cx="504056" cy="28803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sz="1400" b="1" dirty="0" smtClean="0">
              <a:effectLst>
                <a:outerShdw blurRad="38100" dist="38100" dir="2700000" algn="tl">
                  <a:srgbClr val="000000">
                    <a:alpha val="43137"/>
                  </a:srgbClr>
                </a:outerShdw>
              </a:effectLst>
            </a:rPr>
            <a:t>470</a:t>
          </a:r>
          <a:endParaRPr lang="ru-RU" sz="1400" b="1" dirty="0">
            <a:effectLst>
              <a:outerShdw blurRad="38100" dist="38100" dir="2700000" algn="tl">
                <a:srgbClr val="000000">
                  <a:alpha val="43137"/>
                </a:srgbClr>
              </a:outerShdw>
            </a:effectLst>
          </a:endParaRPr>
        </a:p>
      </cdr:txBody>
    </cdr:sp>
  </cdr:relSizeAnchor>
  <cdr:relSizeAnchor xmlns:cdr="http://schemas.openxmlformats.org/drawingml/2006/chartDrawing">
    <cdr:from>
      <cdr:x>0.33511</cdr:x>
      <cdr:y>0.59595</cdr:y>
    </cdr:from>
    <cdr:to>
      <cdr:x>0.40589</cdr:x>
      <cdr:y>0.6808</cdr:y>
    </cdr:to>
    <cdr:sp macro="" textlink="">
      <cdr:nvSpPr>
        <cdr:cNvPr id="3" name="TextBox 2"/>
        <cdr:cNvSpPr txBox="1"/>
      </cdr:nvSpPr>
      <cdr:spPr>
        <a:xfrm xmlns:a="http://schemas.openxmlformats.org/drawingml/2006/main">
          <a:off x="2453531" y="2158925"/>
          <a:ext cx="518222" cy="30741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sz="1400" b="1" dirty="0" smtClean="0">
              <a:effectLst>
                <a:outerShdw blurRad="38100" dist="38100" dir="2700000" algn="tl">
                  <a:srgbClr val="000000">
                    <a:alpha val="43137"/>
                  </a:srgbClr>
                </a:outerShdw>
              </a:effectLst>
            </a:rPr>
            <a:t>414</a:t>
          </a:r>
          <a:endParaRPr lang="ru-RU" sz="1400" b="1" dirty="0">
            <a:effectLst>
              <a:outerShdw blurRad="38100" dist="38100" dir="2700000" algn="tl">
                <a:srgbClr val="000000">
                  <a:alpha val="43137"/>
                </a:srgbClr>
              </a:outerShdw>
            </a:effectLst>
          </a:endParaRPr>
        </a:p>
      </cdr:txBody>
    </cdr:sp>
  </cdr:relSizeAnchor>
  <cdr:relSizeAnchor xmlns:cdr="http://schemas.openxmlformats.org/drawingml/2006/chartDrawing">
    <cdr:from>
      <cdr:x>0.58099</cdr:x>
      <cdr:y>0.6357</cdr:y>
    </cdr:from>
    <cdr:to>
      <cdr:x>0.65177</cdr:x>
      <cdr:y>0.72056</cdr:y>
    </cdr:to>
    <cdr:sp macro="" textlink="">
      <cdr:nvSpPr>
        <cdr:cNvPr id="4" name="TextBox 3"/>
        <cdr:cNvSpPr txBox="1"/>
      </cdr:nvSpPr>
      <cdr:spPr>
        <a:xfrm xmlns:a="http://schemas.openxmlformats.org/drawingml/2006/main">
          <a:off x="4253731" y="2302941"/>
          <a:ext cx="518222" cy="30741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sz="1400" b="1" dirty="0" smtClean="0">
              <a:effectLst>
                <a:outerShdw blurRad="38100" dist="38100" dir="2700000" algn="tl">
                  <a:srgbClr val="000000">
                    <a:alpha val="43137"/>
                  </a:srgbClr>
                </a:outerShdw>
              </a:effectLst>
            </a:rPr>
            <a:t>346</a:t>
          </a:r>
          <a:endParaRPr lang="ru-RU" sz="1400" b="1" dirty="0">
            <a:effectLst>
              <a:outerShdw blurRad="38100" dist="38100" dir="2700000" algn="tl">
                <a:srgbClr val="000000">
                  <a:alpha val="43137"/>
                </a:srgbClr>
              </a:outerShdw>
            </a:effectLst>
          </a:endParaRPr>
        </a:p>
      </cdr:txBody>
    </cdr:sp>
  </cdr:relSizeAnchor>
  <cdr:relSizeAnchor xmlns:cdr="http://schemas.openxmlformats.org/drawingml/2006/chartDrawing">
    <cdr:from>
      <cdr:x>0.82686</cdr:x>
      <cdr:y>0.71521</cdr:y>
    </cdr:from>
    <cdr:to>
      <cdr:x>0.89765</cdr:x>
      <cdr:y>0.80007</cdr:y>
    </cdr:to>
    <cdr:sp macro="" textlink="">
      <cdr:nvSpPr>
        <cdr:cNvPr id="5" name="TextBox 4"/>
        <cdr:cNvSpPr txBox="1"/>
      </cdr:nvSpPr>
      <cdr:spPr>
        <a:xfrm xmlns:a="http://schemas.openxmlformats.org/drawingml/2006/main">
          <a:off x="6053931" y="2590973"/>
          <a:ext cx="518222" cy="30741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sz="1400" b="1" dirty="0" smtClean="0">
              <a:effectLst>
                <a:outerShdw blurRad="38100" dist="38100" dir="2700000" algn="tl">
                  <a:srgbClr val="000000">
                    <a:alpha val="43137"/>
                  </a:srgbClr>
                </a:outerShdw>
              </a:effectLst>
            </a:rPr>
            <a:t>169</a:t>
          </a:r>
          <a:endParaRPr lang="ru-RU" sz="1400" b="1" dirty="0">
            <a:effectLst>
              <a:outerShdw blurRad="38100" dist="38100" dir="2700000" algn="tl">
                <a:srgbClr val="000000">
                  <a:alpha val="43137"/>
                </a:srgbClr>
              </a:outerShdw>
            </a:effectLst>
          </a:endParaRPr>
        </a:p>
      </cdr:txBody>
    </cdr:sp>
  </cdr:relSizeAnchor>
  <cdr:relSizeAnchor xmlns:cdr="http://schemas.openxmlformats.org/drawingml/2006/chartDrawing">
    <cdr:from>
      <cdr:x>0.1089</cdr:x>
      <cdr:y>0.43693</cdr:y>
    </cdr:from>
    <cdr:to>
      <cdr:x>0.17775</cdr:x>
      <cdr:y>0.51644</cdr:y>
    </cdr:to>
    <cdr:sp macro="" textlink="">
      <cdr:nvSpPr>
        <cdr:cNvPr id="6" name="TextBox 5"/>
        <cdr:cNvSpPr txBox="1"/>
      </cdr:nvSpPr>
      <cdr:spPr>
        <a:xfrm xmlns:a="http://schemas.openxmlformats.org/drawingml/2006/main">
          <a:off x="797347" y="1582861"/>
          <a:ext cx="504056" cy="28803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sz="1400" b="1" dirty="0" smtClean="0">
              <a:effectLst>
                <a:outerShdw blurRad="38100" dist="38100" dir="2700000" algn="tl">
                  <a:srgbClr val="000000">
                    <a:alpha val="43137"/>
                  </a:srgbClr>
                </a:outerShdw>
              </a:effectLst>
            </a:rPr>
            <a:t>8,1</a:t>
          </a:r>
          <a:endParaRPr lang="ru-RU" sz="1400" b="1" dirty="0">
            <a:effectLst>
              <a:outerShdw blurRad="38100" dist="38100" dir="2700000" algn="tl">
                <a:srgbClr val="000000">
                  <a:alpha val="43137"/>
                </a:srgbClr>
              </a:outerShdw>
            </a:effectLst>
          </a:endParaRPr>
        </a:p>
      </cdr:txBody>
    </cdr:sp>
  </cdr:relSizeAnchor>
  <cdr:relSizeAnchor xmlns:cdr="http://schemas.openxmlformats.org/drawingml/2006/chartDrawing">
    <cdr:from>
      <cdr:x>0.35478</cdr:x>
      <cdr:y>0.3773</cdr:y>
    </cdr:from>
    <cdr:to>
      <cdr:x>0.42363</cdr:x>
      <cdr:y>0.45681</cdr:y>
    </cdr:to>
    <cdr:sp macro="" textlink="">
      <cdr:nvSpPr>
        <cdr:cNvPr id="7" name="TextBox 6"/>
        <cdr:cNvSpPr txBox="1"/>
      </cdr:nvSpPr>
      <cdr:spPr>
        <a:xfrm xmlns:a="http://schemas.openxmlformats.org/drawingml/2006/main">
          <a:off x="2597547" y="1366837"/>
          <a:ext cx="504056" cy="28803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sz="1400" b="1" dirty="0" smtClean="0">
              <a:effectLst>
                <a:outerShdw blurRad="38100" dist="38100" dir="2700000" algn="tl">
                  <a:srgbClr val="000000">
                    <a:alpha val="43137"/>
                  </a:srgbClr>
                </a:outerShdw>
              </a:effectLst>
            </a:rPr>
            <a:t>9,4</a:t>
          </a:r>
          <a:endParaRPr lang="ru-RU" sz="1400" b="1" dirty="0">
            <a:effectLst>
              <a:outerShdw blurRad="38100" dist="38100" dir="2700000" algn="tl">
                <a:srgbClr val="000000">
                  <a:alpha val="43137"/>
                </a:srgbClr>
              </a:outerShdw>
            </a:effectLst>
          </a:endParaRPr>
        </a:p>
      </cdr:txBody>
    </cdr:sp>
  </cdr:relSizeAnchor>
  <cdr:relSizeAnchor xmlns:cdr="http://schemas.openxmlformats.org/drawingml/2006/chartDrawing">
    <cdr:from>
      <cdr:x>0.60136</cdr:x>
      <cdr:y>0.2584</cdr:y>
    </cdr:from>
    <cdr:to>
      <cdr:x>0.6702</cdr:x>
      <cdr:y>0.33791</cdr:y>
    </cdr:to>
    <cdr:sp macro="" textlink="">
      <cdr:nvSpPr>
        <cdr:cNvPr id="8" name="TextBox 7"/>
        <cdr:cNvSpPr txBox="1"/>
      </cdr:nvSpPr>
      <cdr:spPr>
        <a:xfrm xmlns:a="http://schemas.openxmlformats.org/drawingml/2006/main">
          <a:off x="4402897" y="936104"/>
          <a:ext cx="504016" cy="28803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sz="1400" b="1" dirty="0" smtClean="0">
              <a:effectLst>
                <a:outerShdw blurRad="38100" dist="38100" dir="2700000" algn="tl">
                  <a:srgbClr val="000000">
                    <a:alpha val="43137"/>
                  </a:srgbClr>
                </a:outerShdw>
              </a:effectLst>
            </a:rPr>
            <a:t>11,8</a:t>
          </a:r>
          <a:endParaRPr lang="ru-RU" sz="1400" b="1" dirty="0">
            <a:effectLst>
              <a:outerShdw blurRad="38100" dist="38100" dir="2700000" algn="tl">
                <a:srgbClr val="000000">
                  <a:alpha val="43137"/>
                </a:srgbClr>
              </a:outerShdw>
            </a:effectLst>
          </a:endParaRPr>
        </a:p>
      </cdr:txBody>
    </cdr:sp>
  </cdr:relSizeAnchor>
  <cdr:relSizeAnchor xmlns:cdr="http://schemas.openxmlformats.org/drawingml/2006/chartDrawing">
    <cdr:from>
      <cdr:x>0.85637</cdr:x>
      <cdr:y>0.1189</cdr:y>
    </cdr:from>
    <cdr:to>
      <cdr:x>0.92522</cdr:x>
      <cdr:y>0.19841</cdr:y>
    </cdr:to>
    <cdr:sp macro="" textlink="">
      <cdr:nvSpPr>
        <cdr:cNvPr id="9" name="TextBox 8"/>
        <cdr:cNvSpPr txBox="1"/>
      </cdr:nvSpPr>
      <cdr:spPr>
        <a:xfrm xmlns:a="http://schemas.openxmlformats.org/drawingml/2006/main">
          <a:off x="6269955" y="430733"/>
          <a:ext cx="504056" cy="28803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sz="1400" b="1" dirty="0" smtClean="0">
              <a:effectLst>
                <a:outerShdw blurRad="38100" dist="38100" dir="2700000" algn="tl">
                  <a:srgbClr val="000000">
                    <a:alpha val="43137"/>
                  </a:srgbClr>
                </a:outerShdw>
              </a:effectLst>
            </a:rPr>
            <a:t>13</a:t>
          </a:r>
          <a:endParaRPr lang="ru-RU" sz="1400" b="1" dirty="0">
            <a:effectLst>
              <a:outerShdw blurRad="38100" dist="38100" dir="2700000" algn="tl">
                <a:srgbClr val="000000">
                  <a:alpha val="43137"/>
                </a:srgbClr>
              </a:outerShdw>
            </a:effectLst>
          </a:endParaRPr>
        </a:p>
      </cdr:txBody>
    </cdr:sp>
  </cdr:relSizeAnchor>
  <cdr:relSizeAnchor xmlns:cdr="http://schemas.openxmlformats.org/drawingml/2006/chartDrawing">
    <cdr:from>
      <cdr:x>0.09016</cdr:x>
      <cdr:y>0.25</cdr:y>
    </cdr:from>
    <cdr:to>
      <cdr:x>0.23769</cdr:x>
      <cdr:y>0.32951</cdr:y>
    </cdr:to>
    <cdr:sp macro="" textlink="">
      <cdr:nvSpPr>
        <cdr:cNvPr id="10" name="TextBox 9"/>
        <cdr:cNvSpPr txBox="1"/>
      </cdr:nvSpPr>
      <cdr:spPr>
        <a:xfrm xmlns:a="http://schemas.openxmlformats.org/drawingml/2006/main">
          <a:off x="720079" y="936104"/>
          <a:ext cx="1178309" cy="29771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ru-RU" sz="1400" b="1" dirty="0" smtClean="0">
              <a:effectLst>
                <a:outerShdw blurRad="38100" dist="38100" dir="2700000" algn="tl">
                  <a:srgbClr val="000000">
                    <a:alpha val="43137"/>
                  </a:srgbClr>
                </a:outerShdw>
              </a:effectLst>
            </a:rPr>
            <a:t>млн. руб.</a:t>
          </a:r>
          <a:endParaRPr lang="ru-RU" sz="1400" b="1" dirty="0">
            <a:effectLst>
              <a:outerShdw blurRad="38100" dist="38100" dir="2700000" algn="tl">
                <a:srgbClr val="000000">
                  <a:alpha val="43137"/>
                </a:srgbClr>
              </a:outerShdw>
            </a:effectLst>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1"/>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pitchFamily="34" charset="0"/>
                <a:cs typeface="+mn-cs"/>
              </a:defRPr>
            </a:lvl1pPr>
          </a:lstStyle>
          <a:p>
            <a:pPr>
              <a:defRPr/>
            </a:pPr>
            <a:endParaRPr lang="ru-RU"/>
          </a:p>
        </p:txBody>
      </p:sp>
      <p:sp>
        <p:nvSpPr>
          <p:cNvPr id="79875" name="Rectangle 3"/>
          <p:cNvSpPr>
            <a:spLocks noGrp="1" noChangeArrowheads="1"/>
          </p:cNvSpPr>
          <p:nvPr>
            <p:ph type="dt" sz="quarter" idx="1"/>
          </p:nvPr>
        </p:nvSpPr>
        <p:spPr bwMode="auto">
          <a:xfrm>
            <a:off x="3851275" y="1"/>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pitchFamily="34" charset="0"/>
                <a:cs typeface="+mn-cs"/>
              </a:defRPr>
            </a:lvl1pPr>
          </a:lstStyle>
          <a:p>
            <a:pPr>
              <a:defRPr/>
            </a:pPr>
            <a:fld id="{D59F56ED-DB5E-4D07-88E1-095061ABE4B7}" type="datetimeFigureOut">
              <a:rPr lang="ru-RU"/>
              <a:pPr>
                <a:defRPr/>
              </a:pPr>
              <a:t>29.11.2018</a:t>
            </a:fld>
            <a:endParaRPr lang="ru-RU" dirty="0"/>
          </a:p>
        </p:txBody>
      </p:sp>
      <p:sp>
        <p:nvSpPr>
          <p:cNvPr id="79876" name="Rectangle 4"/>
          <p:cNvSpPr>
            <a:spLocks noGrp="1" noChangeArrowheads="1"/>
          </p:cNvSpPr>
          <p:nvPr>
            <p:ph type="ftr" sz="quarter" idx="2"/>
          </p:nvPr>
        </p:nvSpPr>
        <p:spPr bwMode="auto">
          <a:xfrm>
            <a:off x="0" y="9431339"/>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pitchFamily="34" charset="0"/>
                <a:cs typeface="+mn-cs"/>
              </a:defRPr>
            </a:lvl1pPr>
          </a:lstStyle>
          <a:p>
            <a:pPr>
              <a:defRPr/>
            </a:pPr>
            <a:endParaRPr lang="ru-RU"/>
          </a:p>
        </p:txBody>
      </p:sp>
      <p:sp>
        <p:nvSpPr>
          <p:cNvPr id="79877" name="Rectangle 5"/>
          <p:cNvSpPr>
            <a:spLocks noGrp="1" noChangeArrowheads="1"/>
          </p:cNvSpPr>
          <p:nvPr>
            <p:ph type="sldNum" sz="quarter" idx="3"/>
          </p:nvPr>
        </p:nvSpPr>
        <p:spPr bwMode="auto">
          <a:xfrm>
            <a:off x="3851275" y="9431339"/>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34" charset="0"/>
                <a:cs typeface="+mn-cs"/>
              </a:defRPr>
            </a:lvl1pPr>
          </a:lstStyle>
          <a:p>
            <a:pPr>
              <a:defRPr/>
            </a:pPr>
            <a:fld id="{0E9A1273-967A-44C6-ABE8-1EA0DCD1BA28}" type="slidenum">
              <a:rPr lang="ru-RU"/>
              <a:pPr>
                <a:defRPr/>
              </a:pPr>
              <a:t>‹#›</a:t>
            </a:fld>
            <a:endParaRPr lang="ru-RU" dirty="0"/>
          </a:p>
        </p:txBody>
      </p:sp>
    </p:spTree>
    <p:extLst>
      <p:ext uri="{BB962C8B-B14F-4D97-AF65-F5344CB8AC3E}">
        <p14:creationId xmlns:p14="http://schemas.microsoft.com/office/powerpoint/2010/main" val="79938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1"/>
            <a:ext cx="2946400" cy="496888"/>
          </a:xfrm>
          <a:prstGeom prst="rect">
            <a:avLst/>
          </a:prstGeom>
        </p:spPr>
        <p:txBody>
          <a:bodyPr vert="horz" lIns="91440" tIns="45720" rIns="91440" bIns="45720" rtlCol="0"/>
          <a:lstStyle>
            <a:lvl1pPr algn="l" defTabSz="1043056" fontAlgn="auto">
              <a:spcBef>
                <a:spcPts val="0"/>
              </a:spcBef>
              <a:spcAft>
                <a:spcPts val="0"/>
              </a:spcAft>
              <a:defRPr sz="1200">
                <a:latin typeface="+mn-lt"/>
                <a:cs typeface="+mn-cs"/>
              </a:defRPr>
            </a:lvl1pPr>
          </a:lstStyle>
          <a:p>
            <a:pPr>
              <a:defRPr/>
            </a:pPr>
            <a:endParaRPr lang="ru-RU"/>
          </a:p>
        </p:txBody>
      </p:sp>
      <p:sp>
        <p:nvSpPr>
          <p:cNvPr id="3" name="Дата 2"/>
          <p:cNvSpPr>
            <a:spLocks noGrp="1"/>
          </p:cNvSpPr>
          <p:nvPr>
            <p:ph type="dt" idx="1"/>
          </p:nvPr>
        </p:nvSpPr>
        <p:spPr>
          <a:xfrm>
            <a:off x="3849688" y="1"/>
            <a:ext cx="2946400" cy="496888"/>
          </a:xfrm>
          <a:prstGeom prst="rect">
            <a:avLst/>
          </a:prstGeom>
        </p:spPr>
        <p:txBody>
          <a:bodyPr vert="horz" lIns="91440" tIns="45720" rIns="91440" bIns="45720" rtlCol="0"/>
          <a:lstStyle>
            <a:lvl1pPr algn="r" defTabSz="1043056" fontAlgn="auto">
              <a:spcBef>
                <a:spcPts val="0"/>
              </a:spcBef>
              <a:spcAft>
                <a:spcPts val="0"/>
              </a:spcAft>
              <a:defRPr sz="1200">
                <a:latin typeface="+mn-lt"/>
                <a:cs typeface="+mn-cs"/>
              </a:defRPr>
            </a:lvl1pPr>
          </a:lstStyle>
          <a:p>
            <a:pPr>
              <a:defRPr/>
            </a:pPr>
            <a:fld id="{E1E3C9E0-230A-48CA-B670-E5D481CE18C6}" type="datetimeFigureOut">
              <a:rPr lang="ru-RU"/>
              <a:pPr>
                <a:defRPr/>
              </a:pPr>
              <a:t>29.11.2018</a:t>
            </a:fld>
            <a:endParaRPr lang="ru-RU" dirty="0"/>
          </a:p>
        </p:txBody>
      </p:sp>
      <p:sp>
        <p:nvSpPr>
          <p:cNvPr id="4" name="Образ слайда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pPr lvl="0"/>
            <a:endParaRPr lang="ru-RU" noProof="0" dirty="0"/>
          </a:p>
        </p:txBody>
      </p:sp>
      <p:sp>
        <p:nvSpPr>
          <p:cNvPr id="5" name="Заметки 4"/>
          <p:cNvSpPr>
            <a:spLocks noGrp="1"/>
          </p:cNvSpPr>
          <p:nvPr>
            <p:ph type="body" sz="quarter" idx="3"/>
          </p:nvPr>
        </p:nvSpPr>
        <p:spPr>
          <a:xfrm>
            <a:off x="679450" y="4716464"/>
            <a:ext cx="5438775" cy="4467225"/>
          </a:xfrm>
          <a:prstGeom prst="rect">
            <a:avLst/>
          </a:prstGeom>
        </p:spPr>
        <p:txBody>
          <a:bodyPr vert="horz" wrap="square" lIns="91440" tIns="45720" rIns="91440" bIns="45720" numCol="1" anchor="t" anchorCtr="0" compatLnSpc="1">
            <a:prstTxWarp prst="textNoShape">
              <a:avLst/>
            </a:prstTxWarp>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 name="Нижний колонтитул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defTabSz="1043056" fontAlgn="auto">
              <a:spcBef>
                <a:spcPts val="0"/>
              </a:spcBef>
              <a:spcAft>
                <a:spcPts val="0"/>
              </a:spcAft>
              <a:defRPr sz="1200">
                <a:latin typeface="+mn-lt"/>
                <a:cs typeface="+mn-cs"/>
              </a:defRPr>
            </a:lvl1pPr>
          </a:lstStyle>
          <a:p>
            <a:pPr>
              <a:defRPr/>
            </a:pPr>
            <a:endParaRPr lang="ru-RU"/>
          </a:p>
        </p:txBody>
      </p:sp>
      <p:sp>
        <p:nvSpPr>
          <p:cNvPr id="7" name="Номер слайда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defTabSz="1043056" fontAlgn="auto">
              <a:spcBef>
                <a:spcPts val="0"/>
              </a:spcBef>
              <a:spcAft>
                <a:spcPts val="0"/>
              </a:spcAft>
              <a:defRPr sz="1200">
                <a:latin typeface="+mn-lt"/>
                <a:cs typeface="+mn-cs"/>
              </a:defRPr>
            </a:lvl1pPr>
          </a:lstStyle>
          <a:p>
            <a:pPr>
              <a:defRPr/>
            </a:pPr>
            <a:fld id="{3278B61C-F483-4A46-820E-E7A20EA5373F}" type="slidenum">
              <a:rPr lang="ru-RU"/>
              <a:pPr>
                <a:defRPr/>
              </a:pPr>
              <a:t>‹#›</a:t>
            </a:fld>
            <a:endParaRPr lang="ru-RU" dirty="0"/>
          </a:p>
        </p:txBody>
      </p:sp>
    </p:spTree>
    <p:extLst>
      <p:ext uri="{BB962C8B-B14F-4D97-AF65-F5344CB8AC3E}">
        <p14:creationId xmlns:p14="http://schemas.microsoft.com/office/powerpoint/2010/main" val="2203933369"/>
      </p:ext>
    </p:extLst>
  </p:cSld>
  <p:clrMap bg1="lt1" tx1="dk1" bg2="lt2" tx2="dk2" accent1="accent1" accent2="accent2" accent3="accent3" accent4="accent4" accent5="accent5" accent6="accent6" hlink="hlink" folHlink="folHlink"/>
  <p:notesStyle>
    <a:lvl1pPr algn="l" defTabSz="816242" rtl="0" eaLnBrk="0" fontAlgn="base" hangingPunct="0">
      <a:spcBef>
        <a:spcPct val="30000"/>
      </a:spcBef>
      <a:spcAft>
        <a:spcPct val="0"/>
      </a:spcAft>
      <a:defRPr sz="1100" kern="1200">
        <a:solidFill>
          <a:schemeClr val="tx1"/>
        </a:solidFill>
        <a:latin typeface="+mn-lt"/>
        <a:ea typeface="+mn-ea"/>
        <a:cs typeface="+mn-cs"/>
      </a:defRPr>
    </a:lvl1pPr>
    <a:lvl2pPr marL="407500" indent="-49695" algn="l" defTabSz="816242" rtl="0" eaLnBrk="0" fontAlgn="base" hangingPunct="0">
      <a:spcBef>
        <a:spcPct val="30000"/>
      </a:spcBef>
      <a:spcAft>
        <a:spcPct val="0"/>
      </a:spcAft>
      <a:defRPr sz="1100" kern="1200">
        <a:solidFill>
          <a:schemeClr val="tx1"/>
        </a:solidFill>
        <a:latin typeface="+mn-lt"/>
        <a:ea typeface="+mn-ea"/>
        <a:cs typeface="+mn-cs"/>
      </a:defRPr>
    </a:lvl2pPr>
    <a:lvl3pPr marL="816242" indent="-100633" algn="l" defTabSz="816242" rtl="0" eaLnBrk="0" fontAlgn="base" hangingPunct="0">
      <a:spcBef>
        <a:spcPct val="30000"/>
      </a:spcBef>
      <a:spcAft>
        <a:spcPct val="0"/>
      </a:spcAft>
      <a:defRPr sz="1100" kern="1200">
        <a:solidFill>
          <a:schemeClr val="tx1"/>
        </a:solidFill>
        <a:latin typeface="+mn-lt"/>
        <a:ea typeface="+mn-ea"/>
        <a:cs typeface="+mn-cs"/>
      </a:defRPr>
    </a:lvl3pPr>
    <a:lvl4pPr marL="1223742" indent="-150328" algn="l" defTabSz="816242" rtl="0" eaLnBrk="0" fontAlgn="base" hangingPunct="0">
      <a:spcBef>
        <a:spcPct val="30000"/>
      </a:spcBef>
      <a:spcAft>
        <a:spcPct val="0"/>
      </a:spcAft>
      <a:defRPr sz="1100" kern="1200">
        <a:solidFill>
          <a:schemeClr val="tx1"/>
        </a:solidFill>
        <a:latin typeface="+mn-lt"/>
        <a:ea typeface="+mn-ea"/>
        <a:cs typeface="+mn-cs"/>
      </a:defRPr>
    </a:lvl4pPr>
    <a:lvl5pPr marL="1632484" indent="-201265" algn="l" defTabSz="816242" rtl="0" eaLnBrk="0" fontAlgn="base" hangingPunct="0">
      <a:spcBef>
        <a:spcPct val="30000"/>
      </a:spcBef>
      <a:spcAft>
        <a:spcPct val="0"/>
      </a:spcAft>
      <a:defRPr sz="1100" kern="1200">
        <a:solidFill>
          <a:schemeClr val="tx1"/>
        </a:solidFill>
        <a:latin typeface="+mn-lt"/>
        <a:ea typeface="+mn-ea"/>
        <a:cs typeface="+mn-cs"/>
      </a:defRPr>
    </a:lvl5pPr>
    <a:lvl6pPr marL="2040739" algn="l" defTabSz="816296" rtl="0" eaLnBrk="1" latinLnBrk="0" hangingPunct="1">
      <a:defRPr sz="1100" kern="1200">
        <a:solidFill>
          <a:schemeClr val="tx1"/>
        </a:solidFill>
        <a:latin typeface="+mn-lt"/>
        <a:ea typeface="+mn-ea"/>
        <a:cs typeface="+mn-cs"/>
      </a:defRPr>
    </a:lvl6pPr>
    <a:lvl7pPr marL="2448887" algn="l" defTabSz="816296" rtl="0" eaLnBrk="1" latinLnBrk="0" hangingPunct="1">
      <a:defRPr sz="1100" kern="1200">
        <a:solidFill>
          <a:schemeClr val="tx1"/>
        </a:solidFill>
        <a:latin typeface="+mn-lt"/>
        <a:ea typeface="+mn-ea"/>
        <a:cs typeface="+mn-cs"/>
      </a:defRPr>
    </a:lvl7pPr>
    <a:lvl8pPr marL="2857035" algn="l" defTabSz="816296" rtl="0" eaLnBrk="1" latinLnBrk="0" hangingPunct="1">
      <a:defRPr sz="1100" kern="1200">
        <a:solidFill>
          <a:schemeClr val="tx1"/>
        </a:solidFill>
        <a:latin typeface="+mn-lt"/>
        <a:ea typeface="+mn-ea"/>
        <a:cs typeface="+mn-cs"/>
      </a:defRPr>
    </a:lvl8pPr>
    <a:lvl9pPr marL="3265183" algn="l" defTabSz="816296"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a:defRPr/>
            </a:pPr>
            <a:fld id="{3278B61C-F483-4A46-820E-E7A20EA5373F}" type="slidenum">
              <a:rPr lang="ru-RU" smtClean="0"/>
              <a:pPr>
                <a:defRPr/>
              </a:pPr>
              <a:t>5</a:t>
            </a:fld>
            <a:endParaRPr lang="ru-RU" dirty="0"/>
          </a:p>
        </p:txBody>
      </p:sp>
    </p:spTree>
    <p:extLst>
      <p:ext uri="{BB962C8B-B14F-4D97-AF65-F5344CB8AC3E}">
        <p14:creationId xmlns:p14="http://schemas.microsoft.com/office/powerpoint/2010/main" val="32598809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4" name="Picture 2" descr="Z:\Projects\Текущие\Проектная\FNS_2012\_БРЭНДБУК\out\PPT\3_1_present-01.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358" y="1080"/>
            <a:ext cx="9142642" cy="5141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Заголовок 1"/>
          <p:cNvSpPr>
            <a:spLocks noGrp="1"/>
          </p:cNvSpPr>
          <p:nvPr>
            <p:ph type="ctrTitle"/>
          </p:nvPr>
        </p:nvSpPr>
        <p:spPr>
          <a:xfrm>
            <a:off x="685800" y="2522767"/>
            <a:ext cx="7772400" cy="1102519"/>
          </a:xfrm>
        </p:spPr>
        <p:txBody>
          <a:bodyPr>
            <a:normAutofit/>
          </a:bodyPr>
          <a:lstStyle>
            <a:lvl1pPr>
              <a:defRPr sz="4500" b="1">
                <a:solidFill>
                  <a:schemeClr val="bg1"/>
                </a:solidFill>
                <a:latin typeface="+mj-lt"/>
              </a:defRPr>
            </a:lvl1pPr>
          </a:lstStyle>
          <a:p>
            <a:r>
              <a:rPr lang="en-US" dirty="0" smtClean="0"/>
              <a:t>Click to edit Master title style</a:t>
            </a:r>
            <a:endParaRPr lang="ru-RU" dirty="0"/>
          </a:p>
        </p:txBody>
      </p:sp>
      <p:sp>
        <p:nvSpPr>
          <p:cNvPr id="3" name="Подзаголовок 2"/>
          <p:cNvSpPr>
            <a:spLocks noGrp="1"/>
          </p:cNvSpPr>
          <p:nvPr>
            <p:ph type="subTitle" idx="1"/>
          </p:nvPr>
        </p:nvSpPr>
        <p:spPr>
          <a:xfrm>
            <a:off x="1371600" y="3649376"/>
            <a:ext cx="6400800" cy="1314450"/>
          </a:xfrm>
        </p:spPr>
        <p:txBody>
          <a:bodyPr>
            <a:normAutofit/>
          </a:bodyPr>
          <a:lstStyle>
            <a:lvl1pPr marL="0" indent="0" algn="ctr">
              <a:buNone/>
              <a:defRPr sz="2500" b="0">
                <a:solidFill>
                  <a:schemeClr val="bg1"/>
                </a:solidFill>
                <a:latin typeface="+mj-lt"/>
              </a:defRPr>
            </a:lvl1pPr>
            <a:lvl2pPr marL="408148" indent="0" algn="ctr">
              <a:buNone/>
              <a:defRPr>
                <a:solidFill>
                  <a:schemeClr val="tx1">
                    <a:tint val="75000"/>
                  </a:schemeClr>
                </a:solidFill>
              </a:defRPr>
            </a:lvl2pPr>
            <a:lvl3pPr marL="816296" indent="0" algn="ctr">
              <a:buNone/>
              <a:defRPr>
                <a:solidFill>
                  <a:schemeClr val="tx1">
                    <a:tint val="75000"/>
                  </a:schemeClr>
                </a:solidFill>
              </a:defRPr>
            </a:lvl3pPr>
            <a:lvl4pPr marL="1224443" indent="0" algn="ctr">
              <a:buNone/>
              <a:defRPr>
                <a:solidFill>
                  <a:schemeClr val="tx1">
                    <a:tint val="75000"/>
                  </a:schemeClr>
                </a:solidFill>
              </a:defRPr>
            </a:lvl4pPr>
            <a:lvl5pPr marL="1632591" indent="0" algn="ctr">
              <a:buNone/>
              <a:defRPr>
                <a:solidFill>
                  <a:schemeClr val="tx1">
                    <a:tint val="75000"/>
                  </a:schemeClr>
                </a:solidFill>
              </a:defRPr>
            </a:lvl5pPr>
            <a:lvl6pPr marL="2040739" indent="0" algn="ctr">
              <a:buNone/>
              <a:defRPr>
                <a:solidFill>
                  <a:schemeClr val="tx1">
                    <a:tint val="75000"/>
                  </a:schemeClr>
                </a:solidFill>
              </a:defRPr>
            </a:lvl6pPr>
            <a:lvl7pPr marL="2448887" indent="0" algn="ctr">
              <a:buNone/>
              <a:defRPr>
                <a:solidFill>
                  <a:schemeClr val="tx1">
                    <a:tint val="75000"/>
                  </a:schemeClr>
                </a:solidFill>
              </a:defRPr>
            </a:lvl7pPr>
            <a:lvl8pPr marL="2857035" indent="0" algn="ctr">
              <a:buNone/>
              <a:defRPr>
                <a:solidFill>
                  <a:schemeClr val="tx1">
                    <a:tint val="75000"/>
                  </a:schemeClr>
                </a:solidFill>
              </a:defRPr>
            </a:lvl8pPr>
            <a:lvl9pPr marL="3265183" indent="0" algn="ctr">
              <a:buNone/>
              <a:defRPr>
                <a:solidFill>
                  <a:schemeClr val="tx1">
                    <a:tint val="75000"/>
                  </a:schemeClr>
                </a:solidFill>
              </a:defRPr>
            </a:lvl9pPr>
          </a:lstStyle>
          <a:p>
            <a:r>
              <a:rPr lang="en-US" dirty="0" smtClean="0"/>
              <a:t>Click to edit Master subtitle style</a:t>
            </a:r>
            <a:endParaRPr lang="ru-RU" dirty="0"/>
          </a:p>
        </p:txBody>
      </p:sp>
    </p:spTree>
    <p:extLst>
      <p:ext uri="{BB962C8B-B14F-4D97-AF65-F5344CB8AC3E}">
        <p14:creationId xmlns:p14="http://schemas.microsoft.com/office/powerpoint/2010/main" val="38091773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Заголовок и объект">
    <p:spTree>
      <p:nvGrpSpPr>
        <p:cNvPr id="1" name=""/>
        <p:cNvGrpSpPr/>
        <p:nvPr/>
      </p:nvGrpSpPr>
      <p:grpSpPr>
        <a:xfrm>
          <a:off x="0" y="0"/>
          <a:ext cx="0" cy="0"/>
          <a:chOff x="0" y="0"/>
          <a:chExt cx="0" cy="0"/>
        </a:xfrm>
      </p:grpSpPr>
      <p:pic>
        <p:nvPicPr>
          <p:cNvPr id="4" name="Picture 2" descr="Z:\Projects\Текущие\Проектная\FNS_2012\_БРЭНДБУК\out\PPT\3_1_present_A4-04.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2643" cy="5142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Содержимое 2"/>
          <p:cNvSpPr>
            <a:spLocks noGrp="1"/>
          </p:cNvSpPr>
          <p:nvPr>
            <p:ph idx="1"/>
          </p:nvPr>
        </p:nvSpPr>
        <p:spPr>
          <a:xfrm>
            <a:off x="822635" y="1205153"/>
            <a:ext cx="7320689" cy="3621940"/>
          </a:xfrm>
        </p:spPr>
        <p:txBody>
          <a:bodyPr/>
          <a:lstStyle>
            <a:lvl1pPr marL="284505" indent="0">
              <a:buFontTx/>
              <a:buNone/>
              <a:defRPr b="1">
                <a:latin typeface="+mj-lt"/>
              </a:defRPr>
            </a:lvl1pPr>
            <a:lvl2pPr marL="284505" indent="0">
              <a:defRPr>
                <a:latin typeface="+mj-lt"/>
              </a:defRPr>
            </a:lvl2pPr>
            <a:lvl3pPr marL="491981" indent="-203750">
              <a:defRPr>
                <a:latin typeface="+mj-lt"/>
              </a:defRPr>
            </a:lvl3pPr>
            <a:lvl4pPr marL="0" indent="282020">
              <a:defRPr>
                <a:latin typeface="+mj-lt"/>
              </a:defRPr>
            </a:lvl4pPr>
            <a:lvl5pPr marL="1123109" indent="0">
              <a:buNone/>
              <a:defRPr>
                <a:latin typeface="+mj-lt"/>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0" name="Заголовок 9"/>
          <p:cNvSpPr>
            <a:spLocks noGrp="1"/>
          </p:cNvSpPr>
          <p:nvPr>
            <p:ph type="title"/>
          </p:nvPr>
        </p:nvSpPr>
        <p:spPr>
          <a:xfrm>
            <a:off x="821926" y="375802"/>
            <a:ext cx="7337901" cy="829352"/>
          </a:xfrm>
        </p:spPr>
        <p:txBody>
          <a:bodyPr/>
          <a:lstStyle>
            <a:lvl1pPr marL="0" marR="0" indent="0" defTabSz="816296" rtl="0" eaLnBrk="1" fontAlgn="auto" latinLnBrk="0" hangingPunct="1">
              <a:lnSpc>
                <a:spcPct val="100000"/>
              </a:lnSpc>
              <a:spcBef>
                <a:spcPct val="0"/>
              </a:spcBef>
              <a:spcAft>
                <a:spcPts val="0"/>
              </a:spcAft>
              <a:tabLst/>
              <a:defRPr sz="4200"/>
            </a:lvl1pPr>
          </a:lstStyle>
          <a:p>
            <a:pPr lvl="0"/>
            <a:r>
              <a:rPr lang="en-US" noProof="0" dirty="0" smtClean="0"/>
              <a:t>Click to edit Master title style</a:t>
            </a:r>
            <a:endParaRPr lang="ru-RU" noProof="0" dirty="0" smtClean="0"/>
          </a:p>
        </p:txBody>
      </p:sp>
      <p:sp>
        <p:nvSpPr>
          <p:cNvPr id="5" name="Номер слайда 19"/>
          <p:cNvSpPr>
            <a:spLocks noGrp="1"/>
          </p:cNvSpPr>
          <p:nvPr>
            <p:ph type="sldNum" sz="quarter" idx="10"/>
          </p:nvPr>
        </p:nvSpPr>
        <p:spPr>
          <a:xfrm>
            <a:off x="8325439" y="4531204"/>
            <a:ext cx="619012" cy="474071"/>
          </a:xfrm>
        </p:spPr>
        <p:txBody>
          <a:bodyPr/>
          <a:lstStyle>
            <a:lvl1pPr>
              <a:defRPr>
                <a:latin typeface="+mn-lt"/>
              </a:defRPr>
            </a:lvl1pPr>
          </a:lstStyle>
          <a:p>
            <a:pPr>
              <a:defRPr/>
            </a:pPr>
            <a:fld id="{8BA821B2-37FE-46CF-B424-46A320047AD5}" type="slidenum">
              <a:rPr lang="ru-RU"/>
              <a:pPr>
                <a:defRPr/>
              </a:pPr>
              <a:t>‹#›</a:t>
            </a:fld>
            <a:endParaRPr lang="ru-RU" dirty="0"/>
          </a:p>
        </p:txBody>
      </p:sp>
    </p:spTree>
    <p:extLst>
      <p:ext uri="{BB962C8B-B14F-4D97-AF65-F5344CB8AC3E}">
        <p14:creationId xmlns:p14="http://schemas.microsoft.com/office/powerpoint/2010/main" val="1836940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pic>
        <p:nvPicPr>
          <p:cNvPr id="5" name="Picture 2" descr="Z:\Projects\Текущие\Проектная\FNS_2012\_БРЭНДБУК\out\PPT\3_1_present_A4-03.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358" y="1080"/>
            <a:ext cx="9142642" cy="5142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Заголовок 1"/>
          <p:cNvSpPr>
            <a:spLocks noGrp="1"/>
          </p:cNvSpPr>
          <p:nvPr>
            <p:ph type="title"/>
          </p:nvPr>
        </p:nvSpPr>
        <p:spPr>
          <a:xfrm>
            <a:off x="822635" y="375801"/>
            <a:ext cx="7337192" cy="829353"/>
          </a:xfrm>
        </p:spPr>
        <p:txBody>
          <a:bodyPr/>
          <a:lstStyle>
            <a:lvl1pPr algn="l">
              <a:defRPr/>
            </a:lvl1pPr>
          </a:lstStyle>
          <a:p>
            <a:r>
              <a:rPr lang="ru-RU" smtClean="0"/>
              <a:t>Образец заголовка</a:t>
            </a:r>
            <a:endParaRPr lang="ru-RU" dirty="0"/>
          </a:p>
        </p:txBody>
      </p:sp>
      <p:sp>
        <p:nvSpPr>
          <p:cNvPr id="3" name="Содержимое 2"/>
          <p:cNvSpPr>
            <a:spLocks noGrp="1"/>
          </p:cNvSpPr>
          <p:nvPr>
            <p:ph sz="half" idx="1"/>
          </p:nvPr>
        </p:nvSpPr>
        <p:spPr>
          <a:xfrm>
            <a:off x="822635" y="1205153"/>
            <a:ext cx="3620764" cy="3521848"/>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Содержимое 3"/>
          <p:cNvSpPr>
            <a:spLocks noGrp="1"/>
          </p:cNvSpPr>
          <p:nvPr>
            <p:ph sz="half" idx="2"/>
          </p:nvPr>
        </p:nvSpPr>
        <p:spPr>
          <a:xfrm>
            <a:off x="4514929" y="1205153"/>
            <a:ext cx="3644897" cy="3521848"/>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6" name="Номер слайда 12"/>
          <p:cNvSpPr>
            <a:spLocks noGrp="1"/>
          </p:cNvSpPr>
          <p:nvPr>
            <p:ph type="sldNum" sz="quarter" idx="10"/>
          </p:nvPr>
        </p:nvSpPr>
        <p:spPr>
          <a:xfrm>
            <a:off x="8325439" y="4531204"/>
            <a:ext cx="619012" cy="474071"/>
          </a:xfrm>
        </p:spPr>
        <p:txBody>
          <a:bodyPr/>
          <a:lstStyle>
            <a:lvl1pPr>
              <a:defRPr>
                <a:latin typeface="+mn-lt"/>
              </a:defRPr>
            </a:lvl1pPr>
          </a:lstStyle>
          <a:p>
            <a:pPr>
              <a:defRPr/>
            </a:pPr>
            <a:fld id="{5A25DFA8-7060-4DD0-80A7-26D2829AE233}" type="slidenum">
              <a:rPr lang="ru-RU"/>
              <a:pPr>
                <a:defRPr/>
              </a:pPr>
              <a:t>‹#›</a:t>
            </a:fld>
            <a:endParaRPr lang="ru-RU" dirty="0"/>
          </a:p>
        </p:txBody>
      </p:sp>
    </p:spTree>
    <p:extLst>
      <p:ext uri="{BB962C8B-B14F-4D97-AF65-F5344CB8AC3E}">
        <p14:creationId xmlns:p14="http://schemas.microsoft.com/office/powerpoint/2010/main" val="18742385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pic>
        <p:nvPicPr>
          <p:cNvPr id="3" name="Picture 2" descr="Z:\Projects\Текущие\Проектная\FNS_2012\_БРЭНДБУК\out\PPT\3_1_present_A4-03.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358" y="1080"/>
            <a:ext cx="9142642" cy="5142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Заголовок 1"/>
          <p:cNvSpPr>
            <a:spLocks noGrp="1"/>
          </p:cNvSpPr>
          <p:nvPr>
            <p:ph type="title"/>
          </p:nvPr>
        </p:nvSpPr>
        <p:spPr>
          <a:xfrm>
            <a:off x="822635" y="375801"/>
            <a:ext cx="7864166" cy="829353"/>
          </a:xfrm>
        </p:spPr>
        <p:txBody>
          <a:bodyPr/>
          <a:lstStyle>
            <a:lvl1pPr algn="l">
              <a:defRPr/>
            </a:lvl1pPr>
          </a:lstStyle>
          <a:p>
            <a:r>
              <a:rPr lang="ru-RU" smtClean="0"/>
              <a:t>Образец заголовка</a:t>
            </a:r>
            <a:endParaRPr lang="ru-RU" dirty="0"/>
          </a:p>
        </p:txBody>
      </p:sp>
      <p:sp>
        <p:nvSpPr>
          <p:cNvPr id="4" name="Дата 10"/>
          <p:cNvSpPr>
            <a:spLocks noGrp="1"/>
          </p:cNvSpPr>
          <p:nvPr>
            <p:ph type="dt" sz="half" idx="10"/>
          </p:nvPr>
        </p:nvSpPr>
        <p:spPr/>
        <p:txBody>
          <a:bodyPr/>
          <a:lstStyle>
            <a:lvl1pPr>
              <a:defRPr/>
            </a:lvl1pPr>
          </a:lstStyle>
          <a:p>
            <a:pPr>
              <a:defRPr/>
            </a:pPr>
            <a:endParaRPr lang="ru-RU"/>
          </a:p>
        </p:txBody>
      </p:sp>
      <p:sp>
        <p:nvSpPr>
          <p:cNvPr id="5" name="Номер слайда 11"/>
          <p:cNvSpPr>
            <a:spLocks noGrp="1"/>
          </p:cNvSpPr>
          <p:nvPr>
            <p:ph type="sldNum" sz="quarter" idx="11"/>
          </p:nvPr>
        </p:nvSpPr>
        <p:spPr>
          <a:xfrm>
            <a:off x="8325439" y="4531204"/>
            <a:ext cx="619012" cy="474071"/>
          </a:xfrm>
        </p:spPr>
        <p:txBody>
          <a:bodyPr/>
          <a:lstStyle>
            <a:lvl1pPr>
              <a:defRPr>
                <a:latin typeface="+mn-lt"/>
              </a:defRPr>
            </a:lvl1pPr>
          </a:lstStyle>
          <a:p>
            <a:pPr>
              <a:defRPr/>
            </a:pPr>
            <a:fld id="{8CA6D993-2CA7-4576-B0E7-C81C66BB6D35}" type="slidenum">
              <a:rPr lang="ru-RU"/>
              <a:pPr>
                <a:defRPr/>
              </a:pPr>
              <a:t>‹#›</a:t>
            </a:fld>
            <a:endParaRPr lang="ru-RU" dirty="0"/>
          </a:p>
        </p:txBody>
      </p:sp>
      <p:sp>
        <p:nvSpPr>
          <p:cNvPr id="6" name="Нижний колонтитул 12"/>
          <p:cNvSpPr>
            <a:spLocks noGrp="1"/>
          </p:cNvSpPr>
          <p:nvPr>
            <p:ph type="ftr" sz="quarter" idx="12"/>
          </p:nvPr>
        </p:nvSpPr>
        <p:spPr/>
        <p:txBody>
          <a:bodyPr/>
          <a:lstStyle>
            <a:lvl1pPr>
              <a:defRPr/>
            </a:lvl1pPr>
          </a:lstStyle>
          <a:p>
            <a:pPr>
              <a:defRPr/>
            </a:pPr>
            <a:endParaRPr lang="ru-RU"/>
          </a:p>
        </p:txBody>
      </p:sp>
    </p:spTree>
    <p:extLst>
      <p:ext uri="{BB962C8B-B14F-4D97-AF65-F5344CB8AC3E}">
        <p14:creationId xmlns:p14="http://schemas.microsoft.com/office/powerpoint/2010/main" val="1427810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ln/>
        </p:spPr>
        <p:txBody>
          <a:bodyPr/>
          <a:lstStyle>
            <a:lvl1pPr>
              <a:defRPr/>
            </a:lvl1pPr>
          </a:lstStyle>
          <a:p>
            <a:pPr>
              <a:defRPr/>
            </a:pPr>
            <a:endParaRPr lang="ru-RU"/>
          </a:p>
        </p:txBody>
      </p:sp>
      <p:sp>
        <p:nvSpPr>
          <p:cNvPr id="3" name="Нижний колонтитул 2"/>
          <p:cNvSpPr>
            <a:spLocks noGrp="1"/>
          </p:cNvSpPr>
          <p:nvPr>
            <p:ph type="ftr" sz="quarter" idx="11"/>
          </p:nvPr>
        </p:nvSpPr>
        <p:spPr>
          <a:ln/>
        </p:spPr>
        <p:txBody>
          <a:bodyPr/>
          <a:lstStyle>
            <a:lvl1pPr>
              <a:defRPr/>
            </a:lvl1pPr>
          </a:lstStyle>
          <a:p>
            <a:pPr>
              <a:defRPr/>
            </a:pPr>
            <a:endParaRPr lang="ru-RU"/>
          </a:p>
        </p:txBody>
      </p:sp>
      <p:sp>
        <p:nvSpPr>
          <p:cNvPr id="4" name="Номер слайда 5"/>
          <p:cNvSpPr>
            <a:spLocks noGrp="1"/>
          </p:cNvSpPr>
          <p:nvPr>
            <p:ph type="sldNum" sz="quarter" idx="12"/>
          </p:nvPr>
        </p:nvSpPr>
        <p:spPr>
          <a:ln/>
        </p:spPr>
        <p:txBody>
          <a:bodyPr/>
          <a:lstStyle>
            <a:lvl1pPr>
              <a:defRPr/>
            </a:lvl1pPr>
          </a:lstStyle>
          <a:p>
            <a:pPr>
              <a:defRPr/>
            </a:pPr>
            <a:fld id="{513CC328-19D5-401B-BB61-0EC512EB098C}" type="slidenum">
              <a:rPr lang="ru-RU"/>
              <a:pPr>
                <a:defRPr/>
              </a:pPr>
              <a:t>‹#›</a:t>
            </a:fld>
            <a:endParaRPr lang="ru-RU" dirty="0"/>
          </a:p>
        </p:txBody>
      </p:sp>
    </p:spTree>
    <p:extLst>
      <p:ext uri="{BB962C8B-B14F-4D97-AF65-F5344CB8AC3E}">
        <p14:creationId xmlns:p14="http://schemas.microsoft.com/office/powerpoint/2010/main" val="94228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cSld name="Заголовок раздела">
    <p:spTree>
      <p:nvGrpSpPr>
        <p:cNvPr id="1" name=""/>
        <p:cNvGrpSpPr/>
        <p:nvPr/>
      </p:nvGrpSpPr>
      <p:grpSpPr>
        <a:xfrm>
          <a:off x="0" y="0"/>
          <a:ext cx="0" cy="0"/>
          <a:chOff x="0" y="0"/>
          <a:chExt cx="0" cy="0"/>
        </a:xfrm>
      </p:grpSpPr>
      <p:pic>
        <p:nvPicPr>
          <p:cNvPr id="4" name="Picture 2" descr="Z:\Projects\Текущие\Проектная\FNS_2012\_БРЭНДБУК\out\PPT\3_1_present_A4-03.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2643" cy="5141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Заголовок 1"/>
          <p:cNvSpPr>
            <a:spLocks noGrp="1"/>
          </p:cNvSpPr>
          <p:nvPr>
            <p:ph type="title"/>
          </p:nvPr>
        </p:nvSpPr>
        <p:spPr>
          <a:xfrm>
            <a:off x="822635" y="759380"/>
            <a:ext cx="7320689" cy="1518472"/>
          </a:xfrm>
        </p:spPr>
        <p:txBody>
          <a:bodyPr anchor="t"/>
          <a:lstStyle>
            <a:lvl1pPr algn="l">
              <a:defRPr sz="3600" b="1" cap="all"/>
            </a:lvl1pPr>
          </a:lstStyle>
          <a:p>
            <a:r>
              <a:rPr lang="ru-RU" smtClean="0"/>
              <a:t>Образец заголовка</a:t>
            </a:r>
            <a:endParaRPr lang="ru-RU" dirty="0"/>
          </a:p>
        </p:txBody>
      </p:sp>
      <p:sp>
        <p:nvSpPr>
          <p:cNvPr id="3" name="Текст 2"/>
          <p:cNvSpPr>
            <a:spLocks noGrp="1"/>
          </p:cNvSpPr>
          <p:nvPr>
            <p:ph type="body" idx="1"/>
          </p:nvPr>
        </p:nvSpPr>
        <p:spPr>
          <a:xfrm>
            <a:off x="822635" y="2572290"/>
            <a:ext cx="7320689" cy="2254803"/>
          </a:xfrm>
        </p:spPr>
        <p:txBody>
          <a:bodyPr/>
          <a:lstStyle>
            <a:lvl1pPr marL="0" indent="0">
              <a:buNone/>
              <a:defRPr sz="1800">
                <a:solidFill>
                  <a:schemeClr val="tx1">
                    <a:tint val="75000"/>
                  </a:schemeClr>
                </a:solidFill>
              </a:defRPr>
            </a:lvl1pPr>
            <a:lvl2pPr marL="408148" indent="0">
              <a:buNone/>
              <a:defRPr sz="1600">
                <a:solidFill>
                  <a:schemeClr val="tx1">
                    <a:tint val="75000"/>
                  </a:schemeClr>
                </a:solidFill>
              </a:defRPr>
            </a:lvl2pPr>
            <a:lvl3pPr marL="816296" indent="0">
              <a:buNone/>
              <a:defRPr sz="1400">
                <a:solidFill>
                  <a:schemeClr val="tx1">
                    <a:tint val="75000"/>
                  </a:schemeClr>
                </a:solidFill>
              </a:defRPr>
            </a:lvl3pPr>
            <a:lvl4pPr marL="1224443" indent="0">
              <a:buNone/>
              <a:defRPr sz="1300">
                <a:solidFill>
                  <a:schemeClr val="tx1">
                    <a:tint val="75000"/>
                  </a:schemeClr>
                </a:solidFill>
              </a:defRPr>
            </a:lvl4pPr>
            <a:lvl5pPr marL="1632591" indent="0">
              <a:buNone/>
              <a:defRPr sz="1300">
                <a:solidFill>
                  <a:schemeClr val="tx1">
                    <a:tint val="75000"/>
                  </a:schemeClr>
                </a:solidFill>
              </a:defRPr>
            </a:lvl5pPr>
            <a:lvl6pPr marL="2040739" indent="0">
              <a:buNone/>
              <a:defRPr sz="1300">
                <a:solidFill>
                  <a:schemeClr val="tx1">
                    <a:tint val="75000"/>
                  </a:schemeClr>
                </a:solidFill>
              </a:defRPr>
            </a:lvl6pPr>
            <a:lvl7pPr marL="2448887" indent="0">
              <a:buNone/>
              <a:defRPr sz="1300">
                <a:solidFill>
                  <a:schemeClr val="tx1">
                    <a:tint val="75000"/>
                  </a:schemeClr>
                </a:solidFill>
              </a:defRPr>
            </a:lvl7pPr>
            <a:lvl8pPr marL="2857035" indent="0">
              <a:buNone/>
              <a:defRPr sz="1300">
                <a:solidFill>
                  <a:schemeClr val="tx1">
                    <a:tint val="75000"/>
                  </a:schemeClr>
                </a:solidFill>
              </a:defRPr>
            </a:lvl8pPr>
            <a:lvl9pPr marL="3265183" indent="0">
              <a:buNone/>
              <a:defRPr sz="1300">
                <a:solidFill>
                  <a:schemeClr val="tx1">
                    <a:tint val="75000"/>
                  </a:schemeClr>
                </a:solidFill>
              </a:defRPr>
            </a:lvl9pPr>
          </a:lstStyle>
          <a:p>
            <a:pPr lvl="0"/>
            <a:r>
              <a:rPr lang="ru-RU" smtClean="0"/>
              <a:t>Образец текста</a:t>
            </a:r>
          </a:p>
        </p:txBody>
      </p:sp>
      <p:sp>
        <p:nvSpPr>
          <p:cNvPr id="5" name="Номер слайда 13"/>
          <p:cNvSpPr>
            <a:spLocks noGrp="1"/>
          </p:cNvSpPr>
          <p:nvPr>
            <p:ph type="sldNum" sz="quarter" idx="10"/>
          </p:nvPr>
        </p:nvSpPr>
        <p:spPr/>
        <p:txBody>
          <a:bodyPr/>
          <a:lstStyle>
            <a:lvl1pPr>
              <a:defRPr/>
            </a:lvl1pPr>
          </a:lstStyle>
          <a:p>
            <a:pPr>
              <a:defRPr/>
            </a:pPr>
            <a:fld id="{AF18C292-9786-4600-8496-AC8BF8E3579E}" type="slidenum">
              <a:rPr lang="ru-RU"/>
              <a:pPr>
                <a:defRPr/>
              </a:pPr>
              <a:t>‹#›</a:t>
            </a:fld>
            <a:endParaRPr lang="ru-RU" dirty="0"/>
          </a:p>
        </p:txBody>
      </p:sp>
    </p:spTree>
    <p:extLst>
      <p:ext uri="{BB962C8B-B14F-4D97-AF65-F5344CB8AC3E}">
        <p14:creationId xmlns:p14="http://schemas.microsoft.com/office/powerpoint/2010/main" val="233235743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815847" y="367162"/>
            <a:ext cx="7343979" cy="832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15" tIns="40808" rIns="81615" bIns="40808"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idx="1"/>
          </p:nvPr>
        </p:nvSpPr>
        <p:spPr bwMode="auto">
          <a:xfrm>
            <a:off x="815847" y="1199754"/>
            <a:ext cx="7343979" cy="3627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1615" tIns="40808" rIns="81615" bIns="40808"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7" name="Дата 1"/>
          <p:cNvSpPr>
            <a:spLocks noGrp="1"/>
          </p:cNvSpPr>
          <p:nvPr>
            <p:ph type="dt" sz="half" idx="2"/>
          </p:nvPr>
        </p:nvSpPr>
        <p:spPr bwMode="auto">
          <a:xfrm>
            <a:off x="457472" y="4767700"/>
            <a:ext cx="2133962" cy="273211"/>
          </a:xfrm>
          <a:prstGeom prst="rect">
            <a:avLst/>
          </a:prstGeom>
          <a:ln>
            <a:miter lim="800000"/>
            <a:headEnd/>
            <a:tailEnd/>
          </a:ln>
        </p:spPr>
        <p:txBody>
          <a:bodyPr vert="horz" wrap="square" lIns="81615" tIns="40808" rIns="81615" bIns="40808" numCol="1" anchor="ctr" anchorCtr="0" compatLnSpc="1">
            <a:prstTxWarp prst="textNoShape">
              <a:avLst/>
            </a:prstTxWarp>
          </a:bodyPr>
          <a:lstStyle>
            <a:lvl1pPr algn="l" defTabSz="816296" fontAlgn="auto">
              <a:spcBef>
                <a:spcPts val="0"/>
              </a:spcBef>
              <a:spcAft>
                <a:spcPts val="0"/>
              </a:spcAft>
              <a:defRPr sz="1100">
                <a:solidFill>
                  <a:schemeClr val="tx1">
                    <a:tint val="75000"/>
                  </a:schemeClr>
                </a:solidFill>
                <a:latin typeface="+mn-lt"/>
                <a:cs typeface="+mn-cs"/>
              </a:defRPr>
            </a:lvl1pPr>
          </a:lstStyle>
          <a:p>
            <a:pPr>
              <a:defRPr/>
            </a:pPr>
            <a:endParaRPr lang="ru-RU"/>
          </a:p>
        </p:txBody>
      </p:sp>
      <p:sp>
        <p:nvSpPr>
          <p:cNvPr id="8" name="Нижний колонтитул 2"/>
          <p:cNvSpPr>
            <a:spLocks noGrp="1"/>
          </p:cNvSpPr>
          <p:nvPr>
            <p:ph type="ftr" sz="quarter" idx="3"/>
          </p:nvPr>
        </p:nvSpPr>
        <p:spPr bwMode="auto">
          <a:xfrm>
            <a:off x="3123567" y="4767700"/>
            <a:ext cx="2896867" cy="273211"/>
          </a:xfrm>
          <a:prstGeom prst="rect">
            <a:avLst/>
          </a:prstGeom>
          <a:ln>
            <a:miter lim="800000"/>
            <a:headEnd/>
            <a:tailEnd/>
          </a:ln>
        </p:spPr>
        <p:txBody>
          <a:bodyPr vert="horz" wrap="square" lIns="81615" tIns="40808" rIns="81615" bIns="40808" numCol="1" anchor="ctr" anchorCtr="0" compatLnSpc="1">
            <a:prstTxWarp prst="textNoShape">
              <a:avLst/>
            </a:prstTxWarp>
          </a:bodyPr>
          <a:lstStyle>
            <a:lvl1pPr algn="ctr" defTabSz="816296" fontAlgn="auto">
              <a:spcBef>
                <a:spcPts val="0"/>
              </a:spcBef>
              <a:spcAft>
                <a:spcPts val="0"/>
              </a:spcAft>
              <a:defRPr sz="1100">
                <a:solidFill>
                  <a:schemeClr val="tx1">
                    <a:tint val="75000"/>
                  </a:schemeClr>
                </a:solidFill>
                <a:latin typeface="+mn-lt"/>
                <a:cs typeface="+mn-cs"/>
              </a:defRPr>
            </a:lvl1pPr>
          </a:lstStyle>
          <a:p>
            <a:pPr>
              <a:defRPr/>
            </a:pPr>
            <a:endParaRPr lang="ru-RU"/>
          </a:p>
        </p:txBody>
      </p:sp>
      <p:sp>
        <p:nvSpPr>
          <p:cNvPr id="9" name="Номер слайда 5"/>
          <p:cNvSpPr>
            <a:spLocks noGrp="1"/>
          </p:cNvSpPr>
          <p:nvPr>
            <p:ph type="sldNum" sz="quarter" idx="4"/>
          </p:nvPr>
        </p:nvSpPr>
        <p:spPr bwMode="auto">
          <a:xfrm>
            <a:off x="8191048" y="4404857"/>
            <a:ext cx="567428" cy="488109"/>
          </a:xfrm>
          <a:prstGeom prst="rect">
            <a:avLst/>
          </a:prstGeom>
          <a:ln>
            <a:miter lim="800000"/>
            <a:headEnd/>
            <a:tailEnd/>
          </a:ln>
        </p:spPr>
        <p:txBody>
          <a:bodyPr vert="horz" wrap="square" lIns="81615" tIns="40808" rIns="81615" bIns="40808" numCol="1" anchor="ctr" anchorCtr="0" compatLnSpc="1">
            <a:prstTxWarp prst="textNoShape">
              <a:avLst/>
            </a:prstTxWarp>
          </a:bodyPr>
          <a:lstStyle>
            <a:lvl1pPr algn="ctr" defTabSz="816296" fontAlgn="auto">
              <a:lnSpc>
                <a:spcPts val="1878"/>
              </a:lnSpc>
              <a:spcBef>
                <a:spcPts val="0"/>
              </a:spcBef>
              <a:spcAft>
                <a:spcPts val="0"/>
              </a:spcAft>
              <a:defRPr sz="2100" i="0">
                <a:solidFill>
                  <a:schemeClr val="bg1"/>
                </a:solidFill>
                <a:latin typeface="+mj-lt"/>
                <a:cs typeface="+mn-cs"/>
              </a:defRPr>
            </a:lvl1pPr>
          </a:lstStyle>
          <a:p>
            <a:pPr>
              <a:defRPr/>
            </a:pPr>
            <a:fld id="{000D584F-7757-4212-9349-8C06B0D5A896}" type="slidenum">
              <a:rPr lang="ru-RU"/>
              <a:pPr>
                <a:defRPr/>
              </a:pPr>
              <a:t>‹#›</a:t>
            </a:fld>
            <a:endParaRPr lang="ru-RU" dirty="0"/>
          </a:p>
        </p:txBody>
      </p:sp>
    </p:spTree>
  </p:cSld>
  <p:clrMap bg1="lt1" tx1="dk1" bg2="lt2" tx2="dk2" accent1="accent1" accent2="accent2" accent3="accent3" accent4="accent4" accent5="accent5" accent6="accent6" hlink="hlink" folHlink="folHlink"/>
  <p:sldLayoutIdLst>
    <p:sldLayoutId id="2147484250" r:id="rId1"/>
    <p:sldLayoutId id="2147484251" r:id="rId2"/>
    <p:sldLayoutId id="2147484252" r:id="rId3"/>
    <p:sldLayoutId id="2147484253" r:id="rId4"/>
    <p:sldLayoutId id="2147484249" r:id="rId5"/>
    <p:sldLayoutId id="2147484254" r:id="rId6"/>
  </p:sldLayoutIdLst>
  <p:hf hdr="0" ftr="0" dt="0"/>
  <p:txStyles>
    <p:titleStyle>
      <a:lvl1pPr algn="l" defTabSz="816242" rtl="0" eaLnBrk="0" fontAlgn="base" hangingPunct="0">
        <a:lnSpc>
          <a:spcPts val="4070"/>
        </a:lnSpc>
        <a:spcBef>
          <a:spcPct val="0"/>
        </a:spcBef>
        <a:spcAft>
          <a:spcPct val="0"/>
        </a:spcAft>
        <a:defRPr sz="3300" b="1" kern="1200">
          <a:solidFill>
            <a:srgbClr val="005AA9"/>
          </a:solidFill>
          <a:latin typeface="Arial" charset="0"/>
          <a:ea typeface="+mj-ea"/>
          <a:cs typeface="+mj-cs"/>
        </a:defRPr>
      </a:lvl1pPr>
      <a:lvl2pPr algn="l" defTabSz="816242" rtl="0" eaLnBrk="0" fontAlgn="base" hangingPunct="0">
        <a:lnSpc>
          <a:spcPts val="4070"/>
        </a:lnSpc>
        <a:spcBef>
          <a:spcPct val="0"/>
        </a:spcBef>
        <a:spcAft>
          <a:spcPct val="0"/>
        </a:spcAft>
        <a:defRPr sz="3300" b="1">
          <a:solidFill>
            <a:srgbClr val="005AA9"/>
          </a:solidFill>
          <a:latin typeface="Arial" charset="0"/>
        </a:defRPr>
      </a:lvl2pPr>
      <a:lvl3pPr algn="l" defTabSz="816242" rtl="0" eaLnBrk="0" fontAlgn="base" hangingPunct="0">
        <a:lnSpc>
          <a:spcPts val="4070"/>
        </a:lnSpc>
        <a:spcBef>
          <a:spcPct val="0"/>
        </a:spcBef>
        <a:spcAft>
          <a:spcPct val="0"/>
        </a:spcAft>
        <a:defRPr sz="3300" b="1">
          <a:solidFill>
            <a:srgbClr val="005AA9"/>
          </a:solidFill>
          <a:latin typeface="Arial" charset="0"/>
        </a:defRPr>
      </a:lvl3pPr>
      <a:lvl4pPr algn="l" defTabSz="816242" rtl="0" eaLnBrk="0" fontAlgn="base" hangingPunct="0">
        <a:lnSpc>
          <a:spcPts val="4070"/>
        </a:lnSpc>
        <a:spcBef>
          <a:spcPct val="0"/>
        </a:spcBef>
        <a:spcAft>
          <a:spcPct val="0"/>
        </a:spcAft>
        <a:defRPr sz="3300" b="1">
          <a:solidFill>
            <a:srgbClr val="005AA9"/>
          </a:solidFill>
          <a:latin typeface="Arial" charset="0"/>
        </a:defRPr>
      </a:lvl4pPr>
      <a:lvl5pPr algn="l" defTabSz="816242" rtl="0" eaLnBrk="0" fontAlgn="base" hangingPunct="0">
        <a:lnSpc>
          <a:spcPts val="4070"/>
        </a:lnSpc>
        <a:spcBef>
          <a:spcPct val="0"/>
        </a:spcBef>
        <a:spcAft>
          <a:spcPct val="0"/>
        </a:spcAft>
        <a:defRPr sz="3300" b="1">
          <a:solidFill>
            <a:srgbClr val="005AA9"/>
          </a:solidFill>
          <a:latin typeface="Arial" charset="0"/>
        </a:defRPr>
      </a:lvl5pPr>
      <a:lvl6pPr marL="357805" algn="l" defTabSz="816242" rtl="0" fontAlgn="base">
        <a:lnSpc>
          <a:spcPts val="4070"/>
        </a:lnSpc>
        <a:spcBef>
          <a:spcPct val="0"/>
        </a:spcBef>
        <a:spcAft>
          <a:spcPct val="0"/>
        </a:spcAft>
        <a:defRPr sz="3300" b="1">
          <a:solidFill>
            <a:srgbClr val="005AA9"/>
          </a:solidFill>
          <a:latin typeface="Calibri" pitchFamily="34" charset="0"/>
        </a:defRPr>
      </a:lvl6pPr>
      <a:lvl7pPr marL="715609" algn="l" defTabSz="816242" rtl="0" fontAlgn="base">
        <a:lnSpc>
          <a:spcPts val="4070"/>
        </a:lnSpc>
        <a:spcBef>
          <a:spcPct val="0"/>
        </a:spcBef>
        <a:spcAft>
          <a:spcPct val="0"/>
        </a:spcAft>
        <a:defRPr sz="3300" b="1">
          <a:solidFill>
            <a:srgbClr val="005AA9"/>
          </a:solidFill>
          <a:latin typeface="Calibri" pitchFamily="34" charset="0"/>
        </a:defRPr>
      </a:lvl7pPr>
      <a:lvl8pPr marL="1073414" algn="l" defTabSz="816242" rtl="0" fontAlgn="base">
        <a:lnSpc>
          <a:spcPts val="4070"/>
        </a:lnSpc>
        <a:spcBef>
          <a:spcPct val="0"/>
        </a:spcBef>
        <a:spcAft>
          <a:spcPct val="0"/>
        </a:spcAft>
        <a:defRPr sz="3300" b="1">
          <a:solidFill>
            <a:srgbClr val="005AA9"/>
          </a:solidFill>
          <a:latin typeface="Calibri" pitchFamily="34" charset="0"/>
        </a:defRPr>
      </a:lvl8pPr>
      <a:lvl9pPr marL="1431219" algn="l" defTabSz="816242" rtl="0" fontAlgn="base">
        <a:lnSpc>
          <a:spcPts val="4070"/>
        </a:lnSpc>
        <a:spcBef>
          <a:spcPct val="0"/>
        </a:spcBef>
        <a:spcAft>
          <a:spcPct val="0"/>
        </a:spcAft>
        <a:defRPr sz="3300" b="1">
          <a:solidFill>
            <a:srgbClr val="005AA9"/>
          </a:solidFill>
          <a:latin typeface="Calibri" pitchFamily="34" charset="0"/>
        </a:defRPr>
      </a:lvl9pPr>
    </p:titleStyle>
    <p:bodyStyle>
      <a:lvl1pPr marL="284505" indent="-284505" algn="l" defTabSz="816242" rtl="0" eaLnBrk="0" fontAlgn="base" hangingPunct="0">
        <a:spcBef>
          <a:spcPct val="20000"/>
        </a:spcBef>
        <a:spcAft>
          <a:spcPct val="0"/>
        </a:spcAft>
        <a:buFont typeface="Calibri" pitchFamily="34" charset="0"/>
        <a:buChar char="•"/>
        <a:defRPr sz="2900" kern="1200">
          <a:solidFill>
            <a:srgbClr val="005AA9"/>
          </a:solidFill>
          <a:latin typeface="Arial" charset="0"/>
          <a:ea typeface="+mn-ea"/>
          <a:cs typeface="+mn-cs"/>
        </a:defRPr>
      </a:lvl1pPr>
      <a:lvl2pPr marL="284505" indent="73301" algn="l" defTabSz="816242" rtl="0" eaLnBrk="0" fontAlgn="base" hangingPunct="0">
        <a:spcBef>
          <a:spcPct val="20000"/>
        </a:spcBef>
        <a:spcAft>
          <a:spcPct val="0"/>
        </a:spcAft>
        <a:buFont typeface="Arial" charset="0"/>
        <a:buChar char="–"/>
        <a:defRPr sz="1900" kern="1200">
          <a:solidFill>
            <a:srgbClr val="504F53"/>
          </a:solidFill>
          <a:latin typeface="Arial" charset="0"/>
          <a:ea typeface="+mn-ea"/>
          <a:cs typeface="+mn-cs"/>
        </a:defRPr>
      </a:lvl2pPr>
      <a:lvl3pPr marL="557828" indent="-203750" algn="l" defTabSz="816242" rtl="0" eaLnBrk="0" fontAlgn="base" hangingPunct="0">
        <a:spcBef>
          <a:spcPct val="20000"/>
        </a:spcBef>
        <a:spcAft>
          <a:spcPct val="0"/>
        </a:spcAft>
        <a:buFont typeface="Arial" charset="0"/>
        <a:buChar char="•"/>
        <a:defRPr sz="1900" kern="1200">
          <a:solidFill>
            <a:srgbClr val="504F53"/>
          </a:solidFill>
          <a:latin typeface="Arial" charset="0"/>
          <a:ea typeface="+mn-ea"/>
          <a:cs typeface="+mn-cs"/>
        </a:defRPr>
      </a:lvl3pPr>
      <a:lvl4pPr marL="1252317" indent="-970297" algn="just" defTabSz="816242" rtl="0" eaLnBrk="0" fontAlgn="base" hangingPunct="0">
        <a:lnSpc>
          <a:spcPts val="1409"/>
        </a:lnSpc>
        <a:spcBef>
          <a:spcPts val="313"/>
        </a:spcBef>
        <a:spcAft>
          <a:spcPct val="0"/>
        </a:spcAft>
        <a:buFont typeface="Arial" charset="0"/>
        <a:buChar char="–"/>
        <a:defRPr sz="1300" kern="1200">
          <a:solidFill>
            <a:srgbClr val="504F53"/>
          </a:solidFill>
          <a:latin typeface="Arial" charset="0"/>
          <a:ea typeface="+mn-ea"/>
          <a:cs typeface="+mn-cs"/>
        </a:defRPr>
      </a:lvl4pPr>
      <a:lvl5pPr marL="1121867" indent="309352" algn="l" defTabSz="816242" rtl="0" eaLnBrk="0" fontAlgn="base" hangingPunct="0">
        <a:lnSpc>
          <a:spcPts val="1409"/>
        </a:lnSpc>
        <a:spcBef>
          <a:spcPts val="313"/>
        </a:spcBef>
        <a:spcAft>
          <a:spcPct val="0"/>
        </a:spcAft>
        <a:buFont typeface="Arial" charset="0"/>
        <a:buChar char="»"/>
        <a:defRPr sz="1100" kern="1200">
          <a:solidFill>
            <a:srgbClr val="8D8C90"/>
          </a:solidFill>
          <a:latin typeface="Arial" charset="0"/>
          <a:ea typeface="+mn-ea"/>
          <a:cs typeface="+mn-cs"/>
        </a:defRPr>
      </a:lvl5pPr>
      <a:lvl6pPr marL="2244813" indent="-204074" algn="l" defTabSz="816296"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2961" indent="-204074" algn="l" defTabSz="816296"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109" indent="-204074" algn="l" defTabSz="816296"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256" indent="-204074" algn="l" defTabSz="816296"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ru-RU"/>
      </a:defPPr>
      <a:lvl1pPr marL="0" algn="l" defTabSz="715609" rtl="0" eaLnBrk="1" latinLnBrk="0" hangingPunct="1">
        <a:defRPr sz="1400" kern="1200">
          <a:solidFill>
            <a:schemeClr val="tx1"/>
          </a:solidFill>
          <a:latin typeface="+mn-lt"/>
          <a:ea typeface="+mn-ea"/>
          <a:cs typeface="+mn-cs"/>
        </a:defRPr>
      </a:lvl1pPr>
      <a:lvl2pPr marL="357805" algn="l" defTabSz="715609" rtl="0" eaLnBrk="1" latinLnBrk="0" hangingPunct="1">
        <a:defRPr sz="1400" kern="1200">
          <a:solidFill>
            <a:schemeClr val="tx1"/>
          </a:solidFill>
          <a:latin typeface="+mn-lt"/>
          <a:ea typeface="+mn-ea"/>
          <a:cs typeface="+mn-cs"/>
        </a:defRPr>
      </a:lvl2pPr>
      <a:lvl3pPr marL="715609" algn="l" defTabSz="715609" rtl="0" eaLnBrk="1" latinLnBrk="0" hangingPunct="1">
        <a:defRPr sz="1400" kern="1200">
          <a:solidFill>
            <a:schemeClr val="tx1"/>
          </a:solidFill>
          <a:latin typeface="+mn-lt"/>
          <a:ea typeface="+mn-ea"/>
          <a:cs typeface="+mn-cs"/>
        </a:defRPr>
      </a:lvl3pPr>
      <a:lvl4pPr marL="1073414" algn="l" defTabSz="715609" rtl="0" eaLnBrk="1" latinLnBrk="0" hangingPunct="1">
        <a:defRPr sz="1400" kern="1200">
          <a:solidFill>
            <a:schemeClr val="tx1"/>
          </a:solidFill>
          <a:latin typeface="+mn-lt"/>
          <a:ea typeface="+mn-ea"/>
          <a:cs typeface="+mn-cs"/>
        </a:defRPr>
      </a:lvl4pPr>
      <a:lvl5pPr marL="1431219" algn="l" defTabSz="715609" rtl="0" eaLnBrk="1" latinLnBrk="0" hangingPunct="1">
        <a:defRPr sz="1400" kern="1200">
          <a:solidFill>
            <a:schemeClr val="tx1"/>
          </a:solidFill>
          <a:latin typeface="+mn-lt"/>
          <a:ea typeface="+mn-ea"/>
          <a:cs typeface="+mn-cs"/>
        </a:defRPr>
      </a:lvl5pPr>
      <a:lvl6pPr marL="1789024" algn="l" defTabSz="715609" rtl="0" eaLnBrk="1" latinLnBrk="0" hangingPunct="1">
        <a:defRPr sz="1400" kern="1200">
          <a:solidFill>
            <a:schemeClr val="tx1"/>
          </a:solidFill>
          <a:latin typeface="+mn-lt"/>
          <a:ea typeface="+mn-ea"/>
          <a:cs typeface="+mn-cs"/>
        </a:defRPr>
      </a:lvl6pPr>
      <a:lvl7pPr marL="2146828" algn="l" defTabSz="715609" rtl="0" eaLnBrk="1" latinLnBrk="0" hangingPunct="1">
        <a:defRPr sz="1400" kern="1200">
          <a:solidFill>
            <a:schemeClr val="tx1"/>
          </a:solidFill>
          <a:latin typeface="+mn-lt"/>
          <a:ea typeface="+mn-ea"/>
          <a:cs typeface="+mn-cs"/>
        </a:defRPr>
      </a:lvl7pPr>
      <a:lvl8pPr marL="2504633" algn="l" defTabSz="715609" rtl="0" eaLnBrk="1" latinLnBrk="0" hangingPunct="1">
        <a:defRPr sz="1400" kern="1200">
          <a:solidFill>
            <a:schemeClr val="tx1"/>
          </a:solidFill>
          <a:latin typeface="+mn-lt"/>
          <a:ea typeface="+mn-ea"/>
          <a:cs typeface="+mn-cs"/>
        </a:defRPr>
      </a:lvl8pPr>
      <a:lvl9pPr marL="2862438" algn="l" defTabSz="715609"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6.xml"/><Relationship Id="rId5" Type="http://schemas.microsoft.com/office/2007/relationships/hdphoto" Target="../media/hdphoto2.wdp"/><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consultantplus://offline/ref=27E93637F4442614A858F3865833F355506A5953E8725ADC248CF3524941FBC52FA836F72D3AAFAA5F68C9AA62C0F9B4F57E5D10BD3DF38FsDS2C"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hyperlink" Target="consultantplus://offline/ref=27E93637F4442614A858F3865833F355506A5953E8725ADC248CF3524941FBC52FA836F12F38A5F90627C8F62492EAB7F37E5E11A2s3S7C" TargetMode="External"/><Relationship Id="rId4" Type="http://schemas.openxmlformats.org/officeDocument/2006/relationships/hyperlink" Target="consultantplus://offline/ref=27E93637F4442614A858F3865833F355506A5953E8725ADC248CF3524941FBC52FA836F72D3AAFA55F68C9AA62C0F9B4F57E5D10BD3DF38FsDS2C" TargetMode="External"/></Relationships>
</file>

<file path=ppt/slides/_rels/slide6.xml.rels><?xml version="1.0" encoding="UTF-8" standalone="yes"?>
<Relationships xmlns="http://schemas.openxmlformats.org/package/2006/relationships"><Relationship Id="rId8" Type="http://schemas.openxmlformats.org/officeDocument/2006/relationships/hyperlink" Target="consultantplus://offline/ref=655B7AE6F24AF970D48AFA60B1F503495DE3D66D802AE6D06303807E8D8CD7AA72AC63A9AD3E29224885906B8563DED62A535CE23DB779R3VAD" TargetMode="External"/><Relationship Id="rId3" Type="http://schemas.openxmlformats.org/officeDocument/2006/relationships/hyperlink" Target="consultantplus://offline/ref=655B7AE6F24AF970D48AFA60B1F503495DE3D66D802AE6D06303807E8D8CD7AA72AC63A9AD3E2B274885906B8563DED62A535CE23DB779R3VAD" TargetMode="External"/><Relationship Id="rId7" Type="http://schemas.openxmlformats.org/officeDocument/2006/relationships/hyperlink" Target="consultantplus://offline/ref=655B7AE6F24AF970D48AFA60B1F5034958E7DB678322BBDA6B5A8C7C8A8388BD75E56FAAA53B282A1780857ADD6CDBCF355343FE3FB6R7V0D" TargetMode="External"/><Relationship Id="rId2" Type="http://schemas.openxmlformats.org/officeDocument/2006/relationships/hyperlink" Target="consultantplus://offline/ref=655B7AE6F24AF970D48AFA60B1F503495DE3D66D802AE6D06303807E8D8CD7AA72AC63A9AD3E2A214885906B8563DED62A535CE23DB779R3VAD" TargetMode="External"/><Relationship Id="rId1" Type="http://schemas.openxmlformats.org/officeDocument/2006/relationships/slideLayout" Target="../slideLayouts/slideLayout2.xml"/><Relationship Id="rId6" Type="http://schemas.openxmlformats.org/officeDocument/2006/relationships/hyperlink" Target="consultantplus://offline/ref=655B7AE6F24AF970D48AFA60B1F503495DE3D66D802AE6D06303807E8D8CD7AA72AC63A9AD3E2A244885906B8563DED62A535CE23DB779R3VAD" TargetMode="External"/><Relationship Id="rId5" Type="http://schemas.openxmlformats.org/officeDocument/2006/relationships/hyperlink" Target="#Par4"/><Relationship Id="rId4" Type="http://schemas.openxmlformats.org/officeDocument/2006/relationships/hyperlink" Target="consultantplus://offline/ref=655B7AE6F24AF970D48AFA60B1F503495DE3D66D802AE6D06303807E8D8CD7AA72AC63A9AD3E2B264885906B8563DED62A535CE23DB779R3VAD" TargetMode="External"/><Relationship Id="rId9"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Заголовок 1"/>
          <p:cNvSpPr>
            <a:spLocks noGrp="1"/>
          </p:cNvSpPr>
          <p:nvPr>
            <p:ph type="ctrTitle" idx="4294967295"/>
          </p:nvPr>
        </p:nvSpPr>
        <p:spPr>
          <a:xfrm>
            <a:off x="323081" y="2474020"/>
            <a:ext cx="8496481" cy="1465881"/>
          </a:xfrm>
        </p:spPr>
        <p:txBody>
          <a:bodyPr/>
          <a:lstStyle/>
          <a:p>
            <a:pPr algn="ctr">
              <a:lnSpc>
                <a:spcPct val="90000"/>
              </a:lnSpc>
            </a:pPr>
            <a:r>
              <a:rPr lang="ru-RU" altLang="ru-RU" sz="2200" dirty="0" smtClean="0">
                <a:solidFill>
                  <a:srgbClr val="FFFFCC"/>
                </a:solidFill>
              </a:rPr>
              <a:t>Риски бизнеса в случае не представления </a:t>
            </a:r>
            <a:br>
              <a:rPr lang="ru-RU" altLang="ru-RU" sz="2200" dirty="0" smtClean="0">
                <a:solidFill>
                  <a:srgbClr val="FFFFCC"/>
                </a:solidFill>
              </a:rPr>
            </a:br>
            <a:r>
              <a:rPr lang="ru-RU" altLang="ru-RU" sz="2200" dirty="0" smtClean="0">
                <a:solidFill>
                  <a:srgbClr val="FFFFCC"/>
                </a:solidFill>
              </a:rPr>
              <a:t>уточненных налоговых деклараций по итогам </a:t>
            </a:r>
            <a:br>
              <a:rPr lang="ru-RU" altLang="ru-RU" sz="2200" dirty="0" smtClean="0">
                <a:solidFill>
                  <a:srgbClr val="FFFFCC"/>
                </a:solidFill>
              </a:rPr>
            </a:br>
            <a:r>
              <a:rPr lang="ru-RU" altLang="ru-RU" sz="2200" dirty="0" smtClean="0">
                <a:solidFill>
                  <a:srgbClr val="FFFFCC"/>
                </a:solidFill>
              </a:rPr>
              <a:t>контрольно-аналитической работы налоговых органов</a:t>
            </a:r>
            <a:r>
              <a:rPr lang="ru-RU" altLang="ru-RU" sz="2500" dirty="0">
                <a:solidFill>
                  <a:srgbClr val="FFFFCC"/>
                </a:solidFill>
              </a:rPr>
              <a:t/>
            </a:r>
            <a:br>
              <a:rPr lang="ru-RU" altLang="ru-RU" sz="2500" dirty="0">
                <a:solidFill>
                  <a:srgbClr val="FFFFCC"/>
                </a:solidFill>
              </a:rPr>
            </a:br>
            <a:endParaRPr lang="ru-RU" altLang="ru-RU" sz="2200" dirty="0">
              <a:solidFill>
                <a:srgbClr val="FFFFCC"/>
              </a:solidFill>
              <a:latin typeface="Times New Roman" pitchFamily="18" charset="0"/>
            </a:endParaRPr>
          </a:p>
        </p:txBody>
      </p:sp>
      <p:sp>
        <p:nvSpPr>
          <p:cNvPr id="6147" name="Подзаголовок 2"/>
          <p:cNvSpPr>
            <a:spLocks noGrp="1"/>
          </p:cNvSpPr>
          <p:nvPr>
            <p:ph type="subTitle" idx="4294967295"/>
          </p:nvPr>
        </p:nvSpPr>
        <p:spPr>
          <a:xfrm>
            <a:off x="631230" y="3747341"/>
            <a:ext cx="8066159" cy="1077592"/>
          </a:xfrm>
        </p:spPr>
        <p:txBody>
          <a:bodyPr/>
          <a:lstStyle/>
          <a:p>
            <a:pPr algn="ctr">
              <a:spcBef>
                <a:spcPct val="0"/>
              </a:spcBef>
              <a:buFontTx/>
              <a:buNone/>
              <a:defRPr/>
            </a:pPr>
            <a:r>
              <a:rPr lang="ru-RU" sz="2500" b="1" dirty="0">
                <a:solidFill>
                  <a:schemeClr val="tx2">
                    <a:lumMod val="20000"/>
                    <a:lumOff val="80000"/>
                  </a:schemeClr>
                </a:solidFill>
                <a:latin typeface="Times New Roman" pitchFamily="18" charset="0"/>
              </a:rPr>
              <a:t>Начальник отдела</a:t>
            </a:r>
            <a:r>
              <a:rPr lang="en-US" sz="2500" b="1" dirty="0">
                <a:solidFill>
                  <a:schemeClr val="tx2">
                    <a:lumMod val="20000"/>
                    <a:lumOff val="80000"/>
                  </a:schemeClr>
                </a:solidFill>
                <a:latin typeface="Times New Roman" pitchFamily="18" charset="0"/>
              </a:rPr>
              <a:t> </a:t>
            </a:r>
            <a:r>
              <a:rPr lang="ru-RU" sz="2500" b="1" dirty="0">
                <a:solidFill>
                  <a:schemeClr val="tx2">
                    <a:lumMod val="20000"/>
                    <a:lumOff val="80000"/>
                  </a:schemeClr>
                </a:solidFill>
                <a:latin typeface="Times New Roman" pitchFamily="18" charset="0"/>
              </a:rPr>
              <a:t>анализа и планирования налоговых проверок </a:t>
            </a:r>
            <a:br>
              <a:rPr lang="ru-RU" sz="2500" b="1" dirty="0">
                <a:solidFill>
                  <a:schemeClr val="tx2">
                    <a:lumMod val="20000"/>
                    <a:lumOff val="80000"/>
                  </a:schemeClr>
                </a:solidFill>
                <a:latin typeface="Times New Roman" pitchFamily="18" charset="0"/>
              </a:rPr>
            </a:br>
            <a:r>
              <a:rPr lang="ru-RU" sz="2800" b="1" dirty="0">
                <a:solidFill>
                  <a:schemeClr val="tx2">
                    <a:lumMod val="20000"/>
                    <a:lumOff val="80000"/>
                  </a:schemeClr>
                </a:solidFill>
                <a:latin typeface="Times New Roman" pitchFamily="18" charset="0"/>
              </a:rPr>
              <a:t>Е.А. </a:t>
            </a:r>
            <a:r>
              <a:rPr lang="ru-RU" sz="2800" b="1" dirty="0" err="1">
                <a:solidFill>
                  <a:schemeClr val="tx2">
                    <a:lumMod val="20000"/>
                    <a:lumOff val="80000"/>
                  </a:schemeClr>
                </a:solidFill>
                <a:latin typeface="Times New Roman" pitchFamily="18" charset="0"/>
              </a:rPr>
              <a:t>Швалова</a:t>
            </a:r>
            <a:r>
              <a:rPr lang="ru-RU" sz="2800" b="1" dirty="0">
                <a:solidFill>
                  <a:srgbClr val="FFFF00"/>
                </a:solidFill>
                <a:latin typeface="Times New Roman" pitchFamily="18" charset="0"/>
              </a:rPr>
              <a:t/>
            </a:r>
            <a:br>
              <a:rPr lang="ru-RU" sz="2800" b="1" dirty="0">
                <a:solidFill>
                  <a:srgbClr val="FFFF00"/>
                </a:solidFill>
                <a:latin typeface="Times New Roman" pitchFamily="18" charset="0"/>
              </a:rPr>
            </a:br>
            <a:endParaRPr lang="ru-RU" sz="2500" b="1" dirty="0">
              <a:solidFill>
                <a:srgbClr val="FFFF00"/>
              </a:solidFill>
              <a:latin typeface="Times New Roman" pitchFamily="18" charset="0"/>
            </a:endParaRPr>
          </a:p>
        </p:txBody>
      </p:sp>
      <p:sp>
        <p:nvSpPr>
          <p:cNvPr id="7172" name="TextBox 4"/>
          <p:cNvSpPr txBox="1">
            <a:spLocks noChangeArrowheads="1"/>
          </p:cNvSpPr>
          <p:nvPr/>
        </p:nvSpPr>
        <p:spPr bwMode="auto">
          <a:xfrm>
            <a:off x="2539850" y="1738618"/>
            <a:ext cx="4064302" cy="685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5" tIns="40808" rIns="81615" bIns="40808" anchor="ctr"/>
          <a:lstStyle>
            <a:lvl1pPr eaLnBrk="0" hangingPunct="0">
              <a:spcBef>
                <a:spcPct val="20000"/>
              </a:spcBef>
              <a:buFont typeface="Calibri" pitchFamily="34" charset="0"/>
              <a:buChar char="•"/>
              <a:defRPr sz="3700">
                <a:solidFill>
                  <a:srgbClr val="005AA9"/>
                </a:solidFill>
                <a:latin typeface="Arial" charset="0"/>
              </a:defRPr>
            </a:lvl1pPr>
            <a:lvl2pPr marL="742950" indent="-285750" eaLnBrk="0" hangingPunct="0">
              <a:spcBef>
                <a:spcPct val="20000"/>
              </a:spcBef>
              <a:buFont typeface="Arial" charset="0"/>
              <a:buChar char="–"/>
              <a:defRPr sz="2400">
                <a:solidFill>
                  <a:srgbClr val="504F53"/>
                </a:solidFill>
                <a:latin typeface="Arial" charset="0"/>
              </a:defRPr>
            </a:lvl2pPr>
            <a:lvl3pPr marL="1143000" indent="-228600" eaLnBrk="0" hangingPunct="0">
              <a:spcBef>
                <a:spcPct val="20000"/>
              </a:spcBef>
              <a:buFont typeface="Arial" charset="0"/>
              <a:buChar char="•"/>
              <a:defRPr sz="2400">
                <a:solidFill>
                  <a:srgbClr val="504F53"/>
                </a:solidFill>
                <a:latin typeface="Arial" charset="0"/>
              </a:defRPr>
            </a:lvl3pPr>
            <a:lvl4pPr marL="1600200" indent="-228600" algn="just" eaLnBrk="0" hangingPunct="0">
              <a:lnSpc>
                <a:spcPts val="1800"/>
              </a:lnSpc>
              <a:spcBef>
                <a:spcPts val="400"/>
              </a:spcBef>
              <a:buFont typeface="Arial" charset="0"/>
              <a:buChar char="–"/>
              <a:defRPr sz="1600">
                <a:solidFill>
                  <a:srgbClr val="504F53"/>
                </a:solidFill>
                <a:latin typeface="Arial" charset="0"/>
              </a:defRPr>
            </a:lvl4pPr>
            <a:lvl5pPr marL="2057400" indent="-228600" eaLnBrk="0" hangingPunct="0">
              <a:lnSpc>
                <a:spcPts val="1800"/>
              </a:lnSpc>
              <a:spcBef>
                <a:spcPts val="400"/>
              </a:spcBef>
              <a:buFont typeface="Arial" charset="0"/>
              <a:buChar char="»"/>
              <a:defRPr sz="1400">
                <a:solidFill>
                  <a:srgbClr val="8D8C90"/>
                </a:solidFill>
                <a:latin typeface="Arial" charset="0"/>
              </a:defRPr>
            </a:lvl5pPr>
            <a:lvl6pPr marL="2514600" indent="-228600" defTabSz="1042988" eaLnBrk="0" fontAlgn="base" hangingPunct="0">
              <a:lnSpc>
                <a:spcPts val="1800"/>
              </a:lnSpc>
              <a:spcBef>
                <a:spcPts val="400"/>
              </a:spcBef>
              <a:spcAft>
                <a:spcPct val="0"/>
              </a:spcAft>
              <a:buFont typeface="Arial" charset="0"/>
              <a:buChar char="»"/>
              <a:defRPr sz="1400">
                <a:solidFill>
                  <a:srgbClr val="8D8C90"/>
                </a:solidFill>
                <a:latin typeface="Arial" charset="0"/>
              </a:defRPr>
            </a:lvl6pPr>
            <a:lvl7pPr marL="2971800" indent="-228600" defTabSz="1042988" eaLnBrk="0" fontAlgn="base" hangingPunct="0">
              <a:lnSpc>
                <a:spcPts val="1800"/>
              </a:lnSpc>
              <a:spcBef>
                <a:spcPts val="400"/>
              </a:spcBef>
              <a:spcAft>
                <a:spcPct val="0"/>
              </a:spcAft>
              <a:buFont typeface="Arial" charset="0"/>
              <a:buChar char="»"/>
              <a:defRPr sz="1400">
                <a:solidFill>
                  <a:srgbClr val="8D8C90"/>
                </a:solidFill>
                <a:latin typeface="Arial" charset="0"/>
              </a:defRPr>
            </a:lvl7pPr>
            <a:lvl8pPr marL="3429000" indent="-228600" defTabSz="1042988" eaLnBrk="0" fontAlgn="base" hangingPunct="0">
              <a:lnSpc>
                <a:spcPts val="1800"/>
              </a:lnSpc>
              <a:spcBef>
                <a:spcPts val="400"/>
              </a:spcBef>
              <a:spcAft>
                <a:spcPct val="0"/>
              </a:spcAft>
              <a:buFont typeface="Arial" charset="0"/>
              <a:buChar char="»"/>
              <a:defRPr sz="1400">
                <a:solidFill>
                  <a:srgbClr val="8D8C90"/>
                </a:solidFill>
                <a:latin typeface="Arial" charset="0"/>
              </a:defRPr>
            </a:lvl8pPr>
            <a:lvl9pPr marL="3886200" indent="-228600" defTabSz="1042988" eaLnBrk="0" fontAlgn="base" hangingPunct="0">
              <a:lnSpc>
                <a:spcPts val="1800"/>
              </a:lnSpc>
              <a:spcBef>
                <a:spcPts val="400"/>
              </a:spcBef>
              <a:spcAft>
                <a:spcPct val="0"/>
              </a:spcAft>
              <a:buFont typeface="Arial" charset="0"/>
              <a:buChar char="»"/>
              <a:defRPr sz="1400">
                <a:solidFill>
                  <a:srgbClr val="8D8C90"/>
                </a:solidFill>
                <a:latin typeface="Arial" charset="0"/>
              </a:defRPr>
            </a:lvl9pPr>
          </a:lstStyle>
          <a:p>
            <a:pPr algn="ctr" eaLnBrk="1" hangingPunct="1">
              <a:spcBef>
                <a:spcPct val="0"/>
              </a:spcBef>
              <a:buFontTx/>
              <a:buNone/>
            </a:pPr>
            <a:r>
              <a:rPr lang="ru-RU" altLang="ru-RU" sz="1300" b="1" dirty="0">
                <a:solidFill>
                  <a:schemeClr val="bg1"/>
                </a:solidFill>
                <a:latin typeface="Calibri" pitchFamily="34" charset="0"/>
              </a:rPr>
              <a:t>УПРАВЛЕНИЕ </a:t>
            </a:r>
          </a:p>
          <a:p>
            <a:pPr algn="ctr" eaLnBrk="1" hangingPunct="1">
              <a:spcBef>
                <a:spcPct val="0"/>
              </a:spcBef>
              <a:buFontTx/>
              <a:buNone/>
            </a:pPr>
            <a:r>
              <a:rPr lang="ru-RU" altLang="ru-RU" sz="1300" b="1" dirty="0">
                <a:solidFill>
                  <a:schemeClr val="bg1"/>
                </a:solidFill>
                <a:latin typeface="Calibri" pitchFamily="34" charset="0"/>
              </a:rPr>
              <a:t>ФЕДЕРАЛЬНОЙ НАЛОГОВОЙ СЛУЖБЫ </a:t>
            </a:r>
          </a:p>
          <a:p>
            <a:pPr algn="ctr" eaLnBrk="1" hangingPunct="1">
              <a:spcBef>
                <a:spcPct val="0"/>
              </a:spcBef>
              <a:buFontTx/>
              <a:buNone/>
            </a:pPr>
            <a:r>
              <a:rPr lang="ru-RU" altLang="ru-RU" sz="1300" b="1" dirty="0">
                <a:solidFill>
                  <a:schemeClr val="bg1"/>
                </a:solidFill>
                <a:latin typeface="Calibri" pitchFamily="34" charset="0"/>
              </a:rPr>
              <a:t>ПО КРАСНОЯРСКОМУ КРАЮ</a:t>
            </a:r>
          </a:p>
        </p:txBody>
      </p:sp>
    </p:spTree>
  </p:cSld>
  <p:clrMapOvr>
    <a:masterClrMapping/>
  </p:clrMapOvr>
  <p:transition spd="slow">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Объект 7"/>
          <p:cNvGraphicFramePr>
            <a:graphicFrameLocks noGrp="1"/>
          </p:cNvGraphicFramePr>
          <p:nvPr>
            <p:ph idx="1"/>
            <p:extLst/>
          </p:nvPr>
        </p:nvGraphicFramePr>
        <p:xfrm>
          <a:off x="467545" y="1131590"/>
          <a:ext cx="7986908" cy="3744416"/>
        </p:xfrm>
        <a:graphic>
          <a:graphicData uri="http://schemas.openxmlformats.org/drawingml/2006/chart">
            <c:chart xmlns:c="http://schemas.openxmlformats.org/drawingml/2006/chart" xmlns:r="http://schemas.openxmlformats.org/officeDocument/2006/relationships" r:id="rId2"/>
          </a:graphicData>
        </a:graphic>
      </p:graphicFrame>
      <p:sp>
        <p:nvSpPr>
          <p:cNvPr id="3" name="Заголовок 2"/>
          <p:cNvSpPr>
            <a:spLocks noGrp="1"/>
          </p:cNvSpPr>
          <p:nvPr>
            <p:ph type="title"/>
          </p:nvPr>
        </p:nvSpPr>
        <p:spPr/>
        <p:txBody>
          <a:bodyPr>
            <a:normAutofit/>
          </a:bodyPr>
          <a:lstStyle/>
          <a:p>
            <a:r>
              <a:rPr lang="ru-RU" sz="2400" b="1" dirty="0" smtClean="0">
                <a:solidFill>
                  <a:schemeClr val="tx2"/>
                </a:solidFill>
              </a:rPr>
              <a:t>Динамика количества и эффективности выездных налоговых проверок</a:t>
            </a:r>
            <a:endParaRPr lang="ru-RU" sz="2400" b="1" dirty="0">
              <a:solidFill>
                <a:schemeClr val="tx2"/>
              </a:solidFill>
            </a:endParaRPr>
          </a:p>
        </p:txBody>
      </p:sp>
      <p:sp>
        <p:nvSpPr>
          <p:cNvPr id="4" name="Номер слайда 3"/>
          <p:cNvSpPr txBox="1">
            <a:spLocks/>
          </p:cNvSpPr>
          <p:nvPr/>
        </p:nvSpPr>
        <p:spPr bwMode="auto">
          <a:xfrm>
            <a:off x="8316416" y="4515966"/>
            <a:ext cx="619012" cy="474071"/>
          </a:xfrm>
          <a:prstGeom prst="rect">
            <a:avLst/>
          </a:prstGeom>
          <a:ln>
            <a:miter lim="800000"/>
            <a:headEnd/>
            <a:tailEnd/>
          </a:ln>
        </p:spPr>
        <p:txBody>
          <a:bodyPr vert="horz" wrap="square" lIns="81615" tIns="40808" rIns="81615" bIns="40808" numCol="1" anchor="ctr" anchorCtr="0" compatLnSpc="1">
            <a:prstTxWarp prst="textNoShape">
              <a:avLst/>
            </a:prstTxWarp>
          </a:bodyPr>
          <a:lstStyle>
            <a:defPPr>
              <a:defRPr lang="ru-RU"/>
            </a:defPPr>
            <a:lvl1pPr algn="ctr" defTabSz="816296" rtl="0" fontAlgn="auto">
              <a:lnSpc>
                <a:spcPts val="1878"/>
              </a:lnSpc>
              <a:spcBef>
                <a:spcPts val="0"/>
              </a:spcBef>
              <a:spcAft>
                <a:spcPts val="0"/>
              </a:spcAft>
              <a:defRPr sz="2100" i="0" kern="1200">
                <a:solidFill>
                  <a:schemeClr val="bg1"/>
                </a:solidFill>
                <a:latin typeface="+mn-lt"/>
                <a:ea typeface="+mn-ea"/>
                <a:cs typeface="+mn-cs"/>
              </a:defRPr>
            </a:lvl1pPr>
            <a:lvl2pPr marL="407500" indent="-49695" algn="l" defTabSz="816242" rtl="0" fontAlgn="base">
              <a:spcBef>
                <a:spcPct val="0"/>
              </a:spcBef>
              <a:spcAft>
                <a:spcPct val="0"/>
              </a:spcAft>
              <a:defRPr sz="1600" kern="1200">
                <a:solidFill>
                  <a:schemeClr val="tx1"/>
                </a:solidFill>
                <a:latin typeface="Arial" charset="0"/>
                <a:ea typeface="+mn-ea"/>
                <a:cs typeface="Arial" charset="0"/>
              </a:defRPr>
            </a:lvl2pPr>
            <a:lvl3pPr marL="816242" indent="-100633" algn="l" defTabSz="816242" rtl="0" fontAlgn="base">
              <a:spcBef>
                <a:spcPct val="0"/>
              </a:spcBef>
              <a:spcAft>
                <a:spcPct val="0"/>
              </a:spcAft>
              <a:defRPr sz="1600" kern="1200">
                <a:solidFill>
                  <a:schemeClr val="tx1"/>
                </a:solidFill>
                <a:latin typeface="Arial" charset="0"/>
                <a:ea typeface="+mn-ea"/>
                <a:cs typeface="Arial" charset="0"/>
              </a:defRPr>
            </a:lvl3pPr>
            <a:lvl4pPr marL="1223742" indent="-150328" algn="l" defTabSz="816242" rtl="0" fontAlgn="base">
              <a:spcBef>
                <a:spcPct val="0"/>
              </a:spcBef>
              <a:spcAft>
                <a:spcPct val="0"/>
              </a:spcAft>
              <a:defRPr sz="1600" kern="1200">
                <a:solidFill>
                  <a:schemeClr val="tx1"/>
                </a:solidFill>
                <a:latin typeface="Arial" charset="0"/>
                <a:ea typeface="+mn-ea"/>
                <a:cs typeface="Arial" charset="0"/>
              </a:defRPr>
            </a:lvl4pPr>
            <a:lvl5pPr marL="1632484" indent="-201265" algn="l" defTabSz="816242" rtl="0" fontAlgn="base">
              <a:spcBef>
                <a:spcPct val="0"/>
              </a:spcBef>
              <a:spcAft>
                <a:spcPct val="0"/>
              </a:spcAft>
              <a:defRPr sz="1600" kern="1200">
                <a:solidFill>
                  <a:schemeClr val="tx1"/>
                </a:solidFill>
                <a:latin typeface="Arial" charset="0"/>
                <a:ea typeface="+mn-ea"/>
                <a:cs typeface="Arial" charset="0"/>
              </a:defRPr>
            </a:lvl5pPr>
            <a:lvl6pPr marL="1789024" algn="l" defTabSz="715609" rtl="0" eaLnBrk="1" latinLnBrk="0" hangingPunct="1">
              <a:defRPr sz="1600" kern="1200">
                <a:solidFill>
                  <a:schemeClr val="tx1"/>
                </a:solidFill>
                <a:latin typeface="Arial" charset="0"/>
                <a:ea typeface="+mn-ea"/>
                <a:cs typeface="Arial" charset="0"/>
              </a:defRPr>
            </a:lvl6pPr>
            <a:lvl7pPr marL="2146828" algn="l" defTabSz="715609" rtl="0" eaLnBrk="1" latinLnBrk="0" hangingPunct="1">
              <a:defRPr sz="1600" kern="1200">
                <a:solidFill>
                  <a:schemeClr val="tx1"/>
                </a:solidFill>
                <a:latin typeface="Arial" charset="0"/>
                <a:ea typeface="+mn-ea"/>
                <a:cs typeface="Arial" charset="0"/>
              </a:defRPr>
            </a:lvl7pPr>
            <a:lvl8pPr marL="2504633" algn="l" defTabSz="715609" rtl="0" eaLnBrk="1" latinLnBrk="0" hangingPunct="1">
              <a:defRPr sz="1600" kern="1200">
                <a:solidFill>
                  <a:schemeClr val="tx1"/>
                </a:solidFill>
                <a:latin typeface="Arial" charset="0"/>
                <a:ea typeface="+mn-ea"/>
                <a:cs typeface="Arial" charset="0"/>
              </a:defRPr>
            </a:lvl8pPr>
            <a:lvl9pPr marL="2862438" algn="l" defTabSz="715609" rtl="0" eaLnBrk="1" latinLnBrk="0" hangingPunct="1">
              <a:defRPr sz="1600" kern="1200">
                <a:solidFill>
                  <a:schemeClr val="tx1"/>
                </a:solidFill>
                <a:latin typeface="Arial" charset="0"/>
                <a:ea typeface="+mn-ea"/>
                <a:cs typeface="Arial" charset="0"/>
              </a:defRPr>
            </a:lvl9pPr>
          </a:lstStyle>
          <a:p>
            <a:pPr>
              <a:defRPr/>
            </a:pPr>
            <a:r>
              <a:rPr lang="ru-RU" dirty="0" smtClean="0"/>
              <a:t>2</a:t>
            </a:r>
            <a:endParaRPr lang="ru-RU" dirty="0"/>
          </a:p>
        </p:txBody>
      </p:sp>
    </p:spTree>
    <p:extLst>
      <p:ext uri="{BB962C8B-B14F-4D97-AF65-F5344CB8AC3E}">
        <p14:creationId xmlns:p14="http://schemas.microsoft.com/office/powerpoint/2010/main" val="1114829240"/>
      </p:ext>
    </p:extLst>
  </p:cSld>
  <p:clrMapOvr>
    <a:masterClrMapping/>
  </p:clrMapOvr>
  <p:transition spd="slow">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55576" y="269550"/>
            <a:ext cx="8064896" cy="538815"/>
          </a:xfrm>
          <a:prstGeom prst="rect">
            <a:avLst/>
          </a:prstGeom>
        </p:spPr>
        <p:txBody>
          <a:bodyPr vert="horz" wrap="none" lIns="70916" tIns="35458" rIns="70916" bIns="35458" rtlCol="0" anchor="ctr">
            <a:noAutofit/>
          </a:bodyPr>
          <a:lstStyle/>
          <a:p>
            <a:pPr defTabSz="709111"/>
            <a:r>
              <a:rPr lang="ru-RU" sz="2000" b="1" dirty="0" smtClean="0">
                <a:solidFill>
                  <a:schemeClr val="tx2"/>
                </a:solidFill>
                <a:latin typeface="+mj-lt"/>
                <a:ea typeface="+mj-ea"/>
                <a:cs typeface="+mj-cs"/>
              </a:rPr>
              <a:t>Программный комплекс </a:t>
            </a:r>
          </a:p>
          <a:p>
            <a:pPr defTabSz="709111"/>
            <a:r>
              <a:rPr lang="ru-RU" sz="2000" b="1" dirty="0" smtClean="0">
                <a:solidFill>
                  <a:schemeClr val="tx2"/>
                </a:solidFill>
                <a:latin typeface="+mj-lt"/>
                <a:ea typeface="+mj-ea"/>
                <a:cs typeface="+mj-cs"/>
              </a:rPr>
              <a:t>ПРЕДПРОВЕРОЧНОГО </a:t>
            </a:r>
            <a:r>
              <a:rPr lang="ru-RU" sz="2000" b="1" dirty="0">
                <a:solidFill>
                  <a:schemeClr val="tx2"/>
                </a:solidFill>
                <a:latin typeface="+mj-lt"/>
                <a:ea typeface="+mj-ea"/>
                <a:cs typeface="+mj-cs"/>
              </a:rPr>
              <a:t>АНАЛИЗА «ППА-ОТБОР»</a:t>
            </a:r>
          </a:p>
        </p:txBody>
      </p:sp>
      <p:sp>
        <p:nvSpPr>
          <p:cNvPr id="6" name="TextBox 5"/>
          <p:cNvSpPr txBox="1"/>
          <p:nvPr/>
        </p:nvSpPr>
        <p:spPr>
          <a:xfrm>
            <a:off x="2465732" y="1232102"/>
            <a:ext cx="866930" cy="590141"/>
          </a:xfrm>
          <a:prstGeom prst="rect">
            <a:avLst/>
          </a:prstGeom>
        </p:spPr>
        <p:txBody>
          <a:bodyPr vert="horz" wrap="none" lIns="70916" tIns="35458" rIns="70916" bIns="35458" rtlCol="0" anchor="ctr">
            <a:noAutofit/>
          </a:bodyPr>
          <a:lstStyle/>
          <a:p>
            <a:pPr defTabSz="709111"/>
            <a:r>
              <a:rPr lang="ru-RU" sz="1224" dirty="0">
                <a:solidFill>
                  <a:srgbClr val="0070C0"/>
                </a:solidFill>
                <a:latin typeface="+mj-lt"/>
                <a:ea typeface="+mj-ea"/>
                <a:cs typeface="+mj-cs"/>
              </a:rPr>
              <a:t>критериев</a:t>
            </a:r>
          </a:p>
          <a:p>
            <a:pPr defTabSz="709111"/>
            <a:r>
              <a:rPr lang="ru-RU" sz="1224" dirty="0">
                <a:solidFill>
                  <a:srgbClr val="0070C0"/>
                </a:solidFill>
                <a:latin typeface="+mj-lt"/>
                <a:ea typeface="+mj-ea"/>
                <a:cs typeface="+mj-cs"/>
              </a:rPr>
              <a:t>риска</a:t>
            </a:r>
          </a:p>
        </p:txBody>
      </p:sp>
      <p:sp>
        <p:nvSpPr>
          <p:cNvPr id="7" name="TextBox 6"/>
          <p:cNvSpPr txBox="1"/>
          <p:nvPr/>
        </p:nvSpPr>
        <p:spPr>
          <a:xfrm>
            <a:off x="1975902" y="1214990"/>
            <a:ext cx="622015" cy="622015"/>
          </a:xfrm>
          <a:prstGeom prst="rect">
            <a:avLst/>
          </a:prstGeom>
        </p:spPr>
        <p:txBody>
          <a:bodyPr vert="horz" wrap="none" lIns="70916" tIns="35458" rIns="70916" bIns="35458" rtlCol="0" anchor="ctr">
            <a:noAutofit/>
          </a:bodyPr>
          <a:lstStyle/>
          <a:p>
            <a:pPr defTabSz="709111"/>
            <a:r>
              <a:rPr lang="ru-RU" sz="3265" dirty="0">
                <a:solidFill>
                  <a:srgbClr val="0070C0"/>
                </a:solidFill>
                <a:latin typeface="+mj-lt"/>
                <a:ea typeface="+mj-ea"/>
                <a:cs typeface="+mj-cs"/>
              </a:rPr>
              <a:t>30</a:t>
            </a:r>
          </a:p>
        </p:txBody>
      </p:sp>
      <p:sp>
        <p:nvSpPr>
          <p:cNvPr id="8" name="TextBox 7"/>
          <p:cNvSpPr txBox="1"/>
          <p:nvPr/>
        </p:nvSpPr>
        <p:spPr>
          <a:xfrm>
            <a:off x="1828953" y="1641073"/>
            <a:ext cx="622015" cy="622015"/>
          </a:xfrm>
          <a:prstGeom prst="rect">
            <a:avLst/>
          </a:prstGeom>
        </p:spPr>
        <p:txBody>
          <a:bodyPr vert="horz" wrap="none" lIns="70916" tIns="35458" rIns="70916" bIns="35458" rtlCol="0" anchor="ctr">
            <a:normAutofit/>
          </a:bodyPr>
          <a:lstStyle/>
          <a:p>
            <a:pPr defTabSz="709111"/>
            <a:r>
              <a:rPr lang="ru-RU" sz="2993" dirty="0">
                <a:solidFill>
                  <a:schemeClr val="tx1">
                    <a:lumMod val="50000"/>
                    <a:lumOff val="50000"/>
                  </a:schemeClr>
                </a:solidFill>
                <a:latin typeface="+mj-lt"/>
                <a:ea typeface="+mj-ea"/>
                <a:cs typeface="+mj-cs"/>
              </a:rPr>
              <a:t>+40</a:t>
            </a:r>
          </a:p>
        </p:txBody>
      </p:sp>
      <p:sp>
        <p:nvSpPr>
          <p:cNvPr id="9" name="TextBox 8"/>
          <p:cNvSpPr txBox="1"/>
          <p:nvPr/>
        </p:nvSpPr>
        <p:spPr>
          <a:xfrm>
            <a:off x="2480496" y="1739039"/>
            <a:ext cx="4785568" cy="440847"/>
          </a:xfrm>
          <a:prstGeom prst="rect">
            <a:avLst/>
          </a:prstGeom>
        </p:spPr>
        <p:txBody>
          <a:bodyPr vert="horz" wrap="none" lIns="70916" tIns="35458" rIns="70916" bIns="35458" rtlCol="0" anchor="ctr">
            <a:noAutofit/>
          </a:bodyPr>
          <a:lstStyle/>
          <a:p>
            <a:pPr defTabSz="709111"/>
            <a:r>
              <a:rPr lang="ru-RU" sz="1088" b="1" dirty="0">
                <a:solidFill>
                  <a:schemeClr val="tx1">
                    <a:lumMod val="50000"/>
                    <a:lumOff val="50000"/>
                  </a:schemeClr>
                </a:solidFill>
                <a:latin typeface="+mj-lt"/>
                <a:ea typeface="+mj-ea"/>
                <a:cs typeface="+mj-cs"/>
              </a:rPr>
              <a:t>в процессе внедрения</a:t>
            </a:r>
          </a:p>
          <a:p>
            <a:pPr defTabSz="709111"/>
            <a:r>
              <a:rPr lang="ru-RU" sz="1088" b="1" dirty="0">
                <a:solidFill>
                  <a:schemeClr val="tx1">
                    <a:lumMod val="50000"/>
                    <a:lumOff val="50000"/>
                  </a:schemeClr>
                </a:solidFill>
                <a:latin typeface="+mj-lt"/>
                <a:ea typeface="+mj-ea"/>
                <a:cs typeface="+mj-cs"/>
              </a:rPr>
              <a:t>(в т.ч. </a:t>
            </a:r>
            <a:r>
              <a:rPr lang="ru-RU" sz="1088" b="1" dirty="0">
                <a:solidFill>
                  <a:srgbClr val="0070C0"/>
                </a:solidFill>
                <a:latin typeface="+mj-lt"/>
                <a:ea typeface="+mj-ea"/>
                <a:cs typeface="+mj-cs"/>
              </a:rPr>
              <a:t>анализ банковских  документов, ПК «Мониторинг-Алко», ИР «Трансфертная цена»</a:t>
            </a:r>
            <a:r>
              <a:rPr lang="ru-RU" sz="1088" b="1" dirty="0">
                <a:solidFill>
                  <a:schemeClr val="tx1">
                    <a:lumMod val="50000"/>
                    <a:lumOff val="50000"/>
                  </a:schemeClr>
                </a:solidFill>
                <a:latin typeface="+mj-lt"/>
                <a:ea typeface="+mj-ea"/>
                <a:cs typeface="+mj-cs"/>
              </a:rPr>
              <a:t>)</a:t>
            </a:r>
          </a:p>
        </p:txBody>
      </p:sp>
      <p:sp>
        <p:nvSpPr>
          <p:cNvPr id="10" name="TextBox 9"/>
          <p:cNvSpPr txBox="1"/>
          <p:nvPr/>
        </p:nvSpPr>
        <p:spPr>
          <a:xfrm>
            <a:off x="3379884" y="1110015"/>
            <a:ext cx="5152556" cy="678007"/>
          </a:xfrm>
          <a:prstGeom prst="rect">
            <a:avLst/>
          </a:prstGeom>
        </p:spPr>
        <p:txBody>
          <a:bodyPr vert="horz" wrap="square" lIns="70916" tIns="35458" rIns="70916" bIns="35458" rtlCol="0" anchor="ctr">
            <a:noAutofit/>
          </a:bodyPr>
          <a:lstStyle/>
          <a:p>
            <a:pPr defTabSz="709111"/>
            <a:r>
              <a:rPr lang="ru-RU" sz="1088" b="1" dirty="0">
                <a:solidFill>
                  <a:schemeClr val="bg1">
                    <a:lumMod val="50000"/>
                  </a:schemeClr>
                </a:solidFill>
                <a:latin typeface="+mj-lt"/>
                <a:ea typeface="+mj-ea"/>
                <a:cs typeface="+mj-cs"/>
              </a:rPr>
              <a:t>Автоматизированный отбор налогоплательщиков для проведения ВНП </a:t>
            </a:r>
            <a:r>
              <a:rPr lang="ru-RU" sz="1088" b="1" dirty="0">
                <a:solidFill>
                  <a:srgbClr val="0070C0"/>
                </a:solidFill>
                <a:latin typeface="+mj-lt"/>
                <a:ea typeface="+mj-ea"/>
                <a:cs typeface="+mj-cs"/>
              </a:rPr>
              <a:t>на базе данных отчетности, ПК «АСК НДС-2», ФИРов «Таможня», «Однодневки», «Банк России» и иных информресурсов </a:t>
            </a:r>
          </a:p>
        </p:txBody>
      </p:sp>
      <p:sp>
        <p:nvSpPr>
          <p:cNvPr id="12" name="TextBox 11"/>
          <p:cNvSpPr txBox="1"/>
          <p:nvPr/>
        </p:nvSpPr>
        <p:spPr>
          <a:xfrm>
            <a:off x="1290140" y="1200227"/>
            <a:ext cx="622015" cy="1077625"/>
          </a:xfrm>
          <a:prstGeom prst="rect">
            <a:avLst/>
          </a:prstGeom>
        </p:spPr>
        <p:txBody>
          <a:bodyPr vert="horz" wrap="none" lIns="70916" tIns="35458" rIns="70916" bIns="35458" rtlCol="0" anchor="ctr">
            <a:noAutofit/>
          </a:bodyPr>
          <a:lstStyle/>
          <a:p>
            <a:pPr algn="ctr" defTabSz="709111"/>
            <a:r>
              <a:rPr lang="en-US" sz="1224" dirty="0">
                <a:solidFill>
                  <a:schemeClr val="accent6">
                    <a:lumMod val="75000"/>
                  </a:schemeClr>
                </a:solidFill>
                <a:latin typeface="+mj-lt"/>
                <a:ea typeface="+mj-ea"/>
                <a:cs typeface="+mj-cs"/>
              </a:rPr>
              <a:t>I </a:t>
            </a:r>
            <a:r>
              <a:rPr lang="ru-RU" sz="1224" dirty="0">
                <a:solidFill>
                  <a:schemeClr val="accent6">
                    <a:lumMod val="75000"/>
                  </a:schemeClr>
                </a:solidFill>
                <a:latin typeface="+mj-lt"/>
                <a:ea typeface="+mj-ea"/>
                <a:cs typeface="+mj-cs"/>
              </a:rPr>
              <a:t>этап</a:t>
            </a:r>
          </a:p>
          <a:p>
            <a:pPr algn="ctr" defTabSz="709111"/>
            <a:endParaRPr lang="ru-RU" sz="1973" dirty="0">
              <a:solidFill>
                <a:schemeClr val="accent6">
                  <a:lumMod val="75000"/>
                </a:schemeClr>
              </a:solidFill>
              <a:latin typeface="+mj-lt"/>
              <a:ea typeface="+mj-ea"/>
              <a:cs typeface="+mj-cs"/>
            </a:endParaRPr>
          </a:p>
          <a:p>
            <a:pPr algn="ctr" defTabSz="709111"/>
            <a:r>
              <a:rPr lang="en-US" sz="1224" dirty="0">
                <a:solidFill>
                  <a:schemeClr val="accent6">
                    <a:lumMod val="75000"/>
                  </a:schemeClr>
                </a:solidFill>
                <a:latin typeface="+mj-lt"/>
                <a:ea typeface="+mj-ea"/>
                <a:cs typeface="+mj-cs"/>
              </a:rPr>
              <a:t>II </a:t>
            </a:r>
            <a:r>
              <a:rPr lang="ru-RU" sz="1224" dirty="0">
                <a:solidFill>
                  <a:schemeClr val="accent6">
                    <a:lumMod val="75000"/>
                  </a:schemeClr>
                </a:solidFill>
                <a:latin typeface="+mj-lt"/>
                <a:ea typeface="+mj-ea"/>
                <a:cs typeface="+mj-cs"/>
              </a:rPr>
              <a:t>этап</a:t>
            </a:r>
          </a:p>
        </p:txBody>
      </p:sp>
      <p:sp>
        <p:nvSpPr>
          <p:cNvPr id="13" name="Левая фигурная скобка 12"/>
          <p:cNvSpPr/>
          <p:nvPr/>
        </p:nvSpPr>
        <p:spPr>
          <a:xfrm>
            <a:off x="3274831" y="1202153"/>
            <a:ext cx="162886" cy="506939"/>
          </a:xfrm>
          <a:prstGeom prst="leftBrace">
            <a:avLst>
              <a:gd name="adj1" fmla="val 0"/>
              <a:gd name="adj2" fmla="val 50000"/>
            </a:avLst>
          </a:prstGeom>
          <a:ln w="317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txBody>
          <a:bodyPr lIns="62169" tIns="31084" rIns="62169" bIns="31084" rtlCol="0" anchor="ctr"/>
          <a:lstStyle/>
          <a:p>
            <a:pPr algn="ctr"/>
            <a:endParaRPr lang="ru-RU" sz="1088"/>
          </a:p>
        </p:txBody>
      </p:sp>
      <p:sp>
        <p:nvSpPr>
          <p:cNvPr id="14" name="TextBox 13"/>
          <p:cNvSpPr txBox="1"/>
          <p:nvPr/>
        </p:nvSpPr>
        <p:spPr>
          <a:xfrm>
            <a:off x="1486073" y="2228869"/>
            <a:ext cx="6612701" cy="311007"/>
          </a:xfrm>
          <a:prstGeom prst="rect">
            <a:avLst/>
          </a:prstGeom>
        </p:spPr>
        <p:txBody>
          <a:bodyPr vert="horz" wrap="none" lIns="70916" tIns="35458" rIns="70916" bIns="35458" rtlCol="0" anchor="ctr">
            <a:normAutofit/>
          </a:bodyPr>
          <a:lstStyle/>
          <a:p>
            <a:pPr defTabSz="709111"/>
            <a:r>
              <a:rPr lang="ru-RU" sz="1428" b="1" dirty="0">
                <a:solidFill>
                  <a:srgbClr val="005AA9"/>
                </a:solidFill>
                <a:latin typeface="+mj-lt"/>
                <a:ea typeface="+mj-ea"/>
                <a:cs typeface="+mj-cs"/>
              </a:rPr>
              <a:t>Рейтинговая оценка рисков налогоплательщика </a:t>
            </a:r>
          </a:p>
        </p:txBody>
      </p:sp>
      <p:sp>
        <p:nvSpPr>
          <p:cNvPr id="15" name="Прямоугольник 14"/>
          <p:cNvSpPr/>
          <p:nvPr/>
        </p:nvSpPr>
        <p:spPr>
          <a:xfrm>
            <a:off x="1596212" y="2488548"/>
            <a:ext cx="3220702" cy="816315"/>
          </a:xfrm>
          <a:prstGeom prst="rect">
            <a:avLst/>
          </a:prstGeom>
        </p:spPr>
        <p:txBody>
          <a:bodyPr wrap="square" lIns="62169" tIns="31084" rIns="62169" bIns="31084">
            <a:spAutoFit/>
          </a:bodyPr>
          <a:lstStyle/>
          <a:p>
            <a:pPr algn="just">
              <a:spcBef>
                <a:spcPct val="0"/>
              </a:spcBef>
            </a:pPr>
            <a:r>
              <a:rPr lang="ru-RU" sz="1224" b="1" dirty="0">
                <a:solidFill>
                  <a:schemeClr val="tx1">
                    <a:lumMod val="50000"/>
                    <a:lumOff val="50000"/>
                  </a:schemeClr>
                </a:solidFill>
              </a:rPr>
              <a:t>На основе анализа налоговой нагрузки, разрывов АСК НДС-2, вида экономической деятельности и масштаба предприятия</a:t>
            </a:r>
            <a:r>
              <a:rPr lang="ru-RU" sz="1224" b="1" dirty="0"/>
              <a:t>                        </a:t>
            </a:r>
            <a:r>
              <a:rPr lang="ru-RU" sz="1224" b="1" dirty="0">
                <a:solidFill>
                  <a:srgbClr val="ECECEC"/>
                </a:solidFill>
              </a:rPr>
              <a:t>.</a:t>
            </a:r>
          </a:p>
        </p:txBody>
      </p:sp>
      <p:sp>
        <p:nvSpPr>
          <p:cNvPr id="16" name="TextBox 15"/>
          <p:cNvSpPr txBox="1"/>
          <p:nvPr/>
        </p:nvSpPr>
        <p:spPr>
          <a:xfrm>
            <a:off x="1486072" y="3231550"/>
            <a:ext cx="5011028" cy="311007"/>
          </a:xfrm>
          <a:prstGeom prst="rect">
            <a:avLst/>
          </a:prstGeom>
        </p:spPr>
        <p:txBody>
          <a:bodyPr vert="horz" wrap="none" lIns="70916" tIns="35458" rIns="70916" bIns="35458" rtlCol="0" anchor="ctr">
            <a:normAutofit/>
          </a:bodyPr>
          <a:lstStyle/>
          <a:p>
            <a:pPr defTabSz="709111"/>
            <a:r>
              <a:rPr lang="ru-RU" sz="1428" b="1" dirty="0">
                <a:solidFill>
                  <a:srgbClr val="005AA9"/>
                </a:solidFill>
                <a:latin typeface="+mj-lt"/>
                <a:ea typeface="+mj-ea"/>
                <a:cs typeface="+mj-cs"/>
              </a:rPr>
              <a:t>Анализ фирм-«однодневок» и технических компаний</a:t>
            </a:r>
          </a:p>
        </p:txBody>
      </p:sp>
      <p:sp>
        <p:nvSpPr>
          <p:cNvPr id="17" name="Прямоугольник 16"/>
          <p:cNvSpPr/>
          <p:nvPr/>
        </p:nvSpPr>
        <p:spPr>
          <a:xfrm>
            <a:off x="4596492" y="3476054"/>
            <a:ext cx="3159401" cy="439545"/>
          </a:xfrm>
          <a:prstGeom prst="rect">
            <a:avLst/>
          </a:prstGeom>
        </p:spPr>
        <p:txBody>
          <a:bodyPr wrap="square" lIns="62169" tIns="31084" rIns="62169" bIns="31084">
            <a:spAutoFit/>
          </a:bodyPr>
          <a:lstStyle/>
          <a:p>
            <a:r>
              <a:rPr lang="ru-RU" sz="1088" b="1" dirty="0">
                <a:solidFill>
                  <a:schemeClr val="accent6">
                    <a:lumMod val="75000"/>
                  </a:schemeClr>
                </a:solidFill>
              </a:rPr>
              <a:t>247 000 </a:t>
            </a:r>
            <a:r>
              <a:rPr lang="ru-RU" sz="1088" b="1" dirty="0">
                <a:solidFill>
                  <a:schemeClr val="tx1">
                    <a:lumMod val="50000"/>
                    <a:lumOff val="50000"/>
                  </a:schemeClr>
                </a:solidFill>
              </a:rPr>
              <a:t> </a:t>
            </a:r>
            <a:r>
              <a:rPr lang="ru-RU" sz="1224" b="1" dirty="0">
                <a:solidFill>
                  <a:schemeClr val="tx1">
                    <a:lumMod val="50000"/>
                    <a:lumOff val="50000"/>
                  </a:schemeClr>
                </a:solidFill>
              </a:rPr>
              <a:t>фирм-однодневок</a:t>
            </a:r>
          </a:p>
          <a:p>
            <a:r>
              <a:rPr lang="ru-RU" sz="680" b="1" dirty="0">
                <a:solidFill>
                  <a:schemeClr val="accent6">
                    <a:lumMod val="75000"/>
                  </a:schemeClr>
                </a:solidFill>
              </a:rPr>
              <a:t> </a:t>
            </a:r>
            <a:r>
              <a:rPr lang="ru-RU" sz="1088" b="1" dirty="0">
                <a:solidFill>
                  <a:schemeClr val="accent6">
                    <a:lumMod val="75000"/>
                  </a:schemeClr>
                </a:solidFill>
              </a:rPr>
              <a:t>51 117  </a:t>
            </a:r>
            <a:r>
              <a:rPr lang="ru-RU" sz="1224" b="1" dirty="0">
                <a:solidFill>
                  <a:schemeClr val="tx1">
                    <a:lumMod val="50000"/>
                    <a:lumOff val="50000"/>
                  </a:schemeClr>
                </a:solidFill>
              </a:rPr>
              <a:t>технических компаний</a:t>
            </a:r>
            <a:endParaRPr lang="ru-RU" sz="1224" b="1" dirty="0"/>
          </a:p>
        </p:txBody>
      </p:sp>
      <p:sp>
        <p:nvSpPr>
          <p:cNvPr id="18" name="Прямоугольник 17"/>
          <p:cNvSpPr/>
          <p:nvPr/>
        </p:nvSpPr>
        <p:spPr>
          <a:xfrm>
            <a:off x="2366175" y="3544845"/>
            <a:ext cx="1529783" cy="230193"/>
          </a:xfrm>
          <a:prstGeom prst="rect">
            <a:avLst/>
          </a:prstGeom>
        </p:spPr>
        <p:txBody>
          <a:bodyPr wrap="none" lIns="62169" tIns="31084" rIns="62169" bIns="31084">
            <a:spAutoFit/>
          </a:bodyPr>
          <a:lstStyle/>
          <a:p>
            <a:r>
              <a:rPr lang="ru-RU" sz="1088" b="1" dirty="0">
                <a:solidFill>
                  <a:schemeClr val="tx1">
                    <a:lumMod val="50000"/>
                    <a:lumOff val="50000"/>
                  </a:schemeClr>
                </a:solidFill>
              </a:rPr>
              <a:t>В базу ПК включено</a:t>
            </a:r>
            <a:endParaRPr lang="ru-RU" sz="1088" b="1" dirty="0"/>
          </a:p>
        </p:txBody>
      </p:sp>
      <p:sp>
        <p:nvSpPr>
          <p:cNvPr id="19" name="TextBox 18"/>
          <p:cNvSpPr txBox="1"/>
          <p:nvPr/>
        </p:nvSpPr>
        <p:spPr>
          <a:xfrm>
            <a:off x="1449263" y="3958038"/>
            <a:ext cx="6306630" cy="311007"/>
          </a:xfrm>
          <a:prstGeom prst="rect">
            <a:avLst/>
          </a:prstGeom>
        </p:spPr>
        <p:txBody>
          <a:bodyPr vert="horz" wrap="none" lIns="70916" tIns="35458" rIns="70916" bIns="35458" rtlCol="0" anchor="ctr">
            <a:noAutofit/>
          </a:bodyPr>
          <a:lstStyle/>
          <a:p>
            <a:pPr defTabSz="709111"/>
            <a:r>
              <a:rPr lang="ru-RU" sz="1224" b="1" dirty="0">
                <a:solidFill>
                  <a:srgbClr val="005AA9"/>
                </a:solidFill>
                <a:latin typeface="+mj-lt"/>
                <a:ea typeface="+mj-ea"/>
                <a:cs typeface="+mj-cs"/>
              </a:rPr>
              <a:t>Максимальная информация по расчетам и отчетности налогоплательщиков</a:t>
            </a:r>
          </a:p>
        </p:txBody>
      </p:sp>
      <p:sp>
        <p:nvSpPr>
          <p:cNvPr id="20" name="Прямоугольник 19"/>
          <p:cNvSpPr/>
          <p:nvPr/>
        </p:nvSpPr>
        <p:spPr>
          <a:xfrm>
            <a:off x="1565634" y="4259688"/>
            <a:ext cx="3643144" cy="565028"/>
          </a:xfrm>
          <a:prstGeom prst="rect">
            <a:avLst/>
          </a:prstGeom>
        </p:spPr>
        <p:txBody>
          <a:bodyPr wrap="square" lIns="62169" tIns="31084" rIns="62169" bIns="31084">
            <a:spAutoFit/>
          </a:bodyPr>
          <a:lstStyle/>
          <a:p>
            <a:pPr algn="just"/>
            <a:r>
              <a:rPr lang="ru-RU" sz="1088" b="1" dirty="0">
                <a:solidFill>
                  <a:schemeClr val="tx1">
                    <a:lumMod val="50000"/>
                    <a:lumOff val="50000"/>
                  </a:schemeClr>
                </a:solidFill>
              </a:rPr>
              <a:t>«</a:t>
            </a:r>
            <a:r>
              <a:rPr lang="ru-RU" sz="1088" b="1" dirty="0">
                <a:solidFill>
                  <a:schemeClr val="accent6">
                    <a:lumMod val="75000"/>
                  </a:schemeClr>
                </a:solidFill>
              </a:rPr>
              <a:t>Индивидуальная карточка</a:t>
            </a:r>
            <a:r>
              <a:rPr lang="ru-RU" sz="1088" b="1" dirty="0">
                <a:solidFill>
                  <a:schemeClr val="tx1">
                    <a:lumMod val="50000"/>
                    <a:lumOff val="50000"/>
                  </a:schemeClr>
                </a:solidFill>
              </a:rPr>
              <a:t> </a:t>
            </a:r>
            <a:r>
              <a:rPr lang="ru-RU" sz="1088" b="1" dirty="0">
                <a:solidFill>
                  <a:schemeClr val="accent6">
                    <a:lumMod val="75000"/>
                  </a:schemeClr>
                </a:solidFill>
              </a:rPr>
              <a:t>налогоплательщика</a:t>
            </a:r>
            <a:r>
              <a:rPr lang="ru-RU" sz="1088" b="1" dirty="0">
                <a:solidFill>
                  <a:schemeClr val="tx1">
                    <a:lumMod val="50000"/>
                    <a:lumOff val="50000"/>
                  </a:schemeClr>
                </a:solidFill>
              </a:rPr>
              <a:t>» - динамические данные о бухгалтерской и налоговой отчетности </a:t>
            </a:r>
            <a:endParaRPr lang="ru-RU" sz="1088" b="1" dirty="0">
              <a:solidFill>
                <a:schemeClr val="bg1"/>
              </a:solidFill>
            </a:endParaRPr>
          </a:p>
        </p:txBody>
      </p:sp>
      <p:pic>
        <p:nvPicPr>
          <p:cNvPr id="1026" name="Picture 2"/>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5208779" y="4180156"/>
            <a:ext cx="787140" cy="76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0" b="100000" l="8974" r="89744">
                        <a14:foregroundMark x1="51923" y1="25532" x2="62179" y2="31206"/>
                        <a14:foregroundMark x1="63462" y1="26950" x2="39744" y2="26950"/>
                      </a14:backgroundRemoval>
                    </a14:imgEffect>
                  </a14:imgLayer>
                </a14:imgProps>
              </a:ext>
              <a:ext uri="{28A0092B-C50C-407E-A947-70E740481C1C}">
                <a14:useLocalDpi xmlns:a14="http://schemas.microsoft.com/office/drawing/2010/main" val="0"/>
              </a:ext>
            </a:extLst>
          </a:blip>
          <a:srcRect/>
          <a:stretch>
            <a:fillRect/>
          </a:stretch>
        </p:blipFill>
        <p:spPr bwMode="auto">
          <a:xfrm>
            <a:off x="4810292" y="2384375"/>
            <a:ext cx="937300" cy="84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TextBox 26"/>
          <p:cNvSpPr txBox="1"/>
          <p:nvPr/>
        </p:nvSpPr>
        <p:spPr>
          <a:xfrm>
            <a:off x="1449263" y="842966"/>
            <a:ext cx="7678154" cy="311007"/>
          </a:xfrm>
          <a:prstGeom prst="rect">
            <a:avLst/>
          </a:prstGeom>
        </p:spPr>
        <p:txBody>
          <a:bodyPr vert="horz" wrap="none" lIns="70916" tIns="35458" rIns="70916" bIns="35458" rtlCol="0" anchor="ctr">
            <a:normAutofit/>
          </a:bodyPr>
          <a:lstStyle/>
          <a:p>
            <a:pPr defTabSz="709111"/>
            <a:r>
              <a:rPr lang="ru-RU" sz="1428" b="1" dirty="0">
                <a:solidFill>
                  <a:srgbClr val="005AA9"/>
                </a:solidFill>
                <a:latin typeface="+mj-lt"/>
                <a:ea typeface="+mj-ea"/>
                <a:cs typeface="+mj-cs"/>
              </a:rPr>
              <a:t>Единая</a:t>
            </a:r>
            <a:r>
              <a:rPr lang="ru-RU" sz="1088" b="1" dirty="0">
                <a:solidFill>
                  <a:srgbClr val="005AA9"/>
                </a:solidFill>
                <a:latin typeface="+mj-lt"/>
                <a:ea typeface="+mj-ea"/>
                <a:cs typeface="+mj-cs"/>
              </a:rPr>
              <a:t> </a:t>
            </a:r>
            <a:r>
              <a:rPr lang="ru-RU" sz="1428" b="1" dirty="0">
                <a:solidFill>
                  <a:srgbClr val="005AA9"/>
                </a:solidFill>
                <a:latin typeface="+mj-lt"/>
                <a:ea typeface="+mj-ea"/>
                <a:cs typeface="+mj-cs"/>
              </a:rPr>
              <a:t>архитектура</a:t>
            </a:r>
            <a:r>
              <a:rPr lang="ru-RU" sz="1088" b="1" dirty="0">
                <a:solidFill>
                  <a:srgbClr val="005AA9"/>
                </a:solidFill>
                <a:latin typeface="+mj-lt"/>
                <a:ea typeface="+mj-ea"/>
                <a:cs typeface="+mj-cs"/>
              </a:rPr>
              <a:t> налоговых рисков</a:t>
            </a:r>
          </a:p>
        </p:txBody>
      </p:sp>
      <p:sp>
        <p:nvSpPr>
          <p:cNvPr id="21" name="Овал 20"/>
          <p:cNvSpPr/>
          <p:nvPr/>
        </p:nvSpPr>
        <p:spPr>
          <a:xfrm>
            <a:off x="1317028" y="2318255"/>
            <a:ext cx="132235" cy="132235"/>
          </a:xfrm>
          <a:prstGeom prst="ellipse">
            <a:avLst/>
          </a:prstGeom>
          <a:solidFill>
            <a:srgbClr val="FFC000"/>
          </a:solidFill>
          <a:ln w="539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62169" tIns="31084" rIns="62169" bIns="31084" rtlCol="0" anchor="ctr"/>
          <a:lstStyle/>
          <a:p>
            <a:pPr algn="ctr"/>
            <a:endParaRPr lang="ru-RU" sz="1088"/>
          </a:p>
        </p:txBody>
      </p:sp>
      <p:sp>
        <p:nvSpPr>
          <p:cNvPr id="29" name="Овал 28"/>
          <p:cNvSpPr/>
          <p:nvPr/>
        </p:nvSpPr>
        <p:spPr>
          <a:xfrm>
            <a:off x="1332173" y="938178"/>
            <a:ext cx="132235" cy="132235"/>
          </a:xfrm>
          <a:prstGeom prst="ellipse">
            <a:avLst/>
          </a:prstGeom>
          <a:solidFill>
            <a:srgbClr val="FFC000"/>
          </a:solidFill>
          <a:ln w="539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62169" tIns="31084" rIns="62169" bIns="31084" rtlCol="0" anchor="ctr"/>
          <a:lstStyle/>
          <a:p>
            <a:pPr algn="ctr"/>
            <a:endParaRPr lang="ru-RU" sz="1088"/>
          </a:p>
        </p:txBody>
      </p:sp>
      <p:sp>
        <p:nvSpPr>
          <p:cNvPr id="30" name="Овал 29"/>
          <p:cNvSpPr/>
          <p:nvPr/>
        </p:nvSpPr>
        <p:spPr>
          <a:xfrm>
            <a:off x="1317028" y="4047424"/>
            <a:ext cx="132235" cy="132235"/>
          </a:xfrm>
          <a:prstGeom prst="ellipse">
            <a:avLst/>
          </a:prstGeom>
          <a:solidFill>
            <a:srgbClr val="FFC000"/>
          </a:solidFill>
          <a:ln w="539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62169" tIns="31084" rIns="62169" bIns="31084" rtlCol="0" anchor="ctr"/>
          <a:lstStyle/>
          <a:p>
            <a:pPr algn="ctr"/>
            <a:endParaRPr lang="ru-RU" sz="1088"/>
          </a:p>
        </p:txBody>
      </p:sp>
      <p:sp>
        <p:nvSpPr>
          <p:cNvPr id="31" name="Овал 30"/>
          <p:cNvSpPr/>
          <p:nvPr/>
        </p:nvSpPr>
        <p:spPr>
          <a:xfrm>
            <a:off x="1338383" y="3320936"/>
            <a:ext cx="132235" cy="132235"/>
          </a:xfrm>
          <a:prstGeom prst="ellipse">
            <a:avLst/>
          </a:prstGeom>
          <a:solidFill>
            <a:srgbClr val="FFC000"/>
          </a:solidFill>
          <a:ln w="539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62169" tIns="31084" rIns="62169" bIns="31084" rtlCol="0" anchor="ctr"/>
          <a:lstStyle/>
          <a:p>
            <a:pPr algn="ctr"/>
            <a:endParaRPr lang="ru-RU" sz="1088"/>
          </a:p>
        </p:txBody>
      </p:sp>
      <p:sp>
        <p:nvSpPr>
          <p:cNvPr id="24" name="TextBox 23"/>
          <p:cNvSpPr txBox="1"/>
          <p:nvPr/>
        </p:nvSpPr>
        <p:spPr>
          <a:xfrm>
            <a:off x="8526575" y="4617693"/>
            <a:ext cx="293897" cy="397622"/>
          </a:xfrm>
          <a:prstGeom prst="rect">
            <a:avLst/>
          </a:prstGeom>
          <a:noFill/>
        </p:spPr>
        <p:txBody>
          <a:bodyPr wrap="square" lIns="62180" tIns="31090" rIns="62180" bIns="31090" rtlCol="0">
            <a:spAutoFit/>
          </a:bodyPr>
          <a:lstStyle/>
          <a:p>
            <a:endParaRPr lang="ru-RU" sz="1088" dirty="0">
              <a:solidFill>
                <a:schemeClr val="bg1"/>
              </a:solidFill>
            </a:endParaRPr>
          </a:p>
          <a:p>
            <a:endParaRPr lang="ru-RU" sz="1088" dirty="0">
              <a:solidFill>
                <a:schemeClr val="bg1"/>
              </a:solidFill>
            </a:endParaRPr>
          </a:p>
        </p:txBody>
      </p:sp>
      <p:sp>
        <p:nvSpPr>
          <p:cNvPr id="25" name="Номер слайда 3"/>
          <p:cNvSpPr txBox="1">
            <a:spLocks/>
          </p:cNvSpPr>
          <p:nvPr/>
        </p:nvSpPr>
        <p:spPr bwMode="auto">
          <a:xfrm>
            <a:off x="8342530" y="4542775"/>
            <a:ext cx="619012" cy="474071"/>
          </a:xfrm>
          <a:prstGeom prst="rect">
            <a:avLst/>
          </a:prstGeom>
          <a:ln>
            <a:miter lim="800000"/>
            <a:headEnd/>
            <a:tailEnd/>
          </a:ln>
        </p:spPr>
        <p:txBody>
          <a:bodyPr vert="horz" wrap="square" lIns="81615" tIns="40808" rIns="81615" bIns="40808" numCol="1" anchor="ctr" anchorCtr="0" compatLnSpc="1">
            <a:prstTxWarp prst="textNoShape">
              <a:avLst/>
            </a:prstTxWarp>
          </a:bodyPr>
          <a:lstStyle>
            <a:defPPr>
              <a:defRPr lang="ru-RU"/>
            </a:defPPr>
            <a:lvl1pPr algn="ctr" defTabSz="816296" rtl="0" fontAlgn="auto">
              <a:lnSpc>
                <a:spcPts val="1878"/>
              </a:lnSpc>
              <a:spcBef>
                <a:spcPts val="0"/>
              </a:spcBef>
              <a:spcAft>
                <a:spcPts val="0"/>
              </a:spcAft>
              <a:defRPr sz="2100" i="0" kern="1200">
                <a:solidFill>
                  <a:schemeClr val="bg1"/>
                </a:solidFill>
                <a:latin typeface="+mn-lt"/>
                <a:ea typeface="+mn-ea"/>
                <a:cs typeface="+mn-cs"/>
              </a:defRPr>
            </a:lvl1pPr>
            <a:lvl2pPr marL="407500" indent="-49695" algn="l" defTabSz="816242" rtl="0" fontAlgn="base">
              <a:spcBef>
                <a:spcPct val="0"/>
              </a:spcBef>
              <a:spcAft>
                <a:spcPct val="0"/>
              </a:spcAft>
              <a:defRPr sz="1600" kern="1200">
                <a:solidFill>
                  <a:schemeClr val="tx1"/>
                </a:solidFill>
                <a:latin typeface="Arial" charset="0"/>
                <a:ea typeface="+mn-ea"/>
                <a:cs typeface="Arial" charset="0"/>
              </a:defRPr>
            </a:lvl2pPr>
            <a:lvl3pPr marL="816242" indent="-100633" algn="l" defTabSz="816242" rtl="0" fontAlgn="base">
              <a:spcBef>
                <a:spcPct val="0"/>
              </a:spcBef>
              <a:spcAft>
                <a:spcPct val="0"/>
              </a:spcAft>
              <a:defRPr sz="1600" kern="1200">
                <a:solidFill>
                  <a:schemeClr val="tx1"/>
                </a:solidFill>
                <a:latin typeface="Arial" charset="0"/>
                <a:ea typeface="+mn-ea"/>
                <a:cs typeface="Arial" charset="0"/>
              </a:defRPr>
            </a:lvl3pPr>
            <a:lvl4pPr marL="1223742" indent="-150328" algn="l" defTabSz="816242" rtl="0" fontAlgn="base">
              <a:spcBef>
                <a:spcPct val="0"/>
              </a:spcBef>
              <a:spcAft>
                <a:spcPct val="0"/>
              </a:spcAft>
              <a:defRPr sz="1600" kern="1200">
                <a:solidFill>
                  <a:schemeClr val="tx1"/>
                </a:solidFill>
                <a:latin typeface="Arial" charset="0"/>
                <a:ea typeface="+mn-ea"/>
                <a:cs typeface="Arial" charset="0"/>
              </a:defRPr>
            </a:lvl4pPr>
            <a:lvl5pPr marL="1632484" indent="-201265" algn="l" defTabSz="816242" rtl="0" fontAlgn="base">
              <a:spcBef>
                <a:spcPct val="0"/>
              </a:spcBef>
              <a:spcAft>
                <a:spcPct val="0"/>
              </a:spcAft>
              <a:defRPr sz="1600" kern="1200">
                <a:solidFill>
                  <a:schemeClr val="tx1"/>
                </a:solidFill>
                <a:latin typeface="Arial" charset="0"/>
                <a:ea typeface="+mn-ea"/>
                <a:cs typeface="Arial" charset="0"/>
              </a:defRPr>
            </a:lvl5pPr>
            <a:lvl6pPr marL="1789024" algn="l" defTabSz="715609" rtl="0" eaLnBrk="1" latinLnBrk="0" hangingPunct="1">
              <a:defRPr sz="1600" kern="1200">
                <a:solidFill>
                  <a:schemeClr val="tx1"/>
                </a:solidFill>
                <a:latin typeface="Arial" charset="0"/>
                <a:ea typeface="+mn-ea"/>
                <a:cs typeface="Arial" charset="0"/>
              </a:defRPr>
            </a:lvl6pPr>
            <a:lvl7pPr marL="2146828" algn="l" defTabSz="715609" rtl="0" eaLnBrk="1" latinLnBrk="0" hangingPunct="1">
              <a:defRPr sz="1600" kern="1200">
                <a:solidFill>
                  <a:schemeClr val="tx1"/>
                </a:solidFill>
                <a:latin typeface="Arial" charset="0"/>
                <a:ea typeface="+mn-ea"/>
                <a:cs typeface="Arial" charset="0"/>
              </a:defRPr>
            </a:lvl7pPr>
            <a:lvl8pPr marL="2504633" algn="l" defTabSz="715609" rtl="0" eaLnBrk="1" latinLnBrk="0" hangingPunct="1">
              <a:defRPr sz="1600" kern="1200">
                <a:solidFill>
                  <a:schemeClr val="tx1"/>
                </a:solidFill>
                <a:latin typeface="Arial" charset="0"/>
                <a:ea typeface="+mn-ea"/>
                <a:cs typeface="Arial" charset="0"/>
              </a:defRPr>
            </a:lvl8pPr>
            <a:lvl9pPr marL="2862438" algn="l" defTabSz="715609" rtl="0" eaLnBrk="1" latinLnBrk="0" hangingPunct="1">
              <a:defRPr sz="1600" kern="1200">
                <a:solidFill>
                  <a:schemeClr val="tx1"/>
                </a:solidFill>
                <a:latin typeface="Arial" charset="0"/>
                <a:ea typeface="+mn-ea"/>
                <a:cs typeface="Arial" charset="0"/>
              </a:defRPr>
            </a:lvl9pPr>
          </a:lstStyle>
          <a:p>
            <a:pPr>
              <a:defRPr/>
            </a:pPr>
            <a:r>
              <a:rPr lang="ru-RU" dirty="0" smtClean="0"/>
              <a:t>3</a:t>
            </a:r>
            <a:endParaRPr lang="ru-RU" dirty="0"/>
          </a:p>
        </p:txBody>
      </p:sp>
    </p:spTree>
    <p:extLst>
      <p:ext uri="{BB962C8B-B14F-4D97-AF65-F5344CB8AC3E}">
        <p14:creationId xmlns:p14="http://schemas.microsoft.com/office/powerpoint/2010/main" val="4187251852"/>
      </p:ext>
    </p:extLst>
  </p:cSld>
  <p:clrMapOvr>
    <a:masterClrMapping/>
  </p:clrMapOvr>
  <p:transition spd="slow">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188536" y="667535"/>
            <a:ext cx="8136903" cy="4320480"/>
          </a:xfrm>
        </p:spPr>
        <p:txBody>
          <a:bodyPr/>
          <a:lstStyle/>
          <a:p>
            <a:pPr marL="80550" algn="ctr"/>
            <a:r>
              <a:rPr lang="ru-RU" sz="1300" dirty="0" smtClean="0">
                <a:solidFill>
                  <a:srgbClr val="FF0000"/>
                </a:solidFill>
              </a:rPr>
              <a:t>Приказ ФНС России от 30.05.2007 № ММ-3-06/333</a:t>
            </a:r>
            <a:r>
              <a:rPr lang="en-US" sz="1300" dirty="0" smtClean="0">
                <a:solidFill>
                  <a:srgbClr val="FF0000"/>
                </a:solidFill>
              </a:rPr>
              <a:t>@ </a:t>
            </a:r>
            <a:endParaRPr lang="ru-RU" sz="1300" dirty="0" smtClean="0">
              <a:solidFill>
                <a:srgbClr val="FF0000"/>
              </a:solidFill>
            </a:endParaRPr>
          </a:p>
          <a:p>
            <a:pPr marL="80550" algn="ctr"/>
            <a:r>
              <a:rPr lang="ru-RU" sz="1300" dirty="0" smtClean="0">
                <a:solidFill>
                  <a:srgbClr val="FF0000"/>
                </a:solidFill>
              </a:rPr>
              <a:t>«Об утверждении концепции системы планирования выездных налоговых проверок»</a:t>
            </a:r>
            <a:endParaRPr lang="ru-RU" sz="1300" dirty="0" smtClean="0">
              <a:solidFill>
                <a:schemeClr val="tx1"/>
              </a:solidFill>
            </a:endParaRPr>
          </a:p>
          <a:p>
            <a:r>
              <a:rPr lang="ru-RU" sz="1000" dirty="0" smtClean="0">
                <a:effectLst>
                  <a:outerShdw blurRad="38100" dist="38100" dir="2700000" algn="tl">
                    <a:srgbClr val="000000">
                      <a:alpha val="43137"/>
                    </a:srgbClr>
                  </a:outerShdw>
                </a:effectLst>
              </a:rPr>
              <a:t>1</a:t>
            </a:r>
            <a:r>
              <a:rPr lang="ru-RU" sz="1000" dirty="0"/>
              <a:t>. </a:t>
            </a:r>
            <a:r>
              <a:rPr lang="ru-RU" sz="1000" dirty="0">
                <a:solidFill>
                  <a:srgbClr val="0000FF"/>
                </a:solidFill>
              </a:rPr>
              <a:t>Налоговая нагрузка </a:t>
            </a:r>
            <a:r>
              <a:rPr lang="ru-RU" sz="1000" dirty="0"/>
              <a:t>у данного налогоплательщика </a:t>
            </a:r>
            <a:r>
              <a:rPr lang="ru-RU" sz="1000" dirty="0">
                <a:solidFill>
                  <a:srgbClr val="0000FF"/>
                </a:solidFill>
              </a:rPr>
              <a:t>ниже ее среднего уровня </a:t>
            </a:r>
            <a:r>
              <a:rPr lang="ru-RU" sz="1000" dirty="0"/>
              <a:t>по хозяйствующим субъектам в конкретной отрасли (виду экономической деятельности).</a:t>
            </a:r>
          </a:p>
          <a:p>
            <a:r>
              <a:rPr lang="ru-RU" sz="1000" dirty="0" smtClean="0">
                <a:solidFill>
                  <a:schemeClr val="tx1"/>
                </a:solidFill>
                <a:effectLst>
                  <a:outerShdw blurRad="38100" dist="38100" dir="2700000" algn="tl">
                    <a:srgbClr val="000000">
                      <a:alpha val="43137"/>
                    </a:srgbClr>
                  </a:outerShdw>
                </a:effectLst>
              </a:rPr>
              <a:t>2. </a:t>
            </a:r>
            <a:r>
              <a:rPr lang="ru-RU" sz="1000" dirty="0" smtClean="0">
                <a:solidFill>
                  <a:schemeClr val="tx1"/>
                </a:solidFill>
              </a:rPr>
              <a:t>Отражение </a:t>
            </a:r>
            <a:r>
              <a:rPr lang="ru-RU" sz="1000" dirty="0">
                <a:solidFill>
                  <a:schemeClr val="tx1"/>
                </a:solidFill>
              </a:rPr>
              <a:t>в бухгалтерской или налоговой отчетности </a:t>
            </a:r>
            <a:r>
              <a:rPr lang="ru-RU" sz="1000" dirty="0">
                <a:solidFill>
                  <a:srgbClr val="0000FF"/>
                </a:solidFill>
              </a:rPr>
              <a:t>убытков на протяжении нескольких налоговых периодов</a:t>
            </a:r>
            <a:r>
              <a:rPr lang="ru-RU" sz="1000" dirty="0"/>
              <a:t>.</a:t>
            </a:r>
          </a:p>
          <a:p>
            <a:r>
              <a:rPr lang="ru-RU" sz="1000" dirty="0">
                <a:effectLst>
                  <a:outerShdw blurRad="38100" dist="38100" dir="2700000" algn="tl">
                    <a:srgbClr val="000000">
                      <a:alpha val="43137"/>
                    </a:srgbClr>
                  </a:outerShdw>
                </a:effectLst>
              </a:rPr>
              <a:t>3. </a:t>
            </a:r>
            <a:r>
              <a:rPr lang="ru-RU" sz="1000" dirty="0" smtClean="0"/>
              <a:t>Отражение </a:t>
            </a:r>
            <a:r>
              <a:rPr lang="ru-RU" sz="1000" dirty="0"/>
              <a:t>в налоговой отчетности </a:t>
            </a:r>
            <a:r>
              <a:rPr lang="ru-RU" sz="1000" dirty="0">
                <a:solidFill>
                  <a:srgbClr val="0000FF"/>
                </a:solidFill>
              </a:rPr>
              <a:t>значительных сумм налоговых вычетов </a:t>
            </a:r>
            <a:r>
              <a:rPr lang="ru-RU" sz="1000" dirty="0"/>
              <a:t>за определенный период</a:t>
            </a:r>
            <a:r>
              <a:rPr lang="ru-RU" sz="1000" dirty="0" smtClean="0"/>
              <a:t>.</a:t>
            </a:r>
          </a:p>
          <a:p>
            <a:r>
              <a:rPr lang="ru-RU" sz="1000" dirty="0" smtClean="0">
                <a:solidFill>
                  <a:schemeClr val="tx1"/>
                </a:solidFill>
              </a:rPr>
              <a:t>4. </a:t>
            </a:r>
            <a:r>
              <a:rPr lang="ru-RU" sz="1000" dirty="0">
                <a:solidFill>
                  <a:schemeClr val="tx1"/>
                </a:solidFill>
              </a:rPr>
              <a:t>Опережающий темп</a:t>
            </a:r>
            <a:r>
              <a:rPr lang="ru-RU" sz="1000" dirty="0"/>
              <a:t> </a:t>
            </a:r>
            <a:r>
              <a:rPr lang="ru-RU" sz="1000" dirty="0">
                <a:solidFill>
                  <a:srgbClr val="0000FF"/>
                </a:solidFill>
              </a:rPr>
              <a:t>роста расходов над темпом роста доходов </a:t>
            </a:r>
            <a:r>
              <a:rPr lang="ru-RU" sz="1000" dirty="0">
                <a:solidFill>
                  <a:schemeClr val="tx1"/>
                </a:solidFill>
              </a:rPr>
              <a:t>от реализации товаров (работ, услуг).</a:t>
            </a:r>
          </a:p>
          <a:p>
            <a:r>
              <a:rPr lang="ru-RU" sz="1000" dirty="0" smtClean="0">
                <a:effectLst>
                  <a:outerShdw blurRad="38100" dist="38100" dir="2700000" algn="tl">
                    <a:srgbClr val="000000">
                      <a:alpha val="43137"/>
                    </a:srgbClr>
                  </a:outerShdw>
                </a:effectLst>
              </a:rPr>
              <a:t>5. </a:t>
            </a:r>
            <a:r>
              <a:rPr lang="ru-RU" sz="1000" dirty="0">
                <a:solidFill>
                  <a:srgbClr val="0000FF"/>
                </a:solidFill>
              </a:rPr>
              <a:t>Выплата среднемесячной заработной платы </a:t>
            </a:r>
            <a:r>
              <a:rPr lang="ru-RU" sz="1000" dirty="0"/>
              <a:t>на одного работника </a:t>
            </a:r>
            <a:r>
              <a:rPr lang="ru-RU" sz="1000" dirty="0">
                <a:solidFill>
                  <a:srgbClr val="0000FF"/>
                </a:solidFill>
              </a:rPr>
              <a:t>ниже среднего уровня</a:t>
            </a:r>
            <a:r>
              <a:rPr lang="ru-RU" sz="1000" dirty="0"/>
              <a:t> по виду экономической деятельности в субъекте Российской Федерации.</a:t>
            </a:r>
          </a:p>
          <a:p>
            <a:r>
              <a:rPr lang="ru-RU" sz="1000" dirty="0" smtClean="0">
                <a:solidFill>
                  <a:schemeClr val="tx1"/>
                </a:solidFill>
                <a:effectLst>
                  <a:outerShdw blurRad="38100" dist="38100" dir="2700000" algn="tl">
                    <a:srgbClr val="000000">
                      <a:alpha val="43137"/>
                    </a:srgbClr>
                  </a:outerShdw>
                </a:effectLst>
              </a:rPr>
              <a:t>6. </a:t>
            </a:r>
            <a:r>
              <a:rPr lang="ru-RU" sz="1000" dirty="0">
                <a:solidFill>
                  <a:schemeClr val="tx1"/>
                </a:solidFill>
              </a:rPr>
              <a:t>Неоднократное </a:t>
            </a:r>
            <a:r>
              <a:rPr lang="ru-RU" sz="1000" dirty="0">
                <a:solidFill>
                  <a:srgbClr val="0000FF"/>
                </a:solidFill>
              </a:rPr>
              <a:t>приближение к предельному значению </a:t>
            </a:r>
            <a:r>
              <a:rPr lang="ru-RU" sz="1000" dirty="0">
                <a:solidFill>
                  <a:schemeClr val="tx1"/>
                </a:solidFill>
              </a:rPr>
              <a:t>установленных НК РФ величин показателей, предоставляющих право применять налогоплательщикам </a:t>
            </a:r>
            <a:r>
              <a:rPr lang="ru-RU" sz="1000" dirty="0">
                <a:solidFill>
                  <a:srgbClr val="0000FF"/>
                </a:solidFill>
              </a:rPr>
              <a:t>специальные налоговые режимы</a:t>
            </a:r>
            <a:r>
              <a:rPr lang="ru-RU" sz="1000" dirty="0" smtClean="0">
                <a:solidFill>
                  <a:srgbClr val="0000FF"/>
                </a:solidFill>
              </a:rPr>
              <a:t>.</a:t>
            </a:r>
          </a:p>
          <a:p>
            <a:r>
              <a:rPr lang="ru-RU" sz="1000" dirty="0">
                <a:effectLst>
                  <a:outerShdw blurRad="38100" dist="38100" dir="2700000" algn="tl">
                    <a:srgbClr val="000000">
                      <a:alpha val="43137"/>
                    </a:srgbClr>
                  </a:outerShdw>
                </a:effectLst>
              </a:rPr>
              <a:t>7.</a:t>
            </a:r>
            <a:r>
              <a:rPr lang="ru-RU" sz="1000" dirty="0"/>
              <a:t> Отражение </a:t>
            </a:r>
            <a:r>
              <a:rPr lang="ru-RU" sz="1000" dirty="0">
                <a:solidFill>
                  <a:srgbClr val="0000FF"/>
                </a:solidFill>
              </a:rPr>
              <a:t>индивидуальным предпринимателем суммы расхода, максимально приближенной к сумме его дохода</a:t>
            </a:r>
            <a:r>
              <a:rPr lang="ru-RU" sz="1000" dirty="0"/>
              <a:t>, полученного за календарный год.</a:t>
            </a:r>
          </a:p>
          <a:p>
            <a:r>
              <a:rPr lang="ru-RU" sz="1000" dirty="0" smtClean="0">
                <a:solidFill>
                  <a:schemeClr val="tx1"/>
                </a:solidFill>
                <a:effectLst>
                  <a:outerShdw blurRad="38100" dist="38100" dir="2700000" algn="tl">
                    <a:srgbClr val="000000">
                      <a:alpha val="43137"/>
                    </a:srgbClr>
                  </a:outerShdw>
                </a:effectLst>
              </a:rPr>
              <a:t>8. </a:t>
            </a:r>
            <a:r>
              <a:rPr lang="ru-RU" sz="1000" dirty="0">
                <a:solidFill>
                  <a:schemeClr val="tx1"/>
                </a:solidFill>
              </a:rPr>
              <a:t>Построение финансово-хозяйственной деятельности на основе заключения договоров с контрагентами-перекупщиками или посредниками</a:t>
            </a:r>
            <a:r>
              <a:rPr lang="ru-RU" sz="1000" dirty="0"/>
              <a:t> </a:t>
            </a:r>
            <a:r>
              <a:rPr lang="ru-RU" sz="1000" dirty="0">
                <a:solidFill>
                  <a:srgbClr val="0000FF"/>
                </a:solidFill>
              </a:rPr>
              <a:t>("цепочки контрагентов") без наличия разумных экономических или иных причин (деловой цели).</a:t>
            </a:r>
          </a:p>
          <a:p>
            <a:r>
              <a:rPr lang="ru-RU" sz="1000" dirty="0">
                <a:effectLst>
                  <a:outerShdw blurRad="38100" dist="38100" dir="2700000" algn="tl">
                    <a:srgbClr val="000000">
                      <a:alpha val="43137"/>
                    </a:srgbClr>
                  </a:outerShdw>
                </a:effectLst>
              </a:rPr>
              <a:t>9</a:t>
            </a:r>
            <a:r>
              <a:rPr lang="ru-RU" sz="1000" dirty="0" smtClean="0">
                <a:effectLst>
                  <a:outerShdw blurRad="38100" dist="38100" dir="2700000" algn="tl">
                    <a:srgbClr val="000000">
                      <a:alpha val="43137"/>
                    </a:srgbClr>
                  </a:outerShdw>
                </a:effectLst>
              </a:rPr>
              <a:t>. </a:t>
            </a:r>
            <a:r>
              <a:rPr lang="ru-RU" sz="1000" dirty="0">
                <a:solidFill>
                  <a:srgbClr val="0000FF"/>
                </a:solidFill>
              </a:rPr>
              <a:t>Непредставление</a:t>
            </a:r>
            <a:r>
              <a:rPr lang="ru-RU" sz="1000" u="sng" dirty="0">
                <a:solidFill>
                  <a:srgbClr val="0000FF"/>
                </a:solidFill>
              </a:rPr>
              <a:t> </a:t>
            </a:r>
            <a:r>
              <a:rPr lang="ru-RU" sz="1000" dirty="0"/>
              <a:t>налогоплательщиком пояснений на уведомление налогового органа о выявлении несоответствия показателей деятельности, и (или) непредставление </a:t>
            </a:r>
            <a:r>
              <a:rPr lang="ru-RU" sz="1000" dirty="0">
                <a:solidFill>
                  <a:srgbClr val="0000FF"/>
                </a:solidFill>
              </a:rPr>
              <a:t>налоговому органу запрашиваемых документов</a:t>
            </a:r>
            <a:r>
              <a:rPr lang="ru-RU" sz="1000" dirty="0"/>
              <a:t>, и (или) наличие информации об их уничтожении, порче и т.п.</a:t>
            </a:r>
          </a:p>
          <a:p>
            <a:r>
              <a:rPr lang="ru-RU" sz="1000" dirty="0" smtClean="0">
                <a:solidFill>
                  <a:schemeClr val="tx1"/>
                </a:solidFill>
                <a:effectLst>
                  <a:outerShdw blurRad="38100" dist="38100" dir="2700000" algn="tl">
                    <a:srgbClr val="000000">
                      <a:alpha val="43137"/>
                    </a:srgbClr>
                  </a:outerShdw>
                </a:effectLst>
              </a:rPr>
              <a:t>10. </a:t>
            </a:r>
            <a:r>
              <a:rPr lang="ru-RU" sz="1000" dirty="0">
                <a:solidFill>
                  <a:schemeClr val="tx1"/>
                </a:solidFill>
              </a:rPr>
              <a:t>Неоднократное снятие с учета и постановка на учет в налоговых органах налогоплательщика в связи с изменением места нахождения (</a:t>
            </a:r>
            <a:r>
              <a:rPr lang="ru-RU" sz="1000" dirty="0">
                <a:solidFill>
                  <a:srgbClr val="0000FF"/>
                </a:solidFill>
              </a:rPr>
              <a:t>"миграция" между налоговыми органами</a:t>
            </a:r>
            <a:r>
              <a:rPr lang="ru-RU" sz="1000" dirty="0" smtClean="0">
                <a:solidFill>
                  <a:schemeClr val="tx1"/>
                </a:solidFill>
              </a:rPr>
              <a:t>), и др. критерии.</a:t>
            </a:r>
          </a:p>
          <a:p>
            <a:r>
              <a:rPr lang="ru-RU" sz="1000" dirty="0">
                <a:effectLst>
                  <a:outerShdw blurRad="38100" dist="38100" dir="2700000" algn="tl">
                    <a:srgbClr val="000000">
                      <a:alpha val="43137"/>
                    </a:srgbClr>
                  </a:outerShdw>
                </a:effectLst>
              </a:rPr>
              <a:t>11.</a:t>
            </a:r>
            <a:r>
              <a:rPr lang="ru-RU" sz="1000" b="0" dirty="0"/>
              <a:t> </a:t>
            </a:r>
            <a:r>
              <a:rPr lang="ru-RU" sz="1000" dirty="0">
                <a:solidFill>
                  <a:srgbClr val="0000FF"/>
                </a:solidFill>
              </a:rPr>
              <a:t>Значительное отклонение </a:t>
            </a:r>
            <a:r>
              <a:rPr lang="ru-RU" sz="1000" dirty="0"/>
              <a:t>уровня </a:t>
            </a:r>
            <a:r>
              <a:rPr lang="ru-RU" sz="1000" dirty="0">
                <a:solidFill>
                  <a:srgbClr val="0000FF"/>
                </a:solidFill>
              </a:rPr>
              <a:t>рентабельности</a:t>
            </a:r>
            <a:r>
              <a:rPr lang="ru-RU" sz="1000" dirty="0"/>
              <a:t> по данным </a:t>
            </a:r>
            <a:r>
              <a:rPr lang="ru-RU" sz="1000" dirty="0">
                <a:solidFill>
                  <a:srgbClr val="0000FF"/>
                </a:solidFill>
              </a:rPr>
              <a:t>бухгалтерского</a:t>
            </a:r>
            <a:r>
              <a:rPr lang="ru-RU" sz="1000" dirty="0"/>
              <a:t> </a:t>
            </a:r>
            <a:r>
              <a:rPr lang="ru-RU" sz="1000" dirty="0">
                <a:solidFill>
                  <a:srgbClr val="0000FF"/>
                </a:solidFill>
              </a:rPr>
              <a:t>учета</a:t>
            </a:r>
            <a:r>
              <a:rPr lang="ru-RU" sz="1000" dirty="0"/>
              <a:t> </a:t>
            </a:r>
            <a:r>
              <a:rPr lang="ru-RU" sz="1000" dirty="0">
                <a:solidFill>
                  <a:srgbClr val="0000FF"/>
                </a:solidFill>
              </a:rPr>
              <a:t>от</a:t>
            </a:r>
            <a:r>
              <a:rPr lang="ru-RU" sz="1000" dirty="0"/>
              <a:t> уровня </a:t>
            </a:r>
            <a:r>
              <a:rPr lang="ru-RU" sz="1000" dirty="0">
                <a:solidFill>
                  <a:srgbClr val="0000FF"/>
                </a:solidFill>
              </a:rPr>
              <a:t>рентабельности</a:t>
            </a:r>
            <a:r>
              <a:rPr lang="ru-RU" sz="1000" dirty="0"/>
              <a:t> для данной сферы деятельности </a:t>
            </a:r>
            <a:r>
              <a:rPr lang="ru-RU" sz="1000" dirty="0">
                <a:solidFill>
                  <a:srgbClr val="0000FF"/>
                </a:solidFill>
              </a:rPr>
              <a:t>по данным статистики</a:t>
            </a:r>
            <a:r>
              <a:rPr lang="ru-RU" sz="1000" dirty="0"/>
              <a:t>.</a:t>
            </a:r>
          </a:p>
          <a:p>
            <a:r>
              <a:rPr lang="ru-RU" sz="1000" dirty="0" smtClean="0">
                <a:solidFill>
                  <a:schemeClr val="tx1"/>
                </a:solidFill>
                <a:effectLst>
                  <a:outerShdw blurRad="38100" dist="38100" dir="2700000" algn="tl">
                    <a:srgbClr val="000000">
                      <a:alpha val="43137"/>
                    </a:srgbClr>
                  </a:outerShdw>
                </a:effectLst>
              </a:rPr>
              <a:t>12</a:t>
            </a:r>
            <a:r>
              <a:rPr lang="ru-RU" sz="1000" dirty="0">
                <a:solidFill>
                  <a:schemeClr val="tx1"/>
                </a:solidFill>
                <a:effectLst>
                  <a:outerShdw blurRad="38100" dist="38100" dir="2700000" algn="tl">
                    <a:srgbClr val="000000">
                      <a:alpha val="43137"/>
                    </a:srgbClr>
                  </a:outerShdw>
                </a:effectLst>
              </a:rPr>
              <a:t>. </a:t>
            </a:r>
            <a:r>
              <a:rPr lang="ru-RU" sz="1000" dirty="0">
                <a:solidFill>
                  <a:schemeClr val="tx1"/>
                </a:solidFill>
              </a:rPr>
              <a:t>Ведение финансово-хозяйственной деятельности </a:t>
            </a:r>
            <a:r>
              <a:rPr lang="ru-RU" sz="1000" dirty="0">
                <a:solidFill>
                  <a:srgbClr val="0000FF"/>
                </a:solidFill>
              </a:rPr>
              <a:t>с высоким налоговым риском</a:t>
            </a:r>
            <a:r>
              <a:rPr lang="ru-RU" sz="1000" dirty="0" smtClean="0"/>
              <a:t>.</a:t>
            </a:r>
            <a:endParaRPr lang="ru-RU" sz="1000" dirty="0"/>
          </a:p>
        </p:txBody>
      </p:sp>
      <p:sp>
        <p:nvSpPr>
          <p:cNvPr id="3" name="Заголовок 2"/>
          <p:cNvSpPr>
            <a:spLocks noGrp="1"/>
          </p:cNvSpPr>
          <p:nvPr>
            <p:ph type="title"/>
          </p:nvPr>
        </p:nvSpPr>
        <p:spPr>
          <a:xfrm>
            <a:off x="663468" y="145651"/>
            <a:ext cx="7669083" cy="409875"/>
          </a:xfrm>
          <a:ln w="28575"/>
        </p:spPr>
        <p:txBody>
          <a:bodyPr/>
          <a:lstStyle/>
          <a:p>
            <a:pPr algn="ctr"/>
            <a:r>
              <a:rPr lang="ru-RU" sz="2000" dirty="0" smtClean="0">
                <a:solidFill>
                  <a:schemeClr val="tx2"/>
                </a:solidFill>
              </a:rPr>
              <a:t>Критерии рисков </a:t>
            </a:r>
            <a:endParaRPr lang="ru-RU" sz="2000" dirty="0">
              <a:solidFill>
                <a:schemeClr val="tx2"/>
              </a:solidFill>
            </a:endParaRPr>
          </a:p>
        </p:txBody>
      </p:sp>
      <p:sp>
        <p:nvSpPr>
          <p:cNvPr id="4" name="Номер слайда 3"/>
          <p:cNvSpPr>
            <a:spLocks noGrp="1"/>
          </p:cNvSpPr>
          <p:nvPr>
            <p:ph type="sldNum" sz="quarter" idx="10"/>
          </p:nvPr>
        </p:nvSpPr>
        <p:spPr>
          <a:xfrm>
            <a:off x="8325439" y="4531204"/>
            <a:ext cx="619012" cy="474071"/>
          </a:xfrm>
        </p:spPr>
        <p:txBody>
          <a:bodyPr/>
          <a:lstStyle/>
          <a:p>
            <a:pPr>
              <a:defRPr/>
            </a:pPr>
            <a:fld id="{8BA821B2-37FE-46CF-B424-46A320047AD5}" type="slidenum">
              <a:rPr lang="ru-RU" smtClean="0"/>
              <a:pPr>
                <a:defRPr/>
              </a:pPr>
              <a:t>4</a:t>
            </a:fld>
            <a:endParaRPr lang="ru-RU" dirty="0"/>
          </a:p>
        </p:txBody>
      </p:sp>
      <p:pic>
        <p:nvPicPr>
          <p:cNvPr id="5" name="Рисунок 4"/>
          <p:cNvPicPr>
            <a:picLocks noChangeAspect="1"/>
          </p:cNvPicPr>
          <p:nvPr/>
        </p:nvPicPr>
        <p:blipFill>
          <a:blip r:embed="rId2"/>
          <a:stretch>
            <a:fillRect/>
          </a:stretch>
        </p:blipFill>
        <p:spPr>
          <a:xfrm>
            <a:off x="7596336" y="243259"/>
            <a:ext cx="1279401" cy="708967"/>
          </a:xfrm>
          <a:prstGeom prst="rect">
            <a:avLst/>
          </a:prstGeom>
          <a:solidFill>
            <a:srgbClr val="CCECFF"/>
          </a:solidFill>
        </p:spPr>
      </p:pic>
    </p:spTree>
    <p:extLst>
      <p:ext uri="{BB962C8B-B14F-4D97-AF65-F5344CB8AC3E}">
        <p14:creationId xmlns:p14="http://schemas.microsoft.com/office/powerpoint/2010/main" val="451043480"/>
      </p:ext>
    </p:extLst>
  </p:cSld>
  <p:clrMapOvr>
    <a:masterClrMapping/>
  </p:clrMapOvr>
  <p:transition spd="slow">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rgbClr val="CCECFF"/>
            </a:gs>
            <a:gs pos="13000">
              <a:srgbClr val="CCECFF"/>
            </a:gs>
            <a:gs pos="83000">
              <a:schemeClr val="bg1">
                <a:lumMod val="95000"/>
              </a:schemeClr>
            </a:gs>
            <a:gs pos="100000">
              <a:schemeClr val="accent1">
                <a:lumMod val="20000"/>
                <a:lumOff val="80000"/>
              </a:schemeClr>
            </a:gs>
          </a:gsLst>
          <a:lin ang="5400000" scaled="1"/>
        </a:gradFill>
        <a:effectLst/>
      </p:bgPr>
    </p:bg>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606555" y="210631"/>
            <a:ext cx="8280920" cy="358643"/>
          </a:xfrm>
        </p:spPr>
        <p:txBody>
          <a:bodyPr/>
          <a:lstStyle/>
          <a:p>
            <a:r>
              <a:rPr lang="ru-RU" sz="2000" dirty="0" smtClean="0"/>
              <a:t>Налоговая ответственность </a:t>
            </a:r>
            <a:endParaRPr lang="ru-RU" sz="2000" dirty="0"/>
          </a:p>
        </p:txBody>
      </p:sp>
      <p:sp>
        <p:nvSpPr>
          <p:cNvPr id="4" name="Номер слайда 3"/>
          <p:cNvSpPr>
            <a:spLocks noGrp="1"/>
          </p:cNvSpPr>
          <p:nvPr>
            <p:ph type="sldNum" sz="quarter" idx="10"/>
          </p:nvPr>
        </p:nvSpPr>
        <p:spPr/>
        <p:txBody>
          <a:bodyPr/>
          <a:lstStyle/>
          <a:p>
            <a:pPr>
              <a:defRPr/>
            </a:pPr>
            <a:fld id="{8BA821B2-37FE-46CF-B424-46A320047AD5}" type="slidenum">
              <a:rPr lang="ru-RU" smtClean="0"/>
              <a:pPr>
                <a:defRPr/>
              </a:pPr>
              <a:t>5</a:t>
            </a:fld>
            <a:endParaRPr lang="ru-RU" dirty="0"/>
          </a:p>
        </p:txBody>
      </p:sp>
      <p:sp>
        <p:nvSpPr>
          <p:cNvPr id="2" name="Прямоугольник 1"/>
          <p:cNvSpPr/>
          <p:nvPr/>
        </p:nvSpPr>
        <p:spPr>
          <a:xfrm>
            <a:off x="410784" y="3558725"/>
            <a:ext cx="8280920" cy="276999"/>
          </a:xfrm>
          <a:prstGeom prst="rect">
            <a:avLst/>
          </a:prstGeom>
        </p:spPr>
        <p:txBody>
          <a:bodyPr wrap="square">
            <a:spAutoFit/>
          </a:bodyPr>
          <a:lstStyle/>
          <a:p>
            <a:pPr algn="just"/>
            <a:r>
              <a:rPr lang="ru-RU" sz="1200" b="1" dirty="0" smtClean="0">
                <a:latin typeface="Arial" panose="020B0604020202020204" pitchFamily="34" charset="0"/>
              </a:rPr>
              <a:t>  </a:t>
            </a:r>
            <a:endParaRPr lang="ru-RU" sz="1200" b="1" dirty="0">
              <a:latin typeface="Arial" panose="020B0604020202020204" pitchFamily="34" charset="0"/>
            </a:endParaRPr>
          </a:p>
        </p:txBody>
      </p:sp>
      <p:sp>
        <p:nvSpPr>
          <p:cNvPr id="7" name="Прямоугольник 6"/>
          <p:cNvSpPr/>
          <p:nvPr/>
        </p:nvSpPr>
        <p:spPr>
          <a:xfrm>
            <a:off x="405779" y="540747"/>
            <a:ext cx="8064896" cy="4462760"/>
          </a:xfrm>
          <a:prstGeom prst="rect">
            <a:avLst/>
          </a:prstGeom>
          <a:gradFill>
            <a:gsLst>
              <a:gs pos="0">
                <a:srgbClr val="CCECFF"/>
              </a:gs>
              <a:gs pos="12000">
                <a:schemeClr val="bg1"/>
              </a:gs>
              <a:gs pos="83000">
                <a:schemeClr val="bg1"/>
              </a:gs>
              <a:gs pos="100000">
                <a:schemeClr val="accent1">
                  <a:lumMod val="20000"/>
                  <a:lumOff val="80000"/>
                </a:schemeClr>
              </a:gs>
            </a:gsLst>
            <a:lin ang="5400000" scaled="1"/>
          </a:gradFill>
        </p:spPr>
        <p:txBody>
          <a:bodyPr wrap="square">
            <a:spAutoFit/>
          </a:bodyPr>
          <a:lstStyle/>
          <a:p>
            <a:r>
              <a:rPr lang="ru-RU" sz="1200" b="1" dirty="0">
                <a:latin typeface="Arial" panose="020B0604020202020204" pitchFamily="34" charset="0"/>
              </a:rPr>
              <a:t> </a:t>
            </a:r>
            <a:r>
              <a:rPr lang="ru-RU" sz="1200" b="1" dirty="0" smtClean="0">
                <a:latin typeface="Arial" panose="020B0604020202020204" pitchFamily="34" charset="0"/>
              </a:rPr>
              <a:t> </a:t>
            </a:r>
            <a:r>
              <a:rPr lang="ru-RU" sz="1200" b="1" dirty="0" smtClean="0">
                <a:solidFill>
                  <a:srgbClr val="C00000"/>
                </a:solidFill>
                <a:latin typeface="Arial" panose="020B0604020202020204" pitchFamily="34" charset="0"/>
              </a:rPr>
              <a:t>Статья </a:t>
            </a:r>
            <a:r>
              <a:rPr lang="ru-RU" sz="1200" b="1" dirty="0">
                <a:solidFill>
                  <a:srgbClr val="C00000"/>
                </a:solidFill>
                <a:latin typeface="Arial" panose="020B0604020202020204" pitchFamily="34" charset="0"/>
              </a:rPr>
              <a:t>120. Грубое нарушение правил учета доходов и расходов и объектов </a:t>
            </a:r>
            <a:endParaRPr lang="ru-RU" sz="1200" b="1" dirty="0" smtClean="0">
              <a:solidFill>
                <a:srgbClr val="C00000"/>
              </a:solidFill>
              <a:latin typeface="Arial" panose="020B0604020202020204" pitchFamily="34" charset="0"/>
            </a:endParaRPr>
          </a:p>
          <a:p>
            <a:r>
              <a:rPr lang="ru-RU" sz="1200" b="1" dirty="0" smtClean="0">
                <a:solidFill>
                  <a:srgbClr val="C00000"/>
                </a:solidFill>
                <a:latin typeface="Arial" panose="020B0604020202020204" pitchFamily="34" charset="0"/>
              </a:rPr>
              <a:t>налогообложения </a:t>
            </a:r>
            <a:r>
              <a:rPr lang="ru-RU" sz="1200" b="1" dirty="0">
                <a:solidFill>
                  <a:srgbClr val="C00000"/>
                </a:solidFill>
                <a:latin typeface="Arial" panose="020B0604020202020204" pitchFamily="34" charset="0"/>
              </a:rPr>
              <a:t>(базы для исчисления страховых взносов</a:t>
            </a:r>
            <a:r>
              <a:rPr lang="ru-RU" sz="1200" b="1" dirty="0" smtClean="0">
                <a:solidFill>
                  <a:srgbClr val="C00000"/>
                </a:solidFill>
                <a:latin typeface="Arial" panose="020B0604020202020204" pitchFamily="34" charset="0"/>
              </a:rPr>
              <a:t>)</a:t>
            </a:r>
            <a:r>
              <a:rPr lang="ru-RU" sz="1200" dirty="0">
                <a:solidFill>
                  <a:srgbClr val="C00000"/>
                </a:solidFill>
              </a:rPr>
              <a:t> </a:t>
            </a:r>
            <a:endParaRPr lang="ru-RU" sz="1200" dirty="0" smtClean="0">
              <a:solidFill>
                <a:srgbClr val="C00000"/>
              </a:solidFill>
            </a:endParaRPr>
          </a:p>
          <a:p>
            <a:pPr marL="228600" indent="-228600">
              <a:buAutoNum type="arabicPeriod"/>
            </a:pPr>
            <a:r>
              <a:rPr lang="ru-RU" sz="800" b="1" dirty="0" smtClean="0"/>
              <a:t>Грубое </a:t>
            </a:r>
            <a:r>
              <a:rPr lang="ru-RU" sz="800" b="1" dirty="0"/>
              <a:t>нарушение правил учета доходов и (или) расходов и (или) объектов налогообложения, если эти деяния совершены</a:t>
            </a:r>
            <a:r>
              <a:rPr lang="ru-RU" sz="800" dirty="0"/>
              <a:t> </a:t>
            </a:r>
            <a:endParaRPr lang="ru-RU" sz="800" dirty="0" smtClean="0"/>
          </a:p>
          <a:p>
            <a:r>
              <a:rPr lang="ru-RU" sz="800" b="1" dirty="0" smtClean="0">
                <a:solidFill>
                  <a:srgbClr val="0000FF"/>
                </a:solidFill>
              </a:rPr>
              <a:t>в </a:t>
            </a:r>
            <a:r>
              <a:rPr lang="ru-RU" sz="800" b="1" dirty="0">
                <a:solidFill>
                  <a:srgbClr val="0000FF"/>
                </a:solidFill>
              </a:rPr>
              <a:t>течение одного налогового периода</a:t>
            </a:r>
            <a:r>
              <a:rPr lang="ru-RU" sz="800" dirty="0">
                <a:solidFill>
                  <a:srgbClr val="0000FF"/>
                </a:solidFill>
              </a:rPr>
              <a:t>, </a:t>
            </a:r>
            <a:r>
              <a:rPr lang="ru-RU" sz="800" b="1" dirty="0"/>
              <a:t>при отсутствии признаков налогового правонарушения, предусмотренного </a:t>
            </a:r>
            <a:r>
              <a:rPr lang="ru-RU" sz="800" b="1" dirty="0" smtClean="0"/>
              <a:t>п.2, </a:t>
            </a:r>
            <a:r>
              <a:rPr lang="ru-RU" sz="800" b="1" dirty="0"/>
              <a:t>влечет </a:t>
            </a:r>
            <a:endParaRPr lang="ru-RU" sz="800" b="1" dirty="0" smtClean="0"/>
          </a:p>
          <a:p>
            <a:r>
              <a:rPr lang="ru-RU" sz="800" b="1" dirty="0" smtClean="0"/>
              <a:t>взыскание </a:t>
            </a:r>
            <a:r>
              <a:rPr lang="ru-RU" sz="800" b="1" dirty="0"/>
              <a:t>штрафа </a:t>
            </a:r>
            <a:r>
              <a:rPr lang="ru-RU" sz="800" b="1" dirty="0">
                <a:solidFill>
                  <a:srgbClr val="FF0000"/>
                </a:solidFill>
                <a:effectLst>
                  <a:outerShdw blurRad="38100" dist="38100" dir="2700000" algn="tl">
                    <a:srgbClr val="000000">
                      <a:alpha val="43137"/>
                    </a:srgbClr>
                  </a:outerShdw>
                </a:effectLst>
              </a:rPr>
              <a:t>в размере </a:t>
            </a:r>
            <a:r>
              <a:rPr lang="ru-RU" sz="900" b="1" dirty="0" smtClean="0">
                <a:solidFill>
                  <a:srgbClr val="FF0000"/>
                </a:solidFill>
                <a:effectLst>
                  <a:outerShdw blurRad="38100" dist="38100" dir="2700000" algn="tl">
                    <a:srgbClr val="000000">
                      <a:alpha val="43137"/>
                    </a:srgbClr>
                  </a:outerShdw>
                </a:effectLst>
              </a:rPr>
              <a:t>10 </a:t>
            </a:r>
            <a:r>
              <a:rPr lang="ru-RU" sz="900" b="1" dirty="0">
                <a:solidFill>
                  <a:srgbClr val="FF0000"/>
                </a:solidFill>
                <a:effectLst>
                  <a:outerShdw blurRad="38100" dist="38100" dir="2700000" algn="tl">
                    <a:srgbClr val="000000">
                      <a:alpha val="43137"/>
                    </a:srgbClr>
                  </a:outerShdw>
                </a:effectLst>
              </a:rPr>
              <a:t>тысяч рублей</a:t>
            </a:r>
            <a:r>
              <a:rPr lang="ru-RU" sz="800" dirty="0"/>
              <a:t>.</a:t>
            </a:r>
          </a:p>
          <a:p>
            <a:r>
              <a:rPr lang="ru-RU" sz="800" b="1" dirty="0"/>
              <a:t>2. Те же деяния, если они совершены </a:t>
            </a:r>
            <a:r>
              <a:rPr lang="ru-RU" sz="800" b="1" dirty="0">
                <a:solidFill>
                  <a:srgbClr val="0000FF"/>
                </a:solidFill>
              </a:rPr>
              <a:t>в течение более одного налогового периода</a:t>
            </a:r>
            <a:r>
              <a:rPr lang="ru-RU" sz="800" b="1" dirty="0">
                <a:effectLst>
                  <a:outerShdw blurRad="38100" dist="38100" dir="2700000" algn="tl">
                    <a:srgbClr val="000000">
                      <a:alpha val="43137"/>
                    </a:srgbClr>
                  </a:outerShdw>
                </a:effectLst>
              </a:rPr>
              <a:t>, </a:t>
            </a:r>
            <a:r>
              <a:rPr lang="ru-RU" sz="800" b="1" dirty="0"/>
              <a:t>влекут взыскание штрафа </a:t>
            </a:r>
            <a:r>
              <a:rPr lang="ru-RU" sz="800" b="1" dirty="0">
                <a:solidFill>
                  <a:srgbClr val="FF0000"/>
                </a:solidFill>
                <a:effectLst>
                  <a:outerShdw blurRad="38100" dist="38100" dir="2700000" algn="tl">
                    <a:srgbClr val="000000">
                      <a:alpha val="43137"/>
                    </a:srgbClr>
                  </a:outerShdw>
                </a:effectLst>
              </a:rPr>
              <a:t>в размере </a:t>
            </a:r>
            <a:r>
              <a:rPr lang="ru-RU" sz="1000" b="1" dirty="0" smtClean="0">
                <a:solidFill>
                  <a:srgbClr val="FF0000"/>
                </a:solidFill>
                <a:effectLst>
                  <a:outerShdw blurRad="38100" dist="38100" dir="2700000" algn="tl">
                    <a:srgbClr val="000000">
                      <a:alpha val="43137"/>
                    </a:srgbClr>
                  </a:outerShdw>
                </a:effectLst>
              </a:rPr>
              <a:t>30 </a:t>
            </a:r>
            <a:r>
              <a:rPr lang="ru-RU" sz="1000" b="1" dirty="0">
                <a:solidFill>
                  <a:srgbClr val="FF0000"/>
                </a:solidFill>
                <a:effectLst>
                  <a:outerShdw blurRad="38100" dist="38100" dir="2700000" algn="tl">
                    <a:srgbClr val="000000">
                      <a:alpha val="43137"/>
                    </a:srgbClr>
                  </a:outerShdw>
                </a:effectLst>
              </a:rPr>
              <a:t>тысяч рублей</a:t>
            </a:r>
            <a:r>
              <a:rPr lang="ru-RU" sz="800" dirty="0"/>
              <a:t>.</a:t>
            </a:r>
          </a:p>
          <a:p>
            <a:r>
              <a:rPr lang="ru-RU" sz="800" b="1" dirty="0"/>
              <a:t>3. Те же деяния, если они повлекли </a:t>
            </a:r>
            <a:r>
              <a:rPr lang="ru-RU" sz="800" b="1" dirty="0">
                <a:solidFill>
                  <a:srgbClr val="0000FF"/>
                </a:solidFill>
              </a:rPr>
              <a:t>занижение налоговой базы (базы для исчисления страховых взносов</a:t>
            </a:r>
            <a:r>
              <a:rPr lang="ru-RU" sz="800" dirty="0">
                <a:solidFill>
                  <a:srgbClr val="0000FF"/>
                </a:solidFill>
              </a:rPr>
              <a:t>),</a:t>
            </a:r>
            <a:r>
              <a:rPr lang="ru-RU" sz="800" u="sng" dirty="0">
                <a:solidFill>
                  <a:srgbClr val="0000FF"/>
                </a:solidFill>
              </a:rPr>
              <a:t> </a:t>
            </a:r>
            <a:r>
              <a:rPr lang="ru-RU" sz="800" b="1" dirty="0"/>
              <a:t>влекут взыскание штрафа</a:t>
            </a:r>
            <a:r>
              <a:rPr lang="ru-RU" sz="800" b="1" dirty="0">
                <a:effectLst>
                  <a:outerShdw blurRad="38100" dist="38100" dir="2700000" algn="tl">
                    <a:srgbClr val="000000">
                      <a:alpha val="43137"/>
                    </a:srgbClr>
                  </a:outerShdw>
                </a:effectLst>
              </a:rPr>
              <a:t> </a:t>
            </a:r>
            <a:r>
              <a:rPr lang="ru-RU" sz="800" b="1" dirty="0">
                <a:solidFill>
                  <a:srgbClr val="FF0000"/>
                </a:solidFill>
                <a:effectLst>
                  <a:outerShdw blurRad="38100" dist="38100" dir="2700000" algn="tl">
                    <a:srgbClr val="000000">
                      <a:alpha val="43137"/>
                    </a:srgbClr>
                  </a:outerShdw>
                </a:effectLst>
              </a:rPr>
              <a:t>в размере </a:t>
            </a:r>
            <a:r>
              <a:rPr lang="ru-RU" sz="1000" b="1" dirty="0" smtClean="0">
                <a:solidFill>
                  <a:srgbClr val="FF0000"/>
                </a:solidFill>
                <a:effectLst>
                  <a:outerShdw blurRad="38100" dist="38100" dir="2700000" algn="tl">
                    <a:srgbClr val="000000">
                      <a:alpha val="43137"/>
                    </a:srgbClr>
                  </a:outerShdw>
                </a:effectLst>
              </a:rPr>
              <a:t>20%</a:t>
            </a:r>
            <a:r>
              <a:rPr lang="ru-RU" sz="800" b="1" dirty="0" smtClean="0">
                <a:solidFill>
                  <a:srgbClr val="FF0000"/>
                </a:solidFill>
                <a:effectLst>
                  <a:outerShdw blurRad="38100" dist="38100" dir="2700000" algn="tl">
                    <a:srgbClr val="000000">
                      <a:alpha val="43137"/>
                    </a:srgbClr>
                  </a:outerShdw>
                </a:effectLst>
              </a:rPr>
              <a:t> от </a:t>
            </a:r>
            <a:r>
              <a:rPr lang="ru-RU" sz="800" b="1" dirty="0">
                <a:solidFill>
                  <a:srgbClr val="FF0000"/>
                </a:solidFill>
                <a:effectLst>
                  <a:outerShdw blurRad="38100" dist="38100" dir="2700000" algn="tl">
                    <a:srgbClr val="000000">
                      <a:alpha val="43137"/>
                    </a:srgbClr>
                  </a:outerShdw>
                </a:effectLst>
              </a:rPr>
              <a:t>суммы неуплаченного налога (страховых взносов), но </a:t>
            </a:r>
            <a:r>
              <a:rPr lang="ru-RU" sz="900" b="1" dirty="0">
                <a:solidFill>
                  <a:srgbClr val="FF0000"/>
                </a:solidFill>
                <a:effectLst>
                  <a:outerShdw blurRad="38100" dist="38100" dir="2700000" algn="tl">
                    <a:srgbClr val="000000">
                      <a:alpha val="43137"/>
                    </a:srgbClr>
                  </a:outerShdw>
                </a:effectLst>
              </a:rPr>
              <a:t>не менее </a:t>
            </a:r>
            <a:r>
              <a:rPr lang="ru-RU" sz="900" b="1" dirty="0" smtClean="0">
                <a:solidFill>
                  <a:srgbClr val="FF0000"/>
                </a:solidFill>
                <a:effectLst>
                  <a:outerShdw blurRad="38100" dist="38100" dir="2700000" algn="tl">
                    <a:srgbClr val="000000">
                      <a:alpha val="43137"/>
                    </a:srgbClr>
                  </a:outerShdw>
                </a:effectLst>
              </a:rPr>
              <a:t>40 тысяч рублей</a:t>
            </a:r>
            <a:r>
              <a:rPr lang="ru-RU" sz="800" b="1" dirty="0" smtClean="0">
                <a:solidFill>
                  <a:srgbClr val="FF0000"/>
                </a:solidFill>
                <a:effectLst>
                  <a:outerShdw blurRad="38100" dist="38100" dir="2700000" algn="tl">
                    <a:srgbClr val="000000">
                      <a:alpha val="43137"/>
                    </a:srgbClr>
                  </a:outerShdw>
                </a:effectLst>
              </a:rPr>
              <a:t>.</a:t>
            </a:r>
          </a:p>
          <a:p>
            <a:pPr algn="just"/>
            <a:r>
              <a:rPr lang="ru-RU" sz="1200" b="1" dirty="0">
                <a:solidFill>
                  <a:srgbClr val="C00000"/>
                </a:solidFill>
              </a:rPr>
              <a:t>Статья 122. Неуплата или неполная уплата сумм налога (сбора, страховых взносов)</a:t>
            </a:r>
          </a:p>
          <a:p>
            <a:r>
              <a:rPr lang="ru-RU" sz="800" b="1" dirty="0"/>
              <a:t>1. Неуплата или неполная уплата сумм налога (сбора, страховых взносов) в результате занижения налоговой базы (базы для исчисления страховых взносов), иного неправильного исчисления налога (сбора, страховых взносов) или других неправомерных действий (бездействия), если такое деяние не содержит признаков налоговых правонарушений влечет взыскание штрафа </a:t>
            </a:r>
            <a:r>
              <a:rPr lang="ru-RU" sz="900" b="1" dirty="0">
                <a:solidFill>
                  <a:srgbClr val="FF0000"/>
                </a:solidFill>
                <a:effectLst>
                  <a:outerShdw blurRad="38100" dist="38100" dir="2700000" algn="tl">
                    <a:srgbClr val="000000">
                      <a:alpha val="43137"/>
                    </a:srgbClr>
                  </a:outerShdw>
                </a:effectLst>
              </a:rPr>
              <a:t>в размере 20% </a:t>
            </a:r>
            <a:r>
              <a:rPr lang="ru-RU" sz="800" b="1" dirty="0"/>
              <a:t>от неуплаченной суммы налога (сбора, страховых взносов).</a:t>
            </a:r>
          </a:p>
          <a:p>
            <a:r>
              <a:rPr lang="ru-RU" sz="800" b="1" dirty="0"/>
              <a:t>3. Деяния, </a:t>
            </a:r>
            <a:r>
              <a:rPr lang="ru-RU" sz="800" b="1" dirty="0" smtClean="0"/>
              <a:t>предусмотренные </a:t>
            </a:r>
            <a:r>
              <a:rPr lang="ru-RU" sz="800" b="1" dirty="0" smtClean="0">
                <a:solidFill>
                  <a:srgbClr val="0000FF"/>
                </a:solidFill>
              </a:rPr>
              <a:t>п.1</a:t>
            </a:r>
            <a:r>
              <a:rPr lang="ru-RU" sz="800" b="1" dirty="0" smtClean="0"/>
              <a:t> настоящей </a:t>
            </a:r>
            <a:r>
              <a:rPr lang="ru-RU" sz="800" b="1" dirty="0"/>
              <a:t>статьи, совершенные </a:t>
            </a:r>
            <a:r>
              <a:rPr lang="ru-RU" sz="800" b="1" dirty="0" smtClean="0">
                <a:solidFill>
                  <a:srgbClr val="0000FF"/>
                </a:solidFill>
              </a:rPr>
              <a:t>умышленно</a:t>
            </a:r>
            <a:r>
              <a:rPr lang="ru-RU" sz="800" b="1" dirty="0" smtClean="0"/>
              <a:t>, </a:t>
            </a:r>
            <a:r>
              <a:rPr lang="ru-RU" sz="800" b="1" dirty="0"/>
              <a:t>влекут взыскание штрафа </a:t>
            </a:r>
            <a:r>
              <a:rPr lang="ru-RU" sz="800" b="1" dirty="0">
                <a:solidFill>
                  <a:srgbClr val="FF0000"/>
                </a:solidFill>
                <a:effectLst>
                  <a:outerShdw blurRad="38100" dist="38100" dir="2700000" algn="tl">
                    <a:srgbClr val="000000">
                      <a:alpha val="43137"/>
                    </a:srgbClr>
                  </a:outerShdw>
                </a:effectLst>
              </a:rPr>
              <a:t>в размере </a:t>
            </a:r>
            <a:r>
              <a:rPr lang="ru-RU" sz="900" b="1" dirty="0">
                <a:solidFill>
                  <a:srgbClr val="FF0000"/>
                </a:solidFill>
                <a:effectLst>
                  <a:outerShdw blurRad="38100" dist="38100" dir="2700000" algn="tl">
                    <a:srgbClr val="000000">
                      <a:alpha val="43137"/>
                    </a:srgbClr>
                  </a:outerShdw>
                </a:effectLst>
              </a:rPr>
              <a:t>40%</a:t>
            </a:r>
            <a:r>
              <a:rPr lang="ru-RU" sz="800" b="1" dirty="0">
                <a:solidFill>
                  <a:srgbClr val="FF0000"/>
                </a:solidFill>
                <a:effectLst>
                  <a:outerShdw blurRad="38100" dist="38100" dir="2700000" algn="tl">
                    <a:srgbClr val="000000">
                      <a:alpha val="43137"/>
                    </a:srgbClr>
                  </a:outerShdw>
                </a:effectLst>
              </a:rPr>
              <a:t>  </a:t>
            </a:r>
            <a:r>
              <a:rPr lang="ru-RU" sz="800" b="1" dirty="0"/>
              <a:t>от неуплаченной суммы налога (сбора, страховых взносов</a:t>
            </a:r>
            <a:r>
              <a:rPr lang="ru-RU" sz="800" b="1" dirty="0" smtClean="0"/>
              <a:t>).</a:t>
            </a:r>
          </a:p>
          <a:p>
            <a:r>
              <a:rPr lang="ru-RU" sz="1200" b="1" dirty="0">
                <a:solidFill>
                  <a:srgbClr val="C00000"/>
                </a:solidFill>
              </a:rPr>
              <a:t>Статья 112. Обстоятельства, смягчающие и отягчающие ответственность за совершение налогового правонарушения</a:t>
            </a:r>
            <a:endParaRPr lang="ru-RU" sz="1200" dirty="0">
              <a:solidFill>
                <a:srgbClr val="C00000"/>
              </a:solidFill>
            </a:endParaRPr>
          </a:p>
          <a:p>
            <a:r>
              <a:rPr lang="ru-RU" sz="800" b="1" dirty="0"/>
              <a:t>2</a:t>
            </a:r>
            <a:r>
              <a:rPr lang="ru-RU" sz="800" b="1" dirty="0">
                <a:solidFill>
                  <a:srgbClr val="0000FF"/>
                </a:solidFill>
              </a:rPr>
              <a:t>. Обстоятельством, отягчающим ответственность, признается совершение налогового правонарушения лицом, ранее привлекаемым к ответственности за аналогичное правонарушение</a:t>
            </a:r>
            <a:r>
              <a:rPr lang="ru-RU" sz="800" b="1" dirty="0"/>
              <a:t>.</a:t>
            </a:r>
            <a:endParaRPr lang="ru-RU" sz="800" dirty="0"/>
          </a:p>
          <a:p>
            <a:r>
              <a:rPr lang="ru-RU" sz="800" b="1" dirty="0"/>
              <a:t>3. Лицо, с которого взыскана налоговая санкция, считается подвергнутым этой санкции в течение 12 месяцев с момента вступления в законную силу решения суда или налогового органа</a:t>
            </a:r>
            <a:r>
              <a:rPr lang="ru-RU" sz="800" b="1" dirty="0" smtClean="0"/>
              <a:t>.</a:t>
            </a:r>
          </a:p>
          <a:p>
            <a:pPr algn="just"/>
            <a:r>
              <a:rPr lang="ru-RU" sz="1200" b="1" dirty="0">
                <a:solidFill>
                  <a:srgbClr val="C00000"/>
                </a:solidFill>
                <a:latin typeface="Arial" panose="020B0604020202020204" pitchFamily="34" charset="0"/>
              </a:rPr>
              <a:t>Статья 113. Срок давности привлечения к ответственности за совершение налогового правонарушения</a:t>
            </a:r>
          </a:p>
          <a:p>
            <a:pPr algn="just"/>
            <a:r>
              <a:rPr lang="ru-RU" sz="800" b="1" dirty="0">
                <a:latin typeface="Arial" panose="020B0604020202020204" pitchFamily="34" charset="0"/>
              </a:rPr>
              <a:t>1. Исчисление срока давности со следующего дня после окончания соответствующего налогового периода применяется в отношении налоговых правонарушений, предусмотренных </a:t>
            </a:r>
            <a:r>
              <a:rPr lang="ru-RU" sz="800" b="1" dirty="0" smtClean="0">
                <a:solidFill>
                  <a:srgbClr val="0000FF"/>
                </a:solidFill>
                <a:latin typeface="Arial" panose="020B0604020202020204" pitchFamily="34" charset="0"/>
                <a:hlinkClick r:id="rId3"/>
              </a:rPr>
              <a:t>ст. 120 </a:t>
            </a:r>
            <a:r>
              <a:rPr lang="ru-RU" sz="800" b="1" dirty="0">
                <a:solidFill>
                  <a:srgbClr val="0000FF"/>
                </a:solidFill>
                <a:latin typeface="Arial" panose="020B0604020202020204" pitchFamily="34" charset="0"/>
                <a:hlinkClick r:id="rId3"/>
              </a:rPr>
              <a:t>и </a:t>
            </a:r>
            <a:r>
              <a:rPr lang="ru-RU" sz="800" b="1" dirty="0">
                <a:solidFill>
                  <a:srgbClr val="0000FF"/>
                </a:solidFill>
                <a:latin typeface="Arial" panose="020B0604020202020204" pitchFamily="34" charset="0"/>
                <a:hlinkClick r:id="rId4"/>
              </a:rPr>
              <a:t>122 НК РФ.</a:t>
            </a:r>
          </a:p>
          <a:p>
            <a:pPr algn="just"/>
            <a:r>
              <a:rPr lang="ru-RU" sz="800" b="1" dirty="0">
                <a:latin typeface="Arial" panose="020B0604020202020204" pitchFamily="34" charset="0"/>
              </a:rPr>
              <a:t>1.1. Течение срока давности привлечения к ответственности приостанавливается, если лицо, привлекаемое к ответственности за налоговое правонарушение, активно противодействовало проведению выездной налоговой проверки, что стало непреодолимым препятствием для ее проведения и определения налоговыми органами сумм налогов (страховых взносов), подлежащих уплате в бюджетную систему Российской Федерации.</a:t>
            </a:r>
          </a:p>
          <a:p>
            <a:pPr algn="just"/>
            <a:r>
              <a:rPr lang="ru-RU" sz="800" b="1" dirty="0">
                <a:latin typeface="Arial" panose="020B0604020202020204" pitchFamily="34" charset="0"/>
              </a:rPr>
              <a:t>Течение срока давности привлечения к ответственности считается приостановленным со дня составления акта, предусмотренного </a:t>
            </a:r>
            <a:r>
              <a:rPr lang="ru-RU" sz="800" b="1" dirty="0" smtClean="0">
                <a:solidFill>
                  <a:srgbClr val="0000FF"/>
                </a:solidFill>
                <a:latin typeface="Arial" panose="020B0604020202020204" pitchFamily="34" charset="0"/>
                <a:hlinkClick r:id="rId5"/>
              </a:rPr>
              <a:t>п. </a:t>
            </a:r>
            <a:r>
              <a:rPr lang="ru-RU" sz="800" b="1" dirty="0">
                <a:solidFill>
                  <a:srgbClr val="0000FF"/>
                </a:solidFill>
                <a:latin typeface="Arial" panose="020B0604020202020204" pitchFamily="34" charset="0"/>
                <a:hlinkClick r:id="rId5"/>
              </a:rPr>
              <a:t>3 </a:t>
            </a:r>
            <a:r>
              <a:rPr lang="ru-RU" sz="800" b="1" dirty="0" smtClean="0">
                <a:solidFill>
                  <a:srgbClr val="0000FF"/>
                </a:solidFill>
                <a:latin typeface="Arial" panose="020B0604020202020204" pitchFamily="34" charset="0"/>
                <a:hlinkClick r:id="rId5"/>
              </a:rPr>
              <a:t>ст. </a:t>
            </a:r>
            <a:r>
              <a:rPr lang="ru-RU" sz="800" b="1" dirty="0">
                <a:solidFill>
                  <a:srgbClr val="0000FF"/>
                </a:solidFill>
                <a:latin typeface="Arial" panose="020B0604020202020204" pitchFamily="34" charset="0"/>
                <a:hlinkClick r:id="rId5"/>
              </a:rPr>
              <a:t>91 НК РФ. </a:t>
            </a:r>
          </a:p>
          <a:p>
            <a:pPr algn="just"/>
            <a:r>
              <a:rPr lang="ru-RU" sz="800" b="1" dirty="0"/>
              <a:t>В этом случае течение срока давности привлечения к ответственности возобновляется со дня, когда прекратили действие обстоятельства, препятствующие проведению выездной налоговой проверки, и вынесено решение о возобновлении выездной налоговой </a:t>
            </a:r>
            <a:r>
              <a:rPr lang="ru-RU" sz="800" b="1" dirty="0" smtClean="0"/>
              <a:t>проверки.</a:t>
            </a:r>
            <a:endParaRPr lang="ru-RU" sz="800" b="1" dirty="0">
              <a:latin typeface="Arial" panose="020B0604020202020204" pitchFamily="34" charset="0"/>
            </a:endParaRPr>
          </a:p>
        </p:txBody>
      </p:sp>
      <p:sp>
        <p:nvSpPr>
          <p:cNvPr id="8" name="Прямоугольник 7"/>
          <p:cNvSpPr/>
          <p:nvPr/>
        </p:nvSpPr>
        <p:spPr>
          <a:xfrm>
            <a:off x="467543" y="1932319"/>
            <a:ext cx="8352928" cy="276999"/>
          </a:xfrm>
          <a:prstGeom prst="rect">
            <a:avLst/>
          </a:prstGeom>
        </p:spPr>
        <p:txBody>
          <a:bodyPr wrap="square">
            <a:spAutoFit/>
          </a:bodyPr>
          <a:lstStyle/>
          <a:p>
            <a:pPr algn="just"/>
            <a:r>
              <a:rPr lang="ru-RU" sz="1200" b="1" dirty="0">
                <a:latin typeface="+mn-lt"/>
              </a:rPr>
              <a:t> </a:t>
            </a:r>
            <a:r>
              <a:rPr lang="ru-RU" sz="1200" b="1" dirty="0" smtClean="0">
                <a:latin typeface="+mn-lt"/>
              </a:rPr>
              <a:t> </a:t>
            </a:r>
            <a:endParaRPr lang="ru-RU" sz="800" b="1" dirty="0">
              <a:latin typeface="+mn-lt"/>
            </a:endParaRPr>
          </a:p>
        </p:txBody>
      </p:sp>
      <p:pic>
        <p:nvPicPr>
          <p:cNvPr id="10" name="Объект 4"/>
          <p:cNvPicPr>
            <a:picLocks noChangeAspect="1"/>
          </p:cNvPicPr>
          <p:nvPr/>
        </p:nvPicPr>
        <p:blipFill>
          <a:blip r:embed="rId6"/>
          <a:stretch>
            <a:fillRect/>
          </a:stretch>
        </p:blipFill>
        <p:spPr bwMode="auto">
          <a:xfrm>
            <a:off x="7379385" y="239158"/>
            <a:ext cx="1508090" cy="943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64807632"/>
      </p:ext>
    </p:extLst>
  </p:cSld>
  <p:clrMapOvr>
    <a:masterClrMapping/>
  </p:clrMapOvr>
  <p:transition spd="slow">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611561" y="915566"/>
            <a:ext cx="7713878" cy="3911527"/>
          </a:xfrm>
        </p:spPr>
        <p:txBody>
          <a:bodyPr/>
          <a:lstStyle/>
          <a:p>
            <a:r>
              <a:rPr lang="ru-RU" sz="1200" dirty="0">
                <a:solidFill>
                  <a:schemeClr val="tx1"/>
                </a:solidFill>
              </a:rPr>
              <a:t>Статья 199. Уклонение от уплаты налогов, сборов, подлежащих уплате организацией</a:t>
            </a:r>
            <a:r>
              <a:rPr lang="ru-RU" sz="1200" dirty="0" smtClean="0">
                <a:solidFill>
                  <a:schemeClr val="tx1"/>
                </a:solidFill>
              </a:rPr>
              <a:t>,</a:t>
            </a:r>
          </a:p>
          <a:p>
            <a:r>
              <a:rPr lang="ru-RU" sz="1200" dirty="0" smtClean="0">
                <a:solidFill>
                  <a:schemeClr val="tx1"/>
                </a:solidFill>
              </a:rPr>
              <a:t> </a:t>
            </a:r>
            <a:r>
              <a:rPr lang="ru-RU" sz="1200" dirty="0">
                <a:solidFill>
                  <a:schemeClr val="tx1"/>
                </a:solidFill>
              </a:rPr>
              <a:t>и (или) страховых взносов, подлежащих уплате организацией - плательщиком </a:t>
            </a:r>
            <a:endParaRPr lang="ru-RU" sz="1200" dirty="0" smtClean="0">
              <a:solidFill>
                <a:schemeClr val="tx1"/>
              </a:solidFill>
            </a:endParaRPr>
          </a:p>
          <a:p>
            <a:r>
              <a:rPr lang="ru-RU" sz="1200" dirty="0" smtClean="0">
                <a:solidFill>
                  <a:schemeClr val="tx1"/>
                </a:solidFill>
              </a:rPr>
              <a:t>страховых </a:t>
            </a:r>
            <a:r>
              <a:rPr lang="ru-RU" sz="1200" dirty="0">
                <a:solidFill>
                  <a:schemeClr val="tx1"/>
                </a:solidFill>
              </a:rPr>
              <a:t>взносов</a:t>
            </a:r>
          </a:p>
          <a:p>
            <a:r>
              <a:rPr lang="ru-RU" sz="1000" dirty="0"/>
              <a:t> </a:t>
            </a:r>
            <a:r>
              <a:rPr lang="ru-RU" sz="900" dirty="0" smtClean="0">
                <a:solidFill>
                  <a:schemeClr val="tx1"/>
                </a:solidFill>
              </a:rPr>
              <a:t>1</a:t>
            </a:r>
            <a:r>
              <a:rPr lang="ru-RU" sz="900" dirty="0">
                <a:solidFill>
                  <a:schemeClr val="tx1"/>
                </a:solidFill>
              </a:rPr>
              <a:t>. </a:t>
            </a:r>
            <a:r>
              <a:rPr lang="ru-RU" sz="900" dirty="0">
                <a:solidFill>
                  <a:schemeClr val="tx1"/>
                </a:solidFill>
                <a:hlinkClick r:id="rId2"/>
              </a:rPr>
              <a:t>Уклонение</a:t>
            </a:r>
            <a:r>
              <a:rPr lang="ru-RU" sz="900" dirty="0">
                <a:solidFill>
                  <a:schemeClr val="tx1"/>
                </a:solidFill>
              </a:rPr>
              <a:t> от уплаты </a:t>
            </a:r>
            <a:r>
              <a:rPr lang="ru-RU" sz="900" dirty="0">
                <a:solidFill>
                  <a:schemeClr val="tx1"/>
                </a:solidFill>
                <a:hlinkClick r:id="rId3"/>
              </a:rPr>
              <a:t>налогов</a:t>
            </a:r>
            <a:r>
              <a:rPr lang="ru-RU" sz="900" dirty="0">
                <a:solidFill>
                  <a:schemeClr val="tx1"/>
                </a:solidFill>
              </a:rPr>
              <a:t>, </a:t>
            </a:r>
            <a:r>
              <a:rPr lang="ru-RU" sz="900" dirty="0">
                <a:solidFill>
                  <a:schemeClr val="tx1"/>
                </a:solidFill>
                <a:hlinkClick r:id="rId4"/>
              </a:rPr>
              <a:t>сборов</a:t>
            </a:r>
            <a:r>
              <a:rPr lang="ru-RU" sz="900" dirty="0">
                <a:solidFill>
                  <a:schemeClr val="tx1"/>
                </a:solidFill>
              </a:rPr>
              <a:t>, подлежащих уплате организацией, и (или) страховых взносов, подлежащих уплате организацией - плательщиком страховых взносов, путем непредставления </a:t>
            </a:r>
            <a:r>
              <a:rPr lang="ru-RU" sz="900" dirty="0">
                <a:solidFill>
                  <a:schemeClr val="tx1"/>
                </a:solidFill>
                <a:hlinkClick r:id="rId5" action="ppaction://hlinkfile"/>
              </a:rPr>
              <a:t>налоговой декларации</a:t>
            </a:r>
            <a:r>
              <a:rPr lang="ru-RU" sz="900" dirty="0">
                <a:solidFill>
                  <a:schemeClr val="tx1"/>
                </a:solidFill>
              </a:rPr>
              <a:t> (расчета) или </a:t>
            </a:r>
            <a:r>
              <a:rPr lang="ru-RU" sz="900" dirty="0">
                <a:solidFill>
                  <a:schemeClr val="tx1"/>
                </a:solidFill>
                <a:hlinkClick r:id="rId6"/>
              </a:rPr>
              <a:t>иных</a:t>
            </a:r>
            <a:r>
              <a:rPr lang="ru-RU" sz="900" dirty="0">
                <a:solidFill>
                  <a:schemeClr val="tx1"/>
                </a:solidFill>
              </a:rPr>
              <a:t> документов, представление которых в соответствии с </a:t>
            </a:r>
            <a:r>
              <a:rPr lang="ru-RU" sz="900" dirty="0">
                <a:solidFill>
                  <a:schemeClr val="tx1"/>
                </a:solidFill>
                <a:hlinkClick r:id="rId7"/>
              </a:rPr>
              <a:t>законодательством</a:t>
            </a:r>
            <a:r>
              <a:rPr lang="ru-RU" sz="900" dirty="0">
                <a:solidFill>
                  <a:schemeClr val="tx1"/>
                </a:solidFill>
              </a:rPr>
              <a:t> РФ о налогах и сборах является обязательным, либо путем включения в налоговую декларацию (расчет) или такие документы заведомо ложных </a:t>
            </a:r>
            <a:r>
              <a:rPr lang="ru-RU" sz="900" dirty="0">
                <a:solidFill>
                  <a:schemeClr val="tx1"/>
                </a:solidFill>
                <a:hlinkClick r:id="rId8"/>
              </a:rPr>
              <a:t>сведений</a:t>
            </a:r>
            <a:r>
              <a:rPr lang="ru-RU" sz="900" dirty="0">
                <a:solidFill>
                  <a:schemeClr val="tx1"/>
                </a:solidFill>
              </a:rPr>
              <a:t>, совершенное в крупном размере, - наказывается штрафом </a:t>
            </a:r>
            <a:r>
              <a:rPr lang="ru-RU" sz="900" dirty="0">
                <a:solidFill>
                  <a:srgbClr val="FF0000"/>
                </a:solidFill>
                <a:effectLst>
                  <a:outerShdw blurRad="38100" dist="38100" dir="2700000" algn="tl">
                    <a:srgbClr val="000000">
                      <a:alpha val="43137"/>
                    </a:srgbClr>
                  </a:outerShdw>
                </a:effectLst>
              </a:rPr>
              <a:t>в размере от 100 тысяч до 300 тысяч рублей </a:t>
            </a:r>
            <a:r>
              <a:rPr lang="ru-RU" sz="900" dirty="0">
                <a:solidFill>
                  <a:schemeClr val="tx1"/>
                </a:solidFill>
              </a:rPr>
              <a:t>или в </a:t>
            </a:r>
            <a:r>
              <a:rPr lang="ru-RU" sz="900" dirty="0">
                <a:solidFill>
                  <a:srgbClr val="FF0000"/>
                </a:solidFill>
                <a:effectLst>
                  <a:outerShdw blurRad="38100" dist="38100" dir="2700000" algn="tl">
                    <a:srgbClr val="000000">
                      <a:alpha val="43137"/>
                    </a:srgbClr>
                  </a:outerShdw>
                </a:effectLst>
              </a:rPr>
              <a:t>размере заработной платы </a:t>
            </a:r>
            <a:r>
              <a:rPr lang="ru-RU" sz="900" dirty="0">
                <a:solidFill>
                  <a:schemeClr val="tx1"/>
                </a:solidFill>
              </a:rPr>
              <a:t>или иного дохода </a:t>
            </a:r>
            <a:r>
              <a:rPr lang="ru-RU" sz="900" dirty="0">
                <a:solidFill>
                  <a:srgbClr val="FF0000"/>
                </a:solidFill>
                <a:effectLst>
                  <a:outerShdw blurRad="38100" dist="38100" dir="2700000" algn="tl">
                    <a:srgbClr val="000000">
                      <a:alpha val="43137"/>
                    </a:srgbClr>
                  </a:outerShdw>
                </a:effectLst>
              </a:rPr>
              <a:t>осужденного за период от одного года до двух лет</a:t>
            </a:r>
            <a:r>
              <a:rPr lang="ru-RU" sz="900" dirty="0">
                <a:solidFill>
                  <a:srgbClr val="FF0000"/>
                </a:solidFill>
              </a:rPr>
              <a:t>,</a:t>
            </a:r>
            <a:r>
              <a:rPr lang="ru-RU" sz="900" dirty="0">
                <a:solidFill>
                  <a:schemeClr val="tx1"/>
                </a:solidFill>
              </a:rPr>
              <a:t> либо принудительными работами на </a:t>
            </a:r>
            <a:r>
              <a:rPr lang="ru-RU" sz="900" dirty="0">
                <a:solidFill>
                  <a:srgbClr val="FF0000"/>
                </a:solidFill>
                <a:effectLst>
                  <a:outerShdw blurRad="38100" dist="38100" dir="2700000" algn="tl">
                    <a:srgbClr val="000000">
                      <a:alpha val="43137"/>
                    </a:srgbClr>
                  </a:outerShdw>
                </a:effectLst>
              </a:rPr>
              <a:t>срок до двух лет</a:t>
            </a:r>
            <a:r>
              <a:rPr lang="ru-RU" sz="900" dirty="0">
                <a:solidFill>
                  <a:schemeClr val="tx1"/>
                </a:solidFill>
              </a:rPr>
              <a:t> с лишением права занимать определенные должности или заниматься определенной деятельностью </a:t>
            </a:r>
            <a:r>
              <a:rPr lang="ru-RU" sz="900" dirty="0">
                <a:solidFill>
                  <a:srgbClr val="FF0000"/>
                </a:solidFill>
                <a:effectLst>
                  <a:outerShdw blurRad="38100" dist="38100" dir="2700000" algn="tl">
                    <a:srgbClr val="000000">
                      <a:alpha val="43137"/>
                    </a:srgbClr>
                  </a:outerShdw>
                </a:effectLst>
              </a:rPr>
              <a:t>на срок до трех лет </a:t>
            </a:r>
            <a:r>
              <a:rPr lang="ru-RU" sz="900" dirty="0">
                <a:solidFill>
                  <a:schemeClr val="tx1"/>
                </a:solidFill>
              </a:rPr>
              <a:t>или без такового, либо </a:t>
            </a:r>
            <a:r>
              <a:rPr lang="ru-RU" sz="900" dirty="0">
                <a:solidFill>
                  <a:srgbClr val="FF0000"/>
                </a:solidFill>
                <a:effectLst>
                  <a:outerShdw blurRad="38100" dist="38100" dir="2700000" algn="tl">
                    <a:srgbClr val="000000">
                      <a:alpha val="43137"/>
                    </a:srgbClr>
                  </a:outerShdw>
                </a:effectLst>
              </a:rPr>
              <a:t>арестом на срок до шести месяцев</a:t>
            </a:r>
            <a:r>
              <a:rPr lang="ru-RU" sz="900" dirty="0">
                <a:solidFill>
                  <a:schemeClr val="tx1"/>
                </a:solidFill>
              </a:rPr>
              <a:t>, либо </a:t>
            </a:r>
            <a:r>
              <a:rPr lang="ru-RU" sz="900" dirty="0">
                <a:solidFill>
                  <a:srgbClr val="FF0000"/>
                </a:solidFill>
                <a:effectLst>
                  <a:outerShdw blurRad="38100" dist="38100" dir="2700000" algn="tl">
                    <a:srgbClr val="000000">
                      <a:alpha val="43137"/>
                    </a:srgbClr>
                  </a:outerShdw>
                </a:effectLst>
              </a:rPr>
              <a:t>лишением свободы на срок до двух лет </a:t>
            </a:r>
            <a:r>
              <a:rPr lang="ru-RU" sz="900" dirty="0">
                <a:solidFill>
                  <a:schemeClr val="tx1"/>
                </a:solidFill>
              </a:rPr>
              <a:t>с лишением права занимать определенные должности или заниматься определенной деятельностью на срок до трех лет или без такового.</a:t>
            </a:r>
          </a:p>
          <a:p>
            <a:r>
              <a:rPr lang="ru-RU" sz="900" dirty="0">
                <a:solidFill>
                  <a:schemeClr val="tx1"/>
                </a:solidFill>
              </a:rPr>
              <a:t>2. То же деяние, совершенное:</a:t>
            </a:r>
          </a:p>
          <a:p>
            <a:r>
              <a:rPr lang="ru-RU" sz="900" dirty="0">
                <a:solidFill>
                  <a:schemeClr val="tx1"/>
                </a:solidFill>
              </a:rPr>
              <a:t>а) группой лиц по предварительному сговору;</a:t>
            </a:r>
          </a:p>
          <a:p>
            <a:r>
              <a:rPr lang="ru-RU" sz="900" dirty="0">
                <a:solidFill>
                  <a:schemeClr val="tx1"/>
                </a:solidFill>
              </a:rPr>
              <a:t>б) в особо крупном размере, -</a:t>
            </a:r>
          </a:p>
          <a:p>
            <a:r>
              <a:rPr lang="ru-RU" sz="900" dirty="0">
                <a:solidFill>
                  <a:schemeClr val="tx1"/>
                </a:solidFill>
              </a:rPr>
              <a:t>наказывается штрафом </a:t>
            </a:r>
            <a:r>
              <a:rPr lang="ru-RU" sz="900" dirty="0">
                <a:solidFill>
                  <a:srgbClr val="FF0000"/>
                </a:solidFill>
                <a:effectLst>
                  <a:outerShdw blurRad="38100" dist="38100" dir="2700000" algn="tl">
                    <a:srgbClr val="000000">
                      <a:alpha val="43137"/>
                    </a:srgbClr>
                  </a:outerShdw>
                </a:effectLst>
              </a:rPr>
              <a:t>в размере от 200 тысяч до 500 тысяч рублей </a:t>
            </a:r>
            <a:r>
              <a:rPr lang="ru-RU" sz="900" dirty="0">
                <a:solidFill>
                  <a:schemeClr val="tx1"/>
                </a:solidFill>
              </a:rPr>
              <a:t>или в размере заработной платы или иного дохода осужденного за период </a:t>
            </a:r>
            <a:r>
              <a:rPr lang="ru-RU" sz="900" dirty="0">
                <a:solidFill>
                  <a:srgbClr val="FF0000"/>
                </a:solidFill>
                <a:effectLst>
                  <a:outerShdw blurRad="38100" dist="38100" dir="2700000" algn="tl">
                    <a:srgbClr val="000000">
                      <a:alpha val="43137"/>
                    </a:srgbClr>
                  </a:outerShdw>
                </a:effectLst>
              </a:rPr>
              <a:t>от одного года до трех лет, </a:t>
            </a:r>
            <a:r>
              <a:rPr lang="ru-RU" sz="900" dirty="0">
                <a:solidFill>
                  <a:schemeClr val="tx1"/>
                </a:solidFill>
              </a:rPr>
              <a:t>либо </a:t>
            </a:r>
            <a:r>
              <a:rPr lang="ru-RU" sz="900" dirty="0">
                <a:solidFill>
                  <a:srgbClr val="0000FF"/>
                </a:solidFill>
              </a:rPr>
              <a:t>принудительными работами на срок до пяти лет </a:t>
            </a:r>
            <a:r>
              <a:rPr lang="ru-RU" sz="900" dirty="0">
                <a:solidFill>
                  <a:schemeClr val="tx1"/>
                </a:solidFill>
              </a:rPr>
              <a:t>с лишением права занимать определенные должности или заниматься определенной деятельностью на срок до трех лет или без такового, либо </a:t>
            </a:r>
            <a:r>
              <a:rPr lang="ru-RU" sz="900" dirty="0">
                <a:solidFill>
                  <a:srgbClr val="FF0000"/>
                </a:solidFill>
                <a:effectLst>
                  <a:outerShdw blurRad="38100" dist="38100" dir="2700000" algn="tl">
                    <a:srgbClr val="000000">
                      <a:alpha val="43137"/>
                    </a:srgbClr>
                  </a:outerShdw>
                </a:effectLst>
              </a:rPr>
              <a:t>лишением свободы на срок до шести лет </a:t>
            </a:r>
            <a:r>
              <a:rPr lang="ru-RU" sz="900" dirty="0">
                <a:solidFill>
                  <a:schemeClr val="tx1"/>
                </a:solidFill>
              </a:rPr>
              <a:t>с лишением права занимать определенные должности или заниматься определенной деятельностью на срок до трех лет или без такового.</a:t>
            </a:r>
          </a:p>
          <a:p>
            <a:r>
              <a:rPr lang="ru-RU" sz="900" dirty="0">
                <a:solidFill>
                  <a:schemeClr val="tx1"/>
                </a:solidFill>
              </a:rPr>
              <a:t>2. Лицо, впервые совершившее преступление, предусмотренное настоящей статьей, освобождается от уголовной ответственности, если этим лицом либо организацией, уклонение от уплаты налогов, сборов, страховых взносов которой вменяется этому лицу, полностью уплачены суммы недоимки и соответствующих пеней, а также сумма штрафа в размере, определяемом в соответствии с НК РФ.</a:t>
            </a:r>
          </a:p>
          <a:p>
            <a:endParaRPr lang="ru-RU" sz="1000" dirty="0"/>
          </a:p>
        </p:txBody>
      </p:sp>
      <p:sp>
        <p:nvSpPr>
          <p:cNvPr id="3" name="Заголовок 2"/>
          <p:cNvSpPr>
            <a:spLocks noGrp="1"/>
          </p:cNvSpPr>
          <p:nvPr>
            <p:ph type="title"/>
          </p:nvPr>
        </p:nvSpPr>
        <p:spPr>
          <a:xfrm>
            <a:off x="821926" y="375802"/>
            <a:ext cx="7337901" cy="539764"/>
          </a:xfrm>
        </p:spPr>
        <p:txBody>
          <a:bodyPr/>
          <a:lstStyle/>
          <a:p>
            <a:r>
              <a:rPr lang="ru-RU" sz="2000" dirty="0" smtClean="0"/>
              <a:t>Уголовная ответственность</a:t>
            </a:r>
            <a:endParaRPr lang="ru-RU" sz="2000" dirty="0"/>
          </a:p>
        </p:txBody>
      </p:sp>
      <p:sp>
        <p:nvSpPr>
          <p:cNvPr id="4" name="Номер слайда 3"/>
          <p:cNvSpPr>
            <a:spLocks noGrp="1"/>
          </p:cNvSpPr>
          <p:nvPr>
            <p:ph type="sldNum" sz="quarter" idx="10"/>
          </p:nvPr>
        </p:nvSpPr>
        <p:spPr/>
        <p:txBody>
          <a:bodyPr/>
          <a:lstStyle/>
          <a:p>
            <a:pPr>
              <a:defRPr/>
            </a:pPr>
            <a:fld id="{8BA821B2-37FE-46CF-B424-46A320047AD5}" type="slidenum">
              <a:rPr lang="ru-RU" smtClean="0"/>
              <a:pPr>
                <a:defRPr/>
              </a:pPr>
              <a:t>6</a:t>
            </a:fld>
            <a:endParaRPr lang="ru-RU" dirty="0"/>
          </a:p>
        </p:txBody>
      </p:sp>
      <p:pic>
        <p:nvPicPr>
          <p:cNvPr id="6" name="Рисунок 5"/>
          <p:cNvPicPr>
            <a:picLocks noChangeAspect="1"/>
          </p:cNvPicPr>
          <p:nvPr/>
        </p:nvPicPr>
        <p:blipFill>
          <a:blip r:embed="rId9"/>
          <a:stretch>
            <a:fillRect/>
          </a:stretch>
        </p:blipFill>
        <p:spPr>
          <a:xfrm>
            <a:off x="7829125" y="195486"/>
            <a:ext cx="1082134" cy="1272650"/>
          </a:xfrm>
          <a:prstGeom prst="rect">
            <a:avLst/>
          </a:prstGeom>
        </p:spPr>
      </p:pic>
    </p:spTree>
    <p:extLst>
      <p:ext uri="{BB962C8B-B14F-4D97-AF65-F5344CB8AC3E}">
        <p14:creationId xmlns:p14="http://schemas.microsoft.com/office/powerpoint/2010/main" val="2065404520"/>
      </p:ext>
    </p:extLst>
  </p:cSld>
  <p:clrMapOvr>
    <a:masterClrMapping/>
  </p:clrMapOvr>
  <p:transition spd="slow">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529" y="2767750"/>
            <a:ext cx="7772943" cy="1763454"/>
          </a:xfrm>
        </p:spPr>
        <p:txBody>
          <a:bodyPr>
            <a:normAutofit fontScale="90000"/>
          </a:bodyPr>
          <a:lstStyle/>
          <a:p>
            <a:pPr algn="ctr">
              <a:lnSpc>
                <a:spcPct val="150000"/>
              </a:lnSpc>
              <a:defRPr/>
            </a:pPr>
            <a:r>
              <a:rPr lang="ru-RU" dirty="0" smtClean="0"/>
              <a:t>СПАСИБО</a:t>
            </a:r>
            <a:br>
              <a:rPr lang="ru-RU" dirty="0" smtClean="0"/>
            </a:br>
            <a:r>
              <a:rPr lang="ru-RU" dirty="0" smtClean="0"/>
              <a:t>ЗА ВНИМАНИЕ</a:t>
            </a:r>
            <a:endParaRPr lang="ru-RU" dirty="0"/>
          </a:p>
        </p:txBody>
      </p:sp>
      <p:sp>
        <p:nvSpPr>
          <p:cNvPr id="17411" name="TextBox 4"/>
          <p:cNvSpPr txBox="1">
            <a:spLocks noChangeArrowheads="1"/>
          </p:cNvSpPr>
          <p:nvPr/>
        </p:nvSpPr>
        <p:spPr bwMode="auto">
          <a:xfrm>
            <a:off x="2847998" y="1788293"/>
            <a:ext cx="3571536" cy="930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0" tIns="40815" rIns="81630" bIns="40815" anchor="ctr"/>
          <a:lstStyle>
            <a:lvl1pPr eaLnBrk="0" hangingPunct="0">
              <a:spcBef>
                <a:spcPct val="20000"/>
              </a:spcBef>
              <a:buFont typeface="Calibri" pitchFamily="34" charset="0"/>
              <a:buChar char="•"/>
              <a:defRPr sz="3700">
                <a:solidFill>
                  <a:srgbClr val="005AA9"/>
                </a:solidFill>
                <a:latin typeface="Arial" charset="0"/>
              </a:defRPr>
            </a:lvl1pPr>
            <a:lvl2pPr marL="742950" indent="-285750" eaLnBrk="0" hangingPunct="0">
              <a:spcBef>
                <a:spcPct val="20000"/>
              </a:spcBef>
              <a:buFont typeface="Arial" charset="0"/>
              <a:buChar char="–"/>
              <a:defRPr sz="2400">
                <a:solidFill>
                  <a:srgbClr val="504F53"/>
                </a:solidFill>
                <a:latin typeface="Arial" charset="0"/>
              </a:defRPr>
            </a:lvl2pPr>
            <a:lvl3pPr marL="1143000" indent="-228600" eaLnBrk="0" hangingPunct="0">
              <a:spcBef>
                <a:spcPct val="20000"/>
              </a:spcBef>
              <a:buFont typeface="Arial" charset="0"/>
              <a:buChar char="•"/>
              <a:defRPr sz="2400">
                <a:solidFill>
                  <a:srgbClr val="504F53"/>
                </a:solidFill>
                <a:latin typeface="Arial" charset="0"/>
              </a:defRPr>
            </a:lvl3pPr>
            <a:lvl4pPr marL="1600200" indent="-228600" algn="just" eaLnBrk="0" hangingPunct="0">
              <a:lnSpc>
                <a:spcPts val="1800"/>
              </a:lnSpc>
              <a:spcBef>
                <a:spcPts val="400"/>
              </a:spcBef>
              <a:buFont typeface="Arial" charset="0"/>
              <a:buChar char="–"/>
              <a:defRPr sz="1600">
                <a:solidFill>
                  <a:srgbClr val="504F53"/>
                </a:solidFill>
                <a:latin typeface="Arial" charset="0"/>
              </a:defRPr>
            </a:lvl4pPr>
            <a:lvl5pPr marL="2057400" indent="-228600" eaLnBrk="0" hangingPunct="0">
              <a:lnSpc>
                <a:spcPts val="1800"/>
              </a:lnSpc>
              <a:spcBef>
                <a:spcPts val="400"/>
              </a:spcBef>
              <a:buFont typeface="Arial" charset="0"/>
              <a:buChar char="»"/>
              <a:defRPr sz="1400">
                <a:solidFill>
                  <a:srgbClr val="8D8C90"/>
                </a:solidFill>
                <a:latin typeface="Arial" charset="0"/>
              </a:defRPr>
            </a:lvl5pPr>
            <a:lvl6pPr marL="2514600" indent="-228600" defTabSz="1042988" eaLnBrk="0" fontAlgn="base" hangingPunct="0">
              <a:lnSpc>
                <a:spcPts val="1800"/>
              </a:lnSpc>
              <a:spcBef>
                <a:spcPts val="400"/>
              </a:spcBef>
              <a:spcAft>
                <a:spcPct val="0"/>
              </a:spcAft>
              <a:buFont typeface="Arial" charset="0"/>
              <a:buChar char="»"/>
              <a:defRPr sz="1400">
                <a:solidFill>
                  <a:srgbClr val="8D8C90"/>
                </a:solidFill>
                <a:latin typeface="Arial" charset="0"/>
              </a:defRPr>
            </a:lvl6pPr>
            <a:lvl7pPr marL="2971800" indent="-228600" defTabSz="1042988" eaLnBrk="0" fontAlgn="base" hangingPunct="0">
              <a:lnSpc>
                <a:spcPts val="1800"/>
              </a:lnSpc>
              <a:spcBef>
                <a:spcPts val="400"/>
              </a:spcBef>
              <a:spcAft>
                <a:spcPct val="0"/>
              </a:spcAft>
              <a:buFont typeface="Arial" charset="0"/>
              <a:buChar char="»"/>
              <a:defRPr sz="1400">
                <a:solidFill>
                  <a:srgbClr val="8D8C90"/>
                </a:solidFill>
                <a:latin typeface="Arial" charset="0"/>
              </a:defRPr>
            </a:lvl7pPr>
            <a:lvl8pPr marL="3429000" indent="-228600" defTabSz="1042988" eaLnBrk="0" fontAlgn="base" hangingPunct="0">
              <a:lnSpc>
                <a:spcPts val="1800"/>
              </a:lnSpc>
              <a:spcBef>
                <a:spcPts val="400"/>
              </a:spcBef>
              <a:spcAft>
                <a:spcPct val="0"/>
              </a:spcAft>
              <a:buFont typeface="Arial" charset="0"/>
              <a:buChar char="»"/>
              <a:defRPr sz="1400">
                <a:solidFill>
                  <a:srgbClr val="8D8C90"/>
                </a:solidFill>
                <a:latin typeface="Arial" charset="0"/>
              </a:defRPr>
            </a:lvl8pPr>
            <a:lvl9pPr marL="3886200" indent="-228600" defTabSz="1042988" eaLnBrk="0" fontAlgn="base" hangingPunct="0">
              <a:lnSpc>
                <a:spcPts val="1800"/>
              </a:lnSpc>
              <a:spcBef>
                <a:spcPts val="400"/>
              </a:spcBef>
              <a:spcAft>
                <a:spcPct val="0"/>
              </a:spcAft>
              <a:buFont typeface="Arial" charset="0"/>
              <a:buChar char="»"/>
              <a:defRPr sz="1400">
                <a:solidFill>
                  <a:srgbClr val="8D8C90"/>
                </a:solidFill>
                <a:latin typeface="Arial" charset="0"/>
              </a:defRPr>
            </a:lvl9pPr>
          </a:lstStyle>
          <a:p>
            <a:pPr algn="ctr" eaLnBrk="1" hangingPunct="1">
              <a:spcBef>
                <a:spcPct val="0"/>
              </a:spcBef>
              <a:buFontTx/>
              <a:buNone/>
            </a:pPr>
            <a:r>
              <a:rPr lang="ru-RU" altLang="ru-RU" sz="1600" b="1">
                <a:solidFill>
                  <a:schemeClr val="bg1"/>
                </a:solidFill>
                <a:latin typeface="Calibri" pitchFamily="34" charset="0"/>
              </a:rPr>
              <a:t>УПРАВЛЕНИЕ </a:t>
            </a:r>
          </a:p>
          <a:p>
            <a:pPr algn="ctr" eaLnBrk="1" hangingPunct="1">
              <a:spcBef>
                <a:spcPct val="0"/>
              </a:spcBef>
              <a:buFontTx/>
              <a:buNone/>
            </a:pPr>
            <a:r>
              <a:rPr lang="ru-RU" altLang="ru-RU" sz="1600" b="1">
                <a:solidFill>
                  <a:schemeClr val="bg1"/>
                </a:solidFill>
                <a:latin typeface="Calibri" pitchFamily="34" charset="0"/>
              </a:rPr>
              <a:t>ФЕДЕРАЛЬНОЙ НАЛОГОВОЙ СЛУЖБЫ </a:t>
            </a:r>
          </a:p>
          <a:p>
            <a:pPr algn="ctr" eaLnBrk="1" hangingPunct="1">
              <a:spcBef>
                <a:spcPct val="0"/>
              </a:spcBef>
              <a:buFontTx/>
              <a:buNone/>
            </a:pPr>
            <a:r>
              <a:rPr lang="ru-RU" altLang="ru-RU" sz="1600" b="1">
                <a:solidFill>
                  <a:schemeClr val="bg1"/>
                </a:solidFill>
                <a:latin typeface="Calibri" pitchFamily="34" charset="0"/>
              </a:rPr>
              <a:t>ПО КРАСНОЯРСКОМУ КРАЮ</a:t>
            </a:r>
          </a:p>
        </p:txBody>
      </p:sp>
    </p:spTree>
  </p:cSld>
  <p:clrMapOvr>
    <a:masterClrMapping/>
  </p:clrMapOvr>
  <p:transition spd="slow">
    <p:wipe dir="r"/>
  </p:transition>
  <p:timing>
    <p:tnLst>
      <p:par>
        <p:cTn id="1" dur="indefinite" restart="never" nodeType="tmRoot"/>
      </p:par>
    </p:tnLst>
  </p:timing>
</p:sld>
</file>

<file path=ppt/theme/theme1.xml><?xml version="1.0" encoding="utf-8"?>
<a:theme xmlns:a="http://schemas.openxmlformats.org/drawingml/2006/main" name="6_Present_FNS2012_A4">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6_Present_FNS2012_A4">
      <a:majorFont>
        <a:latin typeface=""/>
        <a:ea typeface=""/>
        <a:cs typeface=""/>
      </a:majorFont>
      <a:minorFont>
        <a:latin typeface=""/>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104306" tIns="52153" rIns="104306" bIns="52153" rtlCol="0" anchor="ctr">
        <a:normAutofit/>
      </a:bodyPr>
      <a:lstStyle>
        <a:defPPr marL="0" marR="0" indent="0" algn="l" defTabSz="1043056" rtl="0" eaLnBrk="1" fontAlgn="auto" latinLnBrk="0" hangingPunct="1">
          <a:lnSpc>
            <a:spcPct val="100000"/>
          </a:lnSpc>
          <a:spcBef>
            <a:spcPct val="0"/>
          </a:spcBef>
          <a:spcAft>
            <a:spcPts val="0"/>
          </a:spcAft>
          <a:buClrTx/>
          <a:buSzTx/>
          <a:buFontTx/>
          <a:buNone/>
          <a:tabLst/>
          <a:defRPr kumimoji="0" sz="4800" b="1" i="0" u="none" strike="noStrike" kern="1200" cap="none" spc="0" normalizeH="0" baseline="0" noProof="0" dirty="0" smtClean="0">
            <a:ln>
              <a:noFill/>
            </a:ln>
            <a:solidFill>
              <a:srgbClr val="005AA9"/>
            </a:solidFill>
            <a:effectLst/>
            <a:uLnTx/>
            <a:uFillTx/>
            <a:latin typeface="+mj-lt"/>
            <a:ea typeface="+mj-ea"/>
            <a:cs typeface="+mj-cs"/>
          </a:defRPr>
        </a:defPPr>
      </a:lstStyle>
    </a:txDef>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15447</TotalTime>
  <Words>956</Words>
  <Application>Microsoft Office PowerPoint</Application>
  <PresentationFormat>Экран (16:9)</PresentationFormat>
  <Paragraphs>92</Paragraphs>
  <Slides>7</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7</vt:i4>
      </vt:variant>
    </vt:vector>
  </HeadingPairs>
  <TitlesOfParts>
    <vt:vector size="8" baseType="lpstr">
      <vt:lpstr>6_Present_FNS2012_A4</vt:lpstr>
      <vt:lpstr>Риски бизнеса в случае не представления  уточненных налоговых деклараций по итогам  контрольно-аналитической работы налоговых органов </vt:lpstr>
      <vt:lpstr>Динамика количества и эффективности выездных налоговых проверок</vt:lpstr>
      <vt:lpstr>Презентация PowerPoint</vt:lpstr>
      <vt:lpstr>Критерии рисков </vt:lpstr>
      <vt:lpstr>Налоговая ответственность </vt:lpstr>
      <vt:lpstr>Уголовная ответственность</vt:lpstr>
      <vt:lpstr>СПАСИБО ЗА ВНИМАНИЕ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Креславский-Смирнов</dc:creator>
  <cp:lastModifiedBy>Швалова Елена Анастасьевна</cp:lastModifiedBy>
  <cp:revision>1272</cp:revision>
  <cp:lastPrinted>2018-11-28T07:38:40Z</cp:lastPrinted>
  <dcterms:created xsi:type="dcterms:W3CDTF">2013-02-13T06:35:45Z</dcterms:created>
  <dcterms:modified xsi:type="dcterms:W3CDTF">2018-11-29T02:18:54Z</dcterms:modified>
</cp:coreProperties>
</file>