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306" r:id="rId2"/>
    <p:sldId id="297" r:id="rId3"/>
    <p:sldId id="307" r:id="rId4"/>
    <p:sldId id="312" r:id="rId5"/>
    <p:sldId id="313" r:id="rId6"/>
    <p:sldId id="314" r:id="rId7"/>
    <p:sldId id="316" r:id="rId8"/>
    <p:sldId id="317" r:id="rId9"/>
    <p:sldId id="260" r:id="rId10"/>
  </p:sldIdLst>
  <p:sldSz cx="10693400" cy="7561263"/>
  <p:notesSz cx="6858000" cy="9945688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6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91" d="100"/>
          <a:sy n="91" d="100"/>
        </p:scale>
        <p:origin x="-120" y="-144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5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7285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2163" y="746125"/>
            <a:ext cx="5273675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0" tIns="45935" rIns="91870" bIns="4593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203"/>
            <a:ext cx="5486400" cy="4475559"/>
          </a:xfrm>
          <a:prstGeom prst="rect">
            <a:avLst/>
          </a:prstGeom>
        </p:spPr>
        <p:txBody>
          <a:bodyPr vert="horz" lIns="91870" tIns="45935" rIns="91870" bIns="4593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7"/>
            <a:ext cx="2971800" cy="49728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6677"/>
            <a:ext cx="2971800" cy="497285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556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098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098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098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098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098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5185" y="3780632"/>
            <a:ext cx="9759033" cy="86592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700" dirty="0">
                <a:latin typeface="+mn-lt"/>
              </a:rPr>
              <a:t/>
            </a:r>
            <a:br>
              <a:rPr lang="ru-RU" sz="2700" dirty="0">
                <a:latin typeface="+mn-lt"/>
              </a:rPr>
            </a:br>
            <a:r>
              <a:rPr lang="ru-RU" sz="2700" dirty="0">
                <a:latin typeface="Arial Narrow" pitchFamily="34" charset="0"/>
                <a:cs typeface="Times New Roman" pitchFamily="18" charset="0"/>
              </a:rPr>
              <a:t>УПРАВЛЕНИЕ ФНС РОССИИ ПО ПРИМОРСКОМУ КРАЮ</a:t>
            </a:r>
            <a:br>
              <a:rPr lang="ru-RU" sz="2700" dirty="0">
                <a:latin typeface="Arial Narrow" pitchFamily="34" charset="0"/>
                <a:cs typeface="Times New Roman" pitchFamily="18" charset="0"/>
              </a:rPr>
            </a:br>
            <a:r>
              <a:rPr lang="ru-RU" sz="2700" dirty="0">
                <a:latin typeface="Arial Narrow" pitchFamily="34" charset="0"/>
                <a:cs typeface="Times New Roman" pitchFamily="18" charset="0"/>
              </a:rPr>
              <a:t/>
            </a:r>
            <a:br>
              <a:rPr lang="ru-RU" sz="2700" dirty="0">
                <a:latin typeface="Arial Narrow" pitchFamily="34" charset="0"/>
                <a:cs typeface="Times New Roman" pitchFamily="18" charset="0"/>
              </a:rPr>
            </a:br>
            <a:r>
              <a:rPr lang="ru-RU" sz="2700" dirty="0">
                <a:latin typeface="Arial Narrow" pitchFamily="34" charset="0"/>
                <a:cs typeface="Times New Roman" pitchFamily="18" charset="0"/>
              </a:rPr>
              <a:t>«Положительная судебная практика по вопросу обложения страховыми взносами»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22793" y="2510357"/>
            <a:ext cx="5131970" cy="895466"/>
          </a:xfrm>
          <a:prstGeom prst="rect">
            <a:avLst/>
          </a:prstGeom>
        </p:spPr>
        <p:txBody>
          <a:bodyPr vert="horz" wrap="square" lIns="104287" tIns="52144" rIns="104287" bIns="52144" rtlCol="0" anchor="ctr">
            <a:noAutofit/>
          </a:bodyPr>
          <a:lstStyle/>
          <a:p>
            <a:pPr algn="ctr" defTabSz="1042872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882204" y="6241788"/>
            <a:ext cx="9629494" cy="578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14" tIns="52107" rIns="104214" bIns="5210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912169" rtl="0" fontAlgn="base">
              <a:spcBef>
                <a:spcPct val="20000"/>
              </a:spcBef>
              <a:spcAft>
                <a:spcPct val="0"/>
              </a:spcAft>
              <a:buFont typeface="+mj-lt"/>
              <a:buNone/>
              <a:defRPr sz="28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6797" indent="0" algn="ctr" defTabSz="912169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3593" indent="0" algn="ctr" defTabSz="912169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0390" indent="0" algn="ctr" defTabSz="912169" rtl="0" fontAlgn="base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7188" indent="0" algn="ctr" defTabSz="912169" rtl="0" fontAlgn="base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3983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0780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7578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4373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800" b="1" dirty="0" smtClean="0">
                <a:latin typeface="Arial Narrow" pitchFamily="34" charset="0"/>
              </a:rPr>
              <a:t>Исполняющий обязанности начальника правового отдела </a:t>
            </a:r>
          </a:p>
          <a:p>
            <a:pPr algn="r"/>
            <a:r>
              <a:rPr lang="ru-RU" sz="1800" b="1" dirty="0" smtClean="0">
                <a:latin typeface="Arial Narrow" pitchFamily="34" charset="0"/>
              </a:rPr>
              <a:t>Суханова Ольга Геннадьевна</a:t>
            </a:r>
          </a:p>
        </p:txBody>
      </p:sp>
    </p:spTree>
    <p:extLst>
      <p:ext uri="{BB962C8B-B14F-4D97-AF65-F5344CB8AC3E}">
        <p14:creationId xmlns:p14="http://schemas.microsoft.com/office/powerpoint/2010/main" val="81197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74192" y="1357510"/>
            <a:ext cx="9361040" cy="3168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Резидент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свободного порта Владивосток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индивидуальный предприниматель или являющееся коммерческой организацией юридическое лицо, государственная регистрация которых осуществлена на территории свободного порта Владивосток согласно законодательству Российской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Федерации,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которые заключили в соответствии с настоящим Федеральным законом соглашение об осуществлении деятельности и включены в реестр резидентов свободного порта Владивосток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.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endParaRPr lang="ru-RU" sz="1800" b="1" i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(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ст.10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Федерального закона от 13.07.2015 N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212-ФЗ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"О свободном порте Владивосток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») </a:t>
            </a: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14252" y="612279"/>
            <a:ext cx="8352928" cy="7452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marL="457200" indent="-457200">
              <a:spcBef>
                <a:spcPct val="0"/>
              </a:spcBef>
              <a:buAutoNum type="arabicPeriod"/>
            </a:pPr>
            <a:r>
              <a:rPr lang="ru-RU" sz="22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ПРИМЕНЕНИЕ </a:t>
            </a:r>
            <a:r>
              <a:rPr lang="ru-RU" sz="22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ПОНИЖЕННЫХ ТАРИФОВ СТРАХОВЫХ </a:t>
            </a:r>
            <a:endParaRPr lang="ru-RU" sz="2200" b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ru-RU" sz="22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ВЗНОСОВ  </a:t>
            </a:r>
            <a:r>
              <a:rPr lang="ru-RU" sz="22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РЕЗИДЕНТАМИ СВОБОДНОГО ПОРТА ВЛАДИВОСТОК (СПВ)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26220" y="5004767"/>
            <a:ext cx="8856984" cy="1800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200" b="1" i="1" dirty="0">
              <a:solidFill>
                <a:schemeClr val="bg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Для организаций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индивидуальных предпринимателей, получивших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статус резидента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СПВ,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установлены пониженные тарифы страховых взносов в совокупном размере 7,6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%.</a:t>
            </a:r>
          </a:p>
          <a:p>
            <a:pPr algn="ctr"/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(ст.427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Налогового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Кодекса РФ) </a:t>
            </a:r>
          </a:p>
          <a:p>
            <a:pPr algn="ctr"/>
            <a:endParaRPr lang="ru-RU" sz="24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23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38702" y="540271"/>
            <a:ext cx="9433048" cy="20882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 03.08.2018 статья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427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НК РФ дополнена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пунктом 10.1, положениями которого предусматривается применение пониженных тарифов страховых взносов резидентами СПВ исключительно в отношении выплат физическим лицам, занятым на новых рабочих местах. </a:t>
            </a:r>
            <a:endParaRPr lang="ru-RU" sz="1800" b="1" i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(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Федеральный закон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от 03.08.2018 N 300-ФЗ "О внесении изменений в статью 5 части первой и статьи 422 и 427 части второй Налогового кодекса Российской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Федерации«)</a:t>
            </a: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38702" y="3132559"/>
            <a:ext cx="9433048" cy="1800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Новое рабочее место – место, впервые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создаваемое резидентом СПВ при исполнении соглашения об осуществлении деятельности, заключенного в соответствии с Федеральным законом </a:t>
            </a:r>
            <a:endParaRPr lang="ru-RU" sz="1800" b="1" i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N 212-ФЗ.</a:t>
            </a: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38702" y="5342068"/>
            <a:ext cx="8900486" cy="167892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Физическое лицо, занятое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 новом рабочем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месте - 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лицо, которое заключило трудовой договор с резидентом СПВ и трудовые обязанности которого непосредственно связаны с исполнением соглашения об осуществлении деятельности, в том числе с эксплуатацией объектов основных средств, созданных в результате исполнения соглашения об осуществлении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55669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9363" y="396875"/>
            <a:ext cx="8561387" cy="575444"/>
          </a:xfrm>
        </p:spPr>
        <p:txBody>
          <a:bodyPr>
            <a:normAutofit/>
          </a:bodyPr>
          <a:lstStyle/>
          <a:p>
            <a:pPr algn="ctr">
              <a:lnSpc>
                <a:spcPts val="2100"/>
              </a:lnSpc>
              <a:defRPr/>
            </a:pPr>
            <a:r>
              <a:rPr lang="ru-RU" sz="2000" dirty="0">
                <a:solidFill>
                  <a:schemeClr val="tx1"/>
                </a:solidFill>
                <a:latin typeface="Arial Narrow" panose="020B0606020202030204" pitchFamily="34" charset="0"/>
              </a:rPr>
              <a:t>Дело №А51-20126/2019.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26990" y="972319"/>
            <a:ext cx="9433048" cy="5689187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Позиция организации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–резидента СПВ:</a:t>
            </a:r>
          </a:p>
          <a:p>
            <a:pPr algn="ctr">
              <a:defRPr/>
            </a:pP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- 30.07.2018 в реестр резидентов свободного порта Владивосток внесена запись о регистрации организации в качестве резидента свободного порта Владивосток;</a:t>
            </a:r>
          </a:p>
          <a:p>
            <a:pPr algn="ctr">
              <a:defRPr/>
            </a:pPr>
            <a:endParaRPr lang="ru-RU" sz="1800" b="1" i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между организацией и  АО «Корпорация развития Дальнего Востока» заключено Соглашение  об осуществлении деятельности резидента свободного порта Владивосток;</a:t>
            </a:r>
          </a:p>
          <a:p>
            <a:pPr algn="ctr">
              <a:defRPr/>
            </a:pPr>
            <a:endParaRPr lang="ru-RU" sz="1800" b="1" i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- 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согласно бизнес-плану в рамках реализации инвестиционного проекта резидент создает 18 новых рабочих мест. </a:t>
            </a:r>
          </a:p>
          <a:p>
            <a:pPr algn="ctr">
              <a:defRPr/>
            </a:pPr>
            <a:endParaRPr lang="ru-RU" sz="1800" b="1" i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неправильное применение норм права инспекцией: п.10.1 статьи 427 НК РФ  в части применения пониженного тарифа  исключительно в отношении выплат физическим лицам, занятым на новых рабочих местах, ухудшает положение  плательщика страховых взносов. </a:t>
            </a:r>
          </a:p>
        </p:txBody>
      </p:sp>
    </p:spTree>
    <p:extLst>
      <p:ext uri="{BB962C8B-B14F-4D97-AF65-F5344CB8AC3E}">
        <p14:creationId xmlns:p14="http://schemas.microsoft.com/office/powerpoint/2010/main" val="337366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82204" y="612279"/>
            <a:ext cx="9433048" cy="55041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Позиция налогового органа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:</a:t>
            </a:r>
          </a:p>
          <a:p>
            <a:pPr algn="ctr">
              <a:defRPr/>
            </a:pP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- применение пониженных  тарифов страховых взносов  является одной из мер государственной поддержки резидентов СПВ. Резидент СПВ  вправе применять пониженные тарифы страховых взносов   к выплатам и вознаграждениям, начисляемым в пользу физических лиц, занятых  исключительно в видах деятельности, предусмотренных  соглашением об осуществлении деятельности. </a:t>
            </a:r>
          </a:p>
          <a:p>
            <a:pPr algn="ctr">
              <a:defRPr/>
            </a:pPr>
            <a:endParaRPr lang="ru-RU" sz="1800" b="1" i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заявителем не представлено доказательств осуществления трудовой деятельности работников, непосредственно связанных  с исполнением соглашения об осуществлении деятельности резидента СПВ.</a:t>
            </a:r>
          </a:p>
          <a:p>
            <a:pPr algn="just">
              <a:defRPr/>
            </a:pPr>
            <a:endParaRPr lang="ru-RU" sz="1800" b="1" i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согласно информации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Министерства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РФ по развитию Дальнего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Востока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рабочие места организацией не создавались.</a:t>
            </a:r>
          </a:p>
        </p:txBody>
      </p:sp>
    </p:spTree>
    <p:extLst>
      <p:ext uri="{BB962C8B-B14F-4D97-AF65-F5344CB8AC3E}">
        <p14:creationId xmlns:p14="http://schemas.microsoft.com/office/powerpoint/2010/main" val="38451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82204" y="1044327"/>
            <a:ext cx="9433048" cy="41764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Вывод суда: </a:t>
            </a:r>
            <a:endParaRPr lang="ru-RU" sz="1800" b="1" i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800" b="1" i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Получение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статуса резидента СПВ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не является исключительным основанием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для применения льготы  в отношении всех работников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заявителя,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так как применять пониженные страховые взносы резидент СПВ вправе только при соблюдении условий, установленных ст.427 НК РФ. </a:t>
            </a:r>
            <a:endParaRPr lang="ru-RU" sz="1800" b="1" i="1" dirty="0" smtClean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Письмо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ФНС России  от 28.05.2019 №БС-4-11/10247@.</a:t>
            </a:r>
          </a:p>
        </p:txBody>
      </p:sp>
    </p:spTree>
    <p:extLst>
      <p:ext uri="{BB962C8B-B14F-4D97-AF65-F5344CB8AC3E}">
        <p14:creationId xmlns:p14="http://schemas.microsoft.com/office/powerpoint/2010/main" val="358395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82204" y="612279"/>
            <a:ext cx="9361040" cy="75405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200" b="1" i="1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2</a:t>
            </a:r>
            <a:r>
              <a:rPr lang="ru-RU" sz="2200" b="1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. Практика</a:t>
            </a:r>
            <a:r>
              <a:rPr lang="ru-RU" b="1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 </a:t>
            </a:r>
            <a:r>
              <a:rPr lang="ru-RU" b="1" dirty="0">
                <a:solidFill>
                  <a:srgbClr val="005AA9"/>
                </a:solidFill>
                <a:latin typeface="Arial Narrow" panose="020B0606020202030204" pitchFamily="34" charset="0"/>
              </a:rPr>
              <a:t>разрешения трудового спора, связанного с выплатой заработной платы (легализация «теневой» заработной платы).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82204" y="1908423"/>
            <a:ext cx="9361040" cy="21602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>Дело №2-2742/19. Решение от 03.09.2019 </a:t>
            </a:r>
            <a:r>
              <a:rPr lang="ru-RU" sz="1800" b="1" i="1" dirty="0" err="1">
                <a:solidFill>
                  <a:srgbClr val="002060"/>
                </a:solidFill>
                <a:latin typeface="Arial Narrow" panose="020B0606020202030204" pitchFamily="34" charset="0"/>
              </a:rPr>
              <a:t>Первореченского</a:t>
            </a:r>
            <a:r>
              <a:rPr lang="ru-RU" sz="1800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> районного суда </a:t>
            </a:r>
            <a:r>
              <a:rPr lang="ru-RU" sz="1800" b="1" i="1" dirty="0" err="1">
                <a:solidFill>
                  <a:srgbClr val="002060"/>
                </a:solidFill>
                <a:latin typeface="Arial Narrow" panose="020B0606020202030204" pitchFamily="34" charset="0"/>
              </a:rPr>
              <a:t>г.Владивостока</a:t>
            </a:r>
            <a:r>
              <a:rPr lang="ru-RU" sz="1800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>. Апелляционное определение  судебной коллегии по гражданским делам Приморского краевого суда от 17.12.2019.</a:t>
            </a:r>
          </a:p>
        </p:txBody>
      </p:sp>
    </p:spTree>
    <p:extLst>
      <p:ext uri="{BB962C8B-B14F-4D97-AF65-F5344CB8AC3E}">
        <p14:creationId xmlns:p14="http://schemas.microsoft.com/office/powerpoint/2010/main" val="367023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6556" y="756295"/>
            <a:ext cx="9196705" cy="1219200"/>
          </a:xfrm>
        </p:spPr>
        <p:txBody>
          <a:bodyPr>
            <a:noAutofit/>
          </a:bodyPr>
          <a:lstStyle/>
          <a:p>
            <a:pPr indent="450215" hangingPunct="0">
              <a:lnSpc>
                <a:spcPct val="115000"/>
              </a:lnSpc>
              <a:spcAft>
                <a:spcPts val="0"/>
              </a:spcAft>
            </a:pPr>
            <a:endParaRPr lang="ru-RU" sz="2000" i="1" dirty="0">
              <a:latin typeface="Arial Narrow" panose="020B0606020202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43956" y="612279"/>
            <a:ext cx="9499288" cy="194421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+mj-cs"/>
              </a:rPr>
              <a:t>Трудовые </a:t>
            </a:r>
            <a:r>
              <a:rPr lang="ru-RU" sz="1800" b="1" i="1" dirty="0">
                <a:solidFill>
                  <a:srgbClr val="00206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+mj-cs"/>
              </a:rPr>
              <a:t>отношения между работником и работодателем возникают также на основании фактического допущения работника к работе с ведома или по поручению работодателя или его уполномоченного представителя в случае, если трудовой договор не был надлежащим образом оформлен</a:t>
            </a:r>
            <a:r>
              <a:rPr lang="ru-RU" sz="18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+mj-cs"/>
              </a:rPr>
              <a:t>.  (</a:t>
            </a:r>
            <a:r>
              <a:rPr lang="ru-RU" sz="1800" b="1" i="1" dirty="0">
                <a:solidFill>
                  <a:srgbClr val="00206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+mj-cs"/>
              </a:rPr>
              <a:t>ст. ч. 3 ст. 16 ТК </a:t>
            </a:r>
            <a:r>
              <a:rPr lang="ru-RU" sz="1800" b="1" i="1" dirty="0" smtClean="0">
                <a:solidFill>
                  <a:srgbClr val="00206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+mj-cs"/>
              </a:rPr>
              <a:t>РФ)</a:t>
            </a:r>
            <a:r>
              <a:rPr lang="ru-RU" sz="1800" b="1" i="1" dirty="0">
                <a:solidFill>
                  <a:srgbClr val="00206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+mj-cs"/>
              </a:rPr>
              <a:t/>
            </a:r>
            <a:br>
              <a:rPr lang="ru-RU" sz="1800" b="1" i="1" dirty="0">
                <a:solidFill>
                  <a:srgbClr val="00206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+mj-cs"/>
              </a:rPr>
            </a:br>
            <a:endParaRPr lang="ru-RU" sz="1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54211" y="3204567"/>
            <a:ext cx="9109049" cy="30963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b="1" i="1" dirty="0">
                <a:solidFill>
                  <a:srgbClr val="002060"/>
                </a:solidFill>
                <a:latin typeface="Arial Narrow" panose="020B0606020202030204" pitchFamily="34" charset="0"/>
              </a:rPr>
              <a:t>Наличие трудовых отношений может быть подтверждено ссылками на любые доказательства, указывающие на конкретную профессию, специальность, вид поручаемой работы, поскольку работник в связи с его зависимым правовым положением не может нести ответственность за действия работодателя, на котором на основании прямого указания закона лежит обязанность по своевременному и надлежащему оформлению трудовых отношений (ст. 68 ТК РФ).</a:t>
            </a:r>
          </a:p>
        </p:txBody>
      </p:sp>
    </p:spTree>
    <p:extLst>
      <p:ext uri="{BB962C8B-B14F-4D97-AF65-F5344CB8AC3E}">
        <p14:creationId xmlns:p14="http://schemas.microsoft.com/office/powerpoint/2010/main" val="1470866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26220" y="2628503"/>
            <a:ext cx="8561139" cy="223224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РАЗЕЦ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ОБРАЗЕЦ 2</Template>
  <TotalTime>2264</TotalTime>
  <Words>654</Words>
  <Application>Microsoft Office PowerPoint</Application>
  <PresentationFormat>Произвольный</PresentationFormat>
  <Paragraphs>56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ОБРАЗЕЦ 2</vt:lpstr>
      <vt:lpstr> УПРАВЛЕНИЕ ФНС РОССИИ ПО ПРИМОРСКОМУ КРАЮ  «Положительная судебная практика по вопросу обложения страховыми взносами»</vt:lpstr>
      <vt:lpstr>Презентация PowerPoint</vt:lpstr>
      <vt:lpstr>Презентация PowerPoint</vt:lpstr>
      <vt:lpstr>Дело №А51-20126/2019. </vt:lpstr>
      <vt:lpstr>Презентация PowerPoint</vt:lpstr>
      <vt:lpstr>Презентация PowerPoint</vt:lpstr>
      <vt:lpstr>Презентация PowerPoint</vt:lpstr>
      <vt:lpstr>Презентация PowerPoint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Илькун Дмитрий Павлович</dc:creator>
  <cp:lastModifiedBy>Глухов Егор Владимирович</cp:lastModifiedBy>
  <cp:revision>156</cp:revision>
  <cp:lastPrinted>2020-03-03T13:39:29Z</cp:lastPrinted>
  <dcterms:created xsi:type="dcterms:W3CDTF">2017-05-22T00:15:56Z</dcterms:created>
  <dcterms:modified xsi:type="dcterms:W3CDTF">2020-03-03T21:50:29Z</dcterms:modified>
</cp:coreProperties>
</file>