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306" r:id="rId2"/>
    <p:sldId id="297" r:id="rId3"/>
    <p:sldId id="320" r:id="rId4"/>
    <p:sldId id="321" r:id="rId5"/>
    <p:sldId id="322" r:id="rId6"/>
    <p:sldId id="323" r:id="rId7"/>
    <p:sldId id="324" r:id="rId8"/>
    <p:sldId id="260" r:id="rId9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918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185" y="3780632"/>
            <a:ext cx="9759033" cy="86592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УПРАВЛЕНИЕ ФНС РОССИИ ПО ПРИМОРСКОМУ КРАЮ</a:t>
            </a:r>
            <a:br>
              <a:rPr lang="ru-RU" sz="27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«Основные изменения налогового законодательства по имущественным  налогам, вступившие в силу с 01.01.2020»</a:t>
            </a:r>
            <a:endParaRPr lang="ru-RU" sz="2700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793" y="2510357"/>
            <a:ext cx="5131970" cy="89546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882204" y="6241788"/>
            <a:ext cx="9629494" cy="57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err="1" smtClean="0">
                <a:latin typeface="Arial Narrow" pitchFamily="34" charset="0"/>
              </a:rPr>
              <a:t>И.о</a:t>
            </a:r>
            <a:r>
              <a:rPr lang="ru-RU" sz="1800" b="1" dirty="0" smtClean="0">
                <a:latin typeface="Arial Narrow" pitchFamily="34" charset="0"/>
              </a:rPr>
              <a:t>. начальника отдела налогообложения  имущества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Нестерова Лариса Семёновна</a:t>
            </a:r>
          </a:p>
        </p:txBody>
      </p:sp>
    </p:spTree>
    <p:extLst>
      <p:ext uri="{BB962C8B-B14F-4D97-AF65-F5344CB8AC3E}">
        <p14:creationId xmlns:p14="http://schemas.microsoft.com/office/powerpoint/2010/main" val="81197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6180" y="1224431"/>
            <a:ext cx="9361040" cy="57606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algn="just">
              <a:buAutoNum type="arabicPeriod"/>
              <a:defRPr/>
            </a:pPr>
            <a:endParaRPr lang="ru-RU" sz="2000" dirty="0" smtClean="0"/>
          </a:p>
          <a:p>
            <a:pPr marL="457200" indent="-457200" algn="just">
              <a:buAutoNum type="arabicPeriod"/>
              <a:defRPr/>
            </a:pPr>
            <a:endParaRPr lang="ru-RU" sz="2000" dirty="0"/>
          </a:p>
          <a:p>
            <a:pPr marL="457200" indent="-457200" algn="just">
              <a:buAutoNum type="arabicPeriod"/>
              <a:defRPr/>
            </a:pPr>
            <a:endParaRPr lang="ru-RU" sz="2000" dirty="0" smtClean="0"/>
          </a:p>
          <a:p>
            <a:pPr marL="457200" indent="-457200" algn="just">
              <a:buAutoNum type="arabicPeriod"/>
              <a:defRPr/>
            </a:pPr>
            <a:r>
              <a:rPr lang="ru-RU" sz="2000" dirty="0" smtClean="0"/>
              <a:t>С </a:t>
            </a:r>
            <a:r>
              <a:rPr lang="ru-RU" sz="2000" dirty="0"/>
              <a:t>налогового периода 2020 г. </a:t>
            </a:r>
            <a:r>
              <a:rPr lang="ru-RU" sz="2000" dirty="0" smtClean="0"/>
              <a:t>отменена </a:t>
            </a:r>
            <a:r>
              <a:rPr lang="ru-RU" sz="2000" dirty="0"/>
              <a:t>обязанность по представлению налогоплательщиками </a:t>
            </a:r>
            <a:r>
              <a:rPr lang="ru-RU" sz="2000" dirty="0" smtClean="0"/>
              <a:t>  расчетов </a:t>
            </a:r>
            <a:r>
              <a:rPr lang="ru-RU" sz="2000" dirty="0"/>
              <a:t>по авансовым платежам по </a:t>
            </a:r>
            <a:r>
              <a:rPr lang="ru-RU" sz="2000" dirty="0" smtClean="0"/>
              <a:t>налогу;</a:t>
            </a:r>
          </a:p>
          <a:p>
            <a:pPr algn="just">
              <a:defRPr/>
            </a:pPr>
            <a:r>
              <a:rPr lang="ru-RU" sz="2000" dirty="0" smtClean="0"/>
              <a:t>2.    В </a:t>
            </a:r>
            <a:r>
              <a:rPr lang="ru-RU" sz="2000" dirty="0"/>
              <a:t>Налоговый кодекс введены положения о возможности </a:t>
            </a:r>
            <a:r>
              <a:rPr lang="ru-RU" sz="2000" dirty="0" smtClean="0"/>
              <a:t>   </a:t>
            </a:r>
            <a:r>
              <a:rPr lang="ru-RU" sz="2000" dirty="0"/>
              <a:t>представления</a:t>
            </a:r>
            <a:r>
              <a:rPr lang="ru-RU" sz="2000" dirty="0" smtClean="0"/>
              <a:t>  </a:t>
            </a:r>
          </a:p>
          <a:p>
            <a:pPr>
              <a:defRPr/>
            </a:pPr>
            <a:r>
              <a:rPr lang="ru-RU" sz="2000" dirty="0" smtClean="0"/>
              <a:t>       единой </a:t>
            </a:r>
            <a:r>
              <a:rPr lang="ru-RU" sz="2000" dirty="0"/>
              <a:t>налоговой </a:t>
            </a:r>
            <a:r>
              <a:rPr lang="ru-RU" sz="2000" dirty="0" smtClean="0"/>
              <a:t>декларации </a:t>
            </a:r>
            <a:r>
              <a:rPr lang="ru-RU" sz="2000" dirty="0"/>
              <a:t>по налогу на </a:t>
            </a:r>
            <a:r>
              <a:rPr lang="ru-RU" sz="2000" dirty="0" smtClean="0"/>
              <a:t>  </a:t>
            </a:r>
            <a:r>
              <a:rPr lang="ru-RU" sz="2000" dirty="0"/>
              <a:t>имущество организаций</a:t>
            </a:r>
            <a:r>
              <a:rPr lang="ru-RU" sz="2000" dirty="0" smtClean="0"/>
              <a:t>.</a:t>
            </a:r>
          </a:p>
          <a:p>
            <a:pPr>
              <a:defRPr/>
            </a:pPr>
            <a:r>
              <a:rPr lang="ru-RU" sz="2000" dirty="0" smtClean="0"/>
              <a:t>       Форма </a:t>
            </a:r>
            <a:r>
              <a:rPr lang="ru-RU" sz="2000" dirty="0"/>
              <a:t>уведомления о порядке </a:t>
            </a:r>
            <a:r>
              <a:rPr lang="ru-RU" sz="2000" dirty="0" smtClean="0"/>
              <a:t>представления единой </a:t>
            </a:r>
            <a:r>
              <a:rPr lang="ru-RU" sz="2000" dirty="0"/>
              <a:t>налоговой </a:t>
            </a:r>
            <a:r>
              <a:rPr lang="ru-RU" sz="2000" dirty="0" smtClean="0"/>
              <a:t>  </a:t>
            </a:r>
            <a:r>
              <a:rPr lang="ru-RU" sz="2000" dirty="0" smtClean="0"/>
              <a:t>  </a:t>
            </a:r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000" dirty="0" smtClean="0"/>
              <a:t>декларации         </a:t>
            </a:r>
            <a:r>
              <a:rPr lang="ru-RU" sz="2000" dirty="0" smtClean="0"/>
              <a:t>утверждена </a:t>
            </a:r>
            <a:r>
              <a:rPr lang="ru-RU" sz="2000" dirty="0"/>
              <a:t>Приказом ФНС России  </a:t>
            </a:r>
            <a:r>
              <a:rPr lang="ru-RU" sz="2000" dirty="0" smtClean="0"/>
              <a:t>  от    19.06.2019 </a:t>
            </a:r>
            <a:r>
              <a:rPr lang="ru-RU" sz="2000" dirty="0"/>
              <a:t>№  </a:t>
            </a:r>
            <a:r>
              <a:rPr lang="ru-RU" sz="2000" dirty="0" smtClean="0"/>
              <a:t>  </a:t>
            </a:r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000" dirty="0" smtClean="0"/>
              <a:t>ММВ-7-21/311</a:t>
            </a:r>
            <a:r>
              <a:rPr lang="ru-RU" sz="2000" dirty="0" smtClean="0"/>
              <a:t>@;</a:t>
            </a:r>
          </a:p>
          <a:p>
            <a:pPr>
              <a:defRPr/>
            </a:pPr>
            <a:r>
              <a:rPr lang="ru-RU" sz="2000" dirty="0" smtClean="0"/>
              <a:t>3.    С 01.01.2020   </a:t>
            </a:r>
            <a:r>
              <a:rPr lang="ru-RU" sz="2000" dirty="0"/>
              <a:t>приказом ФНС России от 14.08.2019  </a:t>
            </a:r>
            <a:r>
              <a:rPr lang="ru-RU" sz="2000" dirty="0" smtClean="0"/>
              <a:t> </a:t>
            </a:r>
            <a:r>
              <a:rPr lang="ru-RU" sz="2000" dirty="0"/>
              <a:t>№ </a:t>
            </a:r>
            <a:r>
              <a:rPr lang="ru-RU" sz="2000" dirty="0" smtClean="0"/>
              <a:t>СА-7-1/405</a:t>
            </a:r>
            <a:r>
              <a:rPr lang="ru-RU" sz="2000" dirty="0"/>
              <a:t>@ </a:t>
            </a:r>
            <a:endParaRPr lang="ru-RU" sz="2000" dirty="0" smtClean="0"/>
          </a:p>
          <a:p>
            <a:pPr>
              <a:defRPr/>
            </a:pPr>
            <a:r>
              <a:rPr lang="ru-RU" sz="2000" dirty="0" smtClean="0"/>
              <a:t>       изменена  </a:t>
            </a:r>
            <a:r>
              <a:rPr lang="ru-RU" sz="2000" dirty="0"/>
              <a:t>форма декларации по налогу </a:t>
            </a:r>
            <a:r>
              <a:rPr lang="ru-RU" sz="2000" dirty="0" smtClean="0"/>
              <a:t> </a:t>
            </a:r>
            <a:r>
              <a:rPr lang="ru-RU" sz="2000" dirty="0"/>
              <a:t> на имущество </a:t>
            </a:r>
            <a:r>
              <a:rPr lang="ru-RU" sz="2000" dirty="0" smtClean="0"/>
              <a:t>организаций;</a:t>
            </a:r>
          </a:p>
          <a:p>
            <a:pPr>
              <a:defRPr/>
            </a:pPr>
            <a:r>
              <a:rPr lang="ru-RU" sz="2000" dirty="0" smtClean="0"/>
              <a:t>4.     С  01.01.2020  </a:t>
            </a:r>
            <a:r>
              <a:rPr lang="ru-RU" sz="2000" dirty="0"/>
              <a:t>расширяется перечень объектов недвижимого имущества, в </a:t>
            </a:r>
            <a:r>
              <a:rPr lang="ru-RU" sz="2000" dirty="0" smtClean="0"/>
              <a:t>   </a:t>
            </a:r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 отношении </a:t>
            </a:r>
            <a:r>
              <a:rPr lang="ru-RU" sz="2000" dirty="0"/>
              <a:t>которых законами субъектов Российской Федерации могут </a:t>
            </a:r>
            <a:r>
              <a:rPr lang="ru-RU" sz="2000" dirty="0" smtClean="0"/>
              <a:t>    </a:t>
            </a:r>
          </a:p>
          <a:p>
            <a:pPr>
              <a:defRPr/>
            </a:pPr>
            <a:r>
              <a:rPr lang="ru-RU" sz="2000" dirty="0" smtClean="0"/>
              <a:t>        быть </a:t>
            </a:r>
            <a:r>
              <a:rPr lang="ru-RU" sz="2000" dirty="0"/>
              <a:t>определены особенности определения налоговой базы по налогу на </a:t>
            </a:r>
            <a:endParaRPr lang="ru-RU" sz="2000" dirty="0" smtClean="0"/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 имущество </a:t>
            </a:r>
            <a:r>
              <a:rPr lang="ru-RU" sz="2000" dirty="0" smtClean="0"/>
              <a:t>организаций (п.4. ст. 378.2 НК РФ);</a:t>
            </a:r>
            <a:endParaRPr lang="ru-RU" sz="2000" dirty="0" smtClean="0"/>
          </a:p>
          <a:p>
            <a:pPr>
              <a:defRPr/>
            </a:pPr>
            <a:r>
              <a:rPr lang="ru-RU" sz="2000" dirty="0" smtClean="0"/>
              <a:t>5.    С </a:t>
            </a:r>
            <a:r>
              <a:rPr lang="ru-RU" sz="2000" dirty="0"/>
              <a:t>налогового периода 2020 года исключается условие учета объектов </a:t>
            </a:r>
            <a:r>
              <a:rPr lang="ru-RU" sz="2000" dirty="0" smtClean="0"/>
              <a:t>    </a:t>
            </a:r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 недвижимости </a:t>
            </a:r>
            <a:r>
              <a:rPr lang="ru-RU" sz="2000" dirty="0"/>
              <a:t>на балансе в качестве основных средств </a:t>
            </a:r>
            <a:r>
              <a:rPr lang="ru-RU" sz="2000" dirty="0" smtClean="0"/>
              <a:t>организации</a:t>
            </a:r>
          </a:p>
          <a:p>
            <a:pPr>
              <a:defRPr/>
            </a:pPr>
            <a:r>
              <a:rPr lang="ru-RU" sz="2000" dirty="0"/>
              <a:t> </a:t>
            </a:r>
            <a:r>
              <a:rPr lang="ru-RU" sz="2000" dirty="0" smtClean="0"/>
              <a:t>       </a:t>
            </a:r>
            <a:r>
              <a:rPr lang="ru-RU" sz="2000" dirty="0"/>
              <a:t>для их налогообложения исходя из кадастровой </a:t>
            </a:r>
            <a:r>
              <a:rPr lang="ru-RU" sz="2000" dirty="0" smtClean="0"/>
              <a:t>стоимости.</a:t>
            </a:r>
            <a:endParaRPr lang="ru-RU" sz="2000" dirty="0"/>
          </a:p>
          <a:p>
            <a:pPr>
              <a:defRPr/>
            </a:pPr>
            <a:r>
              <a:rPr lang="ru-RU" sz="2000" dirty="0" smtClean="0"/>
              <a:t> 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0196" y="396255"/>
            <a:ext cx="9505056" cy="7200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НАЛОГУ НА ИМУЩЕСТВО ОРГАНИЗАЦИЙ НА ФЕДЕРАЛЬНОМ УРОВНЕ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862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6180" y="771919"/>
            <a:ext cx="9577064" cy="64087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457200" indent="-457200" algn="just">
              <a:buAutoNum type="arabicPeriod"/>
              <a:defRPr/>
            </a:pPr>
            <a:endParaRPr lang="ru-RU" sz="2000" dirty="0" smtClean="0"/>
          </a:p>
          <a:p>
            <a:pPr marL="457200" indent="-457200" algn="just">
              <a:buAutoNum type="arabicPeriod"/>
              <a:defRPr/>
            </a:pPr>
            <a:endParaRPr lang="ru-RU" sz="2000" dirty="0"/>
          </a:p>
          <a:p>
            <a:pPr marL="457200" indent="-457200" algn="just">
              <a:buAutoNum type="arabicPeriod"/>
              <a:defRPr/>
            </a:pPr>
            <a:endParaRPr lang="ru-RU" sz="2000" dirty="0" smtClean="0"/>
          </a:p>
          <a:p>
            <a:pPr marL="457200" indent="-457200" algn="just">
              <a:buAutoNum type="arabicPeriod"/>
              <a:defRPr/>
            </a:pPr>
            <a:r>
              <a:rPr lang="ru-RU" sz="2000" b="1" dirty="0" smtClean="0"/>
              <a:t> </a:t>
            </a:r>
            <a:r>
              <a:rPr lang="ru-RU" sz="2000" dirty="0"/>
              <a:t>С 2020 года налоговая база в отношении объектов </a:t>
            </a:r>
            <a:r>
              <a:rPr lang="ru-RU" sz="2000" dirty="0" smtClean="0"/>
              <a:t>недвижимого</a:t>
            </a:r>
          </a:p>
          <a:p>
            <a:pPr algn="just">
              <a:defRPr/>
            </a:pPr>
            <a:r>
              <a:rPr lang="ru-RU" sz="2000" dirty="0" smtClean="0"/>
              <a:t>имущества, </a:t>
            </a:r>
            <a:r>
              <a:rPr lang="ru-RU" sz="2000" dirty="0"/>
              <a:t>налог по которым исчисляется от кадастровой стоимости (административных, торговых, офисных) уменьшается на </a:t>
            </a:r>
            <a:r>
              <a:rPr lang="ru-RU" sz="2000" b="1" dirty="0"/>
              <a:t>10 процентов кадастровой стоимости</a:t>
            </a:r>
            <a:r>
              <a:rPr lang="ru-RU" sz="2000" dirty="0"/>
              <a:t> каждого объекта недвижимого имущества</a:t>
            </a:r>
            <a:r>
              <a:rPr lang="ru-RU" sz="2000" dirty="0" smtClean="0"/>
              <a:t>;</a:t>
            </a:r>
          </a:p>
          <a:p>
            <a:pPr algn="just">
              <a:defRPr/>
            </a:pPr>
            <a:r>
              <a:rPr lang="ru-RU" sz="2000" b="1" dirty="0" smtClean="0"/>
              <a:t>2</a:t>
            </a:r>
            <a:r>
              <a:rPr lang="ru-RU" sz="2000" dirty="0" smtClean="0"/>
              <a:t>.  Увеличивается </a:t>
            </a:r>
            <a:r>
              <a:rPr lang="ru-RU" sz="2000" dirty="0"/>
              <a:t>ставка   </a:t>
            </a:r>
            <a:r>
              <a:rPr lang="ru-RU" sz="2000" b="1" dirty="0"/>
              <a:t>с 0,5% до  1,1% </a:t>
            </a:r>
            <a:r>
              <a:rPr lang="ru-RU" sz="2000" dirty="0"/>
              <a:t> - для имущества организаций в отношении объектов жилищного фонда и инженерной инфраструктуры </a:t>
            </a:r>
            <a:r>
              <a:rPr lang="ru-RU" sz="2000" dirty="0" smtClean="0"/>
              <a:t>ЖКХ, </a:t>
            </a:r>
            <a:r>
              <a:rPr lang="ru-RU" sz="2000" dirty="0"/>
              <a:t>содержание которых финансируется за счет средств бюджетов субъектов Российской Федерации и (или) местных </a:t>
            </a:r>
            <a:r>
              <a:rPr lang="ru-RU" sz="2000" dirty="0" smtClean="0"/>
              <a:t>бюджетов;</a:t>
            </a:r>
          </a:p>
          <a:p>
            <a:pPr>
              <a:defRPr/>
            </a:pPr>
            <a:r>
              <a:rPr lang="ru-RU" sz="2000" b="1" dirty="0" smtClean="0"/>
              <a:t>3. </a:t>
            </a:r>
            <a:r>
              <a:rPr lang="ru-RU" sz="2000" dirty="0" smtClean="0"/>
              <a:t>С  </a:t>
            </a:r>
            <a:r>
              <a:rPr lang="ru-RU" sz="2000" dirty="0"/>
              <a:t>1 января 2020 года по 31 декабря 2022  года  включительно </a:t>
            </a:r>
            <a:r>
              <a:rPr lang="ru-RU" sz="2000" dirty="0" smtClean="0"/>
              <a:t>установлена </a:t>
            </a:r>
            <a:r>
              <a:rPr lang="ru-RU" sz="2000" b="1" dirty="0"/>
              <a:t>ставка в размере 1,1 %  и </a:t>
            </a:r>
            <a:r>
              <a:rPr lang="ru-RU" sz="2000" b="1" dirty="0" smtClean="0"/>
              <a:t>отменена </a:t>
            </a:r>
            <a:r>
              <a:rPr lang="ru-RU" sz="2000" b="1" dirty="0"/>
              <a:t>льгота </a:t>
            </a:r>
            <a:r>
              <a:rPr lang="ru-RU" sz="2000" dirty="0"/>
              <a:t>(действовавшая до 01.01.2020)   - для имущества организаций в отношении объектов инженерной инфраструктуры </a:t>
            </a:r>
            <a:r>
              <a:rPr lang="ru-RU" sz="2000" dirty="0" smtClean="0"/>
              <a:t>ЖКХ, </a:t>
            </a:r>
            <a:r>
              <a:rPr lang="ru-RU" sz="2000" dirty="0"/>
              <a:t>предназначенных для водоснабжения, водоотведения, строительство и реконструкция которых осуществлялись в рамках краевой целевой программы "Развитие г. Владивостока как центра международного сотрудничества в Азиатско-Тихоокеанском регионе" на 2008 - 2019 годы</a:t>
            </a:r>
            <a:r>
              <a:rPr lang="ru-RU" sz="2000" dirty="0" smtClean="0"/>
              <a:t>;</a:t>
            </a:r>
          </a:p>
          <a:p>
            <a:pPr>
              <a:defRPr/>
            </a:pPr>
            <a:r>
              <a:rPr lang="ru-RU" sz="2000" b="1" dirty="0" smtClean="0"/>
              <a:t>4.</a:t>
            </a:r>
            <a:r>
              <a:rPr lang="ru-RU" sz="2000" b="1" dirty="0"/>
              <a:t> </a:t>
            </a:r>
            <a:r>
              <a:rPr lang="ru-RU" sz="2000" b="1" dirty="0" smtClean="0"/>
              <a:t> </a:t>
            </a:r>
            <a:r>
              <a:rPr lang="ru-RU" sz="2000" dirty="0" smtClean="0"/>
              <a:t>С </a:t>
            </a:r>
            <a:r>
              <a:rPr lang="ru-RU" sz="2000" dirty="0"/>
              <a:t>1 января 2020 года по 31 декабря 2024 года включительно</a:t>
            </a:r>
            <a:r>
              <a:rPr lang="ru-RU" sz="2000" b="1" dirty="0"/>
              <a:t> </a:t>
            </a:r>
            <a:r>
              <a:rPr lang="ru-RU" sz="2000" b="1" dirty="0" smtClean="0"/>
              <a:t>установлена </a:t>
            </a:r>
            <a:r>
              <a:rPr lang="ru-RU" sz="2000" b="1" dirty="0"/>
              <a:t>«новая» ставка в размере 1,1 %</a:t>
            </a:r>
            <a:r>
              <a:rPr lang="ru-RU" sz="2000" dirty="0"/>
              <a:t> - для имущества организаций, оказывающих услуги в области высшего образования, учредителем которых выступает Российская </a:t>
            </a:r>
            <a:r>
              <a:rPr lang="ru-RU" sz="2000" dirty="0" smtClean="0"/>
              <a:t>Федерация;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80" y="324247"/>
            <a:ext cx="9505056" cy="450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НАЛОГУ НА ИМУЩЕСТВО ОРГАНИЗАЦИЙ НА РЕГИОНАЛЬНОМ УРОВНЕ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9800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4172" y="771556"/>
            <a:ext cx="9649072" cy="61926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000" b="1" dirty="0" smtClean="0"/>
          </a:p>
          <a:p>
            <a:pPr algn="just">
              <a:defRPr/>
            </a:pPr>
            <a:endParaRPr lang="ru-RU" sz="2000" b="1" dirty="0"/>
          </a:p>
          <a:p>
            <a:pPr algn="just">
              <a:defRPr/>
            </a:pPr>
            <a:endParaRPr lang="ru-RU" sz="2000" b="1" dirty="0" smtClean="0"/>
          </a:p>
          <a:p>
            <a:pPr algn="just">
              <a:defRPr/>
            </a:pPr>
            <a:r>
              <a:rPr lang="ru-RU" sz="2000" b="1" dirty="0" smtClean="0"/>
              <a:t>5. </a:t>
            </a:r>
            <a:r>
              <a:rPr lang="ru-RU" sz="2000" b="1" dirty="0"/>
              <a:t>С</a:t>
            </a:r>
            <a:r>
              <a:rPr lang="ru-RU" sz="2000" b="1" dirty="0" smtClean="0"/>
              <a:t> </a:t>
            </a:r>
            <a:r>
              <a:rPr lang="ru-RU" sz="2000" b="1" dirty="0"/>
              <a:t>01.01.2020  </a:t>
            </a:r>
            <a:r>
              <a:rPr lang="ru-RU" sz="2000" dirty="0"/>
              <a:t>исключена из части 2 статьи 2 Закона  № 82-КЗ и, следовательно, </a:t>
            </a:r>
            <a:r>
              <a:rPr lang="ru-RU" sz="2000" b="1" dirty="0"/>
              <a:t>увеличивается с 0.1% до 2.2% ставка  налога,</a:t>
            </a:r>
            <a:r>
              <a:rPr lang="ru-RU" sz="2000" dirty="0"/>
              <a:t> установленная   для имущества организаций в отношении объектов социально-культурной сферы, используемых ими для нужд культуры и искусства, образования, физической культуры и спорта, здравоохранения и социального обеспечения, содержание которых финансируется за счет средств бюджетов субъектов Российской Федерации и (или) местных </a:t>
            </a:r>
            <a:r>
              <a:rPr lang="ru-RU" sz="2000" dirty="0" smtClean="0"/>
              <a:t>бюджетов.</a:t>
            </a:r>
          </a:p>
          <a:p>
            <a:pPr algn="ctr">
              <a:defRPr/>
            </a:pPr>
            <a:endParaRPr lang="ru-RU" sz="2000" b="1" dirty="0" smtClean="0"/>
          </a:p>
          <a:p>
            <a:pPr algn="ctr">
              <a:defRPr/>
            </a:pPr>
            <a:r>
              <a:rPr lang="ru-RU" sz="2000" b="1" dirty="0" smtClean="0"/>
              <a:t>С  </a:t>
            </a:r>
            <a:r>
              <a:rPr lang="ru-RU" sz="2000" b="1" dirty="0"/>
              <a:t>01.01.2020    от уплаты налога на имущество организаций освобождаются </a:t>
            </a:r>
            <a:r>
              <a:rPr lang="ru-RU" sz="2000" b="1" dirty="0" smtClean="0"/>
              <a:t>    только </a:t>
            </a:r>
            <a:r>
              <a:rPr lang="ru-RU" sz="2000" b="1" dirty="0"/>
              <a:t>2 категории налогоплательщиков</a:t>
            </a:r>
            <a:r>
              <a:rPr lang="ru-RU" sz="2000" b="1" dirty="0" smtClean="0"/>
              <a:t>: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 smtClean="0"/>
              <a:t>с 01.01.2020 по 31.12.2021  </a:t>
            </a:r>
            <a:r>
              <a:rPr lang="ru-RU" sz="1800" dirty="0"/>
              <a:t>включительно организации - в отношении объектов теплоснабжения, работающих на сжиженном углеводородном газе, и очистных сооружений биологической очистки, обеспечивающих функционирование </a:t>
            </a:r>
            <a:r>
              <a:rPr lang="ru-RU" sz="1800" dirty="0" smtClean="0"/>
              <a:t>аэропортов;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/>
              <a:t>сельскохозяйственные организации </a:t>
            </a:r>
            <a:r>
              <a:rPr lang="ru-RU" sz="1800" dirty="0" smtClean="0"/>
              <a:t>в </a:t>
            </a:r>
            <a:r>
              <a:rPr lang="ru-RU" sz="1800" dirty="0"/>
              <a:t>сумме средств, направленных в течение налогового периода на капитальное строительство производственных объектов, техническое перевооружение сельскохозяйственного </a:t>
            </a:r>
            <a:r>
              <a:rPr lang="ru-RU" sz="1800" dirty="0" smtClean="0"/>
              <a:t>производства и др., </a:t>
            </a:r>
            <a:r>
              <a:rPr lang="ru-RU" sz="1800" dirty="0"/>
              <a:t>при условии, что выручка данных организаций от производственной деятельности, переработки и реализации сельскохозяйственной продукции составляет не менее 70 </a:t>
            </a:r>
            <a:r>
              <a:rPr lang="ru-RU" sz="1800" dirty="0" smtClean="0"/>
              <a:t>процентов.</a:t>
            </a:r>
            <a:endParaRPr lang="ru-RU" sz="1800" b="1" dirty="0"/>
          </a:p>
          <a:p>
            <a:pPr algn="just">
              <a:defRPr/>
            </a:pPr>
            <a:endParaRPr lang="ru-RU" sz="2000" dirty="0" smtClean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80" y="324247"/>
            <a:ext cx="9505056" cy="450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НАЛОГУ НА ИМУЩЕСТВО ОРГАНИЗАЦИЙ НА РЕГИОНАЛЬНОМ УРОВНЕ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2571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4172" y="771556"/>
            <a:ext cx="9649072" cy="61926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000" b="1" dirty="0" smtClean="0"/>
          </a:p>
          <a:p>
            <a:pPr algn="just">
              <a:defRPr/>
            </a:pPr>
            <a:endParaRPr lang="ru-RU" sz="2000" b="1" dirty="0"/>
          </a:p>
          <a:p>
            <a:pPr algn="just">
              <a:defRPr/>
            </a:pPr>
            <a:endParaRPr lang="ru-RU" sz="2000" b="1" dirty="0" smtClean="0"/>
          </a:p>
          <a:p>
            <a:pPr algn="ctr">
              <a:defRPr/>
            </a:pPr>
            <a:endParaRPr lang="ru-RU" sz="2000" b="1" dirty="0" smtClean="0"/>
          </a:p>
          <a:p>
            <a:pPr algn="ctr">
              <a:defRPr/>
            </a:pPr>
            <a:r>
              <a:rPr lang="ru-RU" sz="2000" b="1" dirty="0" smtClean="0"/>
              <a:t>С  </a:t>
            </a:r>
            <a:r>
              <a:rPr lang="ru-RU" sz="2000" b="1" dirty="0"/>
              <a:t>01.01.2020    </a:t>
            </a:r>
            <a:r>
              <a:rPr lang="ru-RU" sz="2000" b="1" dirty="0" smtClean="0"/>
              <a:t>отменяются льготы    по налогу </a:t>
            </a:r>
            <a:r>
              <a:rPr lang="ru-RU" sz="2000" b="1" dirty="0"/>
              <a:t>на имущество организаций </a:t>
            </a:r>
            <a:r>
              <a:rPr lang="ru-RU" sz="2000" b="1" dirty="0" smtClean="0"/>
              <a:t>для  </a:t>
            </a:r>
            <a:r>
              <a:rPr lang="ru-RU" sz="2000" b="1" dirty="0" smtClean="0"/>
              <a:t>4-х категорий </a:t>
            </a:r>
            <a:r>
              <a:rPr lang="ru-RU" sz="2000" b="1" dirty="0"/>
              <a:t>налогоплательщиков</a:t>
            </a:r>
            <a:r>
              <a:rPr lang="ru-RU" sz="2000" b="1" dirty="0" smtClean="0"/>
              <a:t>: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 smtClean="0"/>
              <a:t>Российских </a:t>
            </a:r>
            <a:r>
              <a:rPr lang="ru-RU" sz="1800" dirty="0" err="1" smtClean="0"/>
              <a:t>рыбохозяйственных</a:t>
            </a:r>
            <a:r>
              <a:rPr lang="ru-RU" sz="1800" dirty="0" smtClean="0"/>
              <a:t> организаций, имеющих </a:t>
            </a:r>
            <a:r>
              <a:rPr lang="ru-RU" sz="1800" dirty="0"/>
              <a:t>в собственности имущество на территории Приморского края, в отношении промыслового флота (добывающего, обрабатывающего, транспортного), при условии, что их выручка от производственной деятельности по выращиванию, вылову и переработке рыбы и морепродуктов составляет не менее 70 процентов от общей суммы выручки от реализации </a:t>
            </a:r>
            <a:r>
              <a:rPr lang="ru-RU" sz="1800" dirty="0" smtClean="0"/>
              <a:t>продукции;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 smtClean="0"/>
              <a:t>организаций </a:t>
            </a:r>
            <a:r>
              <a:rPr lang="ru-RU" sz="1800" dirty="0"/>
              <a:t>- в отношении находящихся в собственности Приморского края и муниципальных образований Приморского края автомобильных дорог и дорожно-мостовых сооружений общего пользования, а также сооружений, являющихся неотъемлемой технологической частью указанных </a:t>
            </a:r>
            <a:r>
              <a:rPr lang="ru-RU" sz="1800" dirty="0" smtClean="0"/>
              <a:t>объектов;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/>
              <a:t>жилищных кооперативов, жилищно-строительных кооперативов, товариществ собственников жилья, объединений товариществ собственников жилья, действующих в соответствии с жилищным законодательством Российской Федерации, - в отношении имущества, используемого ими для осуществления уставной </a:t>
            </a:r>
            <a:r>
              <a:rPr lang="ru-RU" sz="1800" dirty="0" smtClean="0"/>
              <a:t>деятельности;</a:t>
            </a:r>
          </a:p>
          <a:p>
            <a:pPr marL="342900" indent="-342900" algn="just">
              <a:buFontTx/>
              <a:buChar char="-"/>
              <a:defRPr/>
            </a:pPr>
            <a:r>
              <a:rPr lang="ru-RU" sz="1800" dirty="0" smtClean="0"/>
              <a:t>некоммерческих </a:t>
            </a:r>
            <a:r>
              <a:rPr lang="ru-RU" sz="1800" dirty="0"/>
              <a:t>организаций - в отношении имущества, полученного в виде безвозмездной помощи (содействия) и (или) приобретенного за счет средств, полученных в виде безвозмездной помощи (содействия) в порядке, установленном Федеральным законом от 4 мая 1999 года N </a:t>
            </a:r>
            <a:r>
              <a:rPr lang="ru-RU" sz="1800" dirty="0" smtClean="0"/>
              <a:t>95-ФЗ.</a:t>
            </a:r>
            <a:endParaRPr lang="ru-RU" sz="1800" b="1" dirty="0"/>
          </a:p>
          <a:p>
            <a:pPr algn="just">
              <a:defRPr/>
            </a:pPr>
            <a:endParaRPr lang="ru-RU" sz="2000" dirty="0" smtClean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80" y="324247"/>
            <a:ext cx="9505056" cy="450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НАЛОГУ НА ИМУЩЕСТВО ОРГАНИЗАЦИЙ НА РЕГИОНАЛЬНОМ УРОВНЕ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603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164" y="900311"/>
            <a:ext cx="9433048" cy="59766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000" b="1" dirty="0" smtClean="0"/>
          </a:p>
          <a:p>
            <a:pPr algn="just">
              <a:defRPr/>
            </a:pPr>
            <a:endParaRPr lang="ru-RU" sz="2000" b="1" dirty="0"/>
          </a:p>
          <a:p>
            <a:pPr algn="just">
              <a:defRPr/>
            </a:pPr>
            <a:endParaRPr lang="ru-RU" sz="2000" b="1" dirty="0" smtClean="0"/>
          </a:p>
          <a:p>
            <a:pPr algn="ctr">
              <a:defRPr/>
            </a:pPr>
            <a:endParaRPr lang="ru-RU" sz="2000" b="1" dirty="0" smtClean="0"/>
          </a:p>
          <a:p>
            <a:pPr algn="just">
              <a:defRPr/>
            </a:pPr>
            <a:r>
              <a:rPr lang="ru-RU" sz="2000" b="1" dirty="0"/>
              <a:t>1.</a:t>
            </a:r>
            <a:r>
              <a:rPr lang="ru-RU" sz="2000" dirty="0"/>
              <a:t> Начиная с 2021 года  отменена обязанность организаций по представлению деклараций по  транспортному и земельному налогам </a:t>
            </a:r>
            <a:r>
              <a:rPr lang="ru-RU" sz="2000" b="1" dirty="0"/>
              <a:t>за налоговый период 2020 </a:t>
            </a:r>
            <a:r>
              <a:rPr lang="ru-RU" sz="2000" b="1" dirty="0" smtClean="0"/>
              <a:t>года</a:t>
            </a:r>
            <a:r>
              <a:rPr lang="ru-RU" sz="2000" dirty="0" smtClean="0"/>
              <a:t>;</a:t>
            </a:r>
          </a:p>
          <a:p>
            <a:r>
              <a:rPr lang="ru-RU" sz="2000" b="1" dirty="0" smtClean="0"/>
              <a:t>2.  </a:t>
            </a:r>
            <a:r>
              <a:rPr lang="ru-RU" sz="2000" dirty="0" smtClean="0"/>
              <a:t>Установлены единые сроки уплаты. </a:t>
            </a:r>
            <a:r>
              <a:rPr lang="ru-RU" sz="2000" dirty="0"/>
              <a:t>Налог подлежит уплате  </a:t>
            </a:r>
            <a:r>
              <a:rPr lang="ru-RU" sz="2000" dirty="0" smtClean="0"/>
              <a:t>организациями                                </a:t>
            </a:r>
            <a:r>
              <a:rPr lang="ru-RU" sz="2000" dirty="0"/>
              <a:t>в срок не позднее 1 марта года, следующего за истекшим налоговым периодом</a:t>
            </a:r>
            <a:r>
              <a:rPr lang="ru-RU" sz="2000" dirty="0" smtClean="0"/>
              <a:t>. </a:t>
            </a:r>
            <a:r>
              <a:rPr lang="ru-RU" sz="2000" dirty="0"/>
              <a:t>Авансовые платежи  в 2020 году по налогу подлежат уплате </a:t>
            </a:r>
            <a:r>
              <a:rPr lang="ru-RU" sz="2000" dirty="0" smtClean="0"/>
              <a:t>в </a:t>
            </a:r>
            <a:r>
              <a:rPr lang="ru-RU" sz="2000" dirty="0"/>
              <a:t>срок не позднее последнего числа месяца, следующего за истекшим отчетным периодом ( </a:t>
            </a:r>
            <a:r>
              <a:rPr lang="ru-RU" sz="2000" dirty="0" err="1"/>
              <a:t>т.е</a:t>
            </a:r>
            <a:r>
              <a:rPr lang="ru-RU" sz="2000" dirty="0"/>
              <a:t> не позднее 30 апреля, 31 июля, 31 </a:t>
            </a:r>
            <a:r>
              <a:rPr lang="ru-RU" sz="2000" dirty="0" smtClean="0"/>
              <a:t>октября)</a:t>
            </a:r>
            <a:r>
              <a:rPr lang="ru-RU" sz="1800" dirty="0" smtClean="0"/>
              <a:t>;</a:t>
            </a:r>
          </a:p>
          <a:p>
            <a:pPr marL="457200" indent="-457200">
              <a:buAutoNum type="arabicPeriod" startAt="3"/>
            </a:pPr>
            <a:r>
              <a:rPr lang="ru-RU" sz="2000" b="1" dirty="0" smtClean="0"/>
              <a:t>С </a:t>
            </a:r>
            <a:r>
              <a:rPr lang="ru-RU" sz="2000" b="1" dirty="0"/>
              <a:t>2021  </a:t>
            </a:r>
            <a:r>
              <a:rPr lang="ru-RU" sz="2000" b="1" dirty="0" smtClean="0"/>
              <a:t>года </a:t>
            </a:r>
            <a:r>
              <a:rPr lang="ru-RU" sz="2000" dirty="0" smtClean="0"/>
              <a:t>налоговые </a:t>
            </a:r>
            <a:r>
              <a:rPr lang="ru-RU" sz="2000" dirty="0"/>
              <a:t>органы будут направлять </a:t>
            </a:r>
            <a:r>
              <a:rPr lang="ru-RU" sz="2000" dirty="0" smtClean="0"/>
              <a:t>организациям (их </a:t>
            </a:r>
          </a:p>
          <a:p>
            <a:r>
              <a:rPr lang="ru-RU" sz="2000" dirty="0" smtClean="0"/>
              <a:t>обособленным подразделениям) сообщения </a:t>
            </a:r>
            <a:r>
              <a:rPr lang="ru-RU" sz="2000" dirty="0"/>
              <a:t>об исчисленных налоговыми органами суммах транспортного и земельного </a:t>
            </a:r>
            <a:r>
              <a:rPr lang="ru-RU" sz="2000" dirty="0" smtClean="0"/>
              <a:t>налогов.</a:t>
            </a:r>
            <a:r>
              <a:rPr lang="ru-RU" sz="2000" b="1" dirty="0"/>
              <a:t> </a:t>
            </a:r>
            <a:r>
              <a:rPr lang="ru-RU" sz="2000" dirty="0"/>
              <a:t>Форма сообщения утверждена Приказом ФНС России от 05.07.2019     </a:t>
            </a:r>
            <a:r>
              <a:rPr lang="ru-RU" sz="2000" dirty="0" smtClean="0"/>
              <a:t>№ ММВ-7-1/337@;</a:t>
            </a:r>
          </a:p>
          <a:p>
            <a:r>
              <a:rPr lang="ru-RU" sz="2000" b="1" dirty="0" smtClean="0"/>
              <a:t>4.  </a:t>
            </a:r>
            <a:r>
              <a:rPr lang="ru-RU" sz="2000" dirty="0" smtClean="0"/>
              <a:t>Для </a:t>
            </a:r>
            <a:r>
              <a:rPr lang="ru-RU" sz="2000" dirty="0"/>
              <a:t>налогоплательщиков-организаций </a:t>
            </a:r>
            <a:r>
              <a:rPr lang="ru-RU" sz="2000" dirty="0" smtClean="0"/>
              <a:t>установлен заявительный порядок</a:t>
            </a:r>
          </a:p>
          <a:p>
            <a:r>
              <a:rPr lang="ru-RU" sz="2000" dirty="0" smtClean="0"/>
              <a:t>предоставления льгот </a:t>
            </a:r>
            <a:r>
              <a:rPr lang="ru-RU" sz="2000" dirty="0"/>
              <a:t>по </a:t>
            </a:r>
            <a:r>
              <a:rPr lang="ru-RU" sz="2000" dirty="0" smtClean="0"/>
              <a:t>налогу. Форма </a:t>
            </a:r>
            <a:r>
              <a:rPr lang="ru-RU" sz="2000" dirty="0"/>
              <a:t>заявления утверждена приказом  ФНС России от 25.07.2019 N ММВ-7-21/377</a:t>
            </a:r>
            <a:r>
              <a:rPr lang="ru-RU" sz="2000" dirty="0" smtClean="0"/>
              <a:t>@;</a:t>
            </a:r>
          </a:p>
          <a:p>
            <a:r>
              <a:rPr lang="ru-RU" sz="2000" b="1" dirty="0" smtClean="0"/>
              <a:t>5. </a:t>
            </a:r>
            <a:r>
              <a:rPr lang="ru-RU" sz="2000" dirty="0"/>
              <a:t>С 2021 года  </a:t>
            </a:r>
            <a:r>
              <a:rPr lang="ru-RU" sz="2000" dirty="0" smtClean="0"/>
              <a:t>установлена  </a:t>
            </a:r>
            <a:r>
              <a:rPr lang="ru-RU" sz="2000" dirty="0"/>
              <a:t>обязанность - </a:t>
            </a:r>
            <a:r>
              <a:rPr lang="ru-RU" sz="2000" dirty="0" smtClean="0"/>
              <a:t>направлять </a:t>
            </a:r>
            <a:r>
              <a:rPr lang="ru-RU" sz="2000" dirty="0"/>
              <a:t>в налоговый орган по своему выбору Сообщение о наличии у </a:t>
            </a:r>
            <a:r>
              <a:rPr lang="ru-RU" sz="2000" dirty="0" smtClean="0"/>
              <a:t>организаций </a:t>
            </a:r>
            <a:r>
              <a:rPr lang="ru-RU" sz="2000" dirty="0"/>
              <a:t>транспортных средств и (или) земельных </a:t>
            </a:r>
            <a:r>
              <a:rPr lang="ru-RU" sz="2000" dirty="0" smtClean="0"/>
              <a:t>участков</a:t>
            </a:r>
            <a:r>
              <a:rPr lang="ru-RU" sz="2000" dirty="0"/>
              <a:t>.</a:t>
            </a:r>
          </a:p>
          <a:p>
            <a:pPr algn="just">
              <a:defRPr/>
            </a:pPr>
            <a:endParaRPr lang="ru-RU" sz="2000" dirty="0" smtClean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80" y="324247"/>
            <a:ext cx="9505056" cy="450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</a:t>
            </a:r>
            <a:r>
              <a:rPr lang="ru-RU" sz="20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ПО ТРАНСПОРТНОМУ И  ЗЕМЕЛЬНОМУ НАЛОГУ  ДЛЯ ОРГАНИЗАЦИЙ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4246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22164" y="972319"/>
            <a:ext cx="9433048" cy="61926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ru-RU" sz="2000" b="1" dirty="0" smtClean="0"/>
          </a:p>
          <a:p>
            <a:pPr algn="just">
              <a:defRPr/>
            </a:pPr>
            <a:endParaRPr lang="ru-RU" sz="2000" b="1" dirty="0"/>
          </a:p>
          <a:p>
            <a:pPr algn="just">
              <a:defRPr/>
            </a:pPr>
            <a:endParaRPr lang="ru-RU" sz="2000" b="1" dirty="0" smtClean="0"/>
          </a:p>
          <a:p>
            <a:pPr algn="ctr">
              <a:defRPr/>
            </a:pPr>
            <a:endParaRPr lang="ru-RU" sz="2000" b="1" dirty="0" smtClean="0"/>
          </a:p>
          <a:p>
            <a:pPr algn="just">
              <a:defRPr/>
            </a:pPr>
            <a:r>
              <a:rPr lang="ru-RU" sz="2000" b="1" dirty="0"/>
              <a:t>1.</a:t>
            </a:r>
            <a:r>
              <a:rPr lang="ru-RU" sz="2000" dirty="0"/>
              <a:t> </a:t>
            </a:r>
            <a:r>
              <a:rPr lang="ru-RU" sz="2000" dirty="0" smtClean="0"/>
              <a:t>В 2020 году на территории Приморского края налог на имущество физических лиц за 2019 год будет исчислен от инвентаризационной стоимости с учетом коэффициента-дефлятора 1.518;</a:t>
            </a:r>
          </a:p>
          <a:p>
            <a:pPr marL="457200" indent="-457200" algn="just">
              <a:buAutoNum type="arabicPeriod" startAt="2"/>
              <a:defRPr/>
            </a:pPr>
            <a:r>
              <a:rPr lang="ru-RU" sz="2000" dirty="0" smtClean="0"/>
              <a:t>Налог за 2020 год </a:t>
            </a:r>
            <a:r>
              <a:rPr lang="ru-RU" sz="2000" dirty="0"/>
              <a:t>будет </a:t>
            </a:r>
            <a:r>
              <a:rPr lang="ru-RU" sz="2000" dirty="0" smtClean="0"/>
              <a:t>исчислен в 2021 году  </a:t>
            </a:r>
            <a:r>
              <a:rPr lang="ru-RU" sz="2000" dirty="0"/>
              <a:t>от </a:t>
            </a:r>
            <a:r>
              <a:rPr lang="ru-RU" sz="2000" dirty="0" smtClean="0"/>
              <a:t>кадастровой стоимости по</a:t>
            </a:r>
          </a:p>
          <a:p>
            <a:pPr algn="just">
              <a:defRPr/>
            </a:pPr>
            <a:r>
              <a:rPr lang="ru-RU" sz="2000" dirty="0" smtClean="0"/>
              <a:t>сроку </a:t>
            </a:r>
            <a:r>
              <a:rPr lang="ru-RU" sz="2000" dirty="0"/>
              <a:t>уплаты – не позднее </a:t>
            </a:r>
            <a:r>
              <a:rPr lang="ru-RU" sz="2000" dirty="0" smtClean="0"/>
              <a:t>01.12.2021.</a:t>
            </a:r>
          </a:p>
          <a:p>
            <a:r>
              <a:rPr lang="ru-RU" sz="2000" dirty="0" smtClean="0"/>
              <a:t>3.   Налоговая </a:t>
            </a:r>
            <a:r>
              <a:rPr lang="ru-RU" sz="2000" dirty="0"/>
              <a:t>база </a:t>
            </a:r>
            <a:r>
              <a:rPr lang="ru-RU" sz="2000" dirty="0" smtClean="0"/>
              <a:t>(кадастровая стоимость) будет определяться </a:t>
            </a:r>
            <a:r>
              <a:rPr lang="ru-RU" sz="2000" dirty="0"/>
              <a:t>в отношении каждого жилого объекта недвижимости за вычетом стоимости определенного количества квадратных метров в зависимости от его вида</a:t>
            </a:r>
            <a:r>
              <a:rPr lang="ru-RU" sz="2000" dirty="0" smtClean="0"/>
              <a:t>. В </a:t>
            </a:r>
            <a:r>
              <a:rPr lang="ru-RU" sz="2000" dirty="0"/>
              <a:t>отношении квартиры и части жилого дома  предусмотрен </a:t>
            </a:r>
            <a:r>
              <a:rPr lang="ru-RU" sz="2000" dirty="0" smtClean="0"/>
              <a:t> </a:t>
            </a:r>
            <a:r>
              <a:rPr lang="ru-RU" sz="2000" dirty="0"/>
              <a:t>вычет в размере кадастровой стоимости </a:t>
            </a:r>
            <a:r>
              <a:rPr lang="ru-RU" sz="2000" b="1" dirty="0"/>
              <a:t>20 квадратных метров общей площади </a:t>
            </a:r>
            <a:r>
              <a:rPr lang="ru-RU" sz="2000" dirty="0"/>
              <a:t>этой квартиры или части жилого дома; в отношении жилого дома - </a:t>
            </a:r>
            <a:r>
              <a:rPr lang="ru-RU" sz="2000" b="1" dirty="0"/>
              <a:t>50 квадратных метров</a:t>
            </a:r>
            <a:r>
              <a:rPr lang="ru-RU" sz="2000" dirty="0"/>
              <a:t>; в отношении комнаты, части квартиры - </a:t>
            </a:r>
            <a:r>
              <a:rPr lang="ru-RU" sz="2000" b="1" dirty="0"/>
              <a:t>10 квадратных </a:t>
            </a:r>
            <a:r>
              <a:rPr lang="ru-RU" sz="2000" b="1" dirty="0" smtClean="0"/>
              <a:t>метров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- исчисление </a:t>
            </a:r>
            <a:r>
              <a:rPr lang="ru-RU" sz="2000" dirty="0"/>
              <a:t>налога за первые три налоговых периода с начала применения  порядка определения налоговой базы исходя из кадастровой стоимости </a:t>
            </a:r>
            <a:r>
              <a:rPr lang="ru-RU" sz="2000" dirty="0" smtClean="0"/>
              <a:t> будет производится </a:t>
            </a:r>
            <a:r>
              <a:rPr lang="ru-RU" sz="2000" b="1" dirty="0"/>
              <a:t>с учетом понижающих коэффициентов 0,2, 0,4 и </a:t>
            </a:r>
            <a:r>
              <a:rPr lang="ru-RU" sz="2000" b="1" dirty="0" smtClean="0"/>
              <a:t>0,6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Начиная с третьего налогового </a:t>
            </a:r>
            <a:r>
              <a:rPr lang="ru-RU" sz="2000" dirty="0" smtClean="0"/>
              <a:t>периода </a:t>
            </a:r>
            <a:r>
              <a:rPr lang="ru-RU" sz="2000" dirty="0"/>
              <a:t>предусмотрено применение коэффициента, ограничивающего ежегодный рост налога по кадастровой </a:t>
            </a:r>
            <a:r>
              <a:rPr lang="ru-RU" sz="2000" dirty="0" smtClean="0"/>
              <a:t>    </a:t>
            </a:r>
          </a:p>
          <a:p>
            <a:r>
              <a:rPr lang="ru-RU" sz="2000" dirty="0" smtClean="0"/>
              <a:t>стоимости </a:t>
            </a:r>
            <a:r>
              <a:rPr lang="ru-RU" sz="2000" dirty="0"/>
              <a:t>не более чем на 10 процентов. </a:t>
            </a:r>
          </a:p>
          <a:p>
            <a:endParaRPr lang="ru-RU" sz="2000" dirty="0"/>
          </a:p>
          <a:p>
            <a:pPr algn="just">
              <a:defRPr/>
            </a:pPr>
            <a:endParaRPr lang="ru-RU" sz="2000" dirty="0" smtClean="0"/>
          </a:p>
          <a:p>
            <a:pPr algn="just">
              <a:defRPr/>
            </a:pPr>
            <a:endParaRPr lang="ru-RU" sz="2000" dirty="0" smtClean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ru-RU" sz="2400" dirty="0" smtClean="0"/>
              <a:t>      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6180" y="324247"/>
            <a:ext cx="9505056" cy="450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ИЗМЕНЕНИЯ</a:t>
            </a: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ПО НАЛОГУ НА ИМУЩЕСТВО ФИЗИЧЕСКИХ ЛИЦ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969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6220" y="2628503"/>
            <a:ext cx="8561139" cy="22322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РАЗЕЦ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ОБРАЗЕЦ 2</Template>
  <TotalTime>2217</TotalTime>
  <Words>1110</Words>
  <Application>Microsoft Office PowerPoint</Application>
  <PresentationFormat>Произвольный</PresentationFormat>
  <Paragraphs>103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ОБРАЗЕЦ 2</vt:lpstr>
      <vt:lpstr> УПРАВЛЕНИЕ ФНС РОССИИ ПО ПРИМОРСКОМУ КРАЮ  «Основные изменения налогового законодательства по имущественным  налогам, вступившие в силу с 01.01.2020»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Илькун Дмитрий Павлович</dc:creator>
  <cp:lastModifiedBy>Нестерова Лариса Семёновна</cp:lastModifiedBy>
  <cp:revision>170</cp:revision>
  <cp:lastPrinted>2020-03-03T06:51:20Z</cp:lastPrinted>
  <dcterms:created xsi:type="dcterms:W3CDTF">2017-05-22T00:15:56Z</dcterms:created>
  <dcterms:modified xsi:type="dcterms:W3CDTF">2020-03-03T21:18:28Z</dcterms:modified>
</cp:coreProperties>
</file>