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0" r:id="rId2"/>
    <p:sldMasterId id="2147483700" r:id="rId3"/>
    <p:sldMasterId id="2147483713" r:id="rId4"/>
  </p:sldMasterIdLst>
  <p:notesMasterIdLst>
    <p:notesMasterId r:id="rId12"/>
  </p:notesMasterIdLst>
  <p:handoutMasterIdLst>
    <p:handoutMasterId r:id="rId13"/>
  </p:handoutMasterIdLst>
  <p:sldIdLst>
    <p:sldId id="292" r:id="rId5"/>
    <p:sldId id="293" r:id="rId6"/>
    <p:sldId id="294" r:id="rId7"/>
    <p:sldId id="288" r:id="rId8"/>
    <p:sldId id="289" r:id="rId9"/>
    <p:sldId id="290" r:id="rId10"/>
    <p:sldId id="295" r:id="rId11"/>
  </p:sldIdLst>
  <p:sldSz cx="12192000" cy="6858000"/>
  <p:notesSz cx="6808788" cy="9929813"/>
  <p:defaultTextStyle>
    <a:defPPr>
      <a:defRPr lang="ru-RU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FF"/>
    <a:srgbClr val="3C1A56"/>
    <a:srgbClr val="EDF1F6"/>
    <a:srgbClr val="EEF1F7"/>
    <a:srgbClr val="9DA6B7"/>
    <a:srgbClr val="F8FAFF"/>
    <a:srgbClr val="B6C2D4"/>
    <a:srgbClr val="A8B3C1"/>
    <a:srgbClr val="9CAFCC"/>
    <a:srgbClr val="AEB9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4"/>
    <p:restoredTop sz="94695"/>
  </p:normalViewPr>
  <p:slideViewPr>
    <p:cSldViewPr snapToGrid="0">
      <p:cViewPr varScale="1">
        <p:scale>
          <a:sx n="112" d="100"/>
          <a:sy n="112" d="100"/>
        </p:scale>
        <p:origin x="-450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3128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083B6D-5712-4A56-9A2F-7B8E631449E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26AE9F-7402-4C3C-8247-61C582ADAABF}">
      <dgm:prSet phldrT="[Текст]" custT="1"/>
      <dgm:spPr>
        <a:noFill/>
        <a:ln>
          <a:solidFill>
            <a:schemeClr val="accent3"/>
          </a:solidFill>
        </a:ln>
      </dgm:spPr>
      <dgm:t>
        <a:bodyPr/>
        <a:lstStyle/>
        <a:p>
          <a:pPr>
            <a:lnSpc>
              <a:spcPct val="70000"/>
            </a:lnSpc>
            <a:spcAft>
              <a:spcPts val="0"/>
            </a:spcAft>
          </a:pPr>
          <a:r>
            <a:rPr lang="ru-RU" sz="2700" dirty="0" smtClean="0">
              <a:solidFill>
                <a:schemeClr val="tx1"/>
              </a:solidFill>
            </a:rPr>
            <a:t>Межведомственная комиссия  </a:t>
          </a:r>
        </a:p>
        <a:p>
          <a:pPr>
            <a:lnSpc>
              <a:spcPct val="70000"/>
            </a:lnSpc>
            <a:spcAft>
              <a:spcPts val="0"/>
            </a:spcAft>
          </a:pPr>
          <a:r>
            <a:rPr lang="ru-RU" sz="2700" dirty="0" smtClean="0">
              <a:solidFill>
                <a:schemeClr val="tx1"/>
              </a:solidFill>
            </a:rPr>
            <a:t>Ставропольского края</a:t>
          </a:r>
        </a:p>
        <a:p>
          <a:pPr>
            <a:lnSpc>
              <a:spcPct val="70000"/>
            </a:lnSpc>
            <a:spcAft>
              <a:spcPts val="0"/>
            </a:spcAft>
          </a:pPr>
          <a:r>
            <a:rPr lang="ru-RU" sz="2700" dirty="0" smtClean="0">
              <a:solidFill>
                <a:schemeClr val="tx1"/>
              </a:solidFill>
            </a:rPr>
            <a:t>(МВК) </a:t>
          </a:r>
        </a:p>
        <a:p>
          <a:pPr>
            <a:lnSpc>
              <a:spcPct val="90000"/>
            </a:lnSpc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Постановление ПСК от 15.11.2021 №577-п</a:t>
          </a:r>
          <a:endParaRPr lang="ru-RU" sz="1800" dirty="0">
            <a:solidFill>
              <a:schemeClr val="tx1"/>
            </a:solidFill>
          </a:endParaRPr>
        </a:p>
      </dgm:t>
    </dgm:pt>
    <dgm:pt modelId="{00BAFE1A-FE58-4B1C-AE7B-EDAE72FBFECB}" type="parTrans" cxnId="{4B56FB1E-9AB6-4A50-8579-449A5904086D}">
      <dgm:prSet/>
      <dgm:spPr/>
      <dgm:t>
        <a:bodyPr/>
        <a:lstStyle/>
        <a:p>
          <a:endParaRPr lang="ru-RU"/>
        </a:p>
      </dgm:t>
    </dgm:pt>
    <dgm:pt modelId="{EE70A57A-7FFD-432F-A230-9F5EA30E421B}" type="sibTrans" cxnId="{4B56FB1E-9AB6-4A50-8579-449A5904086D}">
      <dgm:prSet/>
      <dgm:spPr/>
      <dgm:t>
        <a:bodyPr/>
        <a:lstStyle/>
        <a:p>
          <a:endParaRPr lang="ru-RU"/>
        </a:p>
      </dgm:t>
    </dgm:pt>
    <dgm:pt modelId="{9A0E401D-0669-4DDC-B639-273EDF9E37A5}">
      <dgm:prSet phldrT="[Текст]" custT="1"/>
      <dgm:spPr>
        <a:noFill/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Рабочая группа МО</a:t>
          </a:r>
          <a:endParaRPr lang="ru-RU" sz="1600" dirty="0">
            <a:solidFill>
              <a:schemeClr val="tx1"/>
            </a:solidFill>
          </a:endParaRPr>
        </a:p>
      </dgm:t>
    </dgm:pt>
    <dgm:pt modelId="{A0F45798-492B-423D-9925-82EFC1852E89}" type="parTrans" cxnId="{E55AEF32-DC31-4963-96BF-82CA4D066177}">
      <dgm:prSet/>
      <dgm:spPr/>
      <dgm:t>
        <a:bodyPr/>
        <a:lstStyle/>
        <a:p>
          <a:endParaRPr lang="ru-RU"/>
        </a:p>
      </dgm:t>
    </dgm:pt>
    <dgm:pt modelId="{7FCC8910-4C63-4E48-9B9B-B4E6E1AC93C0}" type="sibTrans" cxnId="{E55AEF32-DC31-4963-96BF-82CA4D066177}">
      <dgm:prSet/>
      <dgm:spPr/>
      <dgm:t>
        <a:bodyPr/>
        <a:lstStyle/>
        <a:p>
          <a:endParaRPr lang="ru-RU"/>
        </a:p>
      </dgm:t>
    </dgm:pt>
    <dgm:pt modelId="{740372C7-652C-4518-808A-F7FD9BDED94E}">
      <dgm:prSet phldrT="[Текст]" custT="1"/>
      <dgm:spPr>
        <a:noFill/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accent1">
                  <a:lumMod val="50000"/>
                </a:schemeClr>
              </a:solidFill>
            </a:rPr>
            <a:t>Рабочая</a:t>
          </a:r>
          <a:r>
            <a:rPr lang="ru-RU" sz="1600" dirty="0" smtClean="0"/>
            <a:t> </a:t>
          </a:r>
          <a:r>
            <a:rPr lang="ru-RU" sz="1600" dirty="0" smtClean="0">
              <a:solidFill>
                <a:schemeClr val="accent1">
                  <a:lumMod val="50000"/>
                </a:schemeClr>
              </a:solidFill>
            </a:rPr>
            <a:t>группа МО</a:t>
          </a:r>
          <a:endParaRPr lang="ru-RU" sz="1600" dirty="0">
            <a:solidFill>
              <a:schemeClr val="accent1">
                <a:lumMod val="50000"/>
              </a:schemeClr>
            </a:solidFill>
          </a:endParaRPr>
        </a:p>
      </dgm:t>
    </dgm:pt>
    <dgm:pt modelId="{EB69AEB8-267A-4C02-81D9-3515D1EDF9B5}" type="parTrans" cxnId="{D8331780-CCAA-48C9-A7CA-9716DBA31CF2}">
      <dgm:prSet/>
      <dgm:spPr/>
      <dgm:t>
        <a:bodyPr/>
        <a:lstStyle/>
        <a:p>
          <a:endParaRPr lang="ru-RU"/>
        </a:p>
      </dgm:t>
    </dgm:pt>
    <dgm:pt modelId="{297ED53E-92C9-4374-9DC3-1C0DF5F7C6B2}" type="sibTrans" cxnId="{D8331780-CCAA-48C9-A7CA-9716DBA31CF2}">
      <dgm:prSet/>
      <dgm:spPr/>
      <dgm:t>
        <a:bodyPr/>
        <a:lstStyle/>
        <a:p>
          <a:endParaRPr lang="ru-RU"/>
        </a:p>
      </dgm:t>
    </dgm:pt>
    <dgm:pt modelId="{8E6F87F0-5C12-4709-A139-83F2E448FBEB}">
      <dgm:prSet phldrT="[Текст]" custT="1"/>
      <dgm:spPr>
        <a:noFill/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accent1">
                  <a:lumMod val="50000"/>
                </a:schemeClr>
              </a:solidFill>
            </a:rPr>
            <a:t>Рабочая</a:t>
          </a:r>
          <a:r>
            <a:rPr lang="ru-RU" sz="1600" dirty="0" smtClean="0"/>
            <a:t> </a:t>
          </a:r>
          <a:r>
            <a:rPr lang="ru-RU" sz="1600" dirty="0" smtClean="0">
              <a:solidFill>
                <a:schemeClr val="accent1">
                  <a:lumMod val="50000"/>
                </a:schemeClr>
              </a:solidFill>
            </a:rPr>
            <a:t>группа МО</a:t>
          </a:r>
          <a:endParaRPr lang="ru-RU" sz="1200" dirty="0">
            <a:solidFill>
              <a:schemeClr val="accent1">
                <a:lumMod val="50000"/>
              </a:schemeClr>
            </a:solidFill>
          </a:endParaRPr>
        </a:p>
      </dgm:t>
    </dgm:pt>
    <dgm:pt modelId="{C4CF9170-3E2D-42AF-A33C-3EC548150011}" type="parTrans" cxnId="{88D16798-F491-4889-B642-2695CDA35AE0}">
      <dgm:prSet/>
      <dgm:spPr/>
      <dgm:t>
        <a:bodyPr/>
        <a:lstStyle/>
        <a:p>
          <a:endParaRPr lang="ru-RU"/>
        </a:p>
      </dgm:t>
    </dgm:pt>
    <dgm:pt modelId="{9AC8F8F1-953A-49EA-B487-A1CCEA5507BD}" type="sibTrans" cxnId="{88D16798-F491-4889-B642-2695CDA35AE0}">
      <dgm:prSet/>
      <dgm:spPr/>
      <dgm:t>
        <a:bodyPr/>
        <a:lstStyle/>
        <a:p>
          <a:endParaRPr lang="ru-RU"/>
        </a:p>
      </dgm:t>
    </dgm:pt>
    <dgm:pt modelId="{6F94B16F-C129-4161-B199-08F699AA23FD}" type="pres">
      <dgm:prSet presAssocID="{C5083B6D-5712-4A56-9A2F-7B8E631449E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E9E7025-7AAF-4768-82AB-B77A1AEA5988}" type="pres">
      <dgm:prSet presAssocID="{2226AE9F-7402-4C3C-8247-61C582ADAABF}" presName="hierRoot1" presStyleCnt="0">
        <dgm:presLayoutVars>
          <dgm:hierBranch val="init"/>
        </dgm:presLayoutVars>
      </dgm:prSet>
      <dgm:spPr/>
    </dgm:pt>
    <dgm:pt modelId="{F266D71D-1BEA-4B70-9339-EC361C707E9C}" type="pres">
      <dgm:prSet presAssocID="{2226AE9F-7402-4C3C-8247-61C582ADAABF}" presName="rootComposite1" presStyleCnt="0"/>
      <dgm:spPr/>
    </dgm:pt>
    <dgm:pt modelId="{AC66CF2B-B1B7-48D4-98CE-631D942036FE}" type="pres">
      <dgm:prSet presAssocID="{2226AE9F-7402-4C3C-8247-61C582ADAABF}" presName="rootText1" presStyleLbl="node0" presStyleIdx="0" presStyleCnt="1" custScaleX="323000" custScaleY="505475" custLinFactY="-100000" custLinFactNeighborX="-4762" custLinFactNeighborY="-1063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D2781E-87FA-40ED-B611-9ADD2619E45B}" type="pres">
      <dgm:prSet presAssocID="{2226AE9F-7402-4C3C-8247-61C582ADAAB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A1EFBE8-9C99-454F-8825-8DDF2F079FD0}" type="pres">
      <dgm:prSet presAssocID="{2226AE9F-7402-4C3C-8247-61C582ADAABF}" presName="hierChild2" presStyleCnt="0"/>
      <dgm:spPr/>
    </dgm:pt>
    <dgm:pt modelId="{B209E5F0-8F7A-433A-92A4-76515BC7D1E0}" type="pres">
      <dgm:prSet presAssocID="{A0F45798-492B-423D-9925-82EFC1852E89}" presName="Name37" presStyleLbl="parChTrans1D2" presStyleIdx="0" presStyleCnt="3"/>
      <dgm:spPr/>
      <dgm:t>
        <a:bodyPr/>
        <a:lstStyle/>
        <a:p>
          <a:endParaRPr lang="ru-RU"/>
        </a:p>
      </dgm:t>
    </dgm:pt>
    <dgm:pt modelId="{0808E58E-A9B1-4071-B66B-75C097DC381E}" type="pres">
      <dgm:prSet presAssocID="{9A0E401D-0669-4DDC-B639-273EDF9E37A5}" presName="hierRoot2" presStyleCnt="0">
        <dgm:presLayoutVars>
          <dgm:hierBranch val="init"/>
        </dgm:presLayoutVars>
      </dgm:prSet>
      <dgm:spPr/>
    </dgm:pt>
    <dgm:pt modelId="{8FB16B86-AA72-4B68-9227-2629EB00DFD3}" type="pres">
      <dgm:prSet presAssocID="{9A0E401D-0669-4DDC-B639-273EDF9E37A5}" presName="rootComposite" presStyleCnt="0"/>
      <dgm:spPr/>
    </dgm:pt>
    <dgm:pt modelId="{A5E79D9C-942A-4BA2-8B47-4CADA23FA7C1}" type="pres">
      <dgm:prSet presAssocID="{9A0E401D-0669-4DDC-B639-273EDF9E37A5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EA9268-6DAB-4BB0-BA10-BF2637D1B300}" type="pres">
      <dgm:prSet presAssocID="{9A0E401D-0669-4DDC-B639-273EDF9E37A5}" presName="rootConnector" presStyleLbl="node2" presStyleIdx="0" presStyleCnt="3"/>
      <dgm:spPr/>
      <dgm:t>
        <a:bodyPr/>
        <a:lstStyle/>
        <a:p>
          <a:endParaRPr lang="ru-RU"/>
        </a:p>
      </dgm:t>
    </dgm:pt>
    <dgm:pt modelId="{991C8C9C-8AFE-480B-BF03-B28082E4F447}" type="pres">
      <dgm:prSet presAssocID="{9A0E401D-0669-4DDC-B639-273EDF9E37A5}" presName="hierChild4" presStyleCnt="0"/>
      <dgm:spPr/>
    </dgm:pt>
    <dgm:pt modelId="{BF03B7B6-48EE-4AE0-AED2-8950C91DB13F}" type="pres">
      <dgm:prSet presAssocID="{9A0E401D-0669-4DDC-B639-273EDF9E37A5}" presName="hierChild5" presStyleCnt="0"/>
      <dgm:spPr/>
    </dgm:pt>
    <dgm:pt modelId="{76F4F914-7288-4920-A4C6-E5E733C53D26}" type="pres">
      <dgm:prSet presAssocID="{EB69AEB8-267A-4C02-81D9-3515D1EDF9B5}" presName="Name37" presStyleLbl="parChTrans1D2" presStyleIdx="1" presStyleCnt="3"/>
      <dgm:spPr/>
      <dgm:t>
        <a:bodyPr/>
        <a:lstStyle/>
        <a:p>
          <a:endParaRPr lang="ru-RU"/>
        </a:p>
      </dgm:t>
    </dgm:pt>
    <dgm:pt modelId="{B065D45B-5F69-425B-97AD-269F6F73511E}" type="pres">
      <dgm:prSet presAssocID="{740372C7-652C-4518-808A-F7FD9BDED94E}" presName="hierRoot2" presStyleCnt="0">
        <dgm:presLayoutVars>
          <dgm:hierBranch val="init"/>
        </dgm:presLayoutVars>
      </dgm:prSet>
      <dgm:spPr/>
    </dgm:pt>
    <dgm:pt modelId="{F890AAF8-1FA5-4693-BA35-5587CE68D7D1}" type="pres">
      <dgm:prSet presAssocID="{740372C7-652C-4518-808A-F7FD9BDED94E}" presName="rootComposite" presStyleCnt="0"/>
      <dgm:spPr/>
    </dgm:pt>
    <dgm:pt modelId="{1E64EFB8-2DF7-4487-ABF1-09AF1027F4B6}" type="pres">
      <dgm:prSet presAssocID="{740372C7-652C-4518-808A-F7FD9BDED94E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EB8DD1-EBEC-4C65-AFF5-BC9C9A4F47A1}" type="pres">
      <dgm:prSet presAssocID="{740372C7-652C-4518-808A-F7FD9BDED94E}" presName="rootConnector" presStyleLbl="node2" presStyleIdx="1" presStyleCnt="3"/>
      <dgm:spPr/>
      <dgm:t>
        <a:bodyPr/>
        <a:lstStyle/>
        <a:p>
          <a:endParaRPr lang="ru-RU"/>
        </a:p>
      </dgm:t>
    </dgm:pt>
    <dgm:pt modelId="{A7BD1D0C-9C7E-4342-934E-EA896B6DB56C}" type="pres">
      <dgm:prSet presAssocID="{740372C7-652C-4518-808A-F7FD9BDED94E}" presName="hierChild4" presStyleCnt="0"/>
      <dgm:spPr/>
    </dgm:pt>
    <dgm:pt modelId="{E515EE89-1D16-4D94-B09C-A45613BB5564}" type="pres">
      <dgm:prSet presAssocID="{740372C7-652C-4518-808A-F7FD9BDED94E}" presName="hierChild5" presStyleCnt="0"/>
      <dgm:spPr/>
    </dgm:pt>
    <dgm:pt modelId="{5F8199D6-263F-4BCB-AE44-1F4F4CDBCC13}" type="pres">
      <dgm:prSet presAssocID="{C4CF9170-3E2D-42AF-A33C-3EC548150011}" presName="Name37" presStyleLbl="parChTrans1D2" presStyleIdx="2" presStyleCnt="3"/>
      <dgm:spPr/>
      <dgm:t>
        <a:bodyPr/>
        <a:lstStyle/>
        <a:p>
          <a:endParaRPr lang="ru-RU"/>
        </a:p>
      </dgm:t>
    </dgm:pt>
    <dgm:pt modelId="{BEC5AE7C-CA44-4A89-BD58-5023F5543B42}" type="pres">
      <dgm:prSet presAssocID="{8E6F87F0-5C12-4709-A139-83F2E448FBEB}" presName="hierRoot2" presStyleCnt="0">
        <dgm:presLayoutVars>
          <dgm:hierBranch val="init"/>
        </dgm:presLayoutVars>
      </dgm:prSet>
      <dgm:spPr/>
    </dgm:pt>
    <dgm:pt modelId="{2BCB0959-372C-4A86-B6B8-5271EF8EB838}" type="pres">
      <dgm:prSet presAssocID="{8E6F87F0-5C12-4709-A139-83F2E448FBEB}" presName="rootComposite" presStyleCnt="0"/>
      <dgm:spPr/>
    </dgm:pt>
    <dgm:pt modelId="{F184976A-D872-4D04-9556-70D24DE499E6}" type="pres">
      <dgm:prSet presAssocID="{8E6F87F0-5C12-4709-A139-83F2E448FBE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26786D-A247-4DD6-8C6C-49C00B2D8A1C}" type="pres">
      <dgm:prSet presAssocID="{8E6F87F0-5C12-4709-A139-83F2E448FBEB}" presName="rootConnector" presStyleLbl="node2" presStyleIdx="2" presStyleCnt="3"/>
      <dgm:spPr/>
      <dgm:t>
        <a:bodyPr/>
        <a:lstStyle/>
        <a:p>
          <a:endParaRPr lang="ru-RU"/>
        </a:p>
      </dgm:t>
    </dgm:pt>
    <dgm:pt modelId="{CC029180-5AFB-448D-8112-0A9E82A4D70E}" type="pres">
      <dgm:prSet presAssocID="{8E6F87F0-5C12-4709-A139-83F2E448FBEB}" presName="hierChild4" presStyleCnt="0"/>
      <dgm:spPr/>
    </dgm:pt>
    <dgm:pt modelId="{A0C085BF-8683-4FC0-9094-97C569B5805B}" type="pres">
      <dgm:prSet presAssocID="{8E6F87F0-5C12-4709-A139-83F2E448FBEB}" presName="hierChild5" presStyleCnt="0"/>
      <dgm:spPr/>
    </dgm:pt>
    <dgm:pt modelId="{0ABC5FD9-89AD-4DFF-B1C3-0057A3558001}" type="pres">
      <dgm:prSet presAssocID="{2226AE9F-7402-4C3C-8247-61C582ADAABF}" presName="hierChild3" presStyleCnt="0"/>
      <dgm:spPr/>
    </dgm:pt>
  </dgm:ptLst>
  <dgm:cxnLst>
    <dgm:cxn modelId="{66498F92-0C5E-47EB-BD43-A45BE0146DB1}" type="presOf" srcId="{C4CF9170-3E2D-42AF-A33C-3EC548150011}" destId="{5F8199D6-263F-4BCB-AE44-1F4F4CDBCC13}" srcOrd="0" destOrd="0" presId="urn:microsoft.com/office/officeart/2005/8/layout/orgChart1"/>
    <dgm:cxn modelId="{840331B0-26BC-4E8D-B444-30D3229739A5}" type="presOf" srcId="{2226AE9F-7402-4C3C-8247-61C582ADAABF}" destId="{AC66CF2B-B1B7-48D4-98CE-631D942036FE}" srcOrd="0" destOrd="0" presId="urn:microsoft.com/office/officeart/2005/8/layout/orgChart1"/>
    <dgm:cxn modelId="{44B1A632-3B9E-481A-9AF4-A906E0EA081E}" type="presOf" srcId="{2226AE9F-7402-4C3C-8247-61C582ADAABF}" destId="{94D2781E-87FA-40ED-B611-9ADD2619E45B}" srcOrd="1" destOrd="0" presId="urn:microsoft.com/office/officeart/2005/8/layout/orgChart1"/>
    <dgm:cxn modelId="{E55AEF32-DC31-4963-96BF-82CA4D066177}" srcId="{2226AE9F-7402-4C3C-8247-61C582ADAABF}" destId="{9A0E401D-0669-4DDC-B639-273EDF9E37A5}" srcOrd="0" destOrd="0" parTransId="{A0F45798-492B-423D-9925-82EFC1852E89}" sibTransId="{7FCC8910-4C63-4E48-9B9B-B4E6E1AC93C0}"/>
    <dgm:cxn modelId="{4B56FB1E-9AB6-4A50-8579-449A5904086D}" srcId="{C5083B6D-5712-4A56-9A2F-7B8E631449E2}" destId="{2226AE9F-7402-4C3C-8247-61C582ADAABF}" srcOrd="0" destOrd="0" parTransId="{00BAFE1A-FE58-4B1C-AE7B-EDAE72FBFECB}" sibTransId="{EE70A57A-7FFD-432F-A230-9F5EA30E421B}"/>
    <dgm:cxn modelId="{D8331780-CCAA-48C9-A7CA-9716DBA31CF2}" srcId="{2226AE9F-7402-4C3C-8247-61C582ADAABF}" destId="{740372C7-652C-4518-808A-F7FD9BDED94E}" srcOrd="1" destOrd="0" parTransId="{EB69AEB8-267A-4C02-81D9-3515D1EDF9B5}" sibTransId="{297ED53E-92C9-4374-9DC3-1C0DF5F7C6B2}"/>
    <dgm:cxn modelId="{CCAEC859-2A50-4812-AD77-3581B459F873}" type="presOf" srcId="{A0F45798-492B-423D-9925-82EFC1852E89}" destId="{B209E5F0-8F7A-433A-92A4-76515BC7D1E0}" srcOrd="0" destOrd="0" presId="urn:microsoft.com/office/officeart/2005/8/layout/orgChart1"/>
    <dgm:cxn modelId="{AF696A80-0C50-4866-91E9-67B037148A39}" type="presOf" srcId="{8E6F87F0-5C12-4709-A139-83F2E448FBEB}" destId="{8B26786D-A247-4DD6-8C6C-49C00B2D8A1C}" srcOrd="1" destOrd="0" presId="urn:microsoft.com/office/officeart/2005/8/layout/orgChart1"/>
    <dgm:cxn modelId="{F9646DC4-0049-464C-A75F-0912F0D79905}" type="presOf" srcId="{EB69AEB8-267A-4C02-81D9-3515D1EDF9B5}" destId="{76F4F914-7288-4920-A4C6-E5E733C53D26}" srcOrd="0" destOrd="0" presId="urn:microsoft.com/office/officeart/2005/8/layout/orgChart1"/>
    <dgm:cxn modelId="{30686882-8BA8-412F-98CA-5B914EDEFD0E}" type="presOf" srcId="{9A0E401D-0669-4DDC-B639-273EDF9E37A5}" destId="{A5E79D9C-942A-4BA2-8B47-4CADA23FA7C1}" srcOrd="0" destOrd="0" presId="urn:microsoft.com/office/officeart/2005/8/layout/orgChart1"/>
    <dgm:cxn modelId="{88D16798-F491-4889-B642-2695CDA35AE0}" srcId="{2226AE9F-7402-4C3C-8247-61C582ADAABF}" destId="{8E6F87F0-5C12-4709-A139-83F2E448FBEB}" srcOrd="2" destOrd="0" parTransId="{C4CF9170-3E2D-42AF-A33C-3EC548150011}" sibTransId="{9AC8F8F1-953A-49EA-B487-A1CCEA5507BD}"/>
    <dgm:cxn modelId="{4E6D7750-AA4E-4281-A3C2-43ADB7D3D7B5}" type="presOf" srcId="{8E6F87F0-5C12-4709-A139-83F2E448FBEB}" destId="{F184976A-D872-4D04-9556-70D24DE499E6}" srcOrd="0" destOrd="0" presId="urn:microsoft.com/office/officeart/2005/8/layout/orgChart1"/>
    <dgm:cxn modelId="{246FEE25-D403-4150-BD26-F6770B4EE4FC}" type="presOf" srcId="{C5083B6D-5712-4A56-9A2F-7B8E631449E2}" destId="{6F94B16F-C129-4161-B199-08F699AA23FD}" srcOrd="0" destOrd="0" presId="urn:microsoft.com/office/officeart/2005/8/layout/orgChart1"/>
    <dgm:cxn modelId="{F4E4C333-D181-48B0-8C2E-620F35D22A27}" type="presOf" srcId="{9A0E401D-0669-4DDC-B639-273EDF9E37A5}" destId="{68EA9268-6DAB-4BB0-BA10-BF2637D1B300}" srcOrd="1" destOrd="0" presId="urn:microsoft.com/office/officeart/2005/8/layout/orgChart1"/>
    <dgm:cxn modelId="{640E4697-8BAD-488A-82DC-D0CAD0E9DA7D}" type="presOf" srcId="{740372C7-652C-4518-808A-F7FD9BDED94E}" destId="{1E64EFB8-2DF7-4487-ABF1-09AF1027F4B6}" srcOrd="0" destOrd="0" presId="urn:microsoft.com/office/officeart/2005/8/layout/orgChart1"/>
    <dgm:cxn modelId="{C67A4F07-D568-48F8-AD46-94662AF85EEE}" type="presOf" srcId="{740372C7-652C-4518-808A-F7FD9BDED94E}" destId="{1CEB8DD1-EBEC-4C65-AFF5-BC9C9A4F47A1}" srcOrd="1" destOrd="0" presId="urn:microsoft.com/office/officeart/2005/8/layout/orgChart1"/>
    <dgm:cxn modelId="{42296CB8-53E0-4440-BC2B-FABDE9D75B0E}" type="presParOf" srcId="{6F94B16F-C129-4161-B199-08F699AA23FD}" destId="{1E9E7025-7AAF-4768-82AB-B77A1AEA5988}" srcOrd="0" destOrd="0" presId="urn:microsoft.com/office/officeart/2005/8/layout/orgChart1"/>
    <dgm:cxn modelId="{72A26DEA-9614-4C10-83BA-956354A8B20D}" type="presParOf" srcId="{1E9E7025-7AAF-4768-82AB-B77A1AEA5988}" destId="{F266D71D-1BEA-4B70-9339-EC361C707E9C}" srcOrd="0" destOrd="0" presId="urn:microsoft.com/office/officeart/2005/8/layout/orgChart1"/>
    <dgm:cxn modelId="{1976842B-E753-4265-9872-18DB7F250441}" type="presParOf" srcId="{F266D71D-1BEA-4B70-9339-EC361C707E9C}" destId="{AC66CF2B-B1B7-48D4-98CE-631D942036FE}" srcOrd="0" destOrd="0" presId="urn:microsoft.com/office/officeart/2005/8/layout/orgChart1"/>
    <dgm:cxn modelId="{B94A8AC0-22E0-48CD-A444-F63307B382F5}" type="presParOf" srcId="{F266D71D-1BEA-4B70-9339-EC361C707E9C}" destId="{94D2781E-87FA-40ED-B611-9ADD2619E45B}" srcOrd="1" destOrd="0" presId="urn:microsoft.com/office/officeart/2005/8/layout/orgChart1"/>
    <dgm:cxn modelId="{F355397A-25ED-4061-A0ED-7E32180C63DE}" type="presParOf" srcId="{1E9E7025-7AAF-4768-82AB-B77A1AEA5988}" destId="{AA1EFBE8-9C99-454F-8825-8DDF2F079FD0}" srcOrd="1" destOrd="0" presId="urn:microsoft.com/office/officeart/2005/8/layout/orgChart1"/>
    <dgm:cxn modelId="{3AC4D19F-C9C0-4159-8293-A4F8BFACD224}" type="presParOf" srcId="{AA1EFBE8-9C99-454F-8825-8DDF2F079FD0}" destId="{B209E5F0-8F7A-433A-92A4-76515BC7D1E0}" srcOrd="0" destOrd="0" presId="urn:microsoft.com/office/officeart/2005/8/layout/orgChart1"/>
    <dgm:cxn modelId="{1BC6BDC2-B628-441A-8E9D-6C3D8B6481F0}" type="presParOf" srcId="{AA1EFBE8-9C99-454F-8825-8DDF2F079FD0}" destId="{0808E58E-A9B1-4071-B66B-75C097DC381E}" srcOrd="1" destOrd="0" presId="urn:microsoft.com/office/officeart/2005/8/layout/orgChart1"/>
    <dgm:cxn modelId="{4A160AAC-B6BB-411E-B85F-B8914FD8E625}" type="presParOf" srcId="{0808E58E-A9B1-4071-B66B-75C097DC381E}" destId="{8FB16B86-AA72-4B68-9227-2629EB00DFD3}" srcOrd="0" destOrd="0" presId="urn:microsoft.com/office/officeart/2005/8/layout/orgChart1"/>
    <dgm:cxn modelId="{AC5F7E01-DED7-4E93-B82C-5D824FAB2720}" type="presParOf" srcId="{8FB16B86-AA72-4B68-9227-2629EB00DFD3}" destId="{A5E79D9C-942A-4BA2-8B47-4CADA23FA7C1}" srcOrd="0" destOrd="0" presId="urn:microsoft.com/office/officeart/2005/8/layout/orgChart1"/>
    <dgm:cxn modelId="{B58502C8-5AFC-47BD-8A36-B1C052764633}" type="presParOf" srcId="{8FB16B86-AA72-4B68-9227-2629EB00DFD3}" destId="{68EA9268-6DAB-4BB0-BA10-BF2637D1B300}" srcOrd="1" destOrd="0" presId="urn:microsoft.com/office/officeart/2005/8/layout/orgChart1"/>
    <dgm:cxn modelId="{3C016270-9253-4510-91AC-E2507E27E4E6}" type="presParOf" srcId="{0808E58E-A9B1-4071-B66B-75C097DC381E}" destId="{991C8C9C-8AFE-480B-BF03-B28082E4F447}" srcOrd="1" destOrd="0" presId="urn:microsoft.com/office/officeart/2005/8/layout/orgChart1"/>
    <dgm:cxn modelId="{2F798F91-A6C8-45FF-A325-D3EE0D146819}" type="presParOf" srcId="{0808E58E-A9B1-4071-B66B-75C097DC381E}" destId="{BF03B7B6-48EE-4AE0-AED2-8950C91DB13F}" srcOrd="2" destOrd="0" presId="urn:microsoft.com/office/officeart/2005/8/layout/orgChart1"/>
    <dgm:cxn modelId="{238ED224-4545-49ED-953E-B9C21AD93183}" type="presParOf" srcId="{AA1EFBE8-9C99-454F-8825-8DDF2F079FD0}" destId="{76F4F914-7288-4920-A4C6-E5E733C53D26}" srcOrd="2" destOrd="0" presId="urn:microsoft.com/office/officeart/2005/8/layout/orgChart1"/>
    <dgm:cxn modelId="{41A4B816-D4E9-4810-9141-4E78AEBF473F}" type="presParOf" srcId="{AA1EFBE8-9C99-454F-8825-8DDF2F079FD0}" destId="{B065D45B-5F69-425B-97AD-269F6F73511E}" srcOrd="3" destOrd="0" presId="urn:microsoft.com/office/officeart/2005/8/layout/orgChart1"/>
    <dgm:cxn modelId="{35BABB2F-F922-4FB2-84A4-F7B8734E4FBE}" type="presParOf" srcId="{B065D45B-5F69-425B-97AD-269F6F73511E}" destId="{F890AAF8-1FA5-4693-BA35-5587CE68D7D1}" srcOrd="0" destOrd="0" presId="urn:microsoft.com/office/officeart/2005/8/layout/orgChart1"/>
    <dgm:cxn modelId="{E59FE831-0369-4FB5-A12B-FA263648B392}" type="presParOf" srcId="{F890AAF8-1FA5-4693-BA35-5587CE68D7D1}" destId="{1E64EFB8-2DF7-4487-ABF1-09AF1027F4B6}" srcOrd="0" destOrd="0" presId="urn:microsoft.com/office/officeart/2005/8/layout/orgChart1"/>
    <dgm:cxn modelId="{1B83701B-47EC-4AD8-A5E2-93870526E2C9}" type="presParOf" srcId="{F890AAF8-1FA5-4693-BA35-5587CE68D7D1}" destId="{1CEB8DD1-EBEC-4C65-AFF5-BC9C9A4F47A1}" srcOrd="1" destOrd="0" presId="urn:microsoft.com/office/officeart/2005/8/layout/orgChart1"/>
    <dgm:cxn modelId="{00199543-4BDF-4724-AC93-A68058D452F2}" type="presParOf" srcId="{B065D45B-5F69-425B-97AD-269F6F73511E}" destId="{A7BD1D0C-9C7E-4342-934E-EA896B6DB56C}" srcOrd="1" destOrd="0" presId="urn:microsoft.com/office/officeart/2005/8/layout/orgChart1"/>
    <dgm:cxn modelId="{98CEF411-3E60-493F-8FF2-F7486BCC8EA8}" type="presParOf" srcId="{B065D45B-5F69-425B-97AD-269F6F73511E}" destId="{E515EE89-1D16-4D94-B09C-A45613BB5564}" srcOrd="2" destOrd="0" presId="urn:microsoft.com/office/officeart/2005/8/layout/orgChart1"/>
    <dgm:cxn modelId="{12C27913-BDA7-4512-8F39-A55A5EDE2C33}" type="presParOf" srcId="{AA1EFBE8-9C99-454F-8825-8DDF2F079FD0}" destId="{5F8199D6-263F-4BCB-AE44-1F4F4CDBCC13}" srcOrd="4" destOrd="0" presId="urn:microsoft.com/office/officeart/2005/8/layout/orgChart1"/>
    <dgm:cxn modelId="{4FEBB0D1-100C-4033-9CB3-C7DCEEFF0F5D}" type="presParOf" srcId="{AA1EFBE8-9C99-454F-8825-8DDF2F079FD0}" destId="{BEC5AE7C-CA44-4A89-BD58-5023F5543B42}" srcOrd="5" destOrd="0" presId="urn:microsoft.com/office/officeart/2005/8/layout/orgChart1"/>
    <dgm:cxn modelId="{631474FA-7AAD-4465-A981-DAC31C18AC8C}" type="presParOf" srcId="{BEC5AE7C-CA44-4A89-BD58-5023F5543B42}" destId="{2BCB0959-372C-4A86-B6B8-5271EF8EB838}" srcOrd="0" destOrd="0" presId="urn:microsoft.com/office/officeart/2005/8/layout/orgChart1"/>
    <dgm:cxn modelId="{A7E23774-059C-4FB1-A83C-20F3422AE7FF}" type="presParOf" srcId="{2BCB0959-372C-4A86-B6B8-5271EF8EB838}" destId="{F184976A-D872-4D04-9556-70D24DE499E6}" srcOrd="0" destOrd="0" presId="urn:microsoft.com/office/officeart/2005/8/layout/orgChart1"/>
    <dgm:cxn modelId="{03175E41-93DD-463A-95B4-4E35D5E7AEAB}" type="presParOf" srcId="{2BCB0959-372C-4A86-B6B8-5271EF8EB838}" destId="{8B26786D-A247-4DD6-8C6C-49C00B2D8A1C}" srcOrd="1" destOrd="0" presId="urn:microsoft.com/office/officeart/2005/8/layout/orgChart1"/>
    <dgm:cxn modelId="{6B9A0A80-FC6E-4287-A378-BE436A9FF3C6}" type="presParOf" srcId="{BEC5AE7C-CA44-4A89-BD58-5023F5543B42}" destId="{CC029180-5AFB-448D-8112-0A9E82A4D70E}" srcOrd="1" destOrd="0" presId="urn:microsoft.com/office/officeart/2005/8/layout/orgChart1"/>
    <dgm:cxn modelId="{3306DA44-417D-465F-873D-90457D3C3B36}" type="presParOf" srcId="{BEC5AE7C-CA44-4A89-BD58-5023F5543B42}" destId="{A0C085BF-8683-4FC0-9094-97C569B5805B}" srcOrd="2" destOrd="0" presId="urn:microsoft.com/office/officeart/2005/8/layout/orgChart1"/>
    <dgm:cxn modelId="{C44F97EC-877F-4F5B-AE68-F6B05C844DB7}" type="presParOf" srcId="{1E9E7025-7AAF-4768-82AB-B77A1AEA5988}" destId="{0ABC5FD9-89AD-4DFF-B1C3-0057A355800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D23AA4-239E-4E8D-AA7F-E393BCE1485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1A2446-51F1-4223-83D8-D3334BE0F0F9}">
      <dgm:prSet phldrT="[Текст]"/>
      <dgm:spPr>
        <a:noFill/>
        <a:ln>
          <a:solidFill>
            <a:schemeClr val="accent3"/>
          </a:solidFill>
        </a:ln>
      </dgm:spPr>
      <dgm:t>
        <a:bodyPr/>
        <a:lstStyle/>
        <a:p>
          <a:r>
            <a:rPr lang="ru-RU" b="1" dirty="0" smtClean="0">
              <a:solidFill>
                <a:schemeClr val="accent3"/>
              </a:solidFill>
            </a:rPr>
            <a:t>Формируется на федеральном уровне  и размещается на платформе ВПД</a:t>
          </a:r>
          <a:endParaRPr lang="ru-RU" b="1" dirty="0">
            <a:solidFill>
              <a:schemeClr val="accent3"/>
            </a:solidFill>
          </a:endParaRPr>
        </a:p>
      </dgm:t>
    </dgm:pt>
    <dgm:pt modelId="{1309F01D-D351-41E4-B115-5DDCCE7ED756}" type="parTrans" cxnId="{4C7BE79A-D04A-4951-9900-346265B5E277}">
      <dgm:prSet/>
      <dgm:spPr/>
      <dgm:t>
        <a:bodyPr/>
        <a:lstStyle/>
        <a:p>
          <a:endParaRPr lang="ru-RU"/>
        </a:p>
      </dgm:t>
    </dgm:pt>
    <dgm:pt modelId="{41004EEF-41D4-4D63-8E3A-016A96C353EB}" type="sibTrans" cxnId="{4C7BE79A-D04A-4951-9900-346265B5E277}">
      <dgm:prSet/>
      <dgm:spPr/>
      <dgm:t>
        <a:bodyPr/>
        <a:lstStyle/>
        <a:p>
          <a:endParaRPr lang="ru-RU"/>
        </a:p>
      </dgm:t>
    </dgm:pt>
    <dgm:pt modelId="{B2DDDB6F-3D1C-4838-B6C1-C6F242F44BD7}">
      <dgm:prSet phldrT="[Текст]" custT="1"/>
      <dgm:spPr/>
      <dgm:t>
        <a:bodyPr/>
        <a:lstStyle/>
        <a:p>
          <a:r>
            <a:rPr lang="ru-RU" sz="1400" dirty="0" smtClean="0"/>
            <a:t> </a:t>
          </a:r>
          <a:r>
            <a:rPr lang="ru-RU" sz="1600" b="1" dirty="0" smtClean="0"/>
            <a:t>о работодателях, у которых ЗП (без учета выплат по договорам ГПХ)                 не менее чем у 10 ФЛ (более 10% численности) ниже МРОТ</a:t>
          </a:r>
          <a:endParaRPr lang="ru-RU" sz="1600" b="1" dirty="0"/>
        </a:p>
      </dgm:t>
    </dgm:pt>
    <dgm:pt modelId="{22BAABAC-C73B-4CCA-9C79-A6F63937460C}" type="parTrans" cxnId="{88610F1C-2182-4A02-932A-E35767932AE6}">
      <dgm:prSet/>
      <dgm:spPr/>
      <dgm:t>
        <a:bodyPr/>
        <a:lstStyle/>
        <a:p>
          <a:endParaRPr lang="ru-RU"/>
        </a:p>
      </dgm:t>
    </dgm:pt>
    <dgm:pt modelId="{DA53EC66-3A85-4370-8942-DA301DACBE55}" type="sibTrans" cxnId="{88610F1C-2182-4A02-932A-E35767932AE6}">
      <dgm:prSet/>
      <dgm:spPr/>
      <dgm:t>
        <a:bodyPr/>
        <a:lstStyle/>
        <a:p>
          <a:endParaRPr lang="ru-RU"/>
        </a:p>
      </dgm:t>
    </dgm:pt>
    <dgm:pt modelId="{96A6E415-5167-45C5-A386-9C0235819475}">
      <dgm:prSet phldrT="[Текст]"/>
      <dgm:spPr>
        <a:noFill/>
        <a:ln>
          <a:solidFill>
            <a:schemeClr val="accent3"/>
          </a:solidFill>
        </a:ln>
      </dgm:spPr>
      <dgm:t>
        <a:bodyPr/>
        <a:lstStyle/>
        <a:p>
          <a:r>
            <a:rPr lang="ru-RU" b="1" dirty="0" smtClean="0">
              <a:solidFill>
                <a:schemeClr val="accent3"/>
              </a:solidFill>
            </a:rPr>
            <a:t>Формируется на региональном уровне и направляется в МВК по запросам</a:t>
          </a:r>
          <a:endParaRPr lang="ru-RU" b="1" dirty="0">
            <a:solidFill>
              <a:schemeClr val="accent3"/>
            </a:solidFill>
          </a:endParaRPr>
        </a:p>
      </dgm:t>
    </dgm:pt>
    <dgm:pt modelId="{901868CF-B281-4AC3-93E7-CA58683B0D9B}" type="parTrans" cxnId="{1EA4EBA9-B2C0-42B7-B4C0-FB69F7FA6A67}">
      <dgm:prSet/>
      <dgm:spPr/>
      <dgm:t>
        <a:bodyPr/>
        <a:lstStyle/>
        <a:p>
          <a:endParaRPr lang="ru-RU"/>
        </a:p>
      </dgm:t>
    </dgm:pt>
    <dgm:pt modelId="{5952754F-6E61-4D00-9AE6-3A9872D49A47}" type="sibTrans" cxnId="{1EA4EBA9-B2C0-42B7-B4C0-FB69F7FA6A67}">
      <dgm:prSet/>
      <dgm:spPr/>
      <dgm:t>
        <a:bodyPr/>
        <a:lstStyle/>
        <a:p>
          <a:endParaRPr lang="ru-RU"/>
        </a:p>
      </dgm:t>
    </dgm:pt>
    <dgm:pt modelId="{B53794CD-778A-4559-B40F-2C0F215E544F}">
      <dgm:prSet phldrT="[Текст]" custT="1"/>
      <dgm:spPr/>
      <dgm:t>
        <a:bodyPr/>
        <a:lstStyle/>
        <a:p>
          <a:r>
            <a:rPr lang="ru-RU" sz="1600" b="1" dirty="0" smtClean="0"/>
            <a:t>о работодателях, у которых среднемесячная ЗП ниже более чем на 35% от средней по ВЭД по субъекту </a:t>
          </a:r>
          <a:endParaRPr lang="ru-RU" sz="1600" b="1" dirty="0"/>
        </a:p>
      </dgm:t>
    </dgm:pt>
    <dgm:pt modelId="{6087661A-23A8-4652-9253-F3A075610910}" type="parTrans" cxnId="{D41075B7-DE80-4B23-8424-1601EE787844}">
      <dgm:prSet/>
      <dgm:spPr/>
      <dgm:t>
        <a:bodyPr/>
        <a:lstStyle/>
        <a:p>
          <a:endParaRPr lang="ru-RU"/>
        </a:p>
      </dgm:t>
    </dgm:pt>
    <dgm:pt modelId="{3A142837-94DA-49EC-8E66-50419432A286}" type="sibTrans" cxnId="{D41075B7-DE80-4B23-8424-1601EE787844}">
      <dgm:prSet/>
      <dgm:spPr/>
      <dgm:t>
        <a:bodyPr/>
        <a:lstStyle/>
        <a:p>
          <a:endParaRPr lang="ru-RU"/>
        </a:p>
      </dgm:t>
    </dgm:pt>
    <dgm:pt modelId="{C71A1CD2-9043-4CD5-ACD4-BADCDF0D0B0B}">
      <dgm:prSet phldrT="[Текст]" custT="1"/>
      <dgm:spPr/>
      <dgm:t>
        <a:bodyPr/>
        <a:lstStyle/>
        <a:p>
          <a:r>
            <a:rPr lang="ru-RU" sz="1600" b="1" dirty="0" smtClean="0"/>
            <a:t>об организациях и ИП, взаимодействующих более чем с 10 ФЛ, применяющими НПД, с доходом более 20 тыс. руб. более 3 месяцев</a:t>
          </a:r>
          <a:endParaRPr lang="ru-RU" sz="1600" b="1" dirty="0"/>
        </a:p>
      </dgm:t>
    </dgm:pt>
    <dgm:pt modelId="{559E8426-9D2D-41C9-8F67-05DAFB786F94}" type="parTrans" cxnId="{A28BC99B-3174-496D-A300-78B814E3EA44}">
      <dgm:prSet/>
      <dgm:spPr/>
      <dgm:t>
        <a:bodyPr/>
        <a:lstStyle/>
        <a:p>
          <a:endParaRPr lang="ru-RU"/>
        </a:p>
      </dgm:t>
    </dgm:pt>
    <dgm:pt modelId="{5F22F0C8-BBCB-418F-AA28-023FE0EE8FC6}" type="sibTrans" cxnId="{A28BC99B-3174-496D-A300-78B814E3EA44}">
      <dgm:prSet/>
      <dgm:spPr/>
      <dgm:t>
        <a:bodyPr/>
        <a:lstStyle/>
        <a:p>
          <a:endParaRPr lang="ru-RU"/>
        </a:p>
      </dgm:t>
    </dgm:pt>
    <dgm:pt modelId="{289F0592-4FF5-4564-90F4-BD07838048AC}">
      <dgm:prSet phldrT="[Текст]" custT="1"/>
      <dgm:spPr/>
      <dgm:t>
        <a:bodyPr/>
        <a:lstStyle/>
        <a:p>
          <a:r>
            <a:rPr lang="ru-RU" sz="1600" b="1" dirty="0" smtClean="0"/>
            <a:t>об организациях (ИП), применяющих ККТ </a:t>
          </a:r>
          <a:endParaRPr lang="ru-RU" sz="1600" b="1" dirty="0"/>
        </a:p>
      </dgm:t>
    </dgm:pt>
    <dgm:pt modelId="{229A8191-3CE2-47AD-8323-725F0855996D}" type="parTrans" cxnId="{39063DE4-D3CE-4E24-B88A-B389E3CB25C4}">
      <dgm:prSet/>
      <dgm:spPr/>
      <dgm:t>
        <a:bodyPr/>
        <a:lstStyle/>
        <a:p>
          <a:endParaRPr lang="ru-RU"/>
        </a:p>
      </dgm:t>
    </dgm:pt>
    <dgm:pt modelId="{829DA62A-C5EE-4D0E-996B-4D6D7AB3C2C2}" type="sibTrans" cxnId="{39063DE4-D3CE-4E24-B88A-B389E3CB25C4}">
      <dgm:prSet/>
      <dgm:spPr/>
      <dgm:t>
        <a:bodyPr/>
        <a:lstStyle/>
        <a:p>
          <a:endParaRPr lang="ru-RU"/>
        </a:p>
      </dgm:t>
    </dgm:pt>
    <dgm:pt modelId="{06AE9CC1-7510-4430-9C7A-4F8740CD2954}">
      <dgm:prSet phldrT="[Текст]" custT="1"/>
      <dgm:spPr/>
      <dgm:t>
        <a:bodyPr/>
        <a:lstStyle/>
        <a:p>
          <a:endParaRPr lang="ru-RU" sz="1600" b="1" dirty="0"/>
        </a:p>
      </dgm:t>
    </dgm:pt>
    <dgm:pt modelId="{030438D7-87EE-444C-A43E-543E98C49FAC}" type="parTrans" cxnId="{DEBBEA9C-61B4-4FE9-A7B8-A66F56F4914C}">
      <dgm:prSet/>
      <dgm:spPr/>
      <dgm:t>
        <a:bodyPr/>
        <a:lstStyle/>
        <a:p>
          <a:endParaRPr lang="ru-RU"/>
        </a:p>
      </dgm:t>
    </dgm:pt>
    <dgm:pt modelId="{DBE799B6-13D2-4854-8DD4-7FF17EB57BD9}" type="sibTrans" cxnId="{DEBBEA9C-61B4-4FE9-A7B8-A66F56F4914C}">
      <dgm:prSet/>
      <dgm:spPr/>
      <dgm:t>
        <a:bodyPr/>
        <a:lstStyle/>
        <a:p>
          <a:endParaRPr lang="ru-RU"/>
        </a:p>
      </dgm:t>
    </dgm:pt>
    <dgm:pt modelId="{72FBC9D1-4445-4314-A9CA-1C3F8684D060}" type="pres">
      <dgm:prSet presAssocID="{5BD23AA4-239E-4E8D-AA7F-E393BCE1485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A5D06D-C170-4CAD-8F4A-5BBB5D2489C2}" type="pres">
      <dgm:prSet presAssocID="{131A2446-51F1-4223-83D8-D3334BE0F0F9}" presName="parentText" presStyleLbl="node1" presStyleIdx="0" presStyleCnt="2" custScaleY="13064" custLinFactNeighborX="-240" custLinFactNeighborY="-184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312270-1371-4FC1-9416-B7626096572E}" type="pres">
      <dgm:prSet presAssocID="{131A2446-51F1-4223-83D8-D3334BE0F0F9}" presName="childText" presStyleLbl="revTx" presStyleIdx="0" presStyleCnt="2" custLinFactNeighborX="240" custLinFactNeighborY="-3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F0044-1EDC-4261-B54E-964D7C966F79}" type="pres">
      <dgm:prSet presAssocID="{96A6E415-5167-45C5-A386-9C0235819475}" presName="parentText" presStyleLbl="node1" presStyleIdx="1" presStyleCnt="2" custScaleY="14434" custLinFactNeighborX="601" custLinFactNeighborY="-111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9BE2E-9BF3-4411-B1AE-BF7712C32D2A}" type="pres">
      <dgm:prSet presAssocID="{96A6E415-5167-45C5-A386-9C0235819475}" presName="childText" presStyleLbl="revTx" presStyleIdx="1" presStyleCnt="2" custScaleY="69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F7B2C3-66E4-4761-817F-033D7B395363}" type="presOf" srcId="{B53794CD-778A-4559-B40F-2C0F215E544F}" destId="{18E9BE2E-9BF3-4411-B1AE-BF7712C32D2A}" srcOrd="0" destOrd="0" presId="urn:microsoft.com/office/officeart/2005/8/layout/vList2"/>
    <dgm:cxn modelId="{A28BC99B-3174-496D-A300-78B814E3EA44}" srcId="{131A2446-51F1-4223-83D8-D3334BE0F0F9}" destId="{C71A1CD2-9043-4CD5-ACD4-BADCDF0D0B0B}" srcOrd="1" destOrd="0" parTransId="{559E8426-9D2D-41C9-8F67-05DAFB786F94}" sibTransId="{5F22F0C8-BBCB-418F-AA28-023FE0EE8FC6}"/>
    <dgm:cxn modelId="{4C7BE79A-D04A-4951-9900-346265B5E277}" srcId="{5BD23AA4-239E-4E8D-AA7F-E393BCE14857}" destId="{131A2446-51F1-4223-83D8-D3334BE0F0F9}" srcOrd="0" destOrd="0" parTransId="{1309F01D-D351-41E4-B115-5DDCCE7ED756}" sibTransId="{41004EEF-41D4-4D63-8E3A-016A96C353EB}"/>
    <dgm:cxn modelId="{BE1BB3C4-9CBA-42F2-878D-8223D3970032}" type="presOf" srcId="{96A6E415-5167-45C5-A386-9C0235819475}" destId="{7BAF0044-1EDC-4261-B54E-964D7C966F79}" srcOrd="0" destOrd="0" presId="urn:microsoft.com/office/officeart/2005/8/layout/vList2"/>
    <dgm:cxn modelId="{39063DE4-D3CE-4E24-B88A-B389E3CB25C4}" srcId="{96A6E415-5167-45C5-A386-9C0235819475}" destId="{289F0592-4FF5-4564-90F4-BD07838048AC}" srcOrd="1" destOrd="0" parTransId="{229A8191-3CE2-47AD-8323-725F0855996D}" sibTransId="{829DA62A-C5EE-4D0E-996B-4D6D7AB3C2C2}"/>
    <dgm:cxn modelId="{7E0483CB-808E-4383-A35C-7D874F901D57}" type="presOf" srcId="{B2DDDB6F-3D1C-4838-B6C1-C6F242F44BD7}" destId="{F6312270-1371-4FC1-9416-B7626096572E}" srcOrd="0" destOrd="0" presId="urn:microsoft.com/office/officeart/2005/8/layout/vList2"/>
    <dgm:cxn modelId="{1EA4EBA9-B2C0-42B7-B4C0-FB69F7FA6A67}" srcId="{5BD23AA4-239E-4E8D-AA7F-E393BCE14857}" destId="{96A6E415-5167-45C5-A386-9C0235819475}" srcOrd="1" destOrd="0" parTransId="{901868CF-B281-4AC3-93E7-CA58683B0D9B}" sibTransId="{5952754F-6E61-4D00-9AE6-3A9872D49A47}"/>
    <dgm:cxn modelId="{88610F1C-2182-4A02-932A-E35767932AE6}" srcId="{131A2446-51F1-4223-83D8-D3334BE0F0F9}" destId="{B2DDDB6F-3D1C-4838-B6C1-C6F242F44BD7}" srcOrd="0" destOrd="0" parTransId="{22BAABAC-C73B-4CCA-9C79-A6F63937460C}" sibTransId="{DA53EC66-3A85-4370-8942-DA301DACBE55}"/>
    <dgm:cxn modelId="{F311B31D-8104-448B-95B9-64238E6C1482}" type="presOf" srcId="{131A2446-51F1-4223-83D8-D3334BE0F0F9}" destId="{32A5D06D-C170-4CAD-8F4A-5BBB5D2489C2}" srcOrd="0" destOrd="0" presId="urn:microsoft.com/office/officeart/2005/8/layout/vList2"/>
    <dgm:cxn modelId="{E0D8D02C-E485-4473-8624-5267044AC0BA}" type="presOf" srcId="{289F0592-4FF5-4564-90F4-BD07838048AC}" destId="{18E9BE2E-9BF3-4411-B1AE-BF7712C32D2A}" srcOrd="0" destOrd="1" presId="urn:microsoft.com/office/officeart/2005/8/layout/vList2"/>
    <dgm:cxn modelId="{2FC1F9DD-8F08-44AF-B302-B3AD0BDD12B8}" type="presOf" srcId="{5BD23AA4-239E-4E8D-AA7F-E393BCE14857}" destId="{72FBC9D1-4445-4314-A9CA-1C3F8684D060}" srcOrd="0" destOrd="0" presId="urn:microsoft.com/office/officeart/2005/8/layout/vList2"/>
    <dgm:cxn modelId="{DEBBEA9C-61B4-4FE9-A7B8-A66F56F4914C}" srcId="{131A2446-51F1-4223-83D8-D3334BE0F0F9}" destId="{06AE9CC1-7510-4430-9C7A-4F8740CD2954}" srcOrd="2" destOrd="0" parTransId="{030438D7-87EE-444C-A43E-543E98C49FAC}" sibTransId="{DBE799B6-13D2-4854-8DD4-7FF17EB57BD9}"/>
    <dgm:cxn modelId="{481080F5-C22B-410B-9B4F-4FE871CB70A9}" type="presOf" srcId="{06AE9CC1-7510-4430-9C7A-4F8740CD2954}" destId="{F6312270-1371-4FC1-9416-B7626096572E}" srcOrd="0" destOrd="2" presId="urn:microsoft.com/office/officeart/2005/8/layout/vList2"/>
    <dgm:cxn modelId="{D41075B7-DE80-4B23-8424-1601EE787844}" srcId="{96A6E415-5167-45C5-A386-9C0235819475}" destId="{B53794CD-778A-4559-B40F-2C0F215E544F}" srcOrd="0" destOrd="0" parTransId="{6087661A-23A8-4652-9253-F3A075610910}" sibTransId="{3A142837-94DA-49EC-8E66-50419432A286}"/>
    <dgm:cxn modelId="{21883C06-69D4-4CA2-BE28-39AC92A8701C}" type="presOf" srcId="{C71A1CD2-9043-4CD5-ACD4-BADCDF0D0B0B}" destId="{F6312270-1371-4FC1-9416-B7626096572E}" srcOrd="0" destOrd="1" presId="urn:microsoft.com/office/officeart/2005/8/layout/vList2"/>
    <dgm:cxn modelId="{C2586E21-5977-4ED4-937F-FEF29A1A14A9}" type="presParOf" srcId="{72FBC9D1-4445-4314-A9CA-1C3F8684D060}" destId="{32A5D06D-C170-4CAD-8F4A-5BBB5D2489C2}" srcOrd="0" destOrd="0" presId="urn:microsoft.com/office/officeart/2005/8/layout/vList2"/>
    <dgm:cxn modelId="{6A327293-DFBC-4434-9D0E-87F101AE097A}" type="presParOf" srcId="{72FBC9D1-4445-4314-A9CA-1C3F8684D060}" destId="{F6312270-1371-4FC1-9416-B7626096572E}" srcOrd="1" destOrd="0" presId="urn:microsoft.com/office/officeart/2005/8/layout/vList2"/>
    <dgm:cxn modelId="{23DBB441-CCEA-4501-BD79-5E636AC0286E}" type="presParOf" srcId="{72FBC9D1-4445-4314-A9CA-1C3F8684D060}" destId="{7BAF0044-1EDC-4261-B54E-964D7C966F79}" srcOrd="2" destOrd="0" presId="urn:microsoft.com/office/officeart/2005/8/layout/vList2"/>
    <dgm:cxn modelId="{61A68F0A-172A-41C9-88E2-082CA325FCB2}" type="presParOf" srcId="{72FBC9D1-4445-4314-A9CA-1C3F8684D060}" destId="{18E9BE2E-9BF3-4411-B1AE-BF7712C32D2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8199D6-263F-4BCB-AE44-1F4F4CDBCC13}">
      <dsp:nvSpPr>
        <dsp:cNvPr id="0" name=""/>
        <dsp:cNvSpPr/>
      </dsp:nvSpPr>
      <dsp:spPr>
        <a:xfrm>
          <a:off x="1773762" y="2696341"/>
          <a:ext cx="1341697" cy="6561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4115"/>
              </a:lnTo>
              <a:lnTo>
                <a:pt x="1341697" y="544115"/>
              </a:lnTo>
              <a:lnTo>
                <a:pt x="1341697" y="65613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F4F914-7288-4920-A4C6-E5E733C53D26}">
      <dsp:nvSpPr>
        <dsp:cNvPr id="0" name=""/>
        <dsp:cNvSpPr/>
      </dsp:nvSpPr>
      <dsp:spPr>
        <a:xfrm>
          <a:off x="1728042" y="2696341"/>
          <a:ext cx="91440" cy="6561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4115"/>
              </a:lnTo>
              <a:lnTo>
                <a:pt x="96523" y="544115"/>
              </a:lnTo>
              <a:lnTo>
                <a:pt x="96523" y="65613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09E5F0-8F7A-433A-92A4-76515BC7D1E0}">
      <dsp:nvSpPr>
        <dsp:cNvPr id="0" name=""/>
        <dsp:cNvSpPr/>
      </dsp:nvSpPr>
      <dsp:spPr>
        <a:xfrm>
          <a:off x="533672" y="2696341"/>
          <a:ext cx="1240090" cy="656135"/>
        </a:xfrm>
        <a:custGeom>
          <a:avLst/>
          <a:gdLst/>
          <a:ahLst/>
          <a:cxnLst/>
          <a:rect l="0" t="0" r="0" b="0"/>
          <a:pathLst>
            <a:path>
              <a:moveTo>
                <a:pt x="1240090" y="0"/>
              </a:moveTo>
              <a:lnTo>
                <a:pt x="1240090" y="544115"/>
              </a:lnTo>
              <a:lnTo>
                <a:pt x="0" y="544115"/>
              </a:lnTo>
              <a:lnTo>
                <a:pt x="0" y="65613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66CF2B-B1B7-48D4-98CE-631D942036FE}">
      <dsp:nvSpPr>
        <dsp:cNvPr id="0" name=""/>
        <dsp:cNvSpPr/>
      </dsp:nvSpPr>
      <dsp:spPr>
        <a:xfrm>
          <a:off x="50792" y="0"/>
          <a:ext cx="3445940" cy="2696341"/>
        </a:xfrm>
        <a:prstGeom prst="rect">
          <a:avLst/>
        </a:prstGeom>
        <a:noFill/>
        <a:ln w="190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u-RU" sz="2700" kern="1200" dirty="0" smtClean="0">
              <a:solidFill>
                <a:schemeClr val="tx1"/>
              </a:solidFill>
            </a:rPr>
            <a:t>Межведомственная комиссия  </a:t>
          </a:r>
        </a:p>
        <a:p>
          <a:pPr lvl="0" algn="ctr" defTabSz="120015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u-RU" sz="2700" kern="1200" dirty="0" smtClean="0">
              <a:solidFill>
                <a:schemeClr val="tx1"/>
              </a:solidFill>
            </a:rPr>
            <a:t>Ставропольского края</a:t>
          </a:r>
        </a:p>
        <a:p>
          <a:pPr lvl="0" algn="ctr" defTabSz="120015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u-RU" sz="2700" kern="1200" dirty="0" smtClean="0">
              <a:solidFill>
                <a:schemeClr val="tx1"/>
              </a:solidFill>
            </a:rPr>
            <a:t>(МВК) 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Постановление ПСК от 15.11.2021 №577-п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0792" y="0"/>
        <a:ext cx="3445940" cy="2696341"/>
      </dsp:txXfrm>
    </dsp:sp>
    <dsp:sp modelId="{A5E79D9C-942A-4BA2-8B47-4CADA23FA7C1}">
      <dsp:nvSpPr>
        <dsp:cNvPr id="0" name=""/>
        <dsp:cNvSpPr/>
      </dsp:nvSpPr>
      <dsp:spPr>
        <a:xfrm>
          <a:off x="244" y="3352476"/>
          <a:ext cx="1066854" cy="533427"/>
        </a:xfrm>
        <a:prstGeom prst="rect">
          <a:avLst/>
        </a:prstGeom>
        <a:noFill/>
        <a:ln w="19050" cap="flat" cmpd="sng" algn="ctr">
          <a:solidFill>
            <a:schemeClr val="tx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Рабочая группа МО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44" y="3352476"/>
        <a:ext cx="1066854" cy="533427"/>
      </dsp:txXfrm>
    </dsp:sp>
    <dsp:sp modelId="{1E64EFB8-2DF7-4487-ABF1-09AF1027F4B6}">
      <dsp:nvSpPr>
        <dsp:cNvPr id="0" name=""/>
        <dsp:cNvSpPr/>
      </dsp:nvSpPr>
      <dsp:spPr>
        <a:xfrm>
          <a:off x="1291139" y="3352476"/>
          <a:ext cx="1066854" cy="533427"/>
        </a:xfrm>
        <a:prstGeom prst="rect">
          <a:avLst/>
        </a:prstGeom>
        <a:noFill/>
        <a:ln w="1905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1">
                  <a:lumMod val="50000"/>
                </a:schemeClr>
              </a:solidFill>
            </a:rPr>
            <a:t>Рабочая</a:t>
          </a:r>
          <a:r>
            <a:rPr lang="ru-RU" sz="1600" kern="1200" dirty="0" smtClean="0"/>
            <a:t> </a:t>
          </a:r>
          <a:r>
            <a:rPr lang="ru-RU" sz="1600" kern="1200" dirty="0" smtClean="0">
              <a:solidFill>
                <a:schemeClr val="accent1">
                  <a:lumMod val="50000"/>
                </a:schemeClr>
              </a:solidFill>
            </a:rPr>
            <a:t>группа МО</a:t>
          </a:r>
          <a:endParaRPr lang="ru-RU" sz="16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291139" y="3352476"/>
        <a:ext cx="1066854" cy="533427"/>
      </dsp:txXfrm>
    </dsp:sp>
    <dsp:sp modelId="{F184976A-D872-4D04-9556-70D24DE499E6}">
      <dsp:nvSpPr>
        <dsp:cNvPr id="0" name=""/>
        <dsp:cNvSpPr/>
      </dsp:nvSpPr>
      <dsp:spPr>
        <a:xfrm>
          <a:off x="2582033" y="3352476"/>
          <a:ext cx="1066854" cy="533427"/>
        </a:xfrm>
        <a:prstGeom prst="rect">
          <a:avLst/>
        </a:prstGeom>
        <a:noFill/>
        <a:ln w="1905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1">
                  <a:lumMod val="50000"/>
                </a:schemeClr>
              </a:solidFill>
            </a:rPr>
            <a:t>Рабочая</a:t>
          </a:r>
          <a:r>
            <a:rPr lang="ru-RU" sz="1600" kern="1200" dirty="0" smtClean="0"/>
            <a:t> </a:t>
          </a:r>
          <a:r>
            <a:rPr lang="ru-RU" sz="1600" kern="1200" dirty="0" smtClean="0">
              <a:solidFill>
                <a:schemeClr val="accent1">
                  <a:lumMod val="50000"/>
                </a:schemeClr>
              </a:solidFill>
            </a:rPr>
            <a:t>группа МО</a:t>
          </a:r>
          <a:endParaRPr lang="ru-RU" sz="12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2582033" y="3352476"/>
        <a:ext cx="1066854" cy="5334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5D06D-C170-4CAD-8F4A-5BBB5D2489C2}">
      <dsp:nvSpPr>
        <dsp:cNvPr id="0" name=""/>
        <dsp:cNvSpPr/>
      </dsp:nvSpPr>
      <dsp:spPr>
        <a:xfrm>
          <a:off x="0" y="106161"/>
          <a:ext cx="7044267" cy="791756"/>
        </a:xfrm>
        <a:prstGeom prst="roundRect">
          <a:avLst/>
        </a:prstGeom>
        <a:noFill/>
        <a:ln w="190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accent3"/>
              </a:solidFill>
            </a:rPr>
            <a:t>Формируется на федеральном уровне  и размещается на платформе ВПД</a:t>
          </a:r>
          <a:endParaRPr lang="ru-RU" sz="2100" b="1" kern="1200" dirty="0">
            <a:solidFill>
              <a:schemeClr val="accent3"/>
            </a:solidFill>
          </a:endParaRPr>
        </a:p>
      </dsp:txBody>
      <dsp:txXfrm>
        <a:off x="38650" y="144811"/>
        <a:ext cx="6966967" cy="714456"/>
      </dsp:txXfrm>
    </dsp:sp>
    <dsp:sp modelId="{F6312270-1371-4FC1-9416-B7626096572E}">
      <dsp:nvSpPr>
        <dsp:cNvPr id="0" name=""/>
        <dsp:cNvSpPr/>
      </dsp:nvSpPr>
      <dsp:spPr>
        <a:xfrm>
          <a:off x="0" y="933329"/>
          <a:ext cx="7044267" cy="1192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655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 </a:t>
          </a:r>
          <a:r>
            <a:rPr lang="ru-RU" sz="1600" b="1" kern="1200" dirty="0" smtClean="0"/>
            <a:t>о работодателях, у которых ЗП (без учета выплат по договорам ГПХ)                 не менее чем у 10 ФЛ (более 10% численности) ниже МРОТ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 smtClean="0"/>
            <a:t>об организациях и ИП, взаимодействующих более чем с 10 ФЛ, применяющими НПД, с доходом более 20 тыс. руб. более 3 месяцев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600" b="1" kern="1200" dirty="0"/>
        </a:p>
      </dsp:txBody>
      <dsp:txXfrm>
        <a:off x="0" y="933329"/>
        <a:ext cx="7044267" cy="1192320"/>
      </dsp:txXfrm>
    </dsp:sp>
    <dsp:sp modelId="{7BAF0044-1EDC-4261-B54E-964D7C966F79}">
      <dsp:nvSpPr>
        <dsp:cNvPr id="0" name=""/>
        <dsp:cNvSpPr/>
      </dsp:nvSpPr>
      <dsp:spPr>
        <a:xfrm>
          <a:off x="0" y="2191844"/>
          <a:ext cx="7044267" cy="874787"/>
        </a:xfrm>
        <a:prstGeom prst="roundRect">
          <a:avLst/>
        </a:prstGeom>
        <a:noFill/>
        <a:ln w="190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accent3"/>
              </a:solidFill>
            </a:rPr>
            <a:t>Формируется на региональном уровне и направляется в МВК по запросам</a:t>
          </a:r>
          <a:endParaRPr lang="ru-RU" sz="2100" b="1" kern="1200" dirty="0">
            <a:solidFill>
              <a:schemeClr val="accent3"/>
            </a:solidFill>
          </a:endParaRPr>
        </a:p>
      </dsp:txBody>
      <dsp:txXfrm>
        <a:off x="42704" y="2234548"/>
        <a:ext cx="6958859" cy="789379"/>
      </dsp:txXfrm>
    </dsp:sp>
    <dsp:sp modelId="{18E9BE2E-9BF3-4411-B1AE-BF7712C32D2A}">
      <dsp:nvSpPr>
        <dsp:cNvPr id="0" name=""/>
        <dsp:cNvSpPr/>
      </dsp:nvSpPr>
      <dsp:spPr>
        <a:xfrm>
          <a:off x="0" y="3185163"/>
          <a:ext cx="7044267" cy="733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655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 smtClean="0"/>
            <a:t>о работодателях, у которых среднемесячная ЗП ниже более чем на 35% от средней по ВЭД по субъекту 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 smtClean="0"/>
            <a:t>об организациях (ИП), применяющих ККТ </a:t>
          </a:r>
          <a:endParaRPr lang="ru-RU" sz="1600" b="1" kern="1200" dirty="0"/>
        </a:p>
      </dsp:txBody>
      <dsp:txXfrm>
        <a:off x="0" y="3185163"/>
        <a:ext cx="7044267" cy="7335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217" cy="496967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0"/>
            <a:ext cx="2951217" cy="496967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0D88B35B-D366-4AC8-BDC5-59B142AA22AA}" type="datetimeFigureOut">
              <a:rPr lang="ru-RU" smtClean="0"/>
              <a:t>16.02.2026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259"/>
            <a:ext cx="2951217" cy="496967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31259"/>
            <a:ext cx="2951217" cy="496967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36614635-8F12-4212-A8A6-2A7FD1E4B3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1726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21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9" y="0"/>
            <a:ext cx="2950475" cy="49821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16.02.2026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703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78723"/>
            <a:ext cx="5447030" cy="3909864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50475" cy="498214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9" y="9431599"/>
            <a:ext cx="2950475" cy="498214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552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9942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892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emf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emf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4" y="3640217"/>
            <a:ext cx="7208875" cy="1100471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90790" y="4740685"/>
            <a:ext cx="7210425" cy="545371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rgbClr val="EEF1F7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7FD9049B-EFD3-BDD8-9B55-98585966CD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xmlns="" id="{2B8C9CB1-9E60-3C45-57CC-BA06B93BF2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2" y="1962151"/>
            <a:ext cx="6939203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4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2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3688B8CC-AE6F-5C00-8874-7332222FA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7" y="0"/>
            <a:ext cx="4195763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6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8FC6C2C-C3CE-1E0C-B440-00E25D6431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7D80BEF8-A280-5E9B-AADB-637948F690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77FF7F7D-6465-9E1D-1C00-EB5F3F489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3" y="1142592"/>
            <a:ext cx="13139479" cy="12635479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3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3" y="1962149"/>
            <a:ext cx="6158811" cy="4096432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9272F5-2C8E-479F-D2EC-5E1CEFD9C9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4" y="4151376"/>
            <a:ext cx="7208875" cy="589309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0A48A9E-B7EE-7A17-DC25-EC561037217B}"/>
              </a:ext>
            </a:extLst>
          </p:cNvPr>
          <p:cNvSpPr/>
          <p:nvPr userDrawn="1"/>
        </p:nvSpPr>
        <p:spPr>
          <a:xfrm>
            <a:off x="-9525" y="0"/>
            <a:ext cx="560388" cy="630872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 algn="ctr"/>
            <a:endParaRPr lang="ru-RU" dirty="0"/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D37AA835-D37C-D111-DD1C-BEEC47028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347" y="192481"/>
            <a:ext cx="10004077" cy="2215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>
              <a:defRPr lang="ru-RU" sz="1600" b="1" cap="all" spc="-51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8" name="Номер слайда 5">
            <a:extLst>
              <a:ext uri="{FF2B5EF4-FFF2-40B4-BE49-F238E27FC236}">
                <a16:creationId xmlns="" xmlns:a16="http://schemas.microsoft.com/office/drawing/2014/main" id="{D8669BFE-3DB8-7D6E-17C1-274DC0BF77D5}"/>
              </a:ext>
            </a:extLst>
          </p:cNvPr>
          <p:cNvSpPr txBox="1">
            <a:spLocks/>
          </p:cNvSpPr>
          <p:nvPr userDrawn="1"/>
        </p:nvSpPr>
        <p:spPr>
          <a:xfrm>
            <a:off x="3" y="6308725"/>
            <a:ext cx="550863" cy="549275"/>
          </a:xfrm>
          <a:prstGeom prst="rect">
            <a:avLst/>
          </a:prstGeom>
          <a:solidFill>
            <a:schemeClr val="bg1">
              <a:lumMod val="85000"/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Стр.</a:t>
            </a:r>
            <a:r>
              <a:rPr lang="en-US" sz="8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fld id="{2245CF44-F5A7-4881-A3C6-C17067F190D2}" type="slidenum">
              <a:rPr lang="en-US" sz="800" b="0" smtClean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pPr algn="ctr"/>
              <a:t>‹#›</a:t>
            </a:fld>
            <a:endParaRPr lang="en-US" sz="800" b="0" dirty="0">
              <a:solidFill>
                <a:schemeClr val="tx2">
                  <a:lumMod val="50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1EC7472C-9B3D-6C07-49B9-DBD24EFD07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539" y="102990"/>
            <a:ext cx="331788" cy="344887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C0D3F662-F6FC-AF01-D2D0-8803AF7464A2}"/>
              </a:ext>
            </a:extLst>
          </p:cNvPr>
          <p:cNvCxnSpPr>
            <a:cxnSpLocks/>
          </p:cNvCxnSpPr>
          <p:nvPr userDrawn="1"/>
        </p:nvCxnSpPr>
        <p:spPr>
          <a:xfrm flipV="1">
            <a:off x="550863" y="0"/>
            <a:ext cx="0" cy="685800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7CA74C32-ACB1-951D-81F5-990CA0862D7A}"/>
              </a:ext>
            </a:extLst>
          </p:cNvPr>
          <p:cNvCxnSpPr/>
          <p:nvPr userDrawn="1"/>
        </p:nvCxnSpPr>
        <p:spPr>
          <a:xfrm>
            <a:off x="-9525" y="4019551"/>
            <a:ext cx="560388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/>
            </a:solidFill>
            <a:prstDash val="solid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08416115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95600" y="3640217"/>
            <a:ext cx="6400800" cy="1100471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FDF8C9DF-3558-95EF-38EC-73B741C8FE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83244" y="4740685"/>
            <a:ext cx="6425515" cy="545371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2" y="3618475"/>
            <a:ext cx="7199869" cy="1100471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1" y="4926573"/>
            <a:ext cx="7199871" cy="452739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271649706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2" y="3618475"/>
            <a:ext cx="7199869" cy="1100471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1" y="4926573"/>
            <a:ext cx="7199871" cy="452739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:a16="http://schemas.microsoft.com/office/drawing/2014/main" xmlns="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17419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9" y="5170176"/>
            <a:ext cx="5049983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9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9" y="5535302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9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xmlns="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8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7" y="4108021"/>
            <a:ext cx="8756823" cy="452739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46538873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2" y="3618475"/>
            <a:ext cx="7199869" cy="1100471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1" y="4926573"/>
            <a:ext cx="7199871" cy="452739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28630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2" y="2942974"/>
            <a:ext cx="7199869" cy="1100471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878399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3864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265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9" y="1620840"/>
            <a:ext cx="10728327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46733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9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2129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7454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35284" y="3647660"/>
            <a:ext cx="8697191" cy="442829"/>
          </a:xfrm>
        </p:spPr>
        <p:txBody>
          <a:bodyPr anchor="t">
            <a:normAutofit/>
          </a:bodyPr>
          <a:lstStyle>
            <a:lvl1pPr algn="ctr">
              <a:defRPr sz="2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35284" y="4090489"/>
            <a:ext cx="8697191" cy="545371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9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9" y="5170176"/>
            <a:ext cx="5049983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900" b="1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9" y="5535302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9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>
              <a:solidFill>
                <a:srgbClr val="EDF1F6"/>
              </a:solidFill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8159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>
              <a:solidFill>
                <a:srgbClr val="EDF1F6"/>
              </a:solidFill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7581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4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>
              <a:solidFill>
                <a:srgbClr val="EDF1F6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xmlns="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4948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2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40605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7" y="0"/>
            <a:ext cx="4195763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:a16="http://schemas.microsoft.com/office/drawing/2014/main" xmlns="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28225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6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:a16="http://schemas.microsoft.com/office/drawing/2014/main" xmlns="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8768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>
              <a:solidFill>
                <a:srgbClr val="EDF1F6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3" y="1142592"/>
            <a:ext cx="13139479" cy="12635479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3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>
              <a:solidFill>
                <a:srgbClr val="EDF1F6"/>
              </a:solidFill>
            </a:endParaRP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5468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2" y="4184373"/>
            <a:ext cx="7199869" cy="614443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95534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31" y="1913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9" y="1606887"/>
            <a:ext cx="9760919" cy="4829253"/>
          </a:xfrm>
        </p:spPr>
        <p:txBody>
          <a:bodyPr/>
          <a:lstStyle>
            <a:lvl1pPr marL="362558" indent="0">
              <a:buFontTx/>
              <a:buNone/>
              <a:defRPr b="1">
                <a:latin typeface="Trebuchet MS" panose="020B0603020202020204" pitchFamily="34" charset="0"/>
              </a:defRPr>
            </a:lvl1pPr>
            <a:lvl2pPr marL="359390" indent="3175">
              <a:defRPr>
                <a:latin typeface="Trebuchet MS" panose="020B0603020202020204" pitchFamily="34" charset="0"/>
              </a:defRPr>
            </a:lvl2pPr>
            <a:lvl3pPr marL="626959" indent="-259650">
              <a:tabLst/>
              <a:defRPr>
                <a:latin typeface="Trebuchet MS" panose="020B0603020202020204" pitchFamily="34" charset="0"/>
              </a:defRPr>
            </a:lvl3pPr>
            <a:lvl4pPr marL="0" indent="359390">
              <a:lnSpc>
                <a:spcPts val="1800"/>
              </a:lnSpc>
              <a:spcBef>
                <a:spcPts val="400"/>
              </a:spcBef>
              <a:defRPr>
                <a:latin typeface="Trebuchet MS" panose="020B0603020202020204" pitchFamily="34" charset="0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83"/>
            <a:ext cx="1231491" cy="376853"/>
          </a:xfrm>
          <a:prstGeom prst="rect">
            <a:avLst/>
          </a:prstGeom>
          <a:noFill/>
        </p:spPr>
        <p:txBody>
          <a:bodyPr wrap="square" lIns="91196" tIns="45599" rIns="91196" bIns="45599" rtlCol="0">
            <a:noAutofit/>
          </a:bodyPr>
          <a:lstStyle/>
          <a:p>
            <a:endParaRPr lang="ru-RU" dirty="0">
              <a:solidFill>
                <a:srgbClr val="2A3A7B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8" y="501085"/>
            <a:ext cx="9782923" cy="1105803"/>
          </a:xfrm>
        </p:spPr>
        <p:txBody>
          <a:bodyPr/>
          <a:lstStyle>
            <a:lvl1pPr marL="0" marR="0" indent="0" defTabSz="104024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500">
                <a:latin typeface="Trebuchet MS" panose="020B0603020202020204" pitchFamily="34" charset="0"/>
              </a:defRPr>
            </a:lvl1pPr>
          </a:lstStyle>
          <a:p>
            <a:pPr marL="0" marR="0" lvl="0" indent="0" defTabSz="104024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rgbClr val="2A3A7B">
                    <a:tint val="82000"/>
                  </a:srgbClr>
                </a:solidFill>
              </a:rPr>
              <a:pPr/>
              <a:t>‹#›</a:t>
            </a:fld>
            <a:endParaRPr lang="ru-RU" dirty="0">
              <a:solidFill>
                <a:srgbClr val="2A3A7B">
                  <a:tint val="82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76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637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4" y="3640217"/>
            <a:ext cx="7208875" cy="1100471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4013B92A-B096-2595-177C-C804C83D80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91565" y="4740685"/>
            <a:ext cx="7208873" cy="545371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8730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3383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0915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097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1711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2117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6795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4719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3313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755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4" y="3003459"/>
            <a:ext cx="7208875" cy="1100471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7"/>
            <a:ext cx="9949543" cy="1055189"/>
          </a:xfrm>
        </p:spPr>
        <p:txBody>
          <a:bodyPr anchor="t">
            <a:normAutofit/>
          </a:bodyPr>
          <a:lstStyle>
            <a:lvl1pPr algn="l">
              <a:defRPr sz="47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rgbClr val="223570"/>
                </a:solidFill>
                <a:latin typeface="+mn-lt"/>
              </a:defRPr>
            </a:lvl1pPr>
            <a:lvl2pPr marL="609585" indent="0" algn="ctr">
              <a:buNone/>
              <a:defRPr sz="2700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00"/>
            </a:lvl4pPr>
            <a:lvl5pPr marL="2438339" indent="0" algn="ctr">
              <a:buNone/>
              <a:defRPr sz="2100"/>
            </a:lvl5pPr>
            <a:lvl6pPr marL="3047924" indent="0" algn="ctr">
              <a:buNone/>
              <a:defRPr sz="2100"/>
            </a:lvl6pPr>
            <a:lvl7pPr marL="3657509" indent="0" algn="ctr">
              <a:buNone/>
              <a:defRPr sz="2100"/>
            </a:lvl7pPr>
            <a:lvl8pPr marL="4267093" indent="0" algn="ctr">
              <a:buNone/>
              <a:defRPr sz="2100"/>
            </a:lvl8pPr>
            <a:lvl9pPr marL="4876678" indent="0" algn="ctr">
              <a:buNone/>
              <a:defRPr sz="21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30"/>
            <a:ext cx="1268187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4" y="389030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47066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40805307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:a16="http://schemas.microsoft.com/office/drawing/2014/main" xmlns="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21003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xmlns="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81171962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57685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873448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88790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7912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56138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95863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8647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EDF1F6"/>
              </a:solidFill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45364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EDF1F6"/>
              </a:solidFill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5341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EDF1F6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xmlns="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7544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99648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:a16="http://schemas.microsoft.com/office/drawing/2014/main" xmlns="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7238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:a16="http://schemas.microsoft.com/office/drawing/2014/main" xmlns="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11008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EDF1F6"/>
              </a:solidFill>
            </a:endParaRP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17831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22087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29" y="1914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6" y="1606886"/>
            <a:ext cx="9760919" cy="4829253"/>
          </a:xfrm>
        </p:spPr>
        <p:txBody>
          <a:bodyPr/>
          <a:lstStyle>
            <a:lvl1pPr marL="362574" indent="0">
              <a:buFontTx/>
              <a:buNone/>
              <a:defRPr b="1">
                <a:latin typeface="Trebuchet MS" panose="020B0603020202020204" pitchFamily="34" charset="0"/>
              </a:defRPr>
            </a:lvl1pPr>
            <a:lvl2pPr marL="359408" indent="3175">
              <a:defRPr>
                <a:latin typeface="Trebuchet MS" panose="020B0603020202020204" pitchFamily="34" charset="0"/>
              </a:defRPr>
            </a:lvl2pPr>
            <a:lvl3pPr marL="626989" indent="-259662">
              <a:tabLst/>
              <a:defRPr>
                <a:latin typeface="Trebuchet MS" panose="020B0603020202020204" pitchFamily="34" charset="0"/>
              </a:defRPr>
            </a:lvl3pPr>
            <a:lvl4pPr marL="0" indent="359408">
              <a:lnSpc>
                <a:spcPts val="1800"/>
              </a:lnSpc>
              <a:spcBef>
                <a:spcPts val="400"/>
              </a:spcBef>
              <a:defRPr>
                <a:latin typeface="Trebuchet MS" panose="020B0603020202020204" pitchFamily="34" charset="0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81"/>
            <a:ext cx="1231491" cy="376853"/>
          </a:xfrm>
          <a:prstGeom prst="rect">
            <a:avLst/>
          </a:prstGeom>
          <a:noFill/>
        </p:spPr>
        <p:txBody>
          <a:bodyPr wrap="square" lIns="91200" tIns="45601" rIns="91200" bIns="45601" rtlCol="0">
            <a:noAutofit/>
          </a:bodyPr>
          <a:lstStyle/>
          <a:p>
            <a:pPr defTabSz="914400"/>
            <a:endParaRPr lang="ru-RU" sz="1800" dirty="0">
              <a:solidFill>
                <a:srgbClr val="2A3A7B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84"/>
            <a:ext cx="9782922" cy="1105803"/>
          </a:xfrm>
        </p:spPr>
        <p:txBody>
          <a:bodyPr/>
          <a:lstStyle>
            <a:lvl1pPr marL="0" marR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>
                <a:latin typeface="Trebuchet MS" panose="020B0603020202020204" pitchFamily="34" charset="0"/>
              </a:defRPr>
            </a:lvl1pPr>
          </a:lstStyle>
          <a:p>
            <a:pPr marL="0" marR="0" lvl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rgbClr val="2A3A7B">
                    <a:tint val="82000"/>
                  </a:srgbClr>
                </a:solidFill>
              </a:rPr>
              <a:pPr/>
              <a:t>‹#›</a:t>
            </a:fld>
            <a:endParaRPr lang="ru-RU" dirty="0">
              <a:solidFill>
                <a:srgbClr val="2A3A7B">
                  <a:tint val="82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47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9" y="1620840"/>
            <a:ext cx="10728327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9"/>
            <a:ext cx="732107" cy="836695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3" y="6275728"/>
            <a:ext cx="1268187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3523489" y="1306053"/>
            <a:ext cx="11102915" cy="10669600"/>
          </a:xfrm>
          <a:prstGeom prst="rect">
            <a:avLst/>
          </a:prstGeom>
        </p:spPr>
      </p:pic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4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1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theme" Target="../theme/theme4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  <p:sldLayoutId id="2147483679" r:id="rId19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>
              <a:solidFill>
                <a:srgbClr val="2A3A7B">
                  <a:tint val="82000"/>
                </a:srgb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>
              <a:solidFill>
                <a:srgbClr val="2A3A7B">
                  <a:tint val="82000"/>
                </a:srgb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>
                    <a:tint val="82000"/>
                  </a:srgbClr>
                </a:solidFill>
              </a:rPr>
              <a:pPr/>
              <a:t>‹#›</a:t>
            </a:fld>
            <a:endParaRPr lang="ru-RU">
              <a:solidFill>
                <a:srgbClr val="2A3A7B">
                  <a:tint val="82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428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43203CBA-08F4-4EA7-A6DD-9EACEBB6B6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16.02.2026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7074C5BA-858E-4984-B4C8-00D4FB7FC3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46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srgbClr val="2A3A7B">
                  <a:tint val="82000"/>
                </a:srgb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srgbClr val="2A3A7B">
                  <a:tint val="82000"/>
                </a:srgb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defTabSz="914400"/>
            <a:fld id="{4C6B8470-55A6-CF4B-ABEF-5E5F70F4E2F5}" type="slidenum">
              <a:rPr lang="ru-RU" smtClean="0">
                <a:solidFill>
                  <a:srgbClr val="2A3A7B">
                    <a:tint val="82000"/>
                  </a:srgbClr>
                </a:solidFill>
              </a:rPr>
              <a:pPr defTabSz="914400"/>
              <a:t>‹#›</a:t>
            </a:fld>
            <a:endParaRPr lang="ru-RU">
              <a:solidFill>
                <a:srgbClr val="2A3A7B">
                  <a:tint val="82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939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  <p:sldLayoutId id="2147483731" r:id="rId18"/>
    <p:sldLayoutId id="2147483732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79592" y="3618475"/>
            <a:ext cx="7199869" cy="169859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b="0" dirty="0" smtClean="0"/>
              <a:t> </a:t>
            </a:r>
            <a:r>
              <a:rPr lang="ru-RU" sz="2800" dirty="0" smtClean="0"/>
              <a:t>УПРАВЛЕНИЕ 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ФЕДЕРАЛЬНОЙ НАЛОГОВОЙ СЛУЖБЫ ПО СТАВРОПОЛЬСКОМУ КРАЮ</a:t>
            </a:r>
            <a:endParaRPr lang="ru-RU" sz="1200" b="1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B8BD33E5-C315-43F3-A702-2A7733A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1</a:t>
            </a:fld>
            <a:endParaRPr lang="ru-RU" dirty="0">
              <a:solidFill>
                <a:srgbClr val="2A3A7B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039316E-369F-FA5E-6EEB-EBFA6952251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40000" contrast="-40000"/>
          </a:blip>
          <a:stretch>
            <a:fillRect/>
          </a:stretch>
        </p:blipFill>
        <p:spPr>
          <a:xfrm>
            <a:off x="5312816" y="1638870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20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CAFB6F-5FFE-E500-8903-2855A6D60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403" y="356659"/>
            <a:ext cx="9793088" cy="57606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 на доходы физических лиц (НДФЛ)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361" y="1250883"/>
            <a:ext cx="6432715" cy="45814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ru-RU" dirty="0">
              <a:solidFill>
                <a:srgbClr val="000064"/>
              </a:solidFill>
            </a:endParaRPr>
          </a:p>
          <a:p>
            <a:pPr algn="ctr" defTabSz="1219140"/>
            <a:endParaRPr lang="ru-RU" dirty="0">
              <a:solidFill>
                <a:srgbClr val="000064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48128" y="1247831"/>
            <a:ext cx="4608512" cy="45814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ru-RU" dirty="0">
              <a:solidFill>
                <a:srgbClr val="000064"/>
              </a:solidFill>
            </a:endParaRPr>
          </a:p>
          <a:p>
            <a:pPr algn="ctr" defTabSz="1219140"/>
            <a:endParaRPr lang="ru-RU" dirty="0">
              <a:solidFill>
                <a:srgbClr val="000064"/>
              </a:solidFill>
            </a:endParaRPr>
          </a:p>
        </p:txBody>
      </p:sp>
      <p:sp>
        <p:nvSpPr>
          <p:cNvPr id="31" name="object 7"/>
          <p:cNvSpPr txBox="1"/>
          <p:nvPr/>
        </p:nvSpPr>
        <p:spPr>
          <a:xfrm>
            <a:off x="623392" y="1539284"/>
            <a:ext cx="5952661" cy="412164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defTabSz="1219140">
              <a:spcAft>
                <a:spcPts val="800"/>
              </a:spcAft>
            </a:pPr>
            <a:r>
              <a:rPr lang="ru-RU" sz="2400" b="1" kern="0" dirty="0">
                <a:solidFill>
                  <a:srgbClr val="000064"/>
                </a:solidFill>
                <a:cs typeface="Calibri"/>
              </a:rPr>
              <a:t>С 2026 г. в отношении </a:t>
            </a:r>
            <a:r>
              <a:rPr lang="ru-RU" sz="2400" b="1" kern="0" dirty="0">
                <a:solidFill>
                  <a:srgbClr val="0000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иностранных агентов</a:t>
            </a:r>
            <a:r>
              <a:rPr lang="ru-RU" sz="2400" b="1" kern="0" dirty="0">
                <a:solidFill>
                  <a:srgbClr val="000064"/>
                </a:solidFill>
                <a:cs typeface="Calibri"/>
              </a:rPr>
              <a:t>:</a:t>
            </a:r>
          </a:p>
          <a:p>
            <a:pPr defTabSz="1219140">
              <a:spcAft>
                <a:spcPts val="800"/>
              </a:spcAft>
            </a:pPr>
            <a:r>
              <a:rPr lang="ru-RU" sz="2400" b="1" kern="0" dirty="0">
                <a:solidFill>
                  <a:srgbClr val="000064"/>
                </a:solidFill>
                <a:cs typeface="Calibri"/>
              </a:rPr>
              <a:t>- к их доходам будет применяться ставка 30 процентов;</a:t>
            </a:r>
          </a:p>
          <a:p>
            <a:pPr defTabSz="1219140">
              <a:spcAft>
                <a:spcPts val="800"/>
              </a:spcAft>
            </a:pPr>
            <a:r>
              <a:rPr lang="ru-RU" sz="2400" b="1" kern="0" dirty="0">
                <a:solidFill>
                  <a:srgbClr val="000064"/>
                </a:solidFill>
                <a:cs typeface="Calibri"/>
              </a:rPr>
              <a:t>- доходы от продажи ценных бумаг, имущества (при владении более 5 лет),    при получении наследства и полученных в порядке дарения с 2026 г. лишаются освобождения от обложения НДФЛ;</a:t>
            </a:r>
          </a:p>
          <a:p>
            <a:pPr defTabSz="1219140">
              <a:spcAft>
                <a:spcPts val="800"/>
              </a:spcAft>
            </a:pPr>
            <a:r>
              <a:rPr lang="ru-RU" sz="2400" b="1" kern="0" dirty="0">
                <a:solidFill>
                  <a:srgbClr val="000064"/>
                </a:solidFill>
                <a:cs typeface="Calibri"/>
              </a:rPr>
              <a:t>- не будут предоставляться налоговые вычеты по НДФЛ</a:t>
            </a:r>
          </a:p>
        </p:txBody>
      </p:sp>
      <p:sp>
        <p:nvSpPr>
          <p:cNvPr id="30" name="object 7"/>
          <p:cNvSpPr txBox="1"/>
          <p:nvPr/>
        </p:nvSpPr>
        <p:spPr>
          <a:xfrm>
            <a:off x="7440149" y="1412776"/>
            <a:ext cx="4224469" cy="444993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 defTabSz="1219140"/>
            <a:r>
              <a:rPr lang="ru-RU" sz="2400" b="1" kern="0" dirty="0">
                <a:solidFill>
                  <a:srgbClr val="000064"/>
                </a:solidFill>
                <a:cs typeface="Calibri"/>
              </a:rPr>
              <a:t>Расширено налоговое агентирование</a:t>
            </a:r>
          </a:p>
          <a:p>
            <a:pPr algn="ctr" defTabSz="1219140"/>
            <a:r>
              <a:rPr lang="ru-RU" sz="2400" b="1" kern="0" dirty="0">
                <a:solidFill>
                  <a:srgbClr val="000064"/>
                </a:solidFill>
                <a:cs typeface="Calibri"/>
              </a:rPr>
              <a:t>на все доходы, полученные физическими лицами от организаторов азартных игр, проводимых в </a:t>
            </a:r>
            <a:r>
              <a:rPr lang="ru-RU" sz="2400" b="1" kern="0" dirty="0">
                <a:solidFill>
                  <a:srgbClr val="0000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букмекерской конторе и тотализаторе </a:t>
            </a:r>
          </a:p>
          <a:p>
            <a:pPr algn="ctr" defTabSz="1219140"/>
            <a:endParaRPr lang="ru-RU" sz="2400" b="1" kern="0" dirty="0">
              <a:solidFill>
                <a:srgbClr val="000064"/>
              </a:solidFill>
              <a:cs typeface="Calibri"/>
            </a:endParaRPr>
          </a:p>
          <a:p>
            <a:pPr algn="ctr" defTabSz="1219140"/>
            <a:r>
              <a:rPr lang="ru-RU" sz="2400" b="1" kern="0" dirty="0">
                <a:solidFill>
                  <a:srgbClr val="000064"/>
                </a:solidFill>
                <a:cs typeface="Calibri"/>
              </a:rPr>
              <a:t>(ранее организаторы азартных игр производили расчет НДФЛ с суммы, превышающей </a:t>
            </a:r>
          </a:p>
          <a:p>
            <a:pPr algn="ctr" defTabSz="1219140"/>
            <a:r>
              <a:rPr lang="ru-RU" sz="2400" b="1" kern="0" dirty="0">
                <a:solidFill>
                  <a:srgbClr val="000064"/>
                </a:solidFill>
                <a:cs typeface="Calibri"/>
              </a:rPr>
              <a:t>15 тыс. рублей</a:t>
            </a:r>
            <a:r>
              <a:rPr lang="ru-RU" sz="2100" b="1" kern="0" dirty="0">
                <a:solidFill>
                  <a:srgbClr val="000064"/>
                </a:solidFill>
                <a:cs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5834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2BCAFB6F-5FFE-E500-8903-2855A6D60BF5}"/>
              </a:ext>
            </a:extLst>
          </p:cNvPr>
          <p:cNvSpPr txBox="1">
            <a:spLocks/>
          </p:cNvSpPr>
          <p:nvPr/>
        </p:nvSpPr>
        <p:spPr>
          <a:xfrm>
            <a:off x="719403" y="356659"/>
            <a:ext cx="9793088" cy="576064"/>
          </a:xfrm>
          <a:prstGeom prst="rect">
            <a:avLst/>
          </a:prstGeom>
        </p:spPr>
        <p:txBody>
          <a:bodyPr vert="horz" lIns="121914" tIns="60957" rIns="121914" bIns="60957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Страховые взносы</a:t>
            </a:r>
          </a:p>
          <a:p>
            <a:pPr algn="ctr"/>
            <a:endParaRPr lang="ru-RU" sz="3200" dirty="0"/>
          </a:p>
          <a:p>
            <a:pPr algn="ctr"/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7083" y="1456879"/>
            <a:ext cx="1735336" cy="4608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ru-RU" dirty="0">
              <a:solidFill>
                <a:srgbClr val="000064"/>
              </a:solidFill>
            </a:endParaRPr>
          </a:p>
          <a:p>
            <a:pPr algn="ctr" defTabSz="1219140"/>
            <a:endParaRPr lang="ru-RU" dirty="0">
              <a:solidFill>
                <a:srgbClr val="000064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8217" y="1220756"/>
            <a:ext cx="1824203" cy="223139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 defTabSz="1219140"/>
            <a:endParaRPr lang="ru-RU" sz="1300" b="1" kern="0" dirty="0">
              <a:solidFill>
                <a:srgbClr val="000064"/>
              </a:solidFill>
              <a:cs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3709" y="1802499"/>
            <a:ext cx="1782083" cy="2790508"/>
          </a:xfrm>
          <a:prstGeom prst="rect">
            <a:avLst/>
          </a:prstGeom>
        </p:spPr>
        <p:txBody>
          <a:bodyPr wrap="square" lIns="121914" tIns="60957" rIns="121914" bIns="60957">
            <a:spAutoFit/>
          </a:bodyPr>
          <a:lstStyle/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Для руководителей коммерческих организаций минимальная база по страховым взносам в размере 1 МРОТ в месяц </a:t>
            </a:r>
            <a:endParaRPr lang="ru-RU" sz="1700" dirty="0">
              <a:solidFill>
                <a:prstClr val="black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47596" y="1466919"/>
            <a:ext cx="1824203" cy="46085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ru-RU" dirty="0">
              <a:solidFill>
                <a:srgbClr val="000064"/>
              </a:solidFill>
            </a:endParaRPr>
          </a:p>
          <a:p>
            <a:pPr algn="ctr" defTabSz="1219140"/>
            <a:endParaRPr lang="ru-RU" dirty="0">
              <a:solidFill>
                <a:srgbClr val="000064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00080" y="1669597"/>
            <a:ext cx="1871717" cy="4185761"/>
          </a:xfrm>
          <a:prstGeom prst="rect">
            <a:avLst/>
          </a:prstGeom>
        </p:spPr>
        <p:txBody>
          <a:bodyPr wrap="square" lIns="121914" tIns="60957" rIns="121914" bIns="60957">
            <a:spAutoFit/>
          </a:bodyPr>
          <a:lstStyle/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Пониженный тариф страховых взносов для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субъектов МСП (15% с выплат,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превышающих 1,5 МРОТ) </a:t>
            </a:r>
            <a:r>
              <a:rPr lang="ru-RU" sz="21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</a:t>
            </a:r>
            <a:r>
              <a:rPr lang="ru-RU" sz="17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в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приоритетных отраслях по перечню ОКВЭД,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определяемому Правительством РФ</a:t>
            </a:r>
            <a:endParaRPr lang="ru-RU" sz="1700" dirty="0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03845" y="1478935"/>
            <a:ext cx="1824203" cy="460695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ru-RU" dirty="0">
              <a:solidFill>
                <a:srgbClr val="000064"/>
              </a:solidFill>
            </a:endParaRPr>
          </a:p>
          <a:p>
            <a:pPr algn="ctr" defTabSz="1219140"/>
            <a:endParaRPr lang="ru-RU" dirty="0">
              <a:solidFill>
                <a:srgbClr val="000064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03845" y="1793359"/>
            <a:ext cx="1824203" cy="2523768"/>
          </a:xfrm>
          <a:prstGeom prst="rect">
            <a:avLst/>
          </a:prstGeom>
        </p:spPr>
        <p:txBody>
          <a:bodyPr wrap="square" lIns="121914" tIns="60957" rIns="121914" bIns="60957">
            <a:spAutoFit/>
          </a:bodyPr>
          <a:lstStyle/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Увеличение тарифа страховых взносов для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ИТ-организаций 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с 7,6% до 15% 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в пределах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предельной величины базы</a:t>
            </a:r>
            <a:endParaRPr lang="ru-RU" sz="1700" dirty="0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26556" y="1467388"/>
            <a:ext cx="1824203" cy="460119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ru-RU" dirty="0">
              <a:solidFill>
                <a:srgbClr val="000064"/>
              </a:solidFill>
            </a:endParaRPr>
          </a:p>
          <a:p>
            <a:pPr algn="ctr" defTabSz="1219140"/>
            <a:endParaRPr lang="ru-RU" dirty="0">
              <a:solidFill>
                <a:srgbClr val="000064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360363" y="1466920"/>
            <a:ext cx="2304256" cy="4591115"/>
          </a:xfrm>
          <a:prstGeom prst="roundRect">
            <a:avLst/>
          </a:prstGeom>
          <a:solidFill>
            <a:srgbClr val="FFFF99"/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ru-RU" dirty="0">
              <a:solidFill>
                <a:srgbClr val="000064"/>
              </a:solidFill>
            </a:endParaRPr>
          </a:p>
          <a:p>
            <a:pPr algn="ctr" defTabSz="1219140"/>
            <a:endParaRPr lang="ru-RU" dirty="0">
              <a:solidFill>
                <a:srgbClr val="000064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56108" y="1792746"/>
            <a:ext cx="1775707" cy="2739205"/>
          </a:xfrm>
          <a:prstGeom prst="rect">
            <a:avLst/>
          </a:prstGeom>
        </p:spPr>
        <p:txBody>
          <a:bodyPr wrap="square" lIns="121914" tIns="60957" rIns="121914" bIns="60957">
            <a:spAutoFit/>
          </a:bodyPr>
          <a:lstStyle/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Исключение возможности применения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пониженных тарифов для ИТ-организаций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организациями - участниками проекта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«Сколково»</a:t>
            </a:r>
            <a:endParaRPr lang="ru-RU" sz="1700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456373" y="1792131"/>
            <a:ext cx="2112235" cy="3057247"/>
          </a:xfrm>
          <a:prstGeom prst="rect">
            <a:avLst/>
          </a:prstGeom>
        </p:spPr>
        <p:txBody>
          <a:bodyPr wrap="square" lIns="121914" tIns="60957" rIns="121914" bIns="60957">
            <a:spAutoFit/>
          </a:bodyPr>
          <a:lstStyle/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Снижение для организаций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радиоэлектронной промышленности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пониженного тарифа страховых взносов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свыше предельной величины базы с 7,6% до</a:t>
            </a:r>
          </a:p>
          <a:p>
            <a:pPr algn="ctr" defTabSz="1219140"/>
            <a:r>
              <a:rPr lang="ru-RU" sz="1700" b="1" dirty="0">
                <a:solidFill>
                  <a:prstClr val="black"/>
                </a:solidFill>
              </a:rPr>
              <a:t>0,0%</a:t>
            </a:r>
            <a:endParaRPr lang="ru-RU" sz="17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302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4">
            <a:extLst>
              <a:ext uri="{FF2B5EF4-FFF2-40B4-BE49-F238E27FC236}">
                <a16:creationId xmlns:a16="http://schemas.microsoft.com/office/drawing/2014/main" xmlns="" id="{30E88ACD-28A6-A281-807C-25EFD4FA90AE}"/>
              </a:ext>
            </a:extLst>
          </p:cNvPr>
          <p:cNvSpPr/>
          <p:nvPr/>
        </p:nvSpPr>
        <p:spPr>
          <a:xfrm>
            <a:off x="380643" y="396742"/>
            <a:ext cx="10413759" cy="61555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Bold"/>
                <a:ea typeface="Golos Text" panose="020B0503020202020204" pitchFamily="34" charset="0"/>
              </a:rPr>
              <a:t>Страховые взносы глав КФХ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0641" y="1083732"/>
            <a:ext cx="5571427" cy="2319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Расчет по страховым взносам </a:t>
            </a:r>
            <a:r>
              <a:rPr lang="ru-RU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п</a:t>
            </a:r>
            <a:r>
              <a:rPr lang="ru-RU" b="1" dirty="0" smtClean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редставляется главами КФХ (ФЛ) 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не </a:t>
            </a:r>
            <a:r>
              <a:rPr lang="ru-RU" dirty="0">
                <a:solidFill>
                  <a:schemeClr val="tx2"/>
                </a:solidFill>
              </a:rPr>
              <a:t>позднее 25 января года, следующего за </a:t>
            </a:r>
            <a:r>
              <a:rPr lang="ru-RU" dirty="0" smtClean="0">
                <a:solidFill>
                  <a:schemeClr val="tx2"/>
                </a:solidFill>
              </a:rPr>
              <a:t>истекшим</a:t>
            </a:r>
            <a:r>
              <a:rPr lang="ru-RU" dirty="0">
                <a:solidFill>
                  <a:schemeClr val="tx2"/>
                </a:solidFill>
              </a:rPr>
              <a:t>. </a:t>
            </a:r>
          </a:p>
          <a:p>
            <a:pPr algn="ctr"/>
            <a:r>
              <a:rPr lang="ru-RU" dirty="0">
                <a:solidFill>
                  <a:schemeClr val="tx2"/>
                </a:solidFill>
              </a:rPr>
              <a:t>Если это выходной, то срок переносится </a:t>
            </a:r>
          </a:p>
          <a:p>
            <a:pPr algn="ctr"/>
            <a:r>
              <a:rPr lang="ru-RU" dirty="0">
                <a:solidFill>
                  <a:schemeClr val="tx2"/>
                </a:solidFill>
              </a:rPr>
              <a:t>на следующий рабочий день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sz="2800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/>
            </a:r>
            <a:br>
              <a:rPr lang="ru-RU" sz="2800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</a:br>
            <a:r>
              <a:rPr lang="ru-RU" sz="2800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за 2025 год - </a:t>
            </a:r>
            <a:r>
              <a:rPr lang="ru-RU" sz="2000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не позднее </a:t>
            </a:r>
            <a:r>
              <a:rPr lang="ru-RU" sz="2500" b="1" dirty="0">
                <a:solidFill>
                  <a:schemeClr val="tx2"/>
                </a:solidFill>
              </a:rPr>
              <a:t>26.01.2026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358470" y="1246286"/>
            <a:ext cx="5520265" cy="30378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Уплата страховых взносов 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главами КФХ (ФЛ) в  совокупном фиксированном размере </a:t>
            </a:r>
          </a:p>
          <a:p>
            <a:pPr algn="ctr"/>
            <a:r>
              <a:rPr lang="ru-RU" sz="2000" dirty="0">
                <a:solidFill>
                  <a:schemeClr val="tx2"/>
                </a:solidFill>
              </a:rPr>
              <a:t>не позднее 28 декабря текущего года. </a:t>
            </a:r>
          </a:p>
          <a:p>
            <a:pPr algn="ctr"/>
            <a:r>
              <a:rPr lang="ru-RU" dirty="0">
                <a:solidFill>
                  <a:schemeClr val="tx2"/>
                </a:solidFill>
              </a:rPr>
              <a:t>Если это выходной, то срок переносится </a:t>
            </a:r>
          </a:p>
          <a:p>
            <a:pPr algn="ctr"/>
            <a:r>
              <a:rPr lang="ru-RU" dirty="0">
                <a:solidFill>
                  <a:schemeClr val="tx2"/>
                </a:solidFill>
              </a:rPr>
              <a:t>на следующий рабочий день</a:t>
            </a:r>
            <a:r>
              <a:rPr lang="ru-RU" b="1" dirty="0" smtClean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 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за 2025 год - не позднее</a:t>
            </a:r>
            <a:r>
              <a:rPr lang="ru-RU" sz="2800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</a:rPr>
              <a:t>29.12.2025</a:t>
            </a:r>
            <a:endParaRPr lang="ru-RU" sz="900" b="1" dirty="0">
              <a:solidFill>
                <a:schemeClr val="tx2"/>
              </a:solidFill>
              <a:latin typeface="Franklin Gothic Book" pitchFamily="34" charset="0"/>
              <a:ea typeface="Golos Text" panose="020B0503020202020204" pitchFamily="34" charset="0"/>
            </a:endParaRPr>
          </a:p>
          <a:p>
            <a:pPr algn="ctr"/>
            <a:r>
              <a:rPr lang="ru-RU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(53 658 руб. за главу КФХ + 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Franklin Gothic Book" pitchFamily="34" charset="0"/>
                <a:ea typeface="Golos Text" panose="020B0503020202020204" pitchFamily="34" charset="0"/>
              </a:rPr>
              <a:t>по 53 658 руб. за каждого члена КФХ) </a:t>
            </a:r>
          </a:p>
          <a:p>
            <a:pPr algn="ctr"/>
            <a:endParaRPr lang="ru-RU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xmlns="" id="{EB3AFC7D-63E5-C24E-B7FA-C19FCC73BA94}"/>
              </a:ext>
            </a:extLst>
          </p:cNvPr>
          <p:cNvSpPr txBox="1">
            <a:spLocks/>
          </p:cNvSpPr>
          <p:nvPr/>
        </p:nvSpPr>
        <p:spPr>
          <a:xfrm>
            <a:off x="4038829" y="5704864"/>
            <a:ext cx="2486825" cy="68223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600" b="1" kern="1200" cap="all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+mj-cs"/>
              </a:defRPr>
            </a:lvl1pPr>
          </a:lstStyle>
          <a:p>
            <a:pPr algn="ctr">
              <a:spcBef>
                <a:spcPts val="1000"/>
              </a:spcBef>
            </a:pPr>
            <a:r>
              <a:rPr lang="ru-RU" dirty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rPr>
              <a:t>представить РСВ</a:t>
            </a:r>
          </a:p>
          <a:p>
            <a:pPr algn="ctr">
              <a:spcBef>
                <a:spcPts val="1000"/>
              </a:spcBef>
            </a:pPr>
            <a:r>
              <a:rPr lang="ru-RU" sz="1200" dirty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rPr>
              <a:t>Не позднее 15 календарных дней с даты снятия </a:t>
            </a: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xmlns="" id="{EB3AFC7D-63E5-C24E-B7FA-C19FCC73BA94}"/>
              </a:ext>
            </a:extLst>
          </p:cNvPr>
          <p:cNvSpPr txBox="1">
            <a:spLocks/>
          </p:cNvSpPr>
          <p:nvPr/>
        </p:nvSpPr>
        <p:spPr>
          <a:xfrm>
            <a:off x="7598871" y="5704864"/>
            <a:ext cx="2486825" cy="68223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600" b="1" kern="1200" cap="all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+mj-cs"/>
              </a:defRPr>
            </a:lvl1pPr>
          </a:lstStyle>
          <a:p>
            <a:pPr algn="ctr">
              <a:spcBef>
                <a:spcPts val="1000"/>
              </a:spcBef>
            </a:pPr>
            <a:r>
              <a:rPr lang="ru-RU" dirty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rPr>
              <a:t>уплатить </a:t>
            </a:r>
            <a:r>
              <a:rPr lang="ru-RU" dirty="0" smtClean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rPr>
              <a:t>св</a:t>
            </a:r>
          </a:p>
          <a:p>
            <a:pPr algn="ctr">
              <a:spcBef>
                <a:spcPts val="1000"/>
              </a:spcBef>
            </a:pPr>
            <a:r>
              <a:rPr lang="ru-RU" sz="1200" dirty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rPr>
              <a:t>в течение 15 календарных дней со дня подачи рСВ </a:t>
            </a:r>
          </a:p>
        </p:txBody>
      </p:sp>
      <p:pic>
        <p:nvPicPr>
          <p:cNvPr id="14" name="Picture 2" descr="E:\Новая папка\группа2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339695" y="4887844"/>
            <a:ext cx="1759172" cy="1907141"/>
          </a:xfrm>
          <a:prstGeom prst="rect">
            <a:avLst/>
          </a:prstGeom>
          <a:noFill/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EB3AFC7D-63E5-C24E-B7FA-C19FCC73BA94}"/>
              </a:ext>
            </a:extLst>
          </p:cNvPr>
          <p:cNvSpPr txBox="1">
            <a:spLocks/>
          </p:cNvSpPr>
          <p:nvPr/>
        </p:nvSpPr>
        <p:spPr>
          <a:xfrm>
            <a:off x="277701" y="5722305"/>
            <a:ext cx="2272195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600" b="1" kern="1200" cap="all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+mj-cs"/>
              </a:defRPr>
            </a:lvl1pPr>
          </a:lstStyle>
          <a:p>
            <a:pPr algn="ctr">
              <a:spcBef>
                <a:spcPts val="1000"/>
              </a:spcBef>
            </a:pPr>
            <a:r>
              <a:rPr lang="ru-RU" dirty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rPr>
              <a:t>Если глава </a:t>
            </a:r>
            <a:r>
              <a:rPr lang="ru-RU" dirty="0" smtClean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rPr>
              <a:t>Кфх (ФЛ) прекратил деятельность</a:t>
            </a:r>
            <a:endParaRPr lang="ru-RU" dirty="0">
              <a:solidFill>
                <a:srgbClr val="223570"/>
              </a:solidFill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xmlns="" id="{EB3AFC7D-63E5-C24E-B7FA-C19FCC73BA94}"/>
              </a:ext>
            </a:extLst>
          </p:cNvPr>
          <p:cNvSpPr txBox="1">
            <a:spLocks/>
          </p:cNvSpPr>
          <p:nvPr/>
        </p:nvSpPr>
        <p:spPr>
          <a:xfrm>
            <a:off x="277700" y="3612916"/>
            <a:ext cx="5674367" cy="175432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600" b="1" kern="1200" cap="all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900" spc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Главы кфх (ЮЛ)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500" spc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как имеющие, так и не имеющие наемных работников</a:t>
            </a:r>
            <a:r>
              <a:rPr lang="ru-RU" sz="1900" spc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,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500" spc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представляют </a:t>
            </a:r>
            <a:r>
              <a:rPr lang="ru-RU" sz="1900" spc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РСВ ежеквартально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900" spc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не позднее 25-го числа месяца,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900" spc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следующего за расчетным (отчетным) периодом 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="" xmlns:a16="http://schemas.microsoft.com/office/drawing/2014/main" id="{F0444D8F-FB69-E520-613E-CAF5AE700239}"/>
              </a:ext>
            </a:extLst>
          </p:cNvPr>
          <p:cNvCxnSpPr>
            <a:cxnSpLocks/>
          </p:cNvCxnSpPr>
          <p:nvPr/>
        </p:nvCxnSpPr>
        <p:spPr>
          <a:xfrm>
            <a:off x="2802547" y="6054703"/>
            <a:ext cx="1032060" cy="0"/>
          </a:xfrm>
          <a:prstGeom prst="straightConnector1">
            <a:avLst/>
          </a:prstGeom>
          <a:noFill/>
          <a:ln w="6350" cap="rnd" cmpd="sng" algn="ctr">
            <a:solidFill>
              <a:schemeClr val="tx2">
                <a:lumMod val="75000"/>
              </a:schemeClr>
            </a:solidFill>
            <a:prstDash val="lgDash"/>
            <a:round/>
            <a:headEnd type="oval"/>
            <a:tailEnd type="triangle"/>
          </a:ln>
          <a:effectLst/>
        </p:spPr>
      </p:cxnSp>
      <p:cxnSp>
        <p:nvCxnSpPr>
          <p:cNvPr id="18" name="Прямая со стрелкой 17">
            <a:extLst>
              <a:ext uri="{FF2B5EF4-FFF2-40B4-BE49-F238E27FC236}">
                <a16:creationId xmlns="" xmlns:a16="http://schemas.microsoft.com/office/drawing/2014/main" id="{F0444D8F-FB69-E520-613E-CAF5AE700239}"/>
              </a:ext>
            </a:extLst>
          </p:cNvPr>
          <p:cNvCxnSpPr>
            <a:cxnSpLocks/>
          </p:cNvCxnSpPr>
          <p:nvPr/>
        </p:nvCxnSpPr>
        <p:spPr>
          <a:xfrm>
            <a:off x="6662888" y="6133850"/>
            <a:ext cx="935983" cy="1781"/>
          </a:xfrm>
          <a:prstGeom prst="straightConnector1">
            <a:avLst/>
          </a:prstGeom>
          <a:noFill/>
          <a:ln w="6350" cap="rnd" cmpd="sng" algn="ctr">
            <a:solidFill>
              <a:schemeClr val="tx2">
                <a:lumMod val="75000"/>
              </a:schemeClr>
            </a:solidFill>
            <a:prstDash val="lgDash"/>
            <a:round/>
            <a:headEnd type="oval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78283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62467" y="122089"/>
            <a:ext cx="10676465" cy="5577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Расчет по страховым взносам (</a:t>
            </a:r>
            <a:r>
              <a:rPr lang="ru-RU" sz="2400" dirty="0"/>
              <a:t>КНД 1151111</a:t>
            </a:r>
            <a:r>
              <a:rPr lang="ru-RU" dirty="0" smtClean="0"/>
              <a:t>) глав КФХ (ФЛ)</a:t>
            </a:r>
            <a:endParaRPr lang="ru-RU" dirty="0"/>
          </a:p>
        </p:txBody>
      </p:sp>
      <p:sp>
        <p:nvSpPr>
          <p:cNvPr id="8" name="Подзаголовок 3"/>
          <p:cNvSpPr txBox="1">
            <a:spLocks/>
          </p:cNvSpPr>
          <p:nvPr/>
        </p:nvSpPr>
        <p:spPr>
          <a:xfrm>
            <a:off x="973642" y="679797"/>
            <a:ext cx="2036137" cy="346639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титульный лист</a:t>
            </a:r>
          </a:p>
        </p:txBody>
      </p:sp>
      <p:sp>
        <p:nvSpPr>
          <p:cNvPr id="9" name="Подзаголовок 3"/>
          <p:cNvSpPr txBox="1">
            <a:spLocks/>
          </p:cNvSpPr>
          <p:nvPr/>
        </p:nvSpPr>
        <p:spPr>
          <a:xfrm>
            <a:off x="8330793" y="1045334"/>
            <a:ext cx="3649543" cy="1054131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подраздел 1 к разделу 2 </a:t>
            </a:r>
            <a:r>
              <a:rPr lang="ru-RU" dirty="0" smtClean="0"/>
              <a:t>заполняется отдельно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 smtClean="0"/>
              <a:t>на </a:t>
            </a:r>
            <a:r>
              <a:rPr lang="ru-RU" dirty="0"/>
              <a:t>главу КФХ (строка 001 = 1) </a:t>
            </a:r>
            <a:endParaRPr lang="ru-RU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 smtClean="0"/>
              <a:t>и </a:t>
            </a:r>
            <a:r>
              <a:rPr lang="ru-RU" dirty="0"/>
              <a:t>на каждого члена КФХ (строка 001 = 2)</a:t>
            </a:r>
          </a:p>
        </p:txBody>
      </p:sp>
      <p:sp>
        <p:nvSpPr>
          <p:cNvPr id="10" name="Подзаголовок 3"/>
          <p:cNvSpPr txBox="1">
            <a:spLocks/>
          </p:cNvSpPr>
          <p:nvPr/>
        </p:nvSpPr>
        <p:spPr>
          <a:xfrm>
            <a:off x="4019368" y="679797"/>
            <a:ext cx="4153256" cy="346639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/>
              <a:t>раздел 2</a:t>
            </a:r>
            <a:r>
              <a:rPr lang="ru-RU" dirty="0" smtClean="0"/>
              <a:t> (сводные данные в целом по КФХ)</a:t>
            </a:r>
            <a:endParaRPr lang="ru-RU" dirty="0"/>
          </a:p>
        </p:txBody>
      </p:sp>
      <p:pic>
        <p:nvPicPr>
          <p:cNvPr id="15" name="Рисунок 14"/>
          <p:cNvPicPr/>
          <p:nvPr/>
        </p:nvPicPr>
        <p:blipFill rotWithShape="1">
          <a:blip r:embed="rId3"/>
          <a:srcRect l="18332" t="11846" r="34860" b="5785"/>
          <a:stretch/>
        </p:blipFill>
        <p:spPr bwMode="auto">
          <a:xfrm>
            <a:off x="8312187" y="2194311"/>
            <a:ext cx="3532680" cy="44604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330792" y="2946403"/>
            <a:ext cx="2174499" cy="225303"/>
          </a:xfrm>
          <a:prstGeom prst="rect">
            <a:avLst/>
          </a:prstGeom>
          <a:solidFill>
            <a:srgbClr val="C00000">
              <a:alpha val="0"/>
            </a:srgb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/>
          <p:cNvPicPr/>
          <p:nvPr/>
        </p:nvPicPr>
        <p:blipFill rotWithShape="1">
          <a:blip r:embed="rId4"/>
          <a:srcRect l="18440" t="12396" r="34918" b="39394"/>
          <a:stretch/>
        </p:blipFill>
        <p:spPr bwMode="auto">
          <a:xfrm>
            <a:off x="4324172" y="1026436"/>
            <a:ext cx="3753029" cy="43668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Подзаголовок 3"/>
          <p:cNvSpPr txBox="1">
            <a:spLocks/>
          </p:cNvSpPr>
          <p:nvPr/>
        </p:nvSpPr>
        <p:spPr>
          <a:xfrm>
            <a:off x="345090" y="4680612"/>
            <a:ext cx="3752780" cy="833301"/>
          </a:xfrm>
          <a:prstGeom prst="rect">
            <a:avLst/>
          </a:prstGeom>
        </p:spPr>
        <p:txBody>
          <a:bodyPr vert="horz" lIns="91436" tIns="45718" rIns="91436" bIns="45718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dirty="0" smtClean="0"/>
              <a:t>Код по месту нахождения (учета):                    по </a:t>
            </a:r>
            <a:r>
              <a:rPr lang="ru-RU" dirty="0"/>
              <a:t>месту жительства </a:t>
            </a:r>
            <a:r>
              <a:rPr lang="ru-RU" dirty="0" smtClean="0"/>
              <a:t>главы КФХ (ФЛ) – 124; по </a:t>
            </a:r>
            <a:r>
              <a:rPr lang="ru-RU" dirty="0"/>
              <a:t>месту </a:t>
            </a:r>
            <a:r>
              <a:rPr lang="ru-RU" dirty="0" smtClean="0"/>
              <a:t>нахождения главы </a:t>
            </a:r>
            <a:r>
              <a:rPr lang="ru-RU" dirty="0"/>
              <a:t>КФХ </a:t>
            </a:r>
            <a:r>
              <a:rPr lang="ru-RU" dirty="0" smtClean="0"/>
              <a:t>(ЮЛ) </a:t>
            </a:r>
            <a:r>
              <a:rPr lang="ru-RU" dirty="0"/>
              <a:t>- </a:t>
            </a:r>
            <a:r>
              <a:rPr lang="ru-RU" dirty="0" smtClean="0"/>
              <a:t>240</a:t>
            </a:r>
            <a:endParaRPr lang="ru-RU" dirty="0"/>
          </a:p>
        </p:txBody>
      </p:sp>
      <p:sp>
        <p:nvSpPr>
          <p:cNvPr id="21" name="Подзаголовок 3"/>
          <p:cNvSpPr txBox="1">
            <a:spLocks/>
          </p:cNvSpPr>
          <p:nvPr/>
        </p:nvSpPr>
        <p:spPr>
          <a:xfrm>
            <a:off x="4385733" y="5694531"/>
            <a:ext cx="3613131" cy="863943"/>
          </a:xfrm>
          <a:prstGeom prst="rect">
            <a:avLst/>
          </a:prstGeom>
        </p:spPr>
        <p:txBody>
          <a:bodyPr vert="horz" lIns="91436" tIns="45718" rIns="91436" bIns="45718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В </a:t>
            </a:r>
            <a:r>
              <a:rPr lang="ru-RU" dirty="0"/>
              <a:t>строке </a:t>
            </a:r>
            <a:r>
              <a:rPr lang="ru-RU" dirty="0" smtClean="0"/>
              <a:t>030 раздела 2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указывается сумма исчисленных СВ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по главе и по </a:t>
            </a:r>
            <a:r>
              <a:rPr lang="ru-RU" dirty="0"/>
              <a:t>всем членам КФХ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991707" y="2195548"/>
            <a:ext cx="1346980" cy="283281"/>
          </a:xfrm>
          <a:prstGeom prst="rect">
            <a:avLst/>
          </a:prstGeom>
          <a:solidFill>
            <a:srgbClr val="C00000">
              <a:alpha val="0"/>
            </a:srgb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62095" y="3649132"/>
            <a:ext cx="1924783" cy="262465"/>
          </a:xfrm>
          <a:prstGeom prst="rect">
            <a:avLst/>
          </a:prstGeom>
          <a:solidFill>
            <a:srgbClr val="C00000">
              <a:alpha val="0"/>
            </a:srgb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 dirty="0"/>
          </a:p>
        </p:txBody>
      </p:sp>
      <p:sp>
        <p:nvSpPr>
          <p:cNvPr id="29" name="Подзаголовок 3"/>
          <p:cNvSpPr txBox="1">
            <a:spLocks/>
          </p:cNvSpPr>
          <p:nvPr/>
        </p:nvSpPr>
        <p:spPr>
          <a:xfrm>
            <a:off x="393109" y="5510372"/>
            <a:ext cx="3931065" cy="1232259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i="1" dirty="0"/>
              <a:t>Главы КФХ без </a:t>
            </a:r>
            <a:r>
              <a:rPr lang="ru-RU" i="1" dirty="0" smtClean="0"/>
              <a:t>наемных работников                 НЕ </a:t>
            </a:r>
            <a:r>
              <a:rPr lang="ru-RU" i="1" dirty="0"/>
              <a:t>ЗАПОЛНЯЮТ </a:t>
            </a:r>
            <a:r>
              <a:rPr lang="ru-RU" i="1" dirty="0" smtClean="0"/>
              <a:t>  раздел 1  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i="1" dirty="0" smtClean="0"/>
              <a:t>                               подраздел </a:t>
            </a:r>
            <a:r>
              <a:rPr lang="ru-RU" i="1" dirty="0"/>
              <a:t>1 раздела </a:t>
            </a:r>
            <a:r>
              <a:rPr lang="ru-RU" i="1" dirty="0" smtClean="0"/>
              <a:t>1   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i="1" dirty="0" smtClean="0"/>
              <a:t>                               раздел 3</a:t>
            </a:r>
            <a:endParaRPr lang="ru-RU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07" y="1026435"/>
            <a:ext cx="3493095" cy="365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64" y="2194311"/>
            <a:ext cx="1951037" cy="28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51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47133" y="285635"/>
            <a:ext cx="10259181" cy="13383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с Межведомственной комиссией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Ставропольского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края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КРАЕВАЯ МЕЖВЕДОМСТВЕННАЯ КОМИССИЯ ПО ПРОТИВОДЕЙСТВИЮ НЕЛЕГАЛЬНОЙ ЗАНЯТОСТИ И ФОРМИРОВАНИЮ ПРОСРОЧЕННОЙ ЗАДОЛЖЕННОСТИ ПО ЗАРАБОТНОЙ ПЛАТЕ В СТАВРОПОЛЬСКОМ КРАЕ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89694340"/>
              </p:ext>
            </p:extLst>
          </p:nvPr>
        </p:nvGraphicFramePr>
        <p:xfrm>
          <a:off x="668867" y="2032001"/>
          <a:ext cx="3649133" cy="431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85214729"/>
              </p:ext>
            </p:extLst>
          </p:nvPr>
        </p:nvGraphicFramePr>
        <p:xfrm>
          <a:off x="4809069" y="2172732"/>
          <a:ext cx="7044267" cy="424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66735" y="1803402"/>
            <a:ext cx="7213599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ru-RU" sz="2000" b="1" dirty="0">
                <a:solidFill>
                  <a:schemeClr val="accent3"/>
                </a:solidFill>
              </a:rPr>
              <a:t>Информация, предоставляемая налоговыми органами в МВК:</a:t>
            </a:r>
          </a:p>
        </p:txBody>
      </p:sp>
    </p:spTree>
    <p:extLst>
      <p:ext uri="{BB962C8B-B14F-4D97-AF65-F5344CB8AC3E}">
        <p14:creationId xmlns:p14="http://schemas.microsoft.com/office/powerpoint/2010/main" val="2770012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1372" y="1962149"/>
            <a:ext cx="9836604" cy="1428751"/>
          </a:xfrm>
        </p:spPr>
        <p:txBody>
          <a:bodyPr>
            <a:normAutofit/>
          </a:bodyPr>
          <a:lstStyle/>
          <a:p>
            <a:pPr algn="ctr"/>
            <a:r>
              <a:rPr lang="ru-RU" sz="3500" b="1" dirty="0" smtClean="0"/>
              <a:t>СПАСИБО ЗА ВНИМАНИЕ!</a:t>
            </a:r>
            <a:endParaRPr lang="ru-RU" sz="35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7</a:t>
            </a:fld>
            <a:endParaRPr lang="ru-RU" dirty="0">
              <a:solidFill>
                <a:srgbClr val="2A3A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662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Franklin Gothic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</TotalTime>
  <Words>618</Words>
  <Application>Microsoft Office PowerPoint</Application>
  <PresentationFormat>Произвольный</PresentationFormat>
  <Paragraphs>90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Тема Office</vt:lpstr>
      <vt:lpstr>1_Тема Office</vt:lpstr>
      <vt:lpstr>2_Тема Office</vt:lpstr>
      <vt:lpstr>3_Тема Office</vt:lpstr>
      <vt:lpstr>Презентация PowerPoint</vt:lpstr>
      <vt:lpstr>Налог на доходы физических лиц (НДФЛ)</vt:lpstr>
      <vt:lpstr>Презентация PowerPoint</vt:lpstr>
      <vt:lpstr>Презентация PowerPoint</vt:lpstr>
      <vt:lpstr>Расчет по страховым взносам (КНД 1151111) глав КФХ (ФЛ)</vt:lpstr>
      <vt:lpstr>Взаимодействие с Межведомственной комиссией Ставропольского края  КРАЕВАЯ МЕЖВЕДОМСТВЕННАЯ КОМИССИЯ ПО ПРОТИВОДЕЙСТВИЮ НЕЛЕГАЛЬНОЙ ЗАНЯТОСТИ И ФОРМИРОВАНИЮ ПРОСРОЧЕННОЙ ЗАДОЛЖЕННОСТИ ПО ЗАРАБОТНОЙ ПЛАТЕ В СТАВРОПОЛЬСКОМ КРАЕ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НАЛОГОВАЯ СЛУЖБА</dc:title>
  <dc:creator>Анастасия Гаврикова</dc:creator>
  <cp:lastModifiedBy>Титаренко Вера Александровна</cp:lastModifiedBy>
  <cp:revision>88</cp:revision>
  <cp:lastPrinted>2025-12-15T15:25:05Z</cp:lastPrinted>
  <dcterms:created xsi:type="dcterms:W3CDTF">2025-05-13T09:24:29Z</dcterms:created>
  <dcterms:modified xsi:type="dcterms:W3CDTF">2026-02-16T08:24:37Z</dcterms:modified>
</cp:coreProperties>
</file>