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96" r:id="rId2"/>
    <p:sldId id="276" r:id="rId3"/>
    <p:sldId id="297" r:id="rId4"/>
    <p:sldId id="267" r:id="rId5"/>
    <p:sldId id="268" r:id="rId6"/>
    <p:sldId id="306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27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F"/>
    <a:srgbClr val="EDF1F6"/>
    <a:srgbClr val="EEF1F7"/>
    <a:srgbClr val="9DA6B7"/>
    <a:srgbClr val="B6C2D4"/>
    <a:srgbClr val="A8B3C1"/>
    <a:srgbClr val="9CAFCC"/>
    <a:srgbClr val="AEB9CA"/>
    <a:srgbClr val="A7B1BF"/>
    <a:srgbClr val="E0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4"/>
    <p:restoredTop sz="95652" autoAdjust="0"/>
  </p:normalViewPr>
  <p:slideViewPr>
    <p:cSldViewPr snapToGrid="0">
      <p:cViewPr>
        <p:scale>
          <a:sx n="100" d="100"/>
          <a:sy n="100" d="100"/>
        </p:scale>
        <p:origin x="-930" y="-462"/>
      </p:cViewPr>
      <p:guideLst>
        <p:guide orient="horz" pos="302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="" xmlns:a16="http://schemas.microsoft.com/office/drawing/2014/main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="" xmlns:a16="http://schemas.microsoft.com/office/drawing/2014/main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="" xmlns:a16="http://schemas.microsoft.com/office/drawing/2014/main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="" xmlns:a16="http://schemas.microsoft.com/office/drawing/2014/main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="" xmlns:a16="http://schemas.microsoft.com/office/drawing/2014/main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="" xmlns:a16="http://schemas.microsoft.com/office/drawing/2014/main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="" xmlns:a16="http://schemas.microsoft.com/office/drawing/2014/main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="" xmlns:a16="http://schemas.microsoft.com/office/drawing/2014/main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7724E505-4418-BF1F-3DF9-3A7C8E52E3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534D12D-EAFA-F326-3DF4-EFFA29AEA2D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864B762-75B5-F91B-0A8D-EDF465E7C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30980B8-652F-72EE-467C-37DEFB2B6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377" y="1638867"/>
            <a:ext cx="1583246" cy="180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1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4214"/>
          </a:xfrm>
        </p:spPr>
        <p:txBody>
          <a:bodyPr>
            <a:normAutofit/>
          </a:bodyPr>
          <a:lstStyle/>
          <a:p>
            <a:pPr defTabSz="1043056"/>
            <a:r>
              <a:rPr lang="ru-RU" sz="2400" dirty="0" smtClean="0">
                <a:solidFill>
                  <a:srgbClr val="002060"/>
                </a:solidFill>
              </a:rPr>
              <a:t>      </a:t>
            </a:r>
            <a:r>
              <a:rPr lang="ru-RU" sz="2200" dirty="0" smtClean="0">
                <a:solidFill>
                  <a:srgbClr val="002060"/>
                </a:solidFill>
              </a:rPr>
              <a:t>Контрольная работа по </a:t>
            </a:r>
            <a:r>
              <a:rPr lang="ru-RU" sz="2200" dirty="0">
                <a:solidFill>
                  <a:srgbClr val="002060"/>
                </a:solidFill>
              </a:rPr>
              <a:t>пресечению </a:t>
            </a:r>
            <a:r>
              <a:rPr lang="ru-RU" sz="2200" dirty="0" smtClean="0">
                <a:solidFill>
                  <a:srgbClr val="002060"/>
                </a:solidFill>
              </a:rPr>
              <a:t>налоговой </a:t>
            </a:r>
            <a:r>
              <a:rPr lang="ru-RU" sz="2200" dirty="0">
                <a:solidFill>
                  <a:srgbClr val="002060"/>
                </a:solidFill>
              </a:rPr>
              <a:t>оптимизации в части НДФЛ и страховых взносов при использовании </a:t>
            </a:r>
            <a:r>
              <a:rPr lang="ru-RU" sz="2200" dirty="0" smtClean="0">
                <a:solidFill>
                  <a:srgbClr val="002060"/>
                </a:solidFill>
              </a:rPr>
              <a:t>НПД</a:t>
            </a:r>
            <a:r>
              <a:rPr lang="ru-RU" sz="2700" dirty="0">
                <a:solidFill>
                  <a:srgbClr val="002060"/>
                </a:solidFill>
              </a:rPr>
              <a:t/>
            </a:r>
            <a:br>
              <a:rPr lang="ru-RU" sz="2700" dirty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7697" y="1775637"/>
            <a:ext cx="10694997" cy="4393240"/>
          </a:xfrm>
        </p:spPr>
        <p:txBody>
          <a:bodyPr>
            <a:normAutofit/>
          </a:bodyPr>
          <a:lstStyle/>
          <a:p>
            <a:pPr algn="just" defTabSz="1043056">
              <a:spcBef>
                <a:spcPct val="0"/>
              </a:spcBef>
            </a:pPr>
            <a:r>
              <a:rPr lang="ru-RU" sz="2200" dirty="0" smtClean="0">
                <a:solidFill>
                  <a:schemeClr val="tx1"/>
                </a:solidFill>
              </a:rPr>
              <a:t>Основные </a:t>
            </a:r>
            <a:r>
              <a:rPr lang="ru-RU" sz="2200" dirty="0">
                <a:solidFill>
                  <a:schemeClr val="tx1"/>
                </a:solidFill>
              </a:rPr>
              <a:t>параметры, применяемые при контроле </a:t>
            </a:r>
            <a:r>
              <a:rPr lang="ru-RU" sz="2200" dirty="0" smtClean="0">
                <a:solidFill>
                  <a:schemeClr val="tx1"/>
                </a:solidFill>
              </a:rPr>
              <a:t>нарушений: </a:t>
            </a:r>
          </a:p>
          <a:p>
            <a:pPr algn="just" defTabSz="1043056">
              <a:spcBef>
                <a:spcPct val="0"/>
              </a:spcBef>
            </a:pPr>
            <a:r>
              <a:rPr lang="ru-RU" sz="2200" dirty="0" smtClean="0">
                <a:solidFill>
                  <a:schemeClr val="tx1"/>
                </a:solidFill>
              </a:rPr>
              <a:t>        </a:t>
            </a:r>
          </a:p>
          <a:p>
            <a:pPr algn="just" defTabSz="1043056">
              <a:spcBef>
                <a:spcPct val="0"/>
              </a:spcBef>
            </a:pP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smtClean="0">
                <a:solidFill>
                  <a:schemeClr val="tx1"/>
                </a:solidFill>
              </a:rPr>
              <a:t>        -длительность </a:t>
            </a:r>
            <a:r>
              <a:rPr lang="ru-RU" sz="2200" dirty="0">
                <a:solidFill>
                  <a:schemeClr val="tx1"/>
                </a:solidFill>
              </a:rPr>
              <a:t>отношений заказчика с самозанятым, </a:t>
            </a:r>
            <a:endParaRPr lang="ru-RU" sz="2200" dirty="0" smtClean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200" dirty="0" smtClean="0">
                <a:solidFill>
                  <a:schemeClr val="tx1"/>
                </a:solidFill>
              </a:rPr>
              <a:t>         -график </a:t>
            </a:r>
            <a:r>
              <a:rPr lang="ru-RU" sz="2200" dirty="0">
                <a:solidFill>
                  <a:schemeClr val="tx1"/>
                </a:solidFill>
              </a:rPr>
              <a:t>периодичности и объем выплат самозанятому, </a:t>
            </a:r>
            <a:endParaRPr lang="ru-RU" sz="2200" dirty="0" smtClean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200" dirty="0" smtClean="0">
                <a:solidFill>
                  <a:schemeClr val="tx1"/>
                </a:solidFill>
              </a:rPr>
              <a:t>         -предыдущие </a:t>
            </a:r>
            <a:r>
              <a:rPr lang="ru-RU" sz="2200" dirty="0">
                <a:solidFill>
                  <a:schemeClr val="tx1"/>
                </a:solidFill>
              </a:rPr>
              <a:t>места работы налогоплательщика НПД, </a:t>
            </a:r>
            <a:endParaRPr lang="ru-RU" sz="2200" dirty="0" smtClean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200" dirty="0" smtClean="0">
                <a:solidFill>
                  <a:schemeClr val="tx1"/>
                </a:solidFill>
              </a:rPr>
              <a:t>         -связи </a:t>
            </a:r>
            <a:r>
              <a:rPr lang="ru-RU" sz="2200" dirty="0">
                <a:solidFill>
                  <a:schemeClr val="tx1"/>
                </a:solidFill>
              </a:rPr>
              <a:t>текущих заказчиков самозанятых с их бывшими работодателями, </a:t>
            </a:r>
            <a:endParaRPr lang="ru-RU" sz="2200" dirty="0" smtClean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200" dirty="0" smtClean="0">
                <a:solidFill>
                  <a:schemeClr val="tx1"/>
                </a:solidFill>
              </a:rPr>
              <a:t>         -доля </a:t>
            </a:r>
            <a:r>
              <a:rPr lang="ru-RU" sz="2200" dirty="0">
                <a:solidFill>
                  <a:schemeClr val="tx1"/>
                </a:solidFill>
              </a:rPr>
              <a:t>дохода </a:t>
            </a:r>
            <a:r>
              <a:rPr lang="ru-RU" sz="2200" dirty="0" err="1">
                <a:solidFill>
                  <a:schemeClr val="tx1"/>
                </a:solidFill>
              </a:rPr>
              <a:t>самозанятого</a:t>
            </a:r>
            <a:r>
              <a:rPr lang="ru-RU" sz="2200" dirty="0">
                <a:solidFill>
                  <a:schemeClr val="tx1"/>
                </a:solidFill>
              </a:rPr>
              <a:t> от каждого заказчика. </a:t>
            </a:r>
            <a:endParaRPr lang="ru-RU" sz="2200" dirty="0" smtClean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endParaRPr lang="ru-RU" sz="2200" dirty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200" dirty="0" smtClean="0">
                <a:solidFill>
                  <a:schemeClr val="tx1"/>
                </a:solidFill>
              </a:rPr>
              <a:t>Также </a:t>
            </a:r>
            <a:r>
              <a:rPr lang="ru-RU" sz="2200" dirty="0">
                <a:solidFill>
                  <a:schemeClr val="tx1"/>
                </a:solidFill>
              </a:rPr>
              <a:t>выявляются признаки </a:t>
            </a:r>
            <a:r>
              <a:rPr lang="ru-RU" sz="2200" b="1" dirty="0">
                <a:solidFill>
                  <a:schemeClr val="tx1"/>
                </a:solidFill>
              </a:rPr>
              <a:t>централизованного</a:t>
            </a:r>
            <a:r>
              <a:rPr lang="ru-RU" sz="2200" dirty="0">
                <a:solidFill>
                  <a:schemeClr val="tx1"/>
                </a:solidFill>
              </a:rPr>
              <a:t> ведения бухгалтерского </a:t>
            </a:r>
            <a:r>
              <a:rPr lang="ru-RU" sz="2200" dirty="0" smtClean="0">
                <a:solidFill>
                  <a:schemeClr val="tx1"/>
                </a:solidFill>
              </a:rPr>
              <a:t>учета </a:t>
            </a:r>
            <a:r>
              <a:rPr lang="ru-RU" sz="2200" dirty="0">
                <a:solidFill>
                  <a:schemeClr val="tx1"/>
                </a:solidFill>
              </a:rPr>
              <a:t>(</a:t>
            </a:r>
            <a:r>
              <a:rPr lang="ru-RU" sz="2200" dirty="0" smtClean="0">
                <a:solidFill>
                  <a:schemeClr val="tx1"/>
                </a:solidFill>
              </a:rPr>
              <a:t>когда </a:t>
            </a:r>
            <a:r>
              <a:rPr lang="ru-RU" sz="2200" dirty="0">
                <a:solidFill>
                  <a:schemeClr val="tx1"/>
                </a:solidFill>
              </a:rPr>
              <a:t>не </a:t>
            </a:r>
            <a:r>
              <a:rPr lang="ru-RU" sz="2200" dirty="0" err="1">
                <a:solidFill>
                  <a:schemeClr val="tx1"/>
                </a:solidFill>
              </a:rPr>
              <a:t>самозанятый</a:t>
            </a:r>
            <a:r>
              <a:rPr lang="ru-RU" sz="2200" dirty="0">
                <a:solidFill>
                  <a:schemeClr val="tx1"/>
                </a:solidFill>
              </a:rPr>
              <a:t> отражает в приложении «Мой налог» свои доходы, а за него это делает </a:t>
            </a:r>
            <a:r>
              <a:rPr lang="ru-RU" sz="2200" dirty="0" smtClean="0">
                <a:solidFill>
                  <a:schemeClr val="tx1"/>
                </a:solidFill>
              </a:rPr>
              <a:t>сотрудник организации-заказчика)</a:t>
            </a:r>
            <a:endParaRPr lang="ru-RU" sz="2200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9419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673214"/>
          </a:xfrm>
        </p:spPr>
        <p:txBody>
          <a:bodyPr>
            <a:normAutofit/>
          </a:bodyPr>
          <a:lstStyle/>
          <a:p>
            <a:pPr defTabSz="1043056"/>
            <a:r>
              <a:rPr lang="ru-RU" sz="2400" dirty="0" smtClean="0"/>
              <a:t>        </a:t>
            </a:r>
            <a:r>
              <a:rPr lang="ru-RU" sz="2600" dirty="0" smtClean="0"/>
              <a:t>Оценки </a:t>
            </a:r>
            <a:r>
              <a:rPr lang="ru-RU" sz="2600" dirty="0"/>
              <a:t>рисков </a:t>
            </a:r>
            <a:r>
              <a:rPr lang="ru-RU" sz="2600" dirty="0" smtClean="0"/>
              <a:t>- выделяют </a:t>
            </a:r>
            <a:r>
              <a:rPr lang="ru-RU" sz="2600" dirty="0"/>
              <a:t>две группы признаков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7697" y="1247775"/>
            <a:ext cx="11197128" cy="5372100"/>
          </a:xfrm>
        </p:spPr>
        <p:txBody>
          <a:bodyPr>
            <a:normAutofit/>
          </a:bodyPr>
          <a:lstStyle/>
          <a:p>
            <a:pPr algn="just" defTabSz="1043056">
              <a:spcBef>
                <a:spcPct val="0"/>
              </a:spcBef>
            </a:pPr>
            <a:r>
              <a:rPr lang="ru-RU" sz="2000" dirty="0">
                <a:solidFill>
                  <a:schemeClr val="tx1"/>
                </a:solidFill>
              </a:rPr>
              <a:t>Первая - </a:t>
            </a:r>
            <a:r>
              <a:rPr lang="ru-RU" sz="2000" b="1" dirty="0">
                <a:solidFill>
                  <a:schemeClr val="tx1"/>
                </a:solidFill>
              </a:rPr>
              <a:t>организационная зависимость </a:t>
            </a:r>
            <a:r>
              <a:rPr lang="ru-RU" sz="2000" dirty="0">
                <a:solidFill>
                  <a:schemeClr val="tx1"/>
                </a:solidFill>
              </a:rPr>
              <a:t>«</a:t>
            </a:r>
            <a:r>
              <a:rPr lang="ru-RU" sz="2000" dirty="0" err="1">
                <a:solidFill>
                  <a:schemeClr val="tx1"/>
                </a:solidFill>
              </a:rPr>
              <a:t>самозанятого</a:t>
            </a:r>
            <a:r>
              <a:rPr lang="ru-RU" sz="2000" dirty="0">
                <a:solidFill>
                  <a:schemeClr val="tx1"/>
                </a:solidFill>
              </a:rPr>
              <a:t>» от заказчика, о ней свидетельствуют следующие факты</a:t>
            </a:r>
            <a:r>
              <a:rPr lang="ru-RU" sz="2000" dirty="0" smtClean="0">
                <a:solidFill>
                  <a:schemeClr val="tx1"/>
                </a:solidFill>
              </a:rPr>
              <a:t>:</a:t>
            </a:r>
          </a:p>
          <a:p>
            <a:pPr algn="just" defTabSz="1043056">
              <a:spcBef>
                <a:spcPct val="0"/>
              </a:spcBef>
            </a:pPr>
            <a:endParaRPr lang="ru-RU" sz="2000" dirty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      - </a:t>
            </a:r>
            <a:r>
              <a:rPr lang="ru-RU" sz="2000" dirty="0">
                <a:solidFill>
                  <a:schemeClr val="tx1"/>
                </a:solidFill>
              </a:rPr>
              <a:t>регистрация в качестве  «</a:t>
            </a:r>
            <a:r>
              <a:rPr lang="ru-RU" sz="2000" dirty="0" err="1">
                <a:solidFill>
                  <a:schemeClr val="tx1"/>
                </a:solidFill>
              </a:rPr>
              <a:t>самозанятого</a:t>
            </a:r>
            <a:r>
              <a:rPr lang="ru-RU" sz="2000" dirty="0">
                <a:solidFill>
                  <a:schemeClr val="tx1"/>
                </a:solidFill>
              </a:rPr>
              <a:t>» - обязательное условие заказчика;</a:t>
            </a:r>
          </a:p>
          <a:p>
            <a:pPr algn="just" defTabSz="1043056">
              <a:spcBef>
                <a:spcPct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      - заказчик </a:t>
            </a:r>
            <a:r>
              <a:rPr lang="ru-RU" sz="2000" dirty="0">
                <a:solidFill>
                  <a:schemeClr val="tx1"/>
                </a:solidFill>
              </a:rPr>
              <a:t>распределяет «самозанятых» по объектам (маршрутам), исходя из </a:t>
            </a:r>
            <a:r>
              <a:rPr lang="ru-RU" sz="2000" dirty="0" smtClean="0">
                <a:solidFill>
                  <a:schemeClr val="tx1"/>
                </a:solidFill>
              </a:rPr>
              <a:t> 	производственной </a:t>
            </a:r>
            <a:r>
              <a:rPr lang="ru-RU" sz="2000" dirty="0">
                <a:solidFill>
                  <a:schemeClr val="tx1"/>
                </a:solidFill>
              </a:rPr>
              <a:t>необходимости;</a:t>
            </a:r>
          </a:p>
          <a:p>
            <a:pPr algn="just" defTabSz="1043056">
              <a:spcBef>
                <a:spcPct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      - </a:t>
            </a:r>
            <a:r>
              <a:rPr lang="ru-RU" sz="2000" dirty="0">
                <a:solidFill>
                  <a:schemeClr val="tx1"/>
                </a:solidFill>
              </a:rPr>
              <a:t>заказчик определяет режим работы «</a:t>
            </a:r>
            <a:r>
              <a:rPr lang="ru-RU" sz="2000" dirty="0" err="1">
                <a:solidFill>
                  <a:schemeClr val="tx1"/>
                </a:solidFill>
              </a:rPr>
              <a:t>самозанятого</a:t>
            </a:r>
            <a:r>
              <a:rPr lang="ru-RU" sz="2000" dirty="0">
                <a:solidFill>
                  <a:schemeClr val="tx1"/>
                </a:solidFill>
              </a:rPr>
              <a:t>» (продолжительность рабочего дня, </a:t>
            </a:r>
            <a:r>
              <a:rPr lang="ru-RU" sz="2000" dirty="0" smtClean="0">
                <a:solidFill>
                  <a:schemeClr val="tx1"/>
                </a:solidFill>
              </a:rPr>
              <a:t>	смены</a:t>
            </a:r>
            <a:r>
              <a:rPr lang="ru-RU" sz="2000" dirty="0">
                <a:solidFill>
                  <a:schemeClr val="tx1"/>
                </a:solidFill>
              </a:rPr>
              <a:t>, время отдыха и т.д.);</a:t>
            </a:r>
          </a:p>
          <a:p>
            <a:pPr algn="just" defTabSz="1043056">
              <a:spcBef>
                <a:spcPct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      - сотрудник </a:t>
            </a:r>
            <a:r>
              <a:rPr lang="ru-RU" sz="2000" dirty="0">
                <a:solidFill>
                  <a:schemeClr val="tx1"/>
                </a:solidFill>
              </a:rPr>
              <a:t>заказчика руководит работой «самозанятых», контролирует её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pPr algn="just" defTabSz="1043056">
              <a:spcBef>
                <a:spcPct val="0"/>
              </a:spcBef>
            </a:pPr>
            <a:endParaRPr lang="ru-RU" sz="2000" dirty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000" dirty="0">
                <a:solidFill>
                  <a:schemeClr val="tx1"/>
                </a:solidFill>
              </a:rPr>
              <a:t>Второе - </a:t>
            </a:r>
            <a:r>
              <a:rPr lang="ru-RU" sz="2000" b="1" dirty="0">
                <a:solidFill>
                  <a:schemeClr val="tx1"/>
                </a:solidFill>
              </a:rPr>
              <a:t>инфраструктурная </a:t>
            </a:r>
            <a:r>
              <a:rPr lang="ru-RU" sz="2000" b="1" dirty="0" smtClean="0">
                <a:solidFill>
                  <a:schemeClr val="tx1"/>
                </a:solidFill>
              </a:rPr>
              <a:t>зависимость: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</a:p>
          <a:p>
            <a:pPr algn="just" defTabSz="1043056">
              <a:spcBef>
                <a:spcPct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   </a:t>
            </a:r>
          </a:p>
          <a:p>
            <a:pPr algn="just" defTabSz="1043056">
              <a:spcBef>
                <a:spcPct val="0"/>
              </a:spcBef>
            </a:pP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   -«</a:t>
            </a:r>
            <a:r>
              <a:rPr lang="ru-RU" sz="2000" dirty="0" err="1">
                <a:solidFill>
                  <a:schemeClr val="tx1"/>
                </a:solidFill>
              </a:rPr>
              <a:t>самозанятый</a:t>
            </a:r>
            <a:r>
              <a:rPr lang="ru-RU" sz="2000" dirty="0">
                <a:solidFill>
                  <a:schemeClr val="tx1"/>
                </a:solidFill>
              </a:rPr>
              <a:t>» выполняет работу, используя только материалы, инструменты и оборудование заказчика. О подмене трудовых отношений может свидетельствовать и </a:t>
            </a:r>
            <a:r>
              <a:rPr lang="ru-RU" sz="2000" dirty="0" smtClean="0">
                <a:solidFill>
                  <a:schemeClr val="tx1"/>
                </a:solidFill>
              </a:rPr>
              <a:t>порядок </a:t>
            </a:r>
            <a:r>
              <a:rPr lang="ru-RU" sz="2000" dirty="0">
                <a:solidFill>
                  <a:schemeClr val="tx1"/>
                </a:solidFill>
              </a:rPr>
              <a:t>оплаты, их учет у заказчика, аналогичный трудовому законодательству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pPr algn="just" defTabSz="1043056">
              <a:spcBef>
                <a:spcPct val="0"/>
              </a:spcBef>
            </a:pPr>
            <a:endParaRPr lang="ru-RU" sz="2000" dirty="0" smtClean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Все </a:t>
            </a:r>
            <a:r>
              <a:rPr lang="ru-RU" sz="2000" dirty="0">
                <a:solidFill>
                  <a:schemeClr val="tx1"/>
                </a:solidFill>
              </a:rPr>
              <a:t>эти признаки характеризуют «</a:t>
            </a:r>
            <a:r>
              <a:rPr lang="ru-RU" sz="2000" dirty="0" err="1">
                <a:solidFill>
                  <a:schemeClr val="tx1"/>
                </a:solidFill>
              </a:rPr>
              <a:t>самозанятого</a:t>
            </a:r>
            <a:r>
              <a:rPr lang="ru-RU" sz="2000" dirty="0">
                <a:solidFill>
                  <a:schemeClr val="tx1"/>
                </a:solidFill>
              </a:rPr>
              <a:t>» как лицо, фактически лишенное предпринимательской самостоятельности в ведении своей деятельности.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4116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295275"/>
            <a:ext cx="9949543" cy="904875"/>
          </a:xfrm>
        </p:spPr>
        <p:txBody>
          <a:bodyPr>
            <a:normAutofit fontScale="90000"/>
          </a:bodyPr>
          <a:lstStyle/>
          <a:p>
            <a:pPr defTabSz="1043056"/>
            <a:r>
              <a:rPr lang="ru-RU" sz="2800" dirty="0" smtClean="0"/>
              <a:t>       </a:t>
            </a:r>
            <a:r>
              <a:rPr lang="ru-RU" sz="2900" dirty="0" smtClean="0"/>
              <a:t>Обстоятельства, </a:t>
            </a:r>
            <a:r>
              <a:rPr lang="ru-RU" sz="2900" dirty="0"/>
              <a:t>подтверждающие переквалификацию</a:t>
            </a:r>
            <a:br>
              <a:rPr lang="ru-RU" sz="2900" dirty="0"/>
            </a:br>
            <a:r>
              <a:rPr lang="ru-RU" sz="2900" dirty="0" smtClean="0"/>
              <a:t>       гражданских </a:t>
            </a:r>
            <a:r>
              <a:rPr lang="ru-RU" sz="2900" dirty="0"/>
              <a:t>правоотношений в трудовые</a:t>
            </a:r>
            <a:endParaRPr lang="ru-RU" sz="29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7697" y="1362075"/>
            <a:ext cx="11197128" cy="5257799"/>
          </a:xfrm>
        </p:spPr>
        <p:txBody>
          <a:bodyPr>
            <a:normAutofit/>
          </a:bodyPr>
          <a:lstStyle/>
          <a:p>
            <a:pPr algn="just" defTabSz="1043056">
              <a:spcBef>
                <a:spcPct val="0"/>
              </a:spcBef>
            </a:pPr>
            <a:r>
              <a:rPr lang="ru-RU" sz="2000" dirty="0"/>
              <a:t>- закрепление в предмете договора трудовой функции (выполнение работником лично работ </a:t>
            </a:r>
            <a:r>
              <a:rPr lang="ru-RU" sz="2000" dirty="0" smtClean="0"/>
              <a:t>	определенного </a:t>
            </a:r>
            <a:r>
              <a:rPr lang="ru-RU" sz="2000" dirty="0"/>
              <a:t>рода, а не разового задания заказчика);</a:t>
            </a:r>
          </a:p>
          <a:p>
            <a:r>
              <a:rPr lang="ru-RU" sz="2000" dirty="0" smtClean="0"/>
              <a:t>- </a:t>
            </a:r>
            <a:r>
              <a:rPr lang="ru-RU" sz="2000" dirty="0"/>
              <a:t>отсутствие в договоре конкретного объема работ (значение для сторон имеет сам процесс </a:t>
            </a:r>
            <a:r>
              <a:rPr lang="ru-RU" sz="2000" dirty="0" smtClean="0"/>
              <a:t>	   	труда</a:t>
            </a:r>
            <a:r>
              <a:rPr lang="ru-RU" sz="2000" dirty="0"/>
              <a:t>, а не достигнутый результат);</a:t>
            </a:r>
          </a:p>
          <a:p>
            <a:r>
              <a:rPr lang="ru-RU" sz="2000" dirty="0" smtClean="0"/>
              <a:t>- </a:t>
            </a:r>
            <a:r>
              <a:rPr lang="ru-RU" sz="2000" dirty="0"/>
              <a:t>договором установлена ежемесячная в определенной сумме оплата труда;</a:t>
            </a:r>
          </a:p>
          <a:p>
            <a:r>
              <a:rPr lang="ru-RU" sz="2000" dirty="0" smtClean="0"/>
              <a:t>- </a:t>
            </a:r>
            <a:r>
              <a:rPr lang="ru-RU" sz="2000" dirty="0"/>
              <a:t>выполнение работы по трудовому договору предполагает включение работника в </a:t>
            </a:r>
            <a:r>
              <a:rPr lang="ru-RU" sz="2000" dirty="0" smtClean="0"/>
              <a:t>        	производственную </a:t>
            </a:r>
            <a:r>
              <a:rPr lang="ru-RU" sz="2000" dirty="0"/>
              <a:t>деятельность </a:t>
            </a:r>
            <a:r>
              <a:rPr lang="ru-RU" sz="2000" dirty="0" smtClean="0"/>
              <a:t>организации;</a:t>
            </a:r>
            <a:endParaRPr lang="ru-RU" sz="2000" dirty="0"/>
          </a:p>
          <a:p>
            <a:pPr algn="just" defTabSz="1043056">
              <a:spcBef>
                <a:spcPct val="0"/>
              </a:spcBef>
            </a:pPr>
            <a:endParaRPr lang="ru-RU" sz="2000" dirty="0" smtClean="0"/>
          </a:p>
          <a:p>
            <a:pPr marL="342900" indent="-342900" algn="just" defTabSz="1043056">
              <a:spcBef>
                <a:spcPct val="0"/>
              </a:spcBef>
              <a:buFontTx/>
              <a:buChar char="-"/>
            </a:pPr>
            <a:r>
              <a:rPr lang="ru-RU" sz="2000" dirty="0" smtClean="0"/>
              <a:t>договоры </a:t>
            </a:r>
            <a:r>
              <a:rPr lang="ru-RU" sz="2000" dirty="0"/>
              <a:t>носят не разовый, а систематический характер и заключаются на год или до </a:t>
            </a:r>
            <a:endParaRPr lang="ru-RU" sz="2000" dirty="0" smtClean="0"/>
          </a:p>
          <a:p>
            <a:pPr algn="just" defTabSz="1043056">
              <a:spcBef>
                <a:spcPct val="0"/>
              </a:spcBef>
            </a:pPr>
            <a:r>
              <a:rPr lang="ru-RU" sz="2000" dirty="0" smtClean="0"/>
              <a:t>             окончания </a:t>
            </a:r>
            <a:r>
              <a:rPr lang="ru-RU" sz="2000" dirty="0"/>
              <a:t>календарного года</a:t>
            </a:r>
            <a:r>
              <a:rPr lang="ru-RU" sz="2000" dirty="0" smtClean="0"/>
              <a:t>;   </a:t>
            </a:r>
          </a:p>
          <a:p>
            <a:pPr algn="just" defTabSz="1043056">
              <a:spcBef>
                <a:spcPct val="0"/>
              </a:spcBef>
            </a:pPr>
            <a:endParaRPr lang="ru-RU" sz="2000" dirty="0" smtClean="0"/>
          </a:p>
          <a:p>
            <a:pPr marL="342900" indent="-342900" algn="just" defTabSz="1043056">
              <a:spcBef>
                <a:spcPct val="0"/>
              </a:spcBef>
              <a:buFontTx/>
              <a:buChar char="-"/>
            </a:pPr>
            <a:r>
              <a:rPr lang="ru-RU" sz="2000" dirty="0" smtClean="0"/>
              <a:t>договорами </a:t>
            </a:r>
            <a:r>
              <a:rPr lang="ru-RU" sz="2000" dirty="0"/>
              <a:t>возложена материальная ответственность на </a:t>
            </a:r>
            <a:r>
              <a:rPr lang="ru-RU" sz="2000" dirty="0" smtClean="0"/>
              <a:t>исполнителя </a:t>
            </a:r>
            <a:r>
              <a:rPr lang="ru-RU" sz="2000" dirty="0"/>
              <a:t>работ</a:t>
            </a:r>
            <a:r>
              <a:rPr lang="ru-RU" sz="2000" dirty="0" smtClean="0"/>
              <a:t>;   </a:t>
            </a:r>
          </a:p>
          <a:p>
            <a:pPr algn="just" defTabSz="1043056">
              <a:spcBef>
                <a:spcPct val="0"/>
              </a:spcBef>
            </a:pPr>
            <a:endParaRPr lang="ru-RU" sz="2000" dirty="0" smtClean="0"/>
          </a:p>
          <a:p>
            <a:pPr marL="342900" indent="-342900" algn="just" defTabSz="1043056">
              <a:spcBef>
                <a:spcPct val="0"/>
              </a:spcBef>
              <a:buFontTx/>
              <a:buChar char="-"/>
            </a:pPr>
            <a:r>
              <a:rPr lang="ru-RU" sz="2000" dirty="0" smtClean="0"/>
              <a:t>из </a:t>
            </a:r>
            <a:r>
              <a:rPr lang="ru-RU" sz="2000" dirty="0"/>
              <a:t>условий договора следует, что обеспечен контроль со стороны работодателя</a:t>
            </a:r>
            <a:r>
              <a:rPr lang="ru-RU" sz="2000" dirty="0" smtClean="0"/>
              <a:t>;</a:t>
            </a:r>
          </a:p>
          <a:p>
            <a:pPr algn="just" defTabSz="1043056">
              <a:spcBef>
                <a:spcPct val="0"/>
              </a:spcBef>
            </a:pPr>
            <a:endParaRPr lang="ru-RU" sz="2000" dirty="0"/>
          </a:p>
          <a:p>
            <a:pPr marL="342900" indent="-342900" algn="just" defTabSz="1043056">
              <a:spcBef>
                <a:spcPct val="0"/>
              </a:spcBef>
              <a:buFontTx/>
              <a:buChar char="-"/>
            </a:pPr>
            <a:r>
              <a:rPr lang="ru-RU" sz="2000" dirty="0" smtClean="0"/>
              <a:t>обеспечение </a:t>
            </a:r>
            <a:r>
              <a:rPr lang="ru-RU" sz="2000" dirty="0"/>
              <a:t>работодателем работника условиями </a:t>
            </a:r>
            <a:r>
              <a:rPr lang="ru-RU" sz="2000" dirty="0" smtClean="0"/>
              <a:t>труда.</a:t>
            </a:r>
            <a:endParaRPr lang="ru-RU" sz="2000" dirty="0"/>
          </a:p>
          <a:p>
            <a:pPr marL="342900" indent="-342900" algn="just" defTabSz="1043056">
              <a:spcBef>
                <a:spcPct val="0"/>
              </a:spcBef>
              <a:buFontTx/>
              <a:buChar char="-"/>
            </a:pPr>
            <a:endParaRPr lang="ru-RU" sz="2000" dirty="0"/>
          </a:p>
          <a:p>
            <a:pPr algn="just" defTabSz="1043056">
              <a:spcBef>
                <a:spcPct val="0"/>
              </a:spcBef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7980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295275"/>
            <a:ext cx="9949543" cy="904875"/>
          </a:xfrm>
        </p:spPr>
        <p:txBody>
          <a:bodyPr>
            <a:normAutofit/>
          </a:bodyPr>
          <a:lstStyle/>
          <a:p>
            <a:pPr defTabSz="1043056"/>
            <a:r>
              <a:rPr lang="ru-RU" sz="2800" dirty="0" smtClean="0"/>
              <a:t>       </a:t>
            </a:r>
            <a:br>
              <a:rPr lang="ru-RU" sz="2800" dirty="0" smtClean="0"/>
            </a:br>
            <a:r>
              <a:rPr lang="ru-RU" sz="2800" dirty="0"/>
              <a:t> </a:t>
            </a:r>
            <a:r>
              <a:rPr lang="ru-RU" sz="2800" dirty="0" smtClean="0"/>
              <a:t>                 Оценка рисков со стороны ФНС</a:t>
            </a:r>
            <a:endParaRPr lang="ru-RU" sz="29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7697" y="1362076"/>
            <a:ext cx="11197128" cy="4629150"/>
          </a:xfrm>
        </p:spPr>
        <p:txBody>
          <a:bodyPr>
            <a:normAutofit/>
          </a:bodyPr>
          <a:lstStyle/>
          <a:p>
            <a:pPr algn="just" defTabSz="1043056">
              <a:spcBef>
                <a:spcPct val="0"/>
              </a:spcBef>
            </a:pPr>
            <a:endParaRPr lang="ru-RU" sz="2000" dirty="0" smtClean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endParaRPr lang="ru-RU" sz="2000" dirty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Проблема </a:t>
            </a:r>
            <a:r>
              <a:rPr lang="ru-RU" sz="2400" dirty="0">
                <a:solidFill>
                  <a:schemeClr val="tx1"/>
                </a:solidFill>
              </a:rPr>
              <a:t>подмены трудовых отношений при работе с </a:t>
            </a:r>
            <a:r>
              <a:rPr lang="ru-RU" sz="2400" dirty="0" err="1">
                <a:solidFill>
                  <a:schemeClr val="tx1"/>
                </a:solidFill>
              </a:rPr>
              <a:t>самозанятыми</a:t>
            </a:r>
            <a:r>
              <a:rPr lang="ru-RU" sz="2400" dirty="0">
                <a:solidFill>
                  <a:schemeClr val="tx1"/>
                </a:solidFill>
              </a:rPr>
              <a:t> не является массовой. 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endParaRPr lang="ru-RU" sz="2400" dirty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Доля </a:t>
            </a:r>
            <a:r>
              <a:rPr lang="ru-RU" sz="2400" dirty="0">
                <a:solidFill>
                  <a:schemeClr val="tx1"/>
                </a:solidFill>
              </a:rPr>
              <a:t>организаций в группе риска постоянно снижается. 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endParaRPr lang="ru-RU" sz="2400" dirty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Доля </a:t>
            </a:r>
            <a:r>
              <a:rPr lang="ru-RU" sz="2400" dirty="0">
                <a:solidFill>
                  <a:schemeClr val="tx1"/>
                </a:solidFill>
              </a:rPr>
              <a:t>рисковых организаций, работающих с </a:t>
            </a:r>
            <a:r>
              <a:rPr lang="ru-RU" sz="2400" dirty="0" err="1">
                <a:solidFill>
                  <a:schemeClr val="tx1"/>
                </a:solidFill>
              </a:rPr>
              <a:t>самозанятыми</a:t>
            </a:r>
            <a:r>
              <a:rPr lang="ru-RU" sz="2400" dirty="0">
                <a:solidFill>
                  <a:schemeClr val="tx1"/>
                </a:solidFill>
              </a:rPr>
              <a:t>, за период 2019—2024 гг. снизилась с 4,37 до 0,54 </a:t>
            </a:r>
            <a:r>
              <a:rPr lang="ru-RU" sz="2400" dirty="0" smtClean="0">
                <a:solidFill>
                  <a:schemeClr val="tx1"/>
                </a:solidFill>
              </a:rPr>
              <a:t>%.</a:t>
            </a:r>
          </a:p>
          <a:p>
            <a:pPr algn="just" defTabSz="1043056">
              <a:spcBef>
                <a:spcPct val="0"/>
              </a:spcBef>
            </a:pPr>
            <a:endParaRPr lang="ru-RU" sz="2400" dirty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Таким </a:t>
            </a:r>
            <a:r>
              <a:rPr lang="ru-RU" sz="2400" dirty="0">
                <a:solidFill>
                  <a:schemeClr val="tx1"/>
                </a:solidFill>
              </a:rPr>
              <a:t>образом, рынок трезво оценивает риски подобных злоупотреблений.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67984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8CF6B2E3-DDF6-66CC-7A8D-07C6FF6751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C2940097-1F21-22E6-8D5B-6198A89A3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E431AC9-BF29-78CD-3CF9-0B99D2376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8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82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9E2FF44-3C74-E22E-7C66-33C8A9F368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79591" y="2070100"/>
            <a:ext cx="7199869" cy="2755900"/>
          </a:xfrm>
        </p:spPr>
        <p:txBody>
          <a:bodyPr/>
          <a:lstStyle/>
          <a:p>
            <a:r>
              <a:rPr lang="ru-RU" dirty="0">
                <a:solidFill>
                  <a:schemeClr val="bg2"/>
                </a:solidFill>
              </a:rPr>
              <a:t>Управление ФНС России по </a:t>
            </a:r>
            <a:r>
              <a:rPr lang="ru-RU" dirty="0" smtClean="0">
                <a:solidFill>
                  <a:schemeClr val="bg2"/>
                </a:solidFill>
              </a:rPr>
              <a:t>Ставропольскому краю</a:t>
            </a:r>
          </a:p>
          <a:p>
            <a:endParaRPr lang="ru-RU" sz="2400" dirty="0" smtClean="0">
              <a:solidFill>
                <a:schemeClr val="bg2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7FA45879-272C-A8DA-C16B-85CF3AFD3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6099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CAFB6F-5FFE-E500-8903-2855A6D60B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Налог на профессиональный доход (НПД)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D5909D6-FA77-1582-5F4A-22EDB67C3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6771" y="1397001"/>
            <a:ext cx="10694997" cy="5194300"/>
          </a:xfrm>
        </p:spPr>
        <p:txBody>
          <a:bodyPr>
            <a:normAutofit/>
          </a:bodyPr>
          <a:lstStyle/>
          <a:p>
            <a:pPr algn="just"/>
            <a:r>
              <a:rPr lang="ru-RU" sz="2200" dirty="0">
                <a:cs typeface="Times New Roman" pitchFamily="18" charset="0"/>
              </a:rPr>
              <a:t>Федеральный закон от 27.11.2018 № 422-ФЗ «О проведении эксперимента по установлению специального налогового режима </a:t>
            </a:r>
            <a:r>
              <a:rPr lang="ru-RU" sz="2200" dirty="0" smtClean="0">
                <a:cs typeface="Times New Roman" pitchFamily="18" charset="0"/>
              </a:rPr>
              <a:t>«Налог </a:t>
            </a:r>
            <a:r>
              <a:rPr lang="ru-RU" sz="2200" dirty="0">
                <a:cs typeface="Times New Roman" pitchFamily="18" charset="0"/>
              </a:rPr>
              <a:t>на профессиональный </a:t>
            </a:r>
            <a:r>
              <a:rPr lang="ru-RU" sz="2200" dirty="0" smtClean="0">
                <a:cs typeface="Times New Roman" pitchFamily="18" charset="0"/>
              </a:rPr>
              <a:t>доход».  </a:t>
            </a:r>
            <a:endParaRPr lang="ru-RU" sz="2200" dirty="0">
              <a:cs typeface="Times New Roman" pitchFamily="18" charset="0"/>
            </a:endParaRPr>
          </a:p>
          <a:p>
            <a:pPr algn="just"/>
            <a:r>
              <a:rPr lang="ru-RU" sz="2200" dirty="0" smtClean="0">
                <a:cs typeface="Times New Roman" pitchFamily="18" charset="0"/>
              </a:rPr>
              <a:t>Налог </a:t>
            </a:r>
            <a:r>
              <a:rPr lang="ru-RU" sz="2200" dirty="0">
                <a:cs typeface="Times New Roman" pitchFamily="18" charset="0"/>
              </a:rPr>
              <a:t>на профессиональный доход  (НПД)  вправе применять </a:t>
            </a:r>
            <a:r>
              <a:rPr lang="ru-RU" sz="2200" dirty="0" smtClean="0">
                <a:cs typeface="Times New Roman" pitchFamily="18" charset="0"/>
              </a:rPr>
              <a:t>физлица </a:t>
            </a:r>
            <a:r>
              <a:rPr lang="ru-RU" sz="2200" dirty="0">
                <a:cs typeface="Times New Roman" pitchFamily="18" charset="0"/>
              </a:rPr>
              <a:t>и </a:t>
            </a:r>
            <a:r>
              <a:rPr lang="ru-RU" sz="2200" dirty="0" smtClean="0">
                <a:cs typeface="Times New Roman" pitchFamily="18" charset="0"/>
              </a:rPr>
              <a:t>индивидуальные предприниматели (</a:t>
            </a:r>
            <a:r>
              <a:rPr lang="ru-RU" sz="2200" dirty="0">
                <a:cs typeface="Times New Roman" pitchFamily="18" charset="0"/>
              </a:rPr>
              <a:t>ст. 4</a:t>
            </a:r>
            <a:r>
              <a:rPr lang="ru-RU" sz="2200" dirty="0" smtClean="0">
                <a:cs typeface="Times New Roman" pitchFamily="18" charset="0"/>
              </a:rPr>
              <a:t>, 6 </a:t>
            </a:r>
            <a:r>
              <a:rPr lang="ru-RU" sz="2200" dirty="0">
                <a:cs typeface="Times New Roman" pitchFamily="18" charset="0"/>
              </a:rPr>
              <a:t>Федерального закона № 422-ФЗ):</a:t>
            </a:r>
            <a:endParaRPr lang="ru-RU" sz="2200" dirty="0" smtClean="0">
              <a:cs typeface="Times New Roman" pitchFamily="18" charset="0"/>
            </a:endParaRPr>
          </a:p>
          <a:p>
            <a:pPr algn="just"/>
            <a:endParaRPr lang="ru-RU" sz="20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DE69006-67ED-3D9F-A1A5-3AEC2DE46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98066" y="3436552"/>
            <a:ext cx="9037068" cy="64807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="1" dirty="0" smtClean="0">
              <a:cs typeface="Times New Roman" pitchFamily="18" charset="0"/>
            </a:endParaRPr>
          </a:p>
          <a:p>
            <a:pPr algn="ctr"/>
            <a:r>
              <a:rPr lang="ru-RU" sz="1800" b="1" dirty="0" smtClean="0">
                <a:solidFill>
                  <a:srgbClr val="002060"/>
                </a:solidFill>
                <a:cs typeface="Times New Roman" pitchFamily="18" charset="0"/>
              </a:rPr>
              <a:t>– </a:t>
            </a:r>
            <a:r>
              <a:rPr lang="ru-RU" sz="1800" b="1" dirty="0">
                <a:solidFill>
                  <a:srgbClr val="002060"/>
                </a:solidFill>
                <a:cs typeface="Times New Roman" pitchFamily="18" charset="0"/>
              </a:rPr>
              <a:t>с 01.01.2019 - </a:t>
            </a: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в Москве, Московской и Калужской областях, Республике </a:t>
            </a: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Татарстан;</a:t>
            </a:r>
            <a:endParaRPr lang="ru-RU" sz="1600" b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09476" y="4267198"/>
            <a:ext cx="9025658" cy="224790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sz="1800" b="1" dirty="0" smtClean="0">
                <a:solidFill>
                  <a:srgbClr val="002060"/>
                </a:solidFill>
                <a:cs typeface="Times New Roman" pitchFamily="18" charset="0"/>
              </a:rPr>
              <a:t>с </a:t>
            </a:r>
            <a:r>
              <a:rPr lang="ru-RU" sz="1800" b="1" dirty="0">
                <a:solidFill>
                  <a:srgbClr val="002060"/>
                </a:solidFill>
                <a:cs typeface="Times New Roman" pitchFamily="18" charset="0"/>
              </a:rPr>
              <a:t>01.01.2020</a:t>
            </a:r>
            <a:r>
              <a:rPr lang="ru-RU" sz="1800" b="1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cs typeface="Times New Roman" pitchFamily="18" charset="0"/>
              </a:rPr>
              <a:t>– </a:t>
            </a:r>
            <a:r>
              <a:rPr lang="ru-RU" sz="18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в г</a:t>
            </a: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Санкт-Петербурге, в Волгоградской, Воронежской, Ленинградской, Нижегородской, Новосибирской, Омской,  Ростовской, Самарской, Сахалинской, Свердловской, Тюменской,  </a:t>
            </a: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Челябинской областях, в Красноярском и Пермском краях, </a:t>
            </a:r>
            <a:endParaRPr lang="ru-RU" sz="16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в Ненецком автономном округе, </a:t>
            </a: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Ханты-Мансийском </a:t>
            </a: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автономном округе – Югре,  Ямало-Ненецком автономном округе, </a:t>
            </a: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в </a:t>
            </a: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Республике Башкортостан</a:t>
            </a:r>
            <a:r>
              <a:rPr lang="ru-RU" sz="1800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endParaRPr lang="ru-RU" sz="18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r>
              <a:rPr lang="ru-RU" sz="1800" dirty="0" smtClean="0">
                <a:solidFill>
                  <a:srgbClr val="002060"/>
                </a:solidFill>
              </a:rPr>
              <a:t>- </a:t>
            </a:r>
            <a:r>
              <a:rPr lang="ru-RU" sz="1800" b="1" dirty="0">
                <a:solidFill>
                  <a:srgbClr val="002060"/>
                </a:solidFill>
                <a:cs typeface="Times New Roman" pitchFamily="18" charset="0"/>
              </a:rPr>
              <a:t>с </a:t>
            </a:r>
            <a:r>
              <a:rPr lang="ru-RU" sz="1800" b="1" dirty="0" smtClean="0">
                <a:solidFill>
                  <a:srgbClr val="002060"/>
                </a:solidFill>
                <a:cs typeface="Times New Roman" pitchFamily="18" charset="0"/>
              </a:rPr>
              <a:t>01.07.2020 </a:t>
            </a: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– в</a:t>
            </a:r>
            <a:r>
              <a:rPr lang="ru-RU" sz="18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остальных регионах, в т.ч. Ставропольский край – Закон Ставропольского края от 29.05.2020 № 66-кз 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80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3BE006A3-5AB9-F7FE-317A-ABF24D24AB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 Кому </a:t>
            </a:r>
            <a:r>
              <a:rPr lang="ru-RU" sz="3200" dirty="0">
                <a:solidFill>
                  <a:srgbClr val="002060"/>
                </a:solidFill>
              </a:rPr>
              <a:t>подходит налоговый режим НПД </a:t>
            </a:r>
            <a:endParaRPr lang="ru-RU" sz="3200" dirty="0"/>
          </a:p>
        </p:txBody>
      </p:sp>
      <p:sp>
        <p:nvSpPr>
          <p:cNvPr id="4" name="Подзаголовок 3">
            <a:extLst>
              <a:ext uri="{FF2B5EF4-FFF2-40B4-BE49-F238E27FC236}">
                <a16:creationId xmlns="" xmlns:a16="http://schemas.microsoft.com/office/drawing/2014/main" id="{3B923E7B-D47D-1E8A-5E94-A190158EF3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1371" y="1752601"/>
            <a:ext cx="10694997" cy="4448174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1800" dirty="0">
                <a:solidFill>
                  <a:schemeClr val="tx2"/>
                </a:solidFill>
                <a:cs typeface="Times New Roman" pitchFamily="18" charset="0"/>
              </a:rPr>
              <a:t>Физлица и </a:t>
            </a:r>
            <a:r>
              <a:rPr lang="ru-RU" sz="1800" dirty="0" smtClean="0">
                <a:solidFill>
                  <a:schemeClr val="tx2"/>
                </a:solidFill>
                <a:cs typeface="Times New Roman" pitchFamily="18" charset="0"/>
              </a:rPr>
              <a:t>ИП </a:t>
            </a:r>
            <a:r>
              <a:rPr lang="ru-RU" sz="1800" dirty="0">
                <a:solidFill>
                  <a:schemeClr val="tx2"/>
                </a:solidFill>
                <a:cs typeface="Times New Roman" pitchFamily="18" charset="0"/>
              </a:rPr>
              <a:t>(</a:t>
            </a:r>
            <a:r>
              <a:rPr lang="ru-RU" sz="1800" dirty="0" err="1">
                <a:solidFill>
                  <a:schemeClr val="tx2"/>
                </a:solidFill>
                <a:cs typeface="Times New Roman" pitchFamily="18" charset="0"/>
              </a:rPr>
              <a:t>самозанятые</a:t>
            </a:r>
            <a:r>
              <a:rPr lang="ru-RU" sz="1800" dirty="0">
                <a:solidFill>
                  <a:schemeClr val="tx2"/>
                </a:solidFill>
                <a:cs typeface="Times New Roman" pitchFamily="18" charset="0"/>
              </a:rPr>
              <a:t>), у которых одновременно соблюдаются следующие условия: </a:t>
            </a:r>
          </a:p>
          <a:p>
            <a:pPr algn="just">
              <a:lnSpc>
                <a:spcPct val="150000"/>
              </a:lnSpc>
            </a:pPr>
            <a:r>
              <a:rPr lang="ru-RU" sz="1800" dirty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2"/>
                </a:solidFill>
                <a:cs typeface="Times New Roman" pitchFamily="18" charset="0"/>
              </a:rPr>
              <a:t>     </a:t>
            </a:r>
            <a:r>
              <a:rPr lang="ru-RU" sz="1800" dirty="0" smtClean="0">
                <a:solidFill>
                  <a:schemeClr val="tx2"/>
                </a:solidFill>
                <a:cs typeface="Times New Roman" pitchFamily="18" charset="0"/>
                <a:sym typeface="Wingdings"/>
              </a:rPr>
              <a:t> Доход </a:t>
            </a:r>
            <a:r>
              <a:rPr lang="ru-RU" sz="1800" dirty="0">
                <a:solidFill>
                  <a:schemeClr val="tx2"/>
                </a:solidFill>
                <a:cs typeface="Times New Roman" pitchFamily="18" charset="0"/>
                <a:sym typeface="Wingdings"/>
              </a:rPr>
              <a:t>от  самостоятельного ведения деятельности или использования </a:t>
            </a:r>
            <a:r>
              <a:rPr lang="ru-RU" sz="1800" dirty="0" smtClean="0">
                <a:solidFill>
                  <a:schemeClr val="tx2"/>
                </a:solidFill>
                <a:cs typeface="Times New Roman" pitchFamily="18" charset="0"/>
                <a:sym typeface="Wingdings"/>
              </a:rPr>
              <a:t>имущества </a:t>
            </a:r>
            <a:endParaRPr lang="ru-RU" sz="1800" dirty="0">
              <a:solidFill>
                <a:schemeClr val="tx2"/>
              </a:solidFill>
              <a:cs typeface="Times New Roman" pitchFamily="18" charset="0"/>
              <a:sym typeface="Wingdings"/>
            </a:endParaRPr>
          </a:p>
          <a:p>
            <a:pPr marL="648324" indent="-285750" algn="just">
              <a:lnSpc>
                <a:spcPct val="150000"/>
              </a:lnSpc>
              <a:buFont typeface="Wingdings"/>
              <a:buChar char="ü"/>
            </a:pPr>
            <a:r>
              <a:rPr lang="ru-RU" sz="1800" dirty="0">
                <a:solidFill>
                  <a:schemeClr val="tx2"/>
                </a:solidFill>
                <a:cs typeface="Times New Roman" pitchFamily="18" charset="0"/>
                <a:sym typeface="Wingdings"/>
              </a:rPr>
              <a:t>Деятельность осуществляется в регионе проведения </a:t>
            </a:r>
            <a:r>
              <a:rPr lang="ru-RU" sz="1800" dirty="0" smtClean="0">
                <a:solidFill>
                  <a:schemeClr val="tx2"/>
                </a:solidFill>
                <a:cs typeface="Times New Roman" pitchFamily="18" charset="0"/>
                <a:sym typeface="Wingdings"/>
              </a:rPr>
              <a:t>эксперимента</a:t>
            </a:r>
            <a:endParaRPr lang="ru-RU" sz="1800" dirty="0">
              <a:solidFill>
                <a:schemeClr val="tx2"/>
              </a:solidFill>
              <a:cs typeface="Times New Roman" pitchFamily="18" charset="0"/>
              <a:sym typeface="Wingdings"/>
            </a:endParaRPr>
          </a:p>
          <a:p>
            <a:pPr marL="648324" indent="-285750" algn="just">
              <a:lnSpc>
                <a:spcPct val="150000"/>
              </a:lnSpc>
              <a:buFont typeface="Wingdings"/>
              <a:buChar char="ü"/>
            </a:pPr>
            <a:r>
              <a:rPr lang="ru-RU" sz="1800" dirty="0" smtClean="0">
                <a:solidFill>
                  <a:schemeClr val="tx2"/>
                </a:solidFill>
                <a:cs typeface="Times New Roman" pitchFamily="18" charset="0"/>
                <a:sym typeface="Wingdings"/>
              </a:rPr>
              <a:t>Не </a:t>
            </a:r>
            <a:r>
              <a:rPr lang="ru-RU" sz="1800" dirty="0">
                <a:solidFill>
                  <a:schemeClr val="tx2"/>
                </a:solidFill>
                <a:cs typeface="Times New Roman" pitchFamily="18" charset="0"/>
                <a:sym typeface="Wingdings"/>
              </a:rPr>
              <a:t>имеют работодателя, с которым заключен трудовой </a:t>
            </a:r>
            <a:r>
              <a:rPr lang="ru-RU" sz="1800" dirty="0" smtClean="0">
                <a:solidFill>
                  <a:schemeClr val="tx2"/>
                </a:solidFill>
                <a:cs typeface="Times New Roman" pitchFamily="18" charset="0"/>
                <a:sym typeface="Wingdings"/>
              </a:rPr>
              <a:t>договор</a:t>
            </a:r>
            <a:endParaRPr lang="ru-RU" sz="1800" dirty="0">
              <a:solidFill>
                <a:schemeClr val="tx2"/>
              </a:solidFill>
              <a:cs typeface="Times New Roman" pitchFamily="18" charset="0"/>
              <a:sym typeface="Wingdings"/>
            </a:endParaRPr>
          </a:p>
          <a:p>
            <a:pPr marL="648324" indent="-285750" algn="just">
              <a:lnSpc>
                <a:spcPct val="150000"/>
              </a:lnSpc>
              <a:buFont typeface="Wingdings"/>
              <a:buChar char="ü"/>
            </a:pPr>
            <a:r>
              <a:rPr lang="ru-RU" sz="1800" dirty="0">
                <a:solidFill>
                  <a:schemeClr val="tx2"/>
                </a:solidFill>
                <a:cs typeface="Times New Roman" pitchFamily="18" charset="0"/>
                <a:sym typeface="Wingdings"/>
              </a:rPr>
              <a:t>Не привлекают для этой деятельности наемных работников по трудовым </a:t>
            </a:r>
            <a:r>
              <a:rPr lang="ru-RU" sz="1800" dirty="0" smtClean="0">
                <a:solidFill>
                  <a:schemeClr val="tx2"/>
                </a:solidFill>
                <a:cs typeface="Times New Roman" pitchFamily="18" charset="0"/>
                <a:sym typeface="Wingdings"/>
              </a:rPr>
              <a:t>договорам</a:t>
            </a:r>
            <a:endParaRPr lang="ru-RU" sz="1800" dirty="0">
              <a:solidFill>
                <a:schemeClr val="tx2"/>
              </a:solidFill>
              <a:cs typeface="Times New Roman" pitchFamily="18" charset="0"/>
              <a:sym typeface="Wingdings"/>
            </a:endParaRPr>
          </a:p>
          <a:p>
            <a:pPr marL="648324" indent="-285750" algn="just">
              <a:lnSpc>
                <a:spcPct val="150000"/>
              </a:lnSpc>
              <a:buFont typeface="Wingdings"/>
              <a:buChar char="ü"/>
            </a:pPr>
            <a:r>
              <a:rPr lang="ru-RU" sz="1800" dirty="0">
                <a:solidFill>
                  <a:schemeClr val="tx2"/>
                </a:solidFill>
                <a:cs typeface="Times New Roman" pitchFamily="18" charset="0"/>
                <a:sym typeface="Wingdings"/>
              </a:rPr>
              <a:t>Вид деятельности, условия осуществления, сумма дохода не попадают в перечень исключений, указанных  в </a:t>
            </a:r>
            <a:r>
              <a:rPr lang="ru-RU" sz="1800" dirty="0" smtClean="0">
                <a:solidFill>
                  <a:schemeClr val="tx2"/>
                </a:solidFill>
                <a:cs typeface="Times New Roman" pitchFamily="18" charset="0"/>
                <a:sym typeface="Wingdings"/>
              </a:rPr>
              <a:t>статьях </a:t>
            </a:r>
            <a:r>
              <a:rPr lang="ru-RU" sz="1800" dirty="0">
                <a:solidFill>
                  <a:schemeClr val="tx2"/>
                </a:solidFill>
                <a:cs typeface="Times New Roman" pitchFamily="18" charset="0"/>
                <a:sym typeface="Wingdings"/>
              </a:rPr>
              <a:t>4 и 6 Федерального закона от 27.11.2018 </a:t>
            </a:r>
            <a:r>
              <a:rPr lang="ru-RU" sz="1800" dirty="0" smtClean="0">
                <a:solidFill>
                  <a:schemeClr val="tx2"/>
                </a:solidFill>
                <a:cs typeface="Times New Roman" pitchFamily="18" charset="0"/>
                <a:sym typeface="Wingdings"/>
              </a:rPr>
              <a:t>№ 422-ФЗ </a:t>
            </a:r>
            <a:endParaRPr lang="ru-RU" sz="1800" dirty="0">
              <a:solidFill>
                <a:schemeClr val="tx2"/>
              </a:solidFill>
              <a:cs typeface="Times New Roman" pitchFamily="18" charset="0"/>
            </a:endParaRPr>
          </a:p>
          <a:p>
            <a:endParaRPr lang="ru-RU" sz="14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6036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42A58FB7-9119-2076-0320-1BD4CE2BB5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    Ограничения </a:t>
            </a:r>
            <a:r>
              <a:rPr lang="ru-RU" sz="3200" dirty="0">
                <a:solidFill>
                  <a:srgbClr val="002060"/>
                </a:solidFill>
              </a:rPr>
              <a:t>по </a:t>
            </a:r>
            <a:r>
              <a:rPr lang="ru-RU" sz="3200" dirty="0" smtClean="0">
                <a:solidFill>
                  <a:srgbClr val="002060"/>
                </a:solidFill>
              </a:rPr>
              <a:t>применению НПД</a:t>
            </a:r>
            <a:endParaRPr lang="ru-RU" sz="3200" dirty="0"/>
          </a:p>
        </p:txBody>
      </p:sp>
      <p:sp>
        <p:nvSpPr>
          <p:cNvPr id="4" name="Подзаголовок 3">
            <a:extLst>
              <a:ext uri="{FF2B5EF4-FFF2-40B4-BE49-F238E27FC236}">
                <a16:creationId xmlns="" xmlns:a16="http://schemas.microsoft.com/office/drawing/2014/main" id="{0CD28B81-34E5-F33B-7F54-8A83A13D94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902" y="1988288"/>
            <a:ext cx="10694997" cy="3944680"/>
          </a:xfrm>
        </p:spPr>
        <p:txBody>
          <a:bodyPr>
            <a:normAutofit/>
          </a:bodyPr>
          <a:lstStyle/>
          <a:p>
            <a:pPr marL="393750" indent="-285750" algn="just">
              <a:buFontTx/>
              <a:buChar char="-"/>
            </a:pPr>
            <a:r>
              <a:rPr lang="ru-RU" sz="1800" dirty="0">
                <a:solidFill>
                  <a:schemeClr val="tx1"/>
                </a:solidFill>
              </a:rPr>
              <a:t>реализация подакцизных товаров и товаров, подлежащих обязательной </a:t>
            </a:r>
            <a:r>
              <a:rPr lang="ru-RU" sz="1800" dirty="0" smtClean="0">
                <a:solidFill>
                  <a:schemeClr val="tx1"/>
                </a:solidFill>
              </a:rPr>
              <a:t>маркировке</a:t>
            </a:r>
            <a:endParaRPr lang="ru-RU" sz="1800" dirty="0">
              <a:solidFill>
                <a:schemeClr val="tx1"/>
              </a:solidFill>
            </a:endParaRPr>
          </a:p>
          <a:p>
            <a:pPr marL="393750" indent="-285750" algn="just">
              <a:buFontTx/>
              <a:buChar char="-"/>
            </a:pPr>
            <a:r>
              <a:rPr lang="ru-RU" sz="1800" dirty="0">
                <a:solidFill>
                  <a:schemeClr val="tx1"/>
                </a:solidFill>
              </a:rPr>
              <a:t>перепродажа товаров, имущественных прав, за исключением продажи имущества, использовавшегося для личных, домашних и (или) иных, подобных </a:t>
            </a:r>
            <a:r>
              <a:rPr lang="ru-RU" sz="1800" dirty="0" smtClean="0">
                <a:solidFill>
                  <a:schemeClr val="tx1"/>
                </a:solidFill>
              </a:rPr>
              <a:t>нужд</a:t>
            </a:r>
            <a:endParaRPr lang="ru-RU" sz="1800" dirty="0">
              <a:solidFill>
                <a:schemeClr val="tx1"/>
              </a:solidFill>
            </a:endParaRPr>
          </a:p>
          <a:p>
            <a:pPr marL="393750" indent="-285750" algn="just"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добыча </a:t>
            </a:r>
            <a:r>
              <a:rPr lang="ru-RU" sz="1800" dirty="0">
                <a:solidFill>
                  <a:schemeClr val="tx1"/>
                </a:solidFill>
              </a:rPr>
              <a:t>и (или) реализация полезных </a:t>
            </a:r>
            <a:r>
              <a:rPr lang="ru-RU" sz="1800" dirty="0" smtClean="0">
                <a:solidFill>
                  <a:schemeClr val="tx1"/>
                </a:solidFill>
              </a:rPr>
              <a:t>ископаемых</a:t>
            </a:r>
          </a:p>
          <a:p>
            <a:r>
              <a:rPr lang="ru-RU" sz="1800" dirty="0" smtClean="0"/>
              <a:t>  -   лица</a:t>
            </a:r>
            <a:r>
              <a:rPr lang="ru-RU" sz="1800" dirty="0"/>
              <a:t>, имеющие работников, с которыми они состоят в трудовых </a:t>
            </a:r>
            <a:r>
              <a:rPr lang="ru-RU" sz="1800" dirty="0" smtClean="0"/>
              <a:t>отношениях</a:t>
            </a:r>
            <a:endParaRPr lang="ru-RU" sz="1800" dirty="0"/>
          </a:p>
          <a:p>
            <a:pPr marL="393750" indent="-285750" algn="just"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деятельность </a:t>
            </a:r>
            <a:r>
              <a:rPr lang="ru-RU" sz="1800" dirty="0">
                <a:solidFill>
                  <a:schemeClr val="tx1"/>
                </a:solidFill>
              </a:rPr>
              <a:t>в интересах другого лица на основе договоров поручения, договоров комиссии либо агентских </a:t>
            </a:r>
            <a:r>
              <a:rPr lang="ru-RU" sz="1800" dirty="0" smtClean="0">
                <a:solidFill>
                  <a:schemeClr val="tx1"/>
                </a:solidFill>
              </a:rPr>
              <a:t>договоров</a:t>
            </a:r>
            <a:endParaRPr lang="ru-RU" sz="1800" i="1" dirty="0">
              <a:solidFill>
                <a:schemeClr val="tx1"/>
              </a:solidFill>
            </a:endParaRPr>
          </a:p>
          <a:p>
            <a:pPr marL="393750" indent="-285750" algn="just">
              <a:buFontTx/>
              <a:buChar char="-"/>
            </a:pPr>
            <a:r>
              <a:rPr lang="ru-RU" sz="1800" dirty="0">
                <a:solidFill>
                  <a:schemeClr val="tx1"/>
                </a:solidFill>
              </a:rPr>
              <a:t>оказание  услуг по доставке товаров с приемом (передачей) платежей за указанные товары в интересах других </a:t>
            </a:r>
            <a:r>
              <a:rPr lang="ru-RU" sz="1800" dirty="0" smtClean="0">
                <a:solidFill>
                  <a:schemeClr val="tx1"/>
                </a:solidFill>
              </a:rPr>
              <a:t>лиц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  -    </a:t>
            </a:r>
            <a:r>
              <a:rPr lang="ru-RU" sz="1800" dirty="0" err="1" smtClean="0">
                <a:solidFill>
                  <a:schemeClr val="tx1"/>
                </a:solidFill>
              </a:rPr>
              <a:t>майнинг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цифровой валюты, а также </a:t>
            </a:r>
            <a:r>
              <a:rPr lang="ru-RU" sz="1800" dirty="0" smtClean="0">
                <a:solidFill>
                  <a:schemeClr val="tx1"/>
                </a:solidFill>
              </a:rPr>
              <a:t>реализация </a:t>
            </a:r>
            <a:r>
              <a:rPr lang="ru-RU" sz="1800" dirty="0">
                <a:solidFill>
                  <a:schemeClr val="tx1"/>
                </a:solidFill>
              </a:rPr>
              <a:t>(приобретение) </a:t>
            </a:r>
            <a:r>
              <a:rPr lang="ru-RU" sz="1800" dirty="0" smtClean="0">
                <a:solidFill>
                  <a:schemeClr val="tx1"/>
                </a:solidFill>
              </a:rPr>
              <a:t>цифровой валюты</a:t>
            </a:r>
            <a:endParaRPr lang="ru-RU" sz="1800" dirty="0">
              <a:solidFill>
                <a:schemeClr val="tx1"/>
              </a:solidFill>
            </a:endParaRPr>
          </a:p>
          <a:p>
            <a:pPr marL="393750" indent="-285750" algn="just">
              <a:buFontTx/>
              <a:buChar char="-"/>
            </a:pPr>
            <a:endParaRPr lang="ru-RU" sz="1800" dirty="0">
              <a:solidFill>
                <a:schemeClr val="tx1"/>
              </a:solidFill>
            </a:endParaRPr>
          </a:p>
          <a:p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188DA4F8-80ED-AA89-2744-295EDC15A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3543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42A58FB7-9119-2076-0320-1BD4CE2BB5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002060"/>
                </a:solidFill>
              </a:rPr>
              <a:t>Не являются объектом налогообложения доходы: 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="" xmlns:a16="http://schemas.microsoft.com/office/drawing/2014/main" id="{0CD28B81-34E5-F33B-7F54-8A83A13D94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2004" y="1690577"/>
            <a:ext cx="10694997" cy="4529470"/>
          </a:xfrm>
        </p:spPr>
        <p:txBody>
          <a:bodyPr>
            <a:noAutofit/>
          </a:bodyPr>
          <a:lstStyle/>
          <a:p>
            <a:pPr marL="285750" indent="-285750" algn="just">
              <a:spcBef>
                <a:spcPts val="132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в </a:t>
            </a:r>
            <a:r>
              <a:rPr lang="ru-RU" sz="1800" dirty="0">
                <a:solidFill>
                  <a:schemeClr val="tx1"/>
                </a:solidFill>
              </a:rPr>
              <a:t>рамках трудовых </a:t>
            </a:r>
            <a:r>
              <a:rPr lang="ru-RU" sz="1800" dirty="0" smtClean="0">
                <a:solidFill>
                  <a:schemeClr val="tx1"/>
                </a:solidFill>
              </a:rPr>
              <a:t>отношений</a:t>
            </a: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endParaRPr lang="ru-RU" sz="1800" dirty="0">
              <a:solidFill>
                <a:schemeClr val="tx1"/>
              </a:solidFill>
            </a:endParaRP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от </a:t>
            </a:r>
            <a:r>
              <a:rPr lang="ru-RU" sz="1800" dirty="0">
                <a:solidFill>
                  <a:schemeClr val="tx1"/>
                </a:solidFill>
              </a:rPr>
              <a:t>продажи недвижимого имущества, транспортных средств, личного </a:t>
            </a:r>
            <a:r>
              <a:rPr lang="ru-RU" sz="1800" dirty="0" smtClean="0">
                <a:solidFill>
                  <a:schemeClr val="tx1"/>
                </a:solidFill>
              </a:rPr>
              <a:t>имущества </a:t>
            </a: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endParaRPr lang="ru-RU" sz="1800" dirty="0">
              <a:solidFill>
                <a:schemeClr val="tx1"/>
              </a:solidFill>
            </a:endParaRP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от </a:t>
            </a:r>
            <a:r>
              <a:rPr lang="ru-RU" sz="1800" dirty="0">
                <a:solidFill>
                  <a:schemeClr val="tx1"/>
                </a:solidFill>
              </a:rPr>
              <a:t>реализации долей в уставном капитале, паев, ценных </a:t>
            </a:r>
            <a:r>
              <a:rPr lang="ru-RU" sz="1800" dirty="0" smtClean="0">
                <a:solidFill>
                  <a:schemeClr val="tx1"/>
                </a:solidFill>
              </a:rPr>
              <a:t>бумаг</a:t>
            </a: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endParaRPr lang="ru-RU" sz="1800" dirty="0">
              <a:solidFill>
                <a:schemeClr val="tx1"/>
              </a:solidFill>
            </a:endParaRP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от </a:t>
            </a:r>
            <a:r>
              <a:rPr lang="ru-RU" sz="1800" dirty="0">
                <a:solidFill>
                  <a:schemeClr val="tx1"/>
                </a:solidFill>
              </a:rPr>
              <a:t>ведения совместной деятельности, по договору доверительного </a:t>
            </a:r>
            <a:r>
              <a:rPr lang="ru-RU" sz="1800" dirty="0" smtClean="0">
                <a:solidFill>
                  <a:schemeClr val="tx1"/>
                </a:solidFill>
              </a:rPr>
              <a:t>управления</a:t>
            </a: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endParaRPr lang="ru-RU" sz="1800" dirty="0">
              <a:solidFill>
                <a:schemeClr val="tx1"/>
              </a:solidFill>
            </a:endParaRP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от </a:t>
            </a:r>
            <a:r>
              <a:rPr lang="ru-RU" sz="1800" dirty="0">
                <a:solidFill>
                  <a:schemeClr val="tx1"/>
                </a:solidFill>
              </a:rPr>
              <a:t>оказания (выполнения) услуг (работ) по гражданско-правовым договорам, если заказчик - работодатель (бывший работодатель менее двух лет назад</a:t>
            </a:r>
            <a:r>
              <a:rPr lang="ru-RU" sz="1800" dirty="0" smtClean="0">
                <a:solidFill>
                  <a:schemeClr val="tx1"/>
                </a:solidFill>
              </a:rPr>
              <a:t>)</a:t>
            </a: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endParaRPr lang="ru-RU" sz="1800" dirty="0">
              <a:solidFill>
                <a:schemeClr val="tx1"/>
              </a:solidFill>
            </a:endParaRP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от </a:t>
            </a:r>
            <a:r>
              <a:rPr lang="ru-RU" sz="1800" dirty="0">
                <a:solidFill>
                  <a:schemeClr val="tx1"/>
                </a:solidFill>
              </a:rPr>
              <a:t>уступки (переуступки) прав </a:t>
            </a:r>
            <a:r>
              <a:rPr lang="ru-RU" sz="1800" dirty="0" smtClean="0">
                <a:solidFill>
                  <a:schemeClr val="tx1"/>
                </a:solidFill>
              </a:rPr>
              <a:t>требований</a:t>
            </a: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endParaRPr lang="ru-RU" sz="1800" dirty="0">
              <a:solidFill>
                <a:schemeClr val="tx1"/>
              </a:solidFill>
            </a:endParaRP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в </a:t>
            </a:r>
            <a:r>
              <a:rPr lang="ru-RU" sz="1800" dirty="0">
                <a:solidFill>
                  <a:schemeClr val="tx1"/>
                </a:solidFill>
              </a:rPr>
              <a:t>натуральной </a:t>
            </a:r>
            <a:r>
              <a:rPr lang="ru-RU" sz="1800" dirty="0" smtClean="0">
                <a:solidFill>
                  <a:schemeClr val="tx1"/>
                </a:solidFill>
              </a:rPr>
              <a:t>форме</a:t>
            </a:r>
          </a:p>
          <a:p>
            <a:pPr marL="285750" indent="-285750" algn="just">
              <a:spcBef>
                <a:spcPts val="132"/>
              </a:spcBef>
              <a:buFontTx/>
              <a:buChar char="-"/>
            </a:pPr>
            <a:endParaRPr lang="ru-RU" sz="1800" dirty="0">
              <a:solidFill>
                <a:schemeClr val="tx1"/>
              </a:solidFill>
            </a:endParaRPr>
          </a:p>
          <a:p>
            <a:pPr algn="just">
              <a:spcBef>
                <a:spcPts val="132"/>
              </a:spcBef>
            </a:pPr>
            <a:r>
              <a:rPr lang="ru-RU" sz="1800" smtClean="0">
                <a:solidFill>
                  <a:schemeClr val="tx1"/>
                </a:solidFill>
              </a:rPr>
              <a:t>-   от </a:t>
            </a:r>
            <a:r>
              <a:rPr lang="ru-RU" sz="1800" dirty="0">
                <a:solidFill>
                  <a:schemeClr val="tx1"/>
                </a:solidFill>
              </a:rPr>
              <a:t>арбитражного управления, деятельности </a:t>
            </a:r>
            <a:r>
              <a:rPr lang="ru-RU" sz="1800" dirty="0" smtClean="0">
                <a:solidFill>
                  <a:schemeClr val="tx1"/>
                </a:solidFill>
              </a:rPr>
              <a:t> медиатора</a:t>
            </a:r>
            <a:r>
              <a:rPr lang="ru-RU" sz="1800" dirty="0">
                <a:solidFill>
                  <a:schemeClr val="tx1"/>
                </a:solidFill>
              </a:rPr>
              <a:t>, </a:t>
            </a:r>
            <a:r>
              <a:rPr lang="ru-RU" sz="1800" dirty="0" smtClean="0">
                <a:solidFill>
                  <a:schemeClr val="tx1"/>
                </a:solidFill>
              </a:rPr>
              <a:t>нотариуса</a:t>
            </a:r>
            <a:r>
              <a:rPr lang="ru-RU" sz="1800" dirty="0">
                <a:solidFill>
                  <a:schemeClr val="tx1"/>
                </a:solidFill>
              </a:rPr>
              <a:t>, </a:t>
            </a:r>
            <a:r>
              <a:rPr lang="ru-RU" sz="1800" dirty="0" smtClean="0">
                <a:solidFill>
                  <a:schemeClr val="tx1"/>
                </a:solidFill>
              </a:rPr>
              <a:t> адвоката</a:t>
            </a:r>
            <a:endParaRPr lang="ru-RU" sz="1800" dirty="0">
              <a:solidFill>
                <a:schemeClr val="tx1"/>
              </a:solidFill>
            </a:endParaRPr>
          </a:p>
          <a:p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188DA4F8-80ED-AA89-2744-295EDC15A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8485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519485"/>
          </a:xfrm>
        </p:spPr>
        <p:txBody>
          <a:bodyPr>
            <a:normAutofit/>
          </a:bodyPr>
          <a:lstStyle/>
          <a:p>
            <a:pPr defTabSz="1043056"/>
            <a:r>
              <a:rPr lang="ru-RU" sz="2800" dirty="0" smtClean="0">
                <a:solidFill>
                  <a:srgbClr val="002060"/>
                </a:solidFill>
              </a:rPr>
              <a:t>      </a:t>
            </a:r>
            <a:r>
              <a:rPr lang="ru-RU" sz="3100" dirty="0" smtClean="0">
                <a:solidFill>
                  <a:srgbClr val="002060"/>
                </a:solidFill>
              </a:rPr>
              <a:t>Ограничение по сумме дохода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7697" y="1339702"/>
            <a:ext cx="10694997" cy="4829175"/>
          </a:xfrm>
        </p:spPr>
        <p:txBody>
          <a:bodyPr/>
          <a:lstStyle/>
          <a:p>
            <a:pPr algn="just" defTabSz="1043056"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</a:rPr>
              <a:t>Предельный </a:t>
            </a:r>
            <a:r>
              <a:rPr lang="ru-RU" sz="1800" dirty="0">
                <a:solidFill>
                  <a:schemeClr val="tx1"/>
                </a:solidFill>
              </a:rPr>
              <a:t>размер дохода </a:t>
            </a:r>
            <a:r>
              <a:rPr lang="ru-RU" sz="1800" dirty="0" smtClean="0">
                <a:solidFill>
                  <a:schemeClr val="tx1"/>
                </a:solidFill>
              </a:rPr>
              <a:t>- </a:t>
            </a:r>
            <a:r>
              <a:rPr lang="ru-RU" sz="1800" dirty="0">
                <a:solidFill>
                  <a:schemeClr val="tx1"/>
                </a:solidFill>
              </a:rPr>
              <a:t>2,4 млн. </a:t>
            </a:r>
            <a:r>
              <a:rPr lang="ru-RU" sz="1800" dirty="0" smtClean="0">
                <a:solidFill>
                  <a:schemeClr val="tx1"/>
                </a:solidFill>
              </a:rPr>
              <a:t>рублей в год</a:t>
            </a:r>
            <a:endParaRPr lang="ru-RU" sz="1800" dirty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1800" dirty="0">
                <a:solidFill>
                  <a:schemeClr val="tx1"/>
                </a:solidFill>
              </a:rPr>
              <a:t>     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endParaRPr lang="ru-RU" sz="1800" dirty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</a:rPr>
              <a:t>После </a:t>
            </a:r>
            <a:r>
              <a:rPr lang="ru-RU" sz="1800" dirty="0">
                <a:solidFill>
                  <a:schemeClr val="tx1"/>
                </a:solidFill>
              </a:rPr>
              <a:t>превышения лимита, налогоплательщик должен будет платить  налоги, предусмотренные другими системами налогообложения  (для физических лиц -  НДФЛ, для </a:t>
            </a:r>
            <a:r>
              <a:rPr lang="ru-RU" sz="1800" dirty="0" smtClean="0">
                <a:solidFill>
                  <a:schemeClr val="tx1"/>
                </a:solidFill>
              </a:rPr>
              <a:t>ИП </a:t>
            </a:r>
            <a:r>
              <a:rPr lang="ru-RU" sz="1800" dirty="0">
                <a:solidFill>
                  <a:schemeClr val="tx1"/>
                </a:solidFill>
              </a:rPr>
              <a:t>– общий режим  (НДФЛ и НДС) или </a:t>
            </a:r>
            <a:r>
              <a:rPr lang="ru-RU" sz="1800" dirty="0" err="1" smtClean="0">
                <a:solidFill>
                  <a:schemeClr val="tx1"/>
                </a:solidFill>
              </a:rPr>
              <a:t>спецрежимы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(УСН, </a:t>
            </a:r>
            <a:r>
              <a:rPr lang="ru-RU" sz="1800" dirty="0" smtClean="0">
                <a:solidFill>
                  <a:schemeClr val="tx1"/>
                </a:solidFill>
              </a:rPr>
              <a:t>ПСН, </a:t>
            </a:r>
            <a:r>
              <a:rPr lang="ru-RU" sz="1800" dirty="0" err="1" smtClean="0">
                <a:solidFill>
                  <a:schemeClr val="tx1"/>
                </a:solidFill>
              </a:rPr>
              <a:t>АвтоУСН</a:t>
            </a:r>
            <a:r>
              <a:rPr lang="ru-RU" sz="1800" dirty="0" smtClean="0">
                <a:solidFill>
                  <a:schemeClr val="tx1"/>
                </a:solidFill>
              </a:rPr>
              <a:t>). </a:t>
            </a:r>
            <a:endParaRPr lang="ru-RU" sz="1800" dirty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</a:rPr>
              <a:t>С </a:t>
            </a:r>
            <a:r>
              <a:rPr lang="ru-RU" sz="1800" dirty="0">
                <a:solidFill>
                  <a:schemeClr val="tx1"/>
                </a:solidFill>
              </a:rPr>
              <a:t>начала следующего года можно будет снова платить НПД. Для этого нужно  вновь пройти регистрацию и отказаться от применения других </a:t>
            </a:r>
            <a:r>
              <a:rPr lang="ru-RU" sz="1800" dirty="0" err="1">
                <a:solidFill>
                  <a:schemeClr val="tx1"/>
                </a:solidFill>
              </a:rPr>
              <a:t>спецрежимов</a:t>
            </a:r>
            <a:r>
              <a:rPr lang="ru-RU" sz="1800" dirty="0">
                <a:solidFill>
                  <a:schemeClr val="tx1"/>
                </a:solidFill>
              </a:rPr>
              <a:t> (для </a:t>
            </a:r>
            <a:r>
              <a:rPr lang="ru-RU" sz="1800" dirty="0" smtClean="0">
                <a:solidFill>
                  <a:schemeClr val="tx1"/>
                </a:solidFill>
              </a:rPr>
              <a:t>ИП). 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rgbClr val="002060"/>
                </a:solidFill>
              </a:rPr>
              <a:t>           </a:t>
            </a:r>
          </a:p>
          <a:p>
            <a:r>
              <a:rPr lang="ru-RU" sz="1800" dirty="0">
                <a:solidFill>
                  <a:srgbClr val="002060"/>
                </a:solidFill>
              </a:rPr>
              <a:t> </a:t>
            </a:r>
            <a:r>
              <a:rPr lang="ru-RU" sz="1800" dirty="0" smtClean="0">
                <a:solidFill>
                  <a:srgbClr val="002060"/>
                </a:solidFill>
              </a:rPr>
              <a:t>        </a:t>
            </a:r>
            <a:r>
              <a:rPr lang="ru-RU" sz="2000" b="1" dirty="0" smtClean="0">
                <a:solidFill>
                  <a:srgbClr val="002060"/>
                </a:solidFill>
              </a:rPr>
              <a:t>НАЛОГОВЫЕ </a:t>
            </a:r>
            <a:r>
              <a:rPr lang="ru-RU" sz="2000" b="1" dirty="0">
                <a:solidFill>
                  <a:srgbClr val="002060"/>
                </a:solidFill>
              </a:rPr>
              <a:t>СТАВКИ  </a:t>
            </a:r>
            <a:r>
              <a:rPr lang="ru-RU" sz="1800" dirty="0">
                <a:solidFill>
                  <a:srgbClr val="002060"/>
                </a:solidFill>
              </a:rPr>
              <a:t>- </a:t>
            </a:r>
            <a:r>
              <a:rPr lang="ru-RU" sz="1800" dirty="0">
                <a:solidFill>
                  <a:schemeClr val="tx1"/>
                </a:solidFill>
              </a:rPr>
              <a:t>зависят от того, кто перечислил деньги </a:t>
            </a:r>
            <a:r>
              <a:rPr lang="ru-RU" sz="1800" dirty="0" smtClean="0">
                <a:solidFill>
                  <a:schemeClr val="tx1"/>
                </a:solidFill>
              </a:rPr>
              <a:t>плательщику НПД:</a:t>
            </a:r>
          </a:p>
          <a:p>
            <a:endParaRPr lang="ru-RU" sz="1800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   4 %</a:t>
            </a:r>
            <a:r>
              <a:rPr lang="ru-RU" sz="2400" dirty="0" smtClean="0">
                <a:solidFill>
                  <a:schemeClr val="tx1"/>
                </a:solidFill>
              </a:rPr>
              <a:t>                                                                  </a:t>
            </a:r>
            <a:r>
              <a:rPr lang="ru-RU" sz="2400" b="1" dirty="0" smtClean="0">
                <a:solidFill>
                  <a:schemeClr val="tx1"/>
                </a:solidFill>
              </a:rPr>
              <a:t>6 %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1800" dirty="0">
                <a:solidFill>
                  <a:schemeClr val="tx1"/>
                </a:solidFill>
              </a:rPr>
              <a:t> при расчетах с физическими </a:t>
            </a:r>
            <a:r>
              <a:rPr lang="ru-RU" sz="1800" dirty="0" smtClean="0">
                <a:solidFill>
                  <a:schemeClr val="tx1"/>
                </a:solidFill>
              </a:rPr>
              <a:t>лицами                         при расчетах с ИП и организациями</a:t>
            </a:r>
          </a:p>
          <a:p>
            <a:endParaRPr lang="ru-RU" sz="1600" dirty="0"/>
          </a:p>
          <a:p>
            <a:endParaRPr lang="ru-RU" sz="14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0339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774666"/>
          </a:xfrm>
        </p:spPr>
        <p:txBody>
          <a:bodyPr>
            <a:normAutofit fontScale="90000"/>
          </a:bodyPr>
          <a:lstStyle/>
          <a:p>
            <a:pPr defTabSz="1043056"/>
            <a:r>
              <a:rPr lang="ru-RU" sz="2400" dirty="0" smtClean="0">
                <a:solidFill>
                  <a:srgbClr val="002060"/>
                </a:solidFill>
              </a:rPr>
              <a:t>      </a:t>
            </a:r>
            <a:r>
              <a:rPr lang="ru-RU" sz="3600" dirty="0">
                <a:solidFill>
                  <a:srgbClr val="002060"/>
                </a:solidFill>
              </a:rPr>
              <a:t>Особенности применения НПД</a:t>
            </a:r>
            <a:r>
              <a:rPr lang="ru-RU" sz="3100" dirty="0">
                <a:solidFill>
                  <a:srgbClr val="002060"/>
                </a:solidFill>
              </a:rPr>
              <a:t/>
            </a:r>
            <a:br>
              <a:rPr lang="ru-RU" sz="3100" dirty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7697" y="1775637"/>
            <a:ext cx="10694997" cy="4393240"/>
          </a:xfrm>
        </p:spPr>
        <p:txBody>
          <a:bodyPr/>
          <a:lstStyle/>
          <a:p>
            <a:pPr algn="just" defTabSz="1043056"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Физические лица 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не </a:t>
            </a:r>
            <a:r>
              <a:rPr lang="ru-RU" sz="2400" dirty="0">
                <a:solidFill>
                  <a:schemeClr val="tx1"/>
                </a:solidFill>
                <a:cs typeface="Times New Roman" pitchFamily="18" charset="0"/>
              </a:rPr>
              <a:t>уплачивают 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НДФЛ с доходов, облагаемых НПД.</a:t>
            </a:r>
          </a:p>
          <a:p>
            <a:pPr algn="just" defTabSz="1043056">
              <a:spcBef>
                <a:spcPct val="0"/>
              </a:spcBef>
            </a:pPr>
            <a:r>
              <a:rPr lang="ru-RU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     </a:t>
            </a:r>
          </a:p>
          <a:p>
            <a:pPr algn="just" defTabSz="1043056"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ИП не уплачивают НДС и  фиксированные страховые взносы.</a:t>
            </a:r>
          </a:p>
          <a:p>
            <a:pPr algn="just" defTabSz="1043056">
              <a:spcBef>
                <a:spcPct val="0"/>
              </a:spcBef>
            </a:pPr>
            <a:endParaRPr lang="ru-RU" sz="2400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 defTabSz="1043056"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При </a:t>
            </a:r>
            <a:r>
              <a:rPr lang="ru-RU" sz="2400" dirty="0">
                <a:solidFill>
                  <a:schemeClr val="tx1"/>
                </a:solidFill>
                <a:cs typeface="Times New Roman" pitchFamily="18" charset="0"/>
              </a:rPr>
              <a:t>отсутствии дохода 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нет </a:t>
            </a:r>
            <a:r>
              <a:rPr lang="ru-RU" sz="2400" dirty="0">
                <a:solidFill>
                  <a:schemeClr val="tx1"/>
                </a:solidFill>
                <a:cs typeface="Times New Roman" pitchFamily="18" charset="0"/>
              </a:rPr>
              <a:t>никаких обязательных, минимальных или фиксированных платежей. </a:t>
            </a:r>
            <a:r>
              <a:rPr lang="ru-RU" sz="2400" dirty="0" err="1" smtClean="0">
                <a:solidFill>
                  <a:schemeClr val="tx1"/>
                </a:solidFill>
                <a:cs typeface="Times New Roman" pitchFamily="18" charset="0"/>
              </a:rPr>
              <a:t>Самозанятые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 могут </a:t>
            </a:r>
            <a:r>
              <a:rPr lang="ru-RU" sz="2400" dirty="0">
                <a:solidFill>
                  <a:schemeClr val="tx1"/>
                </a:solidFill>
                <a:cs typeface="Times New Roman" pitchFamily="18" charset="0"/>
              </a:rPr>
              <a:t>получать бесплатную медицинскую помощь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</a:p>
          <a:p>
            <a:pPr algn="just" defTabSz="1043056">
              <a:spcBef>
                <a:spcPct val="0"/>
              </a:spcBef>
            </a:pPr>
            <a:endParaRPr lang="ru-RU" sz="2400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 defTabSz="1043056">
              <a:spcBef>
                <a:spcPct val="0"/>
              </a:spcBef>
            </a:pPr>
            <a:r>
              <a:rPr lang="ru-RU" sz="2400" dirty="0" smtClean="0"/>
              <a:t>Взаимодействие </a:t>
            </a:r>
            <a:r>
              <a:rPr lang="ru-RU" sz="2400" dirty="0"/>
              <a:t>с налоговым </a:t>
            </a:r>
            <a:r>
              <a:rPr lang="ru-RU" sz="2400" dirty="0" smtClean="0"/>
              <a:t>органом осуществляется удаленно </a:t>
            </a:r>
            <a:r>
              <a:rPr lang="ru-RU" sz="2400" dirty="0"/>
              <a:t>посредством мобильного приложения «Мой налог» или на сайте npd.nalog.ru в </a:t>
            </a:r>
            <a:r>
              <a:rPr lang="ru-RU" sz="2400" dirty="0" smtClean="0"/>
              <a:t>кабинете </a:t>
            </a:r>
            <a:r>
              <a:rPr lang="ru-RU" sz="2400" dirty="0"/>
              <a:t>налогоплательщика НПД.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0485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4214"/>
          </a:xfrm>
        </p:spPr>
        <p:txBody>
          <a:bodyPr>
            <a:normAutofit/>
          </a:bodyPr>
          <a:lstStyle/>
          <a:p>
            <a:pPr defTabSz="1043056"/>
            <a:r>
              <a:rPr lang="ru-RU" sz="2400" dirty="0" smtClean="0">
                <a:solidFill>
                  <a:srgbClr val="002060"/>
                </a:solidFill>
              </a:rPr>
              <a:t>      </a:t>
            </a:r>
            <a:r>
              <a:rPr lang="ru-RU" sz="2200" dirty="0" smtClean="0">
                <a:solidFill>
                  <a:srgbClr val="002060"/>
                </a:solidFill>
              </a:rPr>
              <a:t>Контрольная работа по </a:t>
            </a:r>
            <a:r>
              <a:rPr lang="ru-RU" sz="2200" dirty="0">
                <a:solidFill>
                  <a:srgbClr val="002060"/>
                </a:solidFill>
              </a:rPr>
              <a:t>пресечению </a:t>
            </a:r>
            <a:r>
              <a:rPr lang="ru-RU" sz="2200" dirty="0" smtClean="0">
                <a:solidFill>
                  <a:srgbClr val="002060"/>
                </a:solidFill>
              </a:rPr>
              <a:t>налоговой </a:t>
            </a:r>
            <a:r>
              <a:rPr lang="ru-RU" sz="2200" dirty="0">
                <a:solidFill>
                  <a:srgbClr val="002060"/>
                </a:solidFill>
              </a:rPr>
              <a:t>оптимизации в части НДФЛ и страховых взносов при использовании </a:t>
            </a:r>
            <a:r>
              <a:rPr lang="ru-RU" sz="2200" dirty="0" smtClean="0">
                <a:solidFill>
                  <a:srgbClr val="002060"/>
                </a:solidFill>
              </a:rPr>
              <a:t>НПД</a:t>
            </a:r>
            <a:r>
              <a:rPr lang="ru-RU" sz="2700" dirty="0">
                <a:solidFill>
                  <a:srgbClr val="002060"/>
                </a:solidFill>
              </a:rPr>
              <a:t/>
            </a:r>
            <a:br>
              <a:rPr lang="ru-RU" sz="2700" dirty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7697" y="1775637"/>
            <a:ext cx="10694997" cy="4393240"/>
          </a:xfrm>
        </p:spPr>
        <p:txBody>
          <a:bodyPr>
            <a:normAutofit/>
          </a:bodyPr>
          <a:lstStyle/>
          <a:p>
            <a:pPr algn="just" defTabSz="1043056">
              <a:spcBef>
                <a:spcPct val="0"/>
              </a:spcBef>
            </a:pPr>
            <a:endParaRPr lang="ru-RU" sz="2200" dirty="0" smtClean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200" dirty="0" smtClean="0">
                <a:solidFill>
                  <a:schemeClr val="tx1"/>
                </a:solidFill>
              </a:rPr>
              <a:t>В </a:t>
            </a:r>
            <a:r>
              <a:rPr lang="ru-RU" sz="2200" dirty="0">
                <a:solidFill>
                  <a:schemeClr val="tx1"/>
                </a:solidFill>
              </a:rPr>
              <a:t>Законе № 422-ФЗ </a:t>
            </a:r>
            <a:r>
              <a:rPr lang="ru-RU" sz="2200" dirty="0" smtClean="0">
                <a:solidFill>
                  <a:schemeClr val="tx1"/>
                </a:solidFill>
              </a:rPr>
              <a:t>установлены ограничения </a:t>
            </a:r>
            <a:r>
              <a:rPr lang="ru-RU" sz="2200" dirty="0">
                <a:solidFill>
                  <a:schemeClr val="tx1"/>
                </a:solidFill>
              </a:rPr>
              <a:t>по привлечению самозанятых. Физическому лицу в рамках режима «НПД» запрещается, во-первых, оказывать услуги (выполнять работы), заказчиками которых выступают работодатели или лица, бывшие работодателями менее 2 лет назад, и, во-вторых, оказывать услуги (выполнять работы) в рамках трудовых отношений, в том числе скрытых договорами гражданско-правового характера</a:t>
            </a:r>
            <a:r>
              <a:rPr lang="ru-RU" sz="2200" dirty="0" smtClean="0">
                <a:solidFill>
                  <a:schemeClr val="tx1"/>
                </a:solidFill>
              </a:rPr>
              <a:t>.</a:t>
            </a:r>
          </a:p>
          <a:p>
            <a:pPr algn="just" defTabSz="1043056">
              <a:spcBef>
                <a:spcPct val="0"/>
              </a:spcBef>
            </a:pPr>
            <a:endParaRPr lang="ru-RU" sz="2200" dirty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endParaRPr lang="ru-RU" sz="2200" dirty="0" smtClean="0">
              <a:solidFill>
                <a:schemeClr val="tx1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2200" dirty="0" smtClean="0">
                <a:solidFill>
                  <a:schemeClr val="tx1"/>
                </a:solidFill>
              </a:rPr>
              <a:t>Для </a:t>
            </a:r>
            <a:r>
              <a:rPr lang="ru-RU" sz="2200" dirty="0">
                <a:solidFill>
                  <a:schemeClr val="tx1"/>
                </a:solidFill>
              </a:rPr>
              <a:t>пресечения злоупотреблений в этой сфере в ФНС России с 2021 года действует контрольно-аналитическая подсистема, которая на постоянной основе осуществляет контроль нарушений при применении режима «НПД».</a:t>
            </a:r>
            <a:endParaRPr lang="ru-RU" sz="2200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38018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953</Words>
  <Application>Microsoft Office PowerPoint</Application>
  <PresentationFormat>Произвольный</PresentationFormat>
  <Paragraphs>127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Налог на профессиональный доход (НПД)</vt:lpstr>
      <vt:lpstr> Кому подходит налоговый режим НПД </vt:lpstr>
      <vt:lpstr>    Ограничения по применению НПД</vt:lpstr>
      <vt:lpstr>Не являются объектом налогообложения доходы: </vt:lpstr>
      <vt:lpstr>      Ограничение по сумме дохода</vt:lpstr>
      <vt:lpstr>      Особенности применения НПД </vt:lpstr>
      <vt:lpstr>      Контрольная работа по пресечению налоговой оптимизации в части НДФЛ и страховых взносов при использовании НПД </vt:lpstr>
      <vt:lpstr>      Контрольная работа по пресечению налоговой оптимизации в части НДФЛ и страховых взносов при использовании НПД </vt:lpstr>
      <vt:lpstr>        Оценки рисков - выделяют две группы признаков</vt:lpstr>
      <vt:lpstr>       Обстоятельства, подтверждающие переквалификацию        гражданских правоотношений в трудовые</vt:lpstr>
      <vt:lpstr>                          Оценка рисков со стороны ФНС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Гаврикова</dc:creator>
  <cp:lastModifiedBy>Кислов Дмитрий Николаевич</cp:lastModifiedBy>
  <cp:revision>62</cp:revision>
  <dcterms:created xsi:type="dcterms:W3CDTF">2025-05-13T09:24:29Z</dcterms:created>
  <dcterms:modified xsi:type="dcterms:W3CDTF">2025-12-04T07:37:02Z</dcterms:modified>
</cp:coreProperties>
</file>