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94" r:id="rId2"/>
    <p:sldId id="297" r:id="rId3"/>
    <p:sldId id="298" r:id="rId4"/>
    <p:sldId id="299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737" autoAdjust="0"/>
  </p:normalViewPr>
  <p:slideViewPr>
    <p:cSldViewPr snapToGrid="0">
      <p:cViewPr>
        <p:scale>
          <a:sx n="100" d="100"/>
          <a:sy n="100" d="100"/>
        </p:scale>
        <p:origin x="-942" y="-324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97D0E-858A-450F-9D70-9F698FD65B75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49472-FDF5-482B-BF74-5FD0A3702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446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84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89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45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460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40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639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080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897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45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2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s://docs.cntd.ru/document/369046649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5.png"/><Relationship Id="rId5" Type="http://schemas.openxmlformats.org/officeDocument/2006/relationships/hyperlink" Target="https://docs.cntd.ru/document/369046649" TargetMode="Externa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cntd.ru/document/369046649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cntd.ru/document/369046649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79592" y="3618474"/>
            <a:ext cx="6950158" cy="1100470"/>
          </a:xfrm>
        </p:spPr>
        <p:txBody>
          <a:bodyPr/>
          <a:lstStyle/>
          <a:p>
            <a:r>
              <a:rPr lang="ru-RU" sz="2000" b="0" dirty="0" smtClean="0"/>
              <a:t> </a:t>
            </a:r>
            <a:r>
              <a:rPr lang="ru-RU" sz="2000" dirty="0" smtClean="0"/>
              <a:t>ОСНОВНЫЕ ИЗМЕНЕНИЯ В ЗАКОНОДАТЕЛЬСТВЕ </a:t>
            </a:r>
            <a:endParaRPr lang="ru-RU" sz="2000" b="0" dirty="0"/>
          </a:p>
          <a:p>
            <a:pPr marL="457200" lvl="1" indent="0" algn="ctr">
              <a:buNone/>
            </a:pPr>
            <a:r>
              <a:rPr lang="ru-RU" sz="1600" b="1" dirty="0" smtClean="0"/>
              <a:t>(федеральный закон от 28.11.2025 № 425-фз)</a:t>
            </a:r>
          </a:p>
          <a:p>
            <a:pPr marL="457200" lvl="1" indent="0" algn="ctr">
              <a:buNone/>
            </a:pPr>
            <a:endParaRPr lang="ru-RU" sz="1600" b="1" dirty="0" smtClean="0"/>
          </a:p>
          <a:p>
            <a:pPr marL="457200" lvl="1" indent="0" algn="ctr">
              <a:buNone/>
            </a:pPr>
            <a:r>
              <a:rPr lang="ru-RU" sz="2000" b="1" dirty="0" smtClean="0"/>
              <a:t>АУСН – альтернативный специальный налоговый режим</a:t>
            </a:r>
          </a:p>
          <a:p>
            <a:pPr marL="457200" lvl="1" indent="0" algn="ctr">
              <a:buNone/>
            </a:pPr>
            <a:endParaRPr lang="ru-RU" sz="2000" b="1" dirty="0" smtClean="0"/>
          </a:p>
          <a:p>
            <a:pPr marL="457200" lvl="1" indent="0" algn="ctr">
              <a:buNone/>
            </a:pPr>
            <a:r>
              <a:rPr lang="ru-RU" sz="2000" b="1" dirty="0" smtClean="0"/>
              <a:t>Риски связанные с дроблением бизнеса</a:t>
            </a:r>
            <a:endParaRPr lang="ru-RU" sz="2000" b="1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40000" contrast="-40000"/>
          </a:blip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" y="400048"/>
            <a:ext cx="1027747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380999"/>
            <a:ext cx="4457700" cy="599122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150" y="380999"/>
            <a:ext cx="4895850" cy="599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3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3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90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99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78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"/>
            <a:ext cx="12192000" cy="682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86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40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7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6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6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81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15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10557" r="12344" b="5555"/>
          <a:stretch/>
        </p:blipFill>
        <p:spPr bwMode="auto">
          <a:xfrm>
            <a:off x="0" y="0"/>
            <a:ext cx="12192000" cy="682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93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8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24</a:t>
            </a:fld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8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83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720031" y="1801019"/>
            <a:ext cx="8322072" cy="64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041"/>
              </a:lnSpc>
            </a:pPr>
            <a:r>
              <a:rPr lang="en-US" sz="4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АВТОУСН: ВОПРОСЫ И ОТВЕТЫ</a:t>
            </a:r>
            <a:endParaRPr lang="en-US" sz="4000" dirty="0"/>
          </a:p>
        </p:txBody>
      </p:sp>
      <p:sp>
        <p:nvSpPr>
          <p:cNvPr id="5" name="Text 2"/>
          <p:cNvSpPr/>
          <p:nvPr/>
        </p:nvSpPr>
        <p:spPr>
          <a:xfrm>
            <a:off x="720031" y="2752527"/>
            <a:ext cx="10751939" cy="23044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83"/>
              </a:lnSpc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Специальный налоговый режим «Автоматизированная упрощенная система налогообложения» представляет собой инновационное решение для малого и среднего бизнеса. Этот документ, актуализированный на 2025 год, содержит ответы на наиболее часто задаваемые вопросы, касающиеся применения АвтоУСН в России, включая сроки эксперимента, требования к налогоплательщикам, порядок перехода и отказа от режима, аспекты налогообложения, отчетность, страховые взносы и работу с маркетплейсами. Мы стремимся предоставить четкую и исчерпывающую информацию для налоговых консультантов, юристов и бухгалтеров.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52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6831" y="1378943"/>
            <a:ext cx="6586240" cy="7219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33"/>
              </a:lnSpc>
            </a:pPr>
            <a:r>
              <a:rPr lang="en-US" sz="2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1. Общая информация и сроки эксперимента</a:t>
            </a:r>
            <a:endParaRPr lang="en-US" sz="2200" dirty="0"/>
          </a:p>
        </p:txBody>
      </p:sp>
      <p:sp>
        <p:nvSpPr>
          <p:cNvPr id="4" name="Shape 1"/>
          <p:cNvSpPr/>
          <p:nvPr/>
        </p:nvSpPr>
        <p:spPr>
          <a:xfrm>
            <a:off x="516831" y="2371427"/>
            <a:ext cx="6586240" cy="780852"/>
          </a:xfrm>
          <a:prstGeom prst="roundRect">
            <a:avLst>
              <a:gd name="adj" fmla="val 7807"/>
            </a:avLst>
          </a:prstGeom>
          <a:solidFill>
            <a:srgbClr val="FFFFFF"/>
          </a:solidFill>
          <a:ln/>
        </p:spPr>
      </p:sp>
      <p:sp>
        <p:nvSpPr>
          <p:cNvPr id="5" name="Shape 2"/>
          <p:cNvSpPr/>
          <p:nvPr/>
        </p:nvSpPr>
        <p:spPr>
          <a:xfrm>
            <a:off x="516831" y="2358728"/>
            <a:ext cx="6586240" cy="50800"/>
          </a:xfrm>
          <a:prstGeom prst="roundRect">
            <a:avLst>
              <a:gd name="adj" fmla="val 95532"/>
            </a:avLst>
          </a:prstGeom>
          <a:solidFill>
            <a:srgbClr val="4950BC"/>
          </a:solidFill>
          <a:ln/>
        </p:spPr>
      </p:sp>
      <p:sp>
        <p:nvSpPr>
          <p:cNvPr id="6" name="Shape 3"/>
          <p:cNvSpPr/>
          <p:nvPr/>
        </p:nvSpPr>
        <p:spPr>
          <a:xfrm>
            <a:off x="3636615" y="2198192"/>
            <a:ext cx="346571" cy="346571"/>
          </a:xfrm>
          <a:prstGeom prst="roundRect">
            <a:avLst>
              <a:gd name="adj" fmla="val 219868"/>
            </a:avLst>
          </a:prstGeom>
          <a:solidFill>
            <a:srgbClr val="4950BC"/>
          </a:solidFill>
          <a:ln/>
        </p:spPr>
      </p:sp>
      <p:sp>
        <p:nvSpPr>
          <p:cNvPr id="7" name="Text 4"/>
          <p:cNvSpPr/>
          <p:nvPr/>
        </p:nvSpPr>
        <p:spPr>
          <a:xfrm>
            <a:off x="3740597" y="2284810"/>
            <a:ext cx="13860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333"/>
              </a:lnSpc>
            </a:pPr>
            <a:r>
              <a:rPr lang="en-US" sz="11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645021" y="2660254"/>
            <a:ext cx="4533702" cy="1805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7"/>
              </a:lnSpc>
            </a:pPr>
            <a:r>
              <a:rPr lang="en-US" sz="11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Когда эксперимент АвтоУСН введен в Ставропольском крае?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45021" y="2879725"/>
            <a:ext cx="6329858" cy="1443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01.01.2025 года, согласно Закону Ставропольского края от 28.11.2024 N 120-кз.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516831" y="3390404"/>
            <a:ext cx="6586240" cy="925215"/>
          </a:xfrm>
          <a:prstGeom prst="roundRect">
            <a:avLst>
              <a:gd name="adj" fmla="val 6589"/>
            </a:avLst>
          </a:prstGeom>
          <a:solidFill>
            <a:srgbClr val="FFFFFF"/>
          </a:solidFill>
          <a:ln/>
        </p:spPr>
      </p:sp>
      <p:sp>
        <p:nvSpPr>
          <p:cNvPr id="11" name="Shape 8"/>
          <p:cNvSpPr/>
          <p:nvPr/>
        </p:nvSpPr>
        <p:spPr>
          <a:xfrm>
            <a:off x="516831" y="3377704"/>
            <a:ext cx="6586240" cy="50800"/>
          </a:xfrm>
          <a:prstGeom prst="roundRect">
            <a:avLst>
              <a:gd name="adj" fmla="val 95532"/>
            </a:avLst>
          </a:prstGeom>
          <a:solidFill>
            <a:srgbClr val="4950BC"/>
          </a:solidFill>
          <a:ln/>
        </p:spPr>
      </p:sp>
      <p:sp>
        <p:nvSpPr>
          <p:cNvPr id="12" name="Shape 9"/>
          <p:cNvSpPr/>
          <p:nvPr/>
        </p:nvSpPr>
        <p:spPr>
          <a:xfrm>
            <a:off x="3636615" y="3217169"/>
            <a:ext cx="346571" cy="346571"/>
          </a:xfrm>
          <a:prstGeom prst="roundRect">
            <a:avLst>
              <a:gd name="adj" fmla="val 219868"/>
            </a:avLst>
          </a:prstGeom>
          <a:solidFill>
            <a:srgbClr val="4950BC"/>
          </a:solidFill>
          <a:ln/>
        </p:spPr>
      </p:sp>
      <p:sp>
        <p:nvSpPr>
          <p:cNvPr id="13" name="Text 10"/>
          <p:cNvSpPr/>
          <p:nvPr/>
        </p:nvSpPr>
        <p:spPr>
          <a:xfrm>
            <a:off x="3740597" y="3303786"/>
            <a:ext cx="13860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333"/>
              </a:lnSpc>
            </a:pPr>
            <a:r>
              <a:rPr lang="en-US" sz="11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645021" y="3679230"/>
            <a:ext cx="3696792" cy="1805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7"/>
              </a:lnSpc>
            </a:pPr>
            <a:r>
              <a:rPr lang="en-US" sz="11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 течение какого срока проводится эксперимент?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645021" y="3898702"/>
            <a:ext cx="6329858" cy="2887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Период его проведения — с 1 июля 2022 года до 31 декабря 2027 года включительно. </a:t>
            </a:r>
            <a:endParaRPr lang="en-US" sz="900" dirty="0"/>
          </a:p>
          <a:p>
            <a:pPr>
              <a:lnSpc>
                <a:spcPts val="1125"/>
              </a:lnSpc>
            </a:pPr>
            <a:r>
              <a:rPr lang="en-US" sz="9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Пункт 3 статьи 1 Федерального закона от 25.02.2022 №17-ФЗ</a:t>
            </a:r>
            <a:endParaRPr lang="en-US" sz="900" dirty="0"/>
          </a:p>
        </p:txBody>
      </p:sp>
      <p:sp>
        <p:nvSpPr>
          <p:cNvPr id="16" name="Shape 13"/>
          <p:cNvSpPr/>
          <p:nvPr/>
        </p:nvSpPr>
        <p:spPr>
          <a:xfrm>
            <a:off x="516831" y="4553744"/>
            <a:ext cx="6586240" cy="925215"/>
          </a:xfrm>
          <a:prstGeom prst="roundRect">
            <a:avLst>
              <a:gd name="adj" fmla="val 6589"/>
            </a:avLst>
          </a:prstGeom>
          <a:solidFill>
            <a:srgbClr val="FFFFFF"/>
          </a:solidFill>
          <a:ln/>
        </p:spPr>
      </p:sp>
      <p:sp>
        <p:nvSpPr>
          <p:cNvPr id="17" name="Shape 14"/>
          <p:cNvSpPr/>
          <p:nvPr/>
        </p:nvSpPr>
        <p:spPr>
          <a:xfrm>
            <a:off x="516831" y="4541043"/>
            <a:ext cx="6586240" cy="50800"/>
          </a:xfrm>
          <a:prstGeom prst="roundRect">
            <a:avLst>
              <a:gd name="adj" fmla="val 95532"/>
            </a:avLst>
          </a:prstGeom>
          <a:solidFill>
            <a:srgbClr val="4950BC"/>
          </a:solidFill>
          <a:ln/>
        </p:spPr>
      </p:sp>
      <p:sp>
        <p:nvSpPr>
          <p:cNvPr id="18" name="Shape 15"/>
          <p:cNvSpPr/>
          <p:nvPr/>
        </p:nvSpPr>
        <p:spPr>
          <a:xfrm>
            <a:off x="3636615" y="4380508"/>
            <a:ext cx="346571" cy="346571"/>
          </a:xfrm>
          <a:prstGeom prst="roundRect">
            <a:avLst>
              <a:gd name="adj" fmla="val 219868"/>
            </a:avLst>
          </a:prstGeom>
          <a:solidFill>
            <a:srgbClr val="4950BC"/>
          </a:solidFill>
          <a:ln/>
        </p:spPr>
      </p:sp>
      <p:sp>
        <p:nvSpPr>
          <p:cNvPr id="19" name="Text 16"/>
          <p:cNvSpPr/>
          <p:nvPr/>
        </p:nvSpPr>
        <p:spPr>
          <a:xfrm>
            <a:off x="3740597" y="4467126"/>
            <a:ext cx="13860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333"/>
              </a:lnSpc>
            </a:pPr>
            <a:r>
              <a:rPr lang="en-US" sz="11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45021" y="4842569"/>
            <a:ext cx="2742605" cy="1805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7"/>
              </a:lnSpc>
            </a:pPr>
            <a:r>
              <a:rPr lang="en-US" sz="11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Куда поступают доходы от АвтоУСН?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645021" y="5062042"/>
            <a:ext cx="6329858" cy="2887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 распределяется в следующем порядке: </a:t>
            </a: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46% - в федеральный бюджет, 54% - в бюджет субъекта РФ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endParaRPr lang="en-US" sz="900" dirty="0"/>
          </a:p>
          <a:p>
            <a:pPr>
              <a:lnSpc>
                <a:spcPts val="1125"/>
              </a:lnSpc>
            </a:pPr>
            <a:r>
              <a:rPr lang="en-US" sz="9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Федеральный закон от 25.02.2022 № 22-ФЗ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3066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255639" y="1386284"/>
            <a:ext cx="7244258" cy="42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292"/>
              </a:lnSpc>
            </a:pPr>
            <a:r>
              <a:rPr lang="en-US" sz="26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2. Кто может применять АвтоУСН?</a:t>
            </a:r>
            <a:endParaRPr lang="en-US" sz="26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639" y="1983681"/>
            <a:ext cx="1243310" cy="124331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587156" y="1983681"/>
            <a:ext cx="1155204" cy="8421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3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Кто может воспользоваться АвтоУСН?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3587156" y="2878733"/>
            <a:ext cx="1155204" cy="2317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375"/>
              </a:lnSpc>
            </a:pP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Организации и индивидуальные предприниматели, годовой доход которых не превышает </a:t>
            </a:r>
            <a:r>
              <a:rPr lang="en-US" sz="10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60 млн. руб.</a:t>
            </a: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а численность наемных работников составляет </a:t>
            </a:r>
            <a:r>
              <a:rPr lang="en-US" sz="10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более пяти человек</a:t>
            </a: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2591" y="1983681"/>
            <a:ext cx="1243310" cy="124331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84107" y="1983681"/>
            <a:ext cx="1155204" cy="14737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3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Может ли применять АвтоУСН некоммерческая организация?</a:t>
            </a:r>
            <a:endParaRPr lang="en-US" sz="1300" dirty="0"/>
          </a:p>
        </p:txBody>
      </p:sp>
      <p:sp>
        <p:nvSpPr>
          <p:cNvPr id="8" name="Text 4"/>
          <p:cNvSpPr/>
          <p:nvPr/>
        </p:nvSpPr>
        <p:spPr>
          <a:xfrm>
            <a:off x="6184107" y="3510359"/>
            <a:ext cx="1155204" cy="1961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375"/>
              </a:lnSpc>
            </a:pPr>
            <a:r>
              <a:rPr lang="en-US" sz="10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Нет, не может.</a:t>
            </a: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Некоммерческие организации не вправе применять данный режим. </a:t>
            </a:r>
            <a:endParaRPr lang="en-US" sz="1000" dirty="0"/>
          </a:p>
          <a:p>
            <a:pPr>
              <a:lnSpc>
                <a:spcPts val="1375"/>
              </a:lnSpc>
            </a:pPr>
            <a:r>
              <a:rPr lang="en-US" sz="10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пункт 25 части 2 статьи 3 Федерального закона № 17-ФЗ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9543" y="1983681"/>
            <a:ext cx="1243310" cy="124331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781058" y="1983681"/>
            <a:ext cx="1155204" cy="1052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3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Могут ли применять АУСН иностранные граждане?</a:t>
            </a:r>
            <a:endParaRPr lang="en-US" sz="1300" dirty="0"/>
          </a:p>
        </p:txBody>
      </p:sp>
      <p:sp>
        <p:nvSpPr>
          <p:cNvPr id="11" name="Text 6"/>
          <p:cNvSpPr/>
          <p:nvPr/>
        </p:nvSpPr>
        <p:spPr>
          <a:xfrm>
            <a:off x="8781058" y="3089276"/>
            <a:ext cx="1155204" cy="2317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375"/>
              </a:lnSpc>
            </a:pPr>
            <a:r>
              <a:rPr lang="en-US" sz="10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Да, могут.</a:t>
            </a: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Перечень категорий налогоплательщиков, которым запрещено применение АУСН, приведен в п. 2 ст. 3 закона № 17-ФЗ, иностранные граждане в нем не поименованы.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20141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0031" y="736600"/>
            <a:ext cx="9129514" cy="64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041"/>
              </a:lnSpc>
            </a:pPr>
            <a:r>
              <a:rPr lang="en-US" sz="4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3. Банки и расчетные счета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720031" y="1790998"/>
            <a:ext cx="3446859" cy="4330403"/>
          </a:xfrm>
          <a:prstGeom prst="roundRect">
            <a:avLst>
              <a:gd name="adj" fmla="val 2507"/>
            </a:avLst>
          </a:prstGeom>
          <a:solidFill>
            <a:srgbClr val="DADBF1"/>
          </a:solidFill>
          <a:ln w="15240">
            <a:solidFill>
              <a:srgbClr val="C0C1D7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938411" y="2009379"/>
            <a:ext cx="617141" cy="617141"/>
          </a:xfrm>
          <a:prstGeom prst="roundRect">
            <a:avLst>
              <a:gd name="adj" fmla="val 12346028"/>
            </a:avLst>
          </a:prstGeom>
          <a:solidFill>
            <a:srgbClr val="4950BC"/>
          </a:solidFill>
          <a:ln/>
        </p:spPr>
      </p:sp>
      <p:sp>
        <p:nvSpPr>
          <p:cNvPr id="5" name="Text 3"/>
          <p:cNvSpPr/>
          <p:nvPr/>
        </p:nvSpPr>
        <p:spPr>
          <a:xfrm>
            <a:off x="938411" y="2832200"/>
            <a:ext cx="2571750" cy="321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Выбор банка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38411" y="3277096"/>
            <a:ext cx="3010098" cy="1316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83"/>
              </a:lnSpc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Налогоплательщики не могут иметь расчетные счета в других банках, кроме как в </a:t>
            </a:r>
            <a:r>
              <a:rPr lang="en-US" sz="16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уполномоченных банках</a:t>
            </a: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372571" y="1790998"/>
            <a:ext cx="3446859" cy="4330403"/>
          </a:xfrm>
          <a:prstGeom prst="roundRect">
            <a:avLst>
              <a:gd name="adj" fmla="val 2507"/>
            </a:avLst>
          </a:prstGeom>
          <a:solidFill>
            <a:srgbClr val="DADBF1"/>
          </a:solidFill>
          <a:ln w="15240">
            <a:solidFill>
              <a:srgbClr val="C0C1D7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90951" y="2009379"/>
            <a:ext cx="617141" cy="617141"/>
          </a:xfrm>
          <a:prstGeom prst="roundRect">
            <a:avLst>
              <a:gd name="adj" fmla="val 12346028"/>
            </a:avLst>
          </a:prstGeom>
          <a:solidFill>
            <a:srgbClr val="4950BC"/>
          </a:solidFill>
          <a:ln/>
        </p:spPr>
      </p:sp>
      <p:sp>
        <p:nvSpPr>
          <p:cNvPr id="9" name="Text 7"/>
          <p:cNvSpPr/>
          <p:nvPr/>
        </p:nvSpPr>
        <p:spPr>
          <a:xfrm>
            <a:off x="4590951" y="2832200"/>
            <a:ext cx="2813248" cy="321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Исправление ошибок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4590951" y="3277096"/>
            <a:ext cx="3010098" cy="23044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83"/>
              </a:lnSpc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Налогоплательщик вправе обратиться в уполномоченную кредитную организацию для исправления ошибок (не более чем за 36 налоговых периодов).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8025111" y="1790998"/>
            <a:ext cx="3446859" cy="4330403"/>
          </a:xfrm>
          <a:prstGeom prst="roundRect">
            <a:avLst>
              <a:gd name="adj" fmla="val 2507"/>
            </a:avLst>
          </a:prstGeom>
          <a:solidFill>
            <a:srgbClr val="DADBF1"/>
          </a:solidFill>
          <a:ln w="15240">
            <a:solidFill>
              <a:srgbClr val="C0C1D7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243491" y="2009379"/>
            <a:ext cx="617141" cy="617141"/>
          </a:xfrm>
          <a:prstGeom prst="roundRect">
            <a:avLst>
              <a:gd name="adj" fmla="val 12346028"/>
            </a:avLst>
          </a:prstGeom>
          <a:solidFill>
            <a:srgbClr val="4950BC"/>
          </a:solidFill>
          <a:ln/>
        </p:spPr>
      </p:sp>
      <p:sp>
        <p:nvSpPr>
          <p:cNvPr id="13" name="Text 11"/>
          <p:cNvSpPr/>
          <p:nvPr/>
        </p:nvSpPr>
        <p:spPr>
          <a:xfrm>
            <a:off x="8243491" y="2832199"/>
            <a:ext cx="3010098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Подтверждение доходов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8243491" y="3598565"/>
            <a:ext cx="3010098" cy="23044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83"/>
              </a:lnSpc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Налогоплательщик вправе подтвердить (скорректировать) информацию </a:t>
            </a:r>
            <a:r>
              <a:rPr lang="en-US" sz="16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позднее 7-го числа месяца</a:t>
            </a: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следующего за налоговым периодом.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727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4185" y="620316"/>
            <a:ext cx="5863531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4. Порядок перехода на АвтоУСН и отказа от него</a:t>
            </a:r>
            <a:endParaRPr lang="en-US" sz="2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008" y="1366044"/>
            <a:ext cx="5335786" cy="2826147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2095500" y="3514725"/>
            <a:ext cx="7962899" cy="982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Переход на АвтоУСН и отказ от него регулируются строгими правилами, которые важно соблюдать для избежания налоговых рисков.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1495425" y="4005809"/>
            <a:ext cx="8858250" cy="1201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11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Вновь зарегистрированные: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уведомляют налоговый орган не позднее 30 календарных дней с даты постановки на учет.</a:t>
            </a:r>
            <a:endParaRPr lang="en-US" sz="1100" dirty="0"/>
          </a:p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11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1 января: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действующие налогоплательщики уведомляют не позднее 31 декабря предшествующего года.</a:t>
            </a:r>
            <a:endParaRPr lang="en-US" sz="1100" dirty="0"/>
          </a:p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11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1 января 2025 года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(для плательщиков УСН/НПД): с 1 числа любого месяца, уведомив не позднее последнего числа предшествующего месяца.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1762125" y="4762500"/>
            <a:ext cx="8296273" cy="807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Уведомление о добровольном прекращении: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Налогоплательщик обязан уведомить налоговый орган не позднее 31 декабря года, предшествующего году перехода на иной режим.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1482725" y="5206107"/>
            <a:ext cx="12700" cy="362545"/>
          </a:xfrm>
          <a:prstGeom prst="rect">
            <a:avLst/>
          </a:prstGeom>
          <a:solidFill>
            <a:srgbClr val="4950BC"/>
          </a:solidFill>
          <a:ln/>
        </p:spPr>
      </p:sp>
      <p:sp>
        <p:nvSpPr>
          <p:cNvPr id="16" name="Text 13"/>
          <p:cNvSpPr/>
          <p:nvPr/>
        </p:nvSpPr>
        <p:spPr>
          <a:xfrm>
            <a:off x="1762125" y="5166419"/>
            <a:ext cx="8458200" cy="766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11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Повторный переход: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Возможен с начала календарного года (уведомив до 31 декабря) либо по истечении 12 месяцев для перешедших в середине года.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1762125" y="5549652"/>
            <a:ext cx="8296273" cy="6879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11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Декларация при отказе от УСН: Сдается в обычные сроки: организации – до 25 марта, ИП – до 25 апреля следующего года.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98056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Патентная система налогообложения</a:t>
            </a:r>
            <a:br>
              <a:rPr lang="ru-RU" dirty="0" smtClean="0"/>
            </a:br>
            <a:r>
              <a:rPr lang="ru-RU" sz="1600" b="0" dirty="0" smtClean="0"/>
              <a:t>вступление в силу с 01.01.2026</a:t>
            </a: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82240" y="1226763"/>
            <a:ext cx="3456384" cy="4537823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Снижена предельная величина доходов для применения ПСН</a:t>
            </a:r>
          </a:p>
          <a:p>
            <a:pPr algn="just"/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</a:rPr>
              <a:t>(сейчас 60 млн руб.):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→ 20 млн руб. в 2026 году;</a:t>
            </a:r>
          </a:p>
          <a:p>
            <a:pPr algn="just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→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15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млн руб. в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2027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году;</a:t>
            </a:r>
          </a:p>
          <a:p>
            <a:pPr algn="just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→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10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млн руб.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 2028 года</a:t>
            </a: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Если доход от реализации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в 2025 году превысил 20 млн руб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., то с 2026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ПСН не применяется.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Если в 2025 году не превысил, а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превысил в течение 2026,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то право на применение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ПСН утрачивается с начала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действия патента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92266" y="1695451"/>
            <a:ext cx="3456384" cy="207644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Новая возможность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ИП представлять </a:t>
            </a:r>
            <a:r>
              <a:rPr lang="ru-RU" sz="1600" b="1" u="sng" dirty="0">
                <a:solidFill>
                  <a:schemeClr val="bg1">
                    <a:lumMod val="10000"/>
                  </a:schemeClr>
                </a:solidFill>
              </a:rPr>
              <a:t>уточненное заявление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на получение патента в связи с изменением количества физических показателей </a:t>
            </a:r>
            <a:endParaRPr lang="ru-RU" sz="1600" b="1" u="sng" dirty="0" smtClea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439150" y="2324100"/>
            <a:ext cx="3456384" cy="234315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u="sng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Розничная торговля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через объекты стационарной торговой сети и 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грузовые автоперевозки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остались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в списке видов деятельности для применения ПСН в 2026 году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92266" y="5078450"/>
            <a:ext cx="7094934" cy="96829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Вид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деятельности: «Услуги уличных патрулей, охранников, сторожей,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вахтеров»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исключен из списка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для применения ПСН с 2026 года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85852" y="600869"/>
            <a:ext cx="6820297" cy="747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917"/>
              </a:lnSpc>
            </a:pPr>
            <a:r>
              <a:rPr lang="en-US" sz="23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5. Налогообложение: ставки, объекты, расчет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2685852" y="1522512"/>
            <a:ext cx="2091333" cy="18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58"/>
              </a:lnSpc>
            </a:pPr>
            <a:r>
              <a:rPr lang="en-US" sz="1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Налоговые ставки АвтоУСН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685852" y="1778894"/>
            <a:ext cx="3264198" cy="3026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Ставки зависят от выбранного объекта налогообложения: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685852" y="2144118"/>
            <a:ext cx="3264198" cy="4782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167"/>
              </a:lnSpc>
              <a:buSzPct val="100000"/>
              <a:buChar char="•"/>
            </a:pP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8%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при объекте «доходы»;</a:t>
            </a:r>
            <a:endParaRPr lang="en-US" sz="900" dirty="0"/>
          </a:p>
          <a:p>
            <a:pPr marL="285739" indent="-285739">
              <a:lnSpc>
                <a:spcPts val="1167"/>
              </a:lnSpc>
              <a:buSzPct val="100000"/>
              <a:buChar char="•"/>
            </a:pP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20%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при объекте «доходы, уменьшенные на величину расходов».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2685852" y="2684959"/>
            <a:ext cx="3264198" cy="1513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9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статья 11 Федерального закона №17-ФЗ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6248301" y="1522512"/>
            <a:ext cx="2918619" cy="18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58"/>
              </a:lnSpc>
            </a:pPr>
            <a:r>
              <a:rPr lang="en-US" sz="1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Изменение объекта налогообложения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6248301" y="1778894"/>
            <a:ext cx="3264198" cy="7565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Объект может изменяться </a:t>
            </a: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ежегодно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если налогоплательщик уведомит об этом налоговый орган </a:t>
            </a: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 31 декабря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года, предшествующего году изменения. В течение календарного года изменение объекта не допускается.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6248301" y="2598044"/>
            <a:ext cx="3264198" cy="1513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9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п.2 ст.5 ФЗ от 25.02.2022 N 17-ФЗ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248301" y="2887414"/>
            <a:ext cx="3264198" cy="21233"/>
          </a:xfrm>
          <a:prstGeom prst="rect">
            <a:avLst/>
          </a:prstGeom>
          <a:solidFill>
            <a:srgbClr val="272525">
              <a:alpha val="50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248301" y="2986882"/>
            <a:ext cx="1576685" cy="18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58"/>
              </a:lnSpc>
            </a:pPr>
            <a:r>
              <a:rPr lang="en-US" sz="1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Минимальный налог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6248301" y="3243263"/>
            <a:ext cx="3264198" cy="7565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 объекте «Доходы минус расходы» исчисляется минимальный налог в размере </a:t>
            </a: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3% от доходов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Он уплачивается, если сумма налога по обычной ставке (20%) меньше суммы минимального налога. Разница переносится на расходы следующих периодов.</a:t>
            </a:r>
            <a:endParaRPr lang="en-US" sz="9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2685852" y="2914551"/>
            <a:ext cx="3264198" cy="3264198"/>
            <a:chOff x="2685852" y="2914551"/>
            <a:chExt cx="3264198" cy="3264198"/>
          </a:xfrm>
        </p:grpSpPr>
        <p:pic>
          <p:nvPicPr>
            <p:cNvPr id="7" name="Image 0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852" y="2914551"/>
              <a:ext cx="3264198" cy="3264198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 rot="391580">
              <a:off x="3800065" y="3180891"/>
              <a:ext cx="1536052" cy="447823"/>
            </a:xfrm>
            <a:prstGeom prst="rect">
              <a:avLst/>
            </a:prstGeom>
            <a:solidFill>
              <a:srgbClr val="F8FAFF"/>
            </a:solidFill>
            <a:ln>
              <a:solidFill>
                <a:srgbClr val="F8FA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488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92176" y="894954"/>
            <a:ext cx="8695928" cy="4827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792"/>
              </a:lnSpc>
            </a:pPr>
            <a:r>
              <a:rPr lang="en-US" sz="3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6. Отчетность и администрирование</a:t>
            </a:r>
            <a:endParaRPr lang="en-US" sz="3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176" y="1609824"/>
            <a:ext cx="4403725" cy="6180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846659" y="2343845"/>
            <a:ext cx="2415083" cy="241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Декларация по АвтоУСН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1846659" y="2654796"/>
            <a:ext cx="4094758" cy="216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нужна.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Декларация по налогу не представляется.</a:t>
            </a: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01" y="1609824"/>
            <a:ext cx="4403824" cy="61803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250384" y="2343845"/>
            <a:ext cx="1931492" cy="241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Расчет налога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6250384" y="2654796"/>
            <a:ext cx="4094857" cy="6491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Налоговые органы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автоматически рассчитают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налог на основании данных ККТ, банков, маркетплейсов и личного кабинета.</a:t>
            </a:r>
            <a:endParaRPr lang="en-US" sz="12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176" y="3612952"/>
            <a:ext cx="4403725" cy="61803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846659" y="4346972"/>
            <a:ext cx="1931492" cy="241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Налоговый период</a:t>
            </a:r>
            <a:endParaRPr lang="en-US" sz="1500" dirty="0"/>
          </a:p>
        </p:txBody>
      </p:sp>
      <p:sp>
        <p:nvSpPr>
          <p:cNvPr id="11" name="Text 6"/>
          <p:cNvSpPr/>
          <p:nvPr/>
        </p:nvSpPr>
        <p:spPr>
          <a:xfrm>
            <a:off x="1846659" y="4657924"/>
            <a:ext cx="4094758" cy="432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Календарный месяц.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Налог рассчитывается ежемесячно.</a:t>
            </a:r>
            <a:endParaRPr lang="en-US" sz="12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01" y="3612952"/>
            <a:ext cx="4403824" cy="618033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250384" y="4346972"/>
            <a:ext cx="1931492" cy="241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Срок уплаты</a:t>
            </a:r>
            <a:endParaRPr lang="en-US" sz="1500" dirty="0"/>
          </a:p>
        </p:txBody>
      </p:sp>
      <p:sp>
        <p:nvSpPr>
          <p:cNvPr id="14" name="Text 8"/>
          <p:cNvSpPr/>
          <p:nvPr/>
        </p:nvSpPr>
        <p:spPr>
          <a:xfrm>
            <a:off x="6250384" y="4657924"/>
            <a:ext cx="4094857" cy="432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позднее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25 числа месяца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следующего за истекшим налоговым периодом.</a:t>
            </a:r>
            <a:endParaRPr lang="en-US" sz="1200" dirty="0"/>
          </a:p>
        </p:txBody>
      </p:sp>
      <p:sp>
        <p:nvSpPr>
          <p:cNvPr id="15" name="Text 9"/>
          <p:cNvSpPr/>
          <p:nvPr/>
        </p:nvSpPr>
        <p:spPr>
          <a:xfrm>
            <a:off x="1692176" y="5530156"/>
            <a:ext cx="8807549" cy="432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Камеральная налоговая проверка проводится в течение трех месяцев на основе имеющихся данных, но с особенностями для АвтоУСН.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4946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4185" y="449957"/>
            <a:ext cx="4808637" cy="321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7. Страховые взносы и НДФЛ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3164185" y="899915"/>
            <a:ext cx="2455863" cy="160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Освобождение от страховых взносов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3164185" y="1112045"/>
            <a:ext cx="3417788" cy="3702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Да.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за себя (ИП), и за сотрудников платить взносы </a:t>
            </a: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нужно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Вместо взносов установлена повышенная ставка налога (8% и 20%).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164185" y="1528564"/>
            <a:ext cx="3417788" cy="2468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1 января 2023 года установлен единый пониженный тариф страховых взносов в размере </a:t>
            </a: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0,0 процента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3164185" y="1821657"/>
            <a:ext cx="3417788" cy="1234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u="sng" dirty="0">
                <a:solidFill>
                  <a:srgbClr val="4950BC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Часть 1 статьи 18 Федерального закона №17-ФЗ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3164185" y="2054345"/>
            <a:ext cx="3417788" cy="19149"/>
          </a:xfrm>
          <a:prstGeom prst="rect">
            <a:avLst/>
          </a:prstGeom>
          <a:solidFill>
            <a:srgbClr val="272525">
              <a:alpha val="5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3164185" y="2131319"/>
            <a:ext cx="3417788" cy="321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Получение информации о доходах (аналог 2-НДФЛ)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164185" y="2504182"/>
            <a:ext cx="3417788" cy="3702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Физическому лицу (работнику) необходимо обратиться к </a:t>
            </a: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работодателю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Справка формируется работодателем в личном кабинете АУСН во вкладке «Сотрудники» - «Справки».</a:t>
            </a:r>
            <a:endParaRPr lang="en-US" sz="800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185" y="2932311"/>
            <a:ext cx="3417788" cy="3417788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765132" y="848519"/>
            <a:ext cx="2342952" cy="5559425"/>
          </a:xfrm>
          <a:prstGeom prst="roundRect">
            <a:avLst>
              <a:gd name="adj" fmla="val 3161"/>
            </a:avLst>
          </a:prstGeom>
          <a:solidFill>
            <a:srgbClr val="5E98F1"/>
          </a:solidFill>
          <a:ln/>
        </p:spPr>
      </p:sp>
      <p:sp>
        <p:nvSpPr>
          <p:cNvPr id="12" name="Text 9"/>
          <p:cNvSpPr/>
          <p:nvPr/>
        </p:nvSpPr>
        <p:spPr>
          <a:xfrm>
            <a:off x="6867922" y="899915"/>
            <a:ext cx="2137370" cy="321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Информация о выплатах физлицам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6867922" y="1272779"/>
            <a:ext cx="2137370" cy="493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Представляется за период с 23-го числа предыдущего месяца по 22-е число текущего месяца в срок </a:t>
            </a:r>
            <a:r>
              <a:rPr lang="en-US" sz="800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позднее 25-го числа текущего месяца</a:t>
            </a:r>
            <a:r>
              <a:rPr lang="en-US" sz="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800" dirty="0"/>
          </a:p>
        </p:txBody>
      </p:sp>
      <p:sp>
        <p:nvSpPr>
          <p:cNvPr id="14" name="Text 11"/>
          <p:cNvSpPr/>
          <p:nvPr/>
        </p:nvSpPr>
        <p:spPr>
          <a:xfrm>
            <a:off x="6867922" y="1812727"/>
            <a:ext cx="2137370" cy="3882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Через уполномоченный банк</a:t>
            </a:r>
            <a:endParaRPr lang="en-US" sz="800" dirty="0"/>
          </a:p>
          <a:p>
            <a:pPr marL="285739" indent="-285739">
              <a:lnSpc>
                <a:spcPts val="958"/>
              </a:lnSpc>
              <a:buSzPct val="100000"/>
              <a:buChar char="•"/>
            </a:pPr>
            <a:r>
              <a:rPr lang="en-US" sz="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Самостоятельно через личный кабинет налогоплательщика</a:t>
            </a:r>
            <a:endParaRPr lang="en-US" sz="800" dirty="0"/>
          </a:p>
        </p:txBody>
      </p:sp>
      <p:sp>
        <p:nvSpPr>
          <p:cNvPr id="15" name="Shape 12"/>
          <p:cNvSpPr/>
          <p:nvPr/>
        </p:nvSpPr>
        <p:spPr>
          <a:xfrm>
            <a:off x="6867922" y="2310230"/>
            <a:ext cx="2137370" cy="19149"/>
          </a:xfrm>
          <a:prstGeom prst="rect">
            <a:avLst/>
          </a:prstGeom>
          <a:solidFill>
            <a:srgbClr val="000000">
              <a:alpha val="50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6867922" y="2387204"/>
            <a:ext cx="1857078" cy="160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Компенсация сотовой связи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6867922" y="2599333"/>
            <a:ext cx="2137370" cy="617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облагается НДФЛ и страховыми взносами при документальном подтверждении (перечень должностей, соглашение, договор с оператором, детализация).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1605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02706" y="1127919"/>
            <a:ext cx="8122444" cy="4707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67"/>
              </a:lnSpc>
            </a:pPr>
            <a:r>
              <a:rPr lang="en-US" sz="3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8. Работа с маркетплейсами (ОЭП)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1802706" y="1819275"/>
            <a:ext cx="4238129" cy="1913632"/>
          </a:xfrm>
          <a:prstGeom prst="roundRect">
            <a:avLst>
              <a:gd name="adj" fmla="val 3306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821756" y="1838325"/>
            <a:ext cx="4200029" cy="451843"/>
          </a:xfrm>
          <a:prstGeom prst="roundRect">
            <a:avLst>
              <a:gd name="adj" fmla="val 8943"/>
            </a:avLst>
          </a:prstGeom>
          <a:solidFill>
            <a:srgbClr val="DADBF1"/>
          </a:solidFill>
          <a:ln/>
        </p:spPr>
      </p:sp>
      <p:sp>
        <p:nvSpPr>
          <p:cNvPr id="5" name="Text 3"/>
          <p:cNvSpPr/>
          <p:nvPr/>
        </p:nvSpPr>
        <p:spPr>
          <a:xfrm>
            <a:off x="3808810" y="1919882"/>
            <a:ext cx="225921" cy="282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7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1972370" y="2400399"/>
            <a:ext cx="2963664" cy="235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Учет дохода от маркетплейсов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972370" y="2701925"/>
            <a:ext cx="3898801" cy="834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Если маркетплейс перечисляет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всю сумму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— банк автоматически разметит доход. Если сумму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 вычетом комиссии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— нужно внести сумму взаимозачета в личном кабинете.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6151067" y="1819275"/>
            <a:ext cx="4238228" cy="1913632"/>
          </a:xfrm>
          <a:prstGeom prst="roundRect">
            <a:avLst>
              <a:gd name="adj" fmla="val 3306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6170117" y="1838325"/>
            <a:ext cx="4200128" cy="451843"/>
          </a:xfrm>
          <a:prstGeom prst="roundRect">
            <a:avLst>
              <a:gd name="adj" fmla="val 8943"/>
            </a:avLst>
          </a:prstGeom>
          <a:solidFill>
            <a:srgbClr val="DADBF1"/>
          </a:solidFill>
          <a:ln/>
        </p:spPr>
      </p:sp>
      <p:sp>
        <p:nvSpPr>
          <p:cNvPr id="10" name="Text 8"/>
          <p:cNvSpPr/>
          <p:nvPr/>
        </p:nvSpPr>
        <p:spPr>
          <a:xfrm>
            <a:off x="8157170" y="1919882"/>
            <a:ext cx="225921" cy="282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7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320731" y="2400400"/>
            <a:ext cx="3898900" cy="470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Операторы электронных площадок (ОЭП)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320731" y="2937272"/>
            <a:ext cx="3898900" cy="625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Организации, оказывающие через интернет услуги по предоставлению возможностей для заключения сделок. Участие ОЭП в эксперименте добровольно.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1802706" y="3843139"/>
            <a:ext cx="4238129" cy="1886943"/>
          </a:xfrm>
          <a:prstGeom prst="roundRect">
            <a:avLst>
              <a:gd name="adj" fmla="val 3353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1821756" y="3862189"/>
            <a:ext cx="4200029" cy="451843"/>
          </a:xfrm>
          <a:prstGeom prst="roundRect">
            <a:avLst>
              <a:gd name="adj" fmla="val 8943"/>
            </a:avLst>
          </a:prstGeom>
          <a:solidFill>
            <a:srgbClr val="DADBF1"/>
          </a:solidFill>
          <a:ln/>
        </p:spPr>
      </p:sp>
      <p:sp>
        <p:nvSpPr>
          <p:cNvPr id="15" name="Text 13"/>
          <p:cNvSpPr/>
          <p:nvPr/>
        </p:nvSpPr>
        <p:spPr>
          <a:xfrm>
            <a:off x="3808810" y="3943747"/>
            <a:ext cx="225921" cy="282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7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3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972370" y="4424263"/>
            <a:ext cx="3315494" cy="235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Сроки передачи информации ОЭП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1972370" y="4725790"/>
            <a:ext cx="3898801" cy="625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Информация о зачетах и вознаграждениях передается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 позднее 10-го числа месяца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следующего за месяцем операций.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6151067" y="3843139"/>
            <a:ext cx="4238228" cy="1886943"/>
          </a:xfrm>
          <a:prstGeom prst="roundRect">
            <a:avLst>
              <a:gd name="adj" fmla="val 3353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170117" y="3862189"/>
            <a:ext cx="4200128" cy="451843"/>
          </a:xfrm>
          <a:prstGeom prst="roundRect">
            <a:avLst>
              <a:gd name="adj" fmla="val 8943"/>
            </a:avLst>
          </a:prstGeom>
          <a:solidFill>
            <a:srgbClr val="DADBF1"/>
          </a:solidFill>
          <a:ln/>
        </p:spPr>
      </p:sp>
      <p:sp>
        <p:nvSpPr>
          <p:cNvPr id="20" name="Text 18"/>
          <p:cNvSpPr/>
          <p:nvPr/>
        </p:nvSpPr>
        <p:spPr>
          <a:xfrm>
            <a:off x="8157170" y="3943747"/>
            <a:ext cx="225921" cy="282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7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4</a:t>
            </a:r>
            <a:endParaRPr lang="en-US" sz="1700" dirty="0"/>
          </a:p>
        </p:txBody>
      </p:sp>
      <p:sp>
        <p:nvSpPr>
          <p:cNvPr id="21" name="Text 19"/>
          <p:cNvSpPr/>
          <p:nvPr/>
        </p:nvSpPr>
        <p:spPr>
          <a:xfrm>
            <a:off x="6320731" y="4424263"/>
            <a:ext cx="2230140" cy="235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5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Уполномочивание ОЭП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6320731" y="4725789"/>
            <a:ext cx="3898900" cy="834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625"/>
              </a:lnSpc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Налогоплательщики могут уполномочить операторов через </a:t>
            </a:r>
            <a:r>
              <a:rPr lang="en-US" sz="12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личный кабинет налогоплательщика</a:t>
            </a: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если оператор присоединился к информационному обмену с ФНС.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866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13088" y="767755"/>
            <a:ext cx="4626273" cy="327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42"/>
              </a:lnSpc>
            </a:pPr>
            <a:r>
              <a:rPr lang="en-US" sz="2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Раздел 9. Учет доходов и расходов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3113088" y="1227733"/>
            <a:ext cx="2068909" cy="1635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Порядок разделения операций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3113088" y="1444427"/>
            <a:ext cx="2855218" cy="378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Определен в </a:t>
            </a: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статьях 6, 7, 8 Федерального закона №17-ФЗ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а также в «Методических рекомендациях по разделению безналичных операций» на сайте ФНС.</a:t>
            </a:r>
            <a:endParaRPr lang="en-US" sz="8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088" y="1883172"/>
            <a:ext cx="2855218" cy="285521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229846" y="1227733"/>
            <a:ext cx="1655267" cy="1635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Учет наличных расходов</a:t>
            </a:r>
            <a:endParaRPr lang="en-US" sz="1000" dirty="0"/>
          </a:p>
        </p:txBody>
      </p:sp>
      <p:sp>
        <p:nvSpPr>
          <p:cNvPr id="7" name="Text 4"/>
          <p:cNvSpPr/>
          <p:nvPr/>
        </p:nvSpPr>
        <p:spPr>
          <a:xfrm>
            <a:off x="6229846" y="1444427"/>
            <a:ext cx="2855218" cy="7578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Одного чека продавца недостаточно.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Необходимо либо формирование чека с признаком «Расход» с использованием </a:t>
            </a: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своей ККТ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либо выдача средств сотруднику под отчет с последующим утверждением отчета и изменением признака операции в личном кабинете.</a:t>
            </a:r>
            <a:endParaRPr lang="en-US" sz="800" dirty="0"/>
          </a:p>
        </p:txBody>
      </p:sp>
      <p:sp>
        <p:nvSpPr>
          <p:cNvPr id="8" name="Shape 5"/>
          <p:cNvSpPr/>
          <p:nvPr/>
        </p:nvSpPr>
        <p:spPr>
          <a:xfrm>
            <a:off x="6229846" y="2314349"/>
            <a:ext cx="2855218" cy="19348"/>
          </a:xfrm>
          <a:prstGeom prst="rect">
            <a:avLst/>
          </a:prstGeom>
          <a:solidFill>
            <a:srgbClr val="272525">
              <a:alpha val="50000"/>
            </a:srgbClr>
          </a:solidFill>
          <a:ln/>
        </p:spPr>
      </p:sp>
      <p:sp>
        <p:nvSpPr>
          <p:cNvPr id="9" name="Text 6"/>
          <p:cNvSpPr/>
          <p:nvPr/>
        </p:nvSpPr>
        <p:spPr>
          <a:xfrm>
            <a:off x="6229846" y="2393454"/>
            <a:ext cx="2368947" cy="1635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50"/>
              </a:lnSpc>
            </a:pPr>
            <a:r>
              <a:rPr lang="en-US" sz="1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Переход на АУСН без деятельности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6229846" y="2610147"/>
            <a:ext cx="2855218" cy="5052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958"/>
              </a:lnSpc>
            </a:pPr>
            <a:r>
              <a:rPr lang="en-US" sz="8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Да, возможно.</a:t>
            </a:r>
            <a:r>
              <a:rPr lang="en-US" sz="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Обязанность по уплате налога не возникает, если не будет вестись деятельность и не будет получено доходов. Налог рассчитывается автоматически от фактических доходов.</a:t>
            </a:r>
            <a:endParaRPr lang="en-US" sz="800" dirty="0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846" y="3175199"/>
            <a:ext cx="2855218" cy="285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88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Туристический налог</a:t>
            </a:r>
            <a:br>
              <a:rPr lang="ru-RU" dirty="0" smtClean="0"/>
            </a:b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82240" y="1226764"/>
            <a:ext cx="3456384" cy="205936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Действие нормы о выявлении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муниципальными образованиями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средств размещения и направления сведений о них в налоговые органы продлено на 2026 год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43450" y="1226764"/>
            <a:ext cx="4991100" cy="142973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Муниципальные образования могут дифференцировать налоговые ставки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по туристическому налогу в зависимости от сезонности и (или) типа средства размещения</a:t>
            </a:r>
            <a:endParaRPr lang="ru-RU" sz="1600" b="1" u="sng" dirty="0" smtClea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2239" y="3505200"/>
            <a:ext cx="4770836" cy="220980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u="sng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dirty="0" err="1" smtClean="0">
                <a:solidFill>
                  <a:schemeClr val="bg1">
                    <a:lumMod val="10000"/>
                  </a:schemeClr>
                </a:solidFill>
              </a:rPr>
              <a:t>Турналог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не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платится с путевок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на санаторно-курортное лечение по </a:t>
            </a:r>
            <a:r>
              <a:rPr lang="ru-RU" sz="1600" dirty="0" err="1">
                <a:solidFill>
                  <a:schemeClr val="bg1">
                    <a:lumMod val="10000"/>
                  </a:schemeClr>
                </a:solidFill>
              </a:rPr>
              <a:t>медпоказаниям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, оплаченных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за счет бюджетных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средств</a:t>
            </a: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НОВАЯ СТАТЬЯ 418.5-1 НК РФ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Вступила в силу с 28.11.2025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196607" y="2801977"/>
            <a:ext cx="5014317" cy="96829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Ставка туристического налога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в 2026 году = 2% 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(для </a:t>
            </a: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Апансенковского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 = 1%)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43575" y="3952875"/>
            <a:ext cx="5467351" cy="2619375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Новые МО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Ставропольского края с </a:t>
            </a:r>
            <a:r>
              <a:rPr lang="ru-RU" sz="1600" b="1" dirty="0" err="1" smtClean="0">
                <a:solidFill>
                  <a:schemeClr val="bg1">
                    <a:lumMod val="10000"/>
                  </a:schemeClr>
                </a:solidFill>
              </a:rPr>
              <a:t>турналогом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 2026 года: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Новоалександровский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Петровский ГО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Труновский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Красногвардейский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Кировский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Степновский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Левокумский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Андроповский МО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54828" y="24118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АвтоУСН</a:t>
            </a:r>
            <a:r>
              <a:rPr lang="ru-RU" sz="2200" dirty="0"/>
              <a:t> - альтернативный </a:t>
            </a:r>
            <a:r>
              <a:rPr lang="ru-RU" sz="2200" dirty="0" smtClean="0"/>
              <a:t>специальный налоговый режим </a:t>
            </a:r>
            <a:br>
              <a:rPr lang="ru-RU" sz="2200" dirty="0" smtClean="0"/>
            </a:br>
            <a:r>
              <a:rPr lang="ru-RU" sz="1600" dirty="0"/>
              <a:t>(Федеральный закон от 25.02.2022 N 17-ФЗ</a:t>
            </a:r>
            <a:r>
              <a:rPr lang="ru-RU" sz="1600" dirty="0" smtClean="0"/>
              <a:t>) - </a:t>
            </a:r>
            <a:r>
              <a:rPr lang="ru-RU" sz="1600" i="1" dirty="0" smtClean="0">
                <a:solidFill>
                  <a:srgbClr val="FF0000"/>
                </a:solidFill>
              </a:rPr>
              <a:t>ЭКСПЕРИМЕНТ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3161" y="1592354"/>
            <a:ext cx="4675585" cy="465604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Особенности (преимущества):</a:t>
            </a: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Нет отчетности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:  налоговой, бухгалтерской, отчетности в Фонд пенсионного и социального страхования</a:t>
            </a:r>
          </a:p>
          <a:p>
            <a:pPr algn="just"/>
            <a:endParaRPr lang="ru-RU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КУДиР не ведется</a:t>
            </a: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Налог рассчитывается автоматически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по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данным ККТ, уполномоченных банков и сведений, которые сами налогоплательщики указали в личном кабинете </a:t>
            </a:r>
            <a:endParaRPr lang="ru-RU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Часть функций </a:t>
            </a:r>
            <a:r>
              <a:rPr lang="ru-RU" sz="1600" b="1" u="sng" dirty="0">
                <a:solidFill>
                  <a:schemeClr val="bg1">
                    <a:lumMod val="10000"/>
                  </a:schemeClr>
                </a:solidFill>
              </a:rPr>
              <a:t>налоговых агентов по НДФЛ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передана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банкам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Страховые взносы платить не нужно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, в том числе ИП за себя</a:t>
            </a:r>
          </a:p>
          <a:p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1600" dirty="0"/>
          </a:p>
          <a:p>
            <a:endParaRPr lang="ru-RU" sz="1600" dirty="0"/>
          </a:p>
          <a:p>
            <a:pPr algn="just"/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44739" y="1187541"/>
            <a:ext cx="6057900" cy="5465671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Ограничения:</a:t>
            </a:r>
          </a:p>
          <a:p>
            <a:pPr algn="just"/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	</a:t>
            </a:r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	средняя численность работников </a:t>
            </a:r>
            <a:r>
              <a:rPr lang="en-US" sz="1600" dirty="0" smtClean="0">
                <a:solidFill>
                  <a:schemeClr val="accent6">
                    <a:lumMod val="10000"/>
                  </a:schemeClr>
                </a:solidFill>
              </a:rPr>
              <a:t>&lt;= 5 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человек </a:t>
            </a:r>
          </a:p>
          <a:p>
            <a:pPr algn="just"/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  <a:p>
            <a:pPr algn="just"/>
            <a:r>
              <a:rPr lang="ru-RU" sz="1600" dirty="0">
                <a:solidFill>
                  <a:schemeClr val="accent6">
                    <a:lumMod val="10000"/>
                  </a:schemeClr>
                </a:solidFill>
              </a:rPr>
              <a:t>	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совокупный годовой доход </a:t>
            </a:r>
            <a:r>
              <a:rPr lang="en-US" sz="1600" dirty="0" smtClean="0">
                <a:solidFill>
                  <a:schemeClr val="accent6">
                    <a:lumMod val="10000"/>
                  </a:schemeClr>
                </a:solidFill>
              </a:rPr>
              <a:t>&lt;=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 60 млн руб.</a:t>
            </a:r>
          </a:p>
          <a:p>
            <a:pPr lvl="2" algn="just"/>
            <a:r>
              <a:rPr lang="ru-RU" sz="1100" b="1" i="1" dirty="0" smtClean="0">
                <a:solidFill>
                  <a:schemeClr val="accent6">
                    <a:lumMod val="10000"/>
                  </a:schemeClr>
                </a:solidFill>
              </a:rPr>
              <a:t>Совокупный размер </a:t>
            </a:r>
            <a:r>
              <a:rPr lang="ru-RU" sz="1100" b="1" i="1" dirty="0">
                <a:solidFill>
                  <a:schemeClr val="accent6">
                    <a:lumMod val="10000"/>
                  </a:schemeClr>
                </a:solidFill>
              </a:rPr>
              <a:t>доходов за календарный год, предшествующий году перехода на специальный налоговый режим, либо с начала </a:t>
            </a:r>
            <a:r>
              <a:rPr lang="ru-RU" sz="1100" b="1" i="1" dirty="0" smtClean="0">
                <a:solidFill>
                  <a:schemeClr val="accent6">
                    <a:lumMod val="10000"/>
                  </a:schemeClr>
                </a:solidFill>
              </a:rPr>
              <a:t>текущего календарного </a:t>
            </a:r>
            <a:r>
              <a:rPr lang="ru-RU" sz="1100" b="1" i="1" dirty="0">
                <a:solidFill>
                  <a:schemeClr val="accent6">
                    <a:lumMod val="10000"/>
                  </a:schemeClr>
                </a:solidFill>
              </a:rPr>
              <a:t>года ≤ 60млн </a:t>
            </a:r>
            <a:r>
              <a:rPr lang="ru-RU" sz="1100" b="1" i="1" dirty="0" smtClean="0">
                <a:solidFill>
                  <a:schemeClr val="accent6">
                    <a:lumMod val="10000"/>
                  </a:schemeClr>
                </a:solidFill>
              </a:rPr>
              <a:t>руб.</a:t>
            </a:r>
          </a:p>
          <a:p>
            <a:pPr lvl="2" algn="just"/>
            <a:endParaRPr lang="ru-RU" sz="1100" b="1" i="1" dirty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остаточная </a:t>
            </a:r>
            <a:r>
              <a:rPr lang="ru-RU" sz="1600" dirty="0">
                <a:solidFill>
                  <a:schemeClr val="accent6">
                    <a:lumMod val="10000"/>
                  </a:schemeClr>
                </a:solidFill>
              </a:rPr>
              <a:t>стоимость основных средств </a:t>
            </a:r>
            <a:endParaRPr lang="ru-RU" sz="16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ЮЛ  </a:t>
            </a: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&lt;</a:t>
            </a:r>
            <a:r>
              <a:rPr lang="ru-RU" sz="1600" dirty="0">
                <a:solidFill>
                  <a:schemeClr val="accent6">
                    <a:lumMod val="10000"/>
                  </a:schemeClr>
                </a:solidFill>
              </a:rPr>
              <a:t>= 150 млн 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руб.</a:t>
            </a:r>
          </a:p>
          <a:p>
            <a:pPr lvl="2" algn="just"/>
            <a:endParaRPr lang="ru-RU" sz="16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расчетные счета только в уполномоченных банках</a:t>
            </a:r>
          </a:p>
          <a:p>
            <a:pPr lvl="2" algn="just"/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endParaRPr lang="ru-RU" sz="16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Зарплата работникам выплачивается только в безналичной форме</a:t>
            </a:r>
          </a:p>
          <a:p>
            <a:pPr lvl="2" algn="just"/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endParaRPr lang="ru-RU" sz="16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lvl="2" algn="just"/>
            <a:r>
              <a:rPr lang="ru-RU" sz="1600" dirty="0">
                <a:solidFill>
                  <a:schemeClr val="accent6">
                    <a:lumMod val="10000"/>
                  </a:schemeClr>
                </a:solidFill>
              </a:rPr>
              <a:t>	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ё	иные </a:t>
            </a:r>
            <a:r>
              <a:rPr lang="ru-RU" sz="1600" dirty="0" err="1" smtClean="0">
                <a:solidFill>
                  <a:schemeClr val="accent6">
                    <a:lumMod val="10000"/>
                  </a:schemeClr>
                </a:solidFill>
              </a:rPr>
              <a:t>спецрежимы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</a:p>
          <a:p>
            <a:pPr lvl="2" algn="just"/>
            <a:r>
              <a:rPr lang="ru-RU" sz="1600" dirty="0">
                <a:solidFill>
                  <a:schemeClr val="accent6">
                    <a:lumMod val="10000"/>
                  </a:schemeClr>
                </a:solidFill>
              </a:rPr>
              <a:t>	</a:t>
            </a:r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	не применяются</a:t>
            </a:r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1400175"/>
            <a:ext cx="68741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2195513"/>
            <a:ext cx="687410" cy="59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365" y="3027408"/>
            <a:ext cx="677520" cy="611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366" y="3845857"/>
            <a:ext cx="677520" cy="673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366" y="4684057"/>
            <a:ext cx="7239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5739644"/>
            <a:ext cx="2171700" cy="42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962650" y="5629275"/>
            <a:ext cx="1619250" cy="619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6049180" y="5629275"/>
            <a:ext cx="1532720" cy="619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21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54828" y="24118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АвтоУСН</a:t>
            </a:r>
            <a:r>
              <a:rPr lang="ru-RU" sz="2200" dirty="0"/>
              <a:t> - альтернативный </a:t>
            </a:r>
            <a:r>
              <a:rPr lang="ru-RU" sz="2200" dirty="0" smtClean="0"/>
              <a:t>специальный налоговый режим </a:t>
            </a:r>
            <a:br>
              <a:rPr lang="ru-RU" sz="2200" dirty="0" smtClean="0"/>
            </a:br>
            <a:r>
              <a:rPr lang="ru-RU" sz="1600" dirty="0"/>
              <a:t>(Федеральный закон от 25.02.2022 N 17-ФЗ</a:t>
            </a:r>
            <a:r>
              <a:rPr lang="ru-RU" sz="1600" dirty="0" smtClean="0"/>
              <a:t>) - </a:t>
            </a:r>
            <a:r>
              <a:rPr lang="ru-RU" sz="1600" i="1" dirty="0" smtClean="0">
                <a:solidFill>
                  <a:srgbClr val="FF0000"/>
                </a:solidFill>
              </a:rPr>
              <a:t>ЭКСПЕРИМЕНТ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6920" y="1073242"/>
            <a:ext cx="5932886" cy="49838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Переход на АУСН на основании Уведомления:</a:t>
            </a: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	</a:t>
            </a:r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accent6">
                    <a:lumMod val="10000"/>
                  </a:schemeClr>
                </a:solidFill>
              </a:rPr>
              <a:t>	</a:t>
            </a:r>
            <a:endParaRPr lang="ru-RU" sz="16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9114" y="1769406"/>
            <a:ext cx="4875612" cy="137384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Вновь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зарегистрированные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налогоплательщики  </a:t>
            </a:r>
            <a:r>
              <a:rPr lang="ru-RU" sz="1600" b="1" dirty="0" smtClean="0">
                <a:solidFill>
                  <a:srgbClr val="FF0000"/>
                </a:solidFill>
              </a:rPr>
              <a:t>с </a:t>
            </a:r>
            <a:r>
              <a:rPr lang="ru-RU" sz="1600" b="1" dirty="0">
                <a:solidFill>
                  <a:srgbClr val="FF0000"/>
                </a:solidFill>
              </a:rPr>
              <a:t>даты регистрации</a:t>
            </a: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Срок представления Уведомления: не позднее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30 дней с даты регистрации</a:t>
            </a:r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02000" y="1769406"/>
            <a:ext cx="4875612" cy="137384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Действующие </a:t>
            </a:r>
            <a:endParaRPr lang="ru-RU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налогоплательщики  </a:t>
            </a:r>
            <a:r>
              <a:rPr lang="ru-RU" sz="1600" b="1" dirty="0" smtClean="0">
                <a:solidFill>
                  <a:srgbClr val="FF0000"/>
                </a:solidFill>
              </a:rPr>
              <a:t>с 1 января</a:t>
            </a:r>
            <a:endParaRPr lang="ru-RU" sz="1600" b="1" dirty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Срок представления Уведомления: не позднее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31 декабря</a:t>
            </a:r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55856" y="5554471"/>
            <a:ext cx="9043993" cy="88806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i="1" dirty="0" smtClean="0">
                <a:solidFill>
                  <a:schemeClr val="bg1">
                    <a:lumMod val="10000"/>
                  </a:schemeClr>
                </a:solidFill>
              </a:rPr>
              <a:t>Уведомление направляется через банк, в котором у налогоплательщика отрыт счет </a:t>
            </a:r>
            <a:r>
              <a:rPr lang="ru-RU" sz="1600" i="1" dirty="0" smtClean="0">
                <a:solidFill>
                  <a:schemeClr val="bg1">
                    <a:lumMod val="10000"/>
                  </a:schemeClr>
                </a:solidFill>
              </a:rPr>
              <a:t>(банк должен быть включен в перечень уполномоченных банков, размещенный на сайте ФНС России) или через Личный кабинет налогоплательщика</a:t>
            </a:r>
            <a:endParaRPr lang="ru-RU" sz="1600" i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35481" y="3417229"/>
            <a:ext cx="6484744" cy="161196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ВНИМАНИЕ!  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Налогоплательщики, применяющие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УСН или НПД,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вправе перейти на АУСН </a:t>
            </a:r>
            <a:r>
              <a:rPr lang="ru-RU" sz="1600" b="1" dirty="0" smtClean="0">
                <a:solidFill>
                  <a:srgbClr val="FF0000"/>
                </a:solidFill>
              </a:rPr>
              <a:t>с 1 числа любого месяца года</a:t>
            </a: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Срок представления Уведомления: не позднее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последнего числа месяца предшествующего переходу</a:t>
            </a:r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1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54828" y="24118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АвтоУСН</a:t>
            </a:r>
            <a:r>
              <a:rPr lang="ru-RU" sz="2200" dirty="0"/>
              <a:t> - альтернативный </a:t>
            </a:r>
            <a:r>
              <a:rPr lang="ru-RU" sz="2200" dirty="0" smtClean="0"/>
              <a:t>специальный налоговый режим </a:t>
            </a:r>
            <a:br>
              <a:rPr lang="ru-RU" sz="2200" dirty="0" smtClean="0"/>
            </a:br>
            <a:r>
              <a:rPr lang="ru-RU" sz="1600" dirty="0"/>
              <a:t>(Федеральный закон от 25.02.2022 N 17-ФЗ</a:t>
            </a:r>
            <a:r>
              <a:rPr lang="ru-RU" sz="1600" dirty="0" smtClean="0"/>
              <a:t>) - </a:t>
            </a:r>
            <a:r>
              <a:rPr lang="ru-RU" sz="1600" i="1" dirty="0" smtClean="0">
                <a:solidFill>
                  <a:srgbClr val="FF0000"/>
                </a:solidFill>
              </a:rPr>
              <a:t>ЭКСПЕРИМЕНТ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4825" y="1073241"/>
            <a:ext cx="10153649" cy="219383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rgbClr val="002060"/>
                </a:solidFill>
              </a:rPr>
              <a:t>Организации и ИП, применяющие АУСН, </a:t>
            </a:r>
            <a:r>
              <a:rPr lang="ru-RU" sz="1600" dirty="0">
                <a:solidFill>
                  <a:srgbClr val="002060"/>
                </a:solidFill>
              </a:rPr>
              <a:t>в целях исчисления и уплаты НДФЛ и страховых взносов </a:t>
            </a:r>
            <a:r>
              <a:rPr lang="ru-RU" sz="1600" b="1" u="sng" dirty="0">
                <a:solidFill>
                  <a:srgbClr val="002060"/>
                </a:solidFill>
              </a:rPr>
              <a:t>направляют в уполномоченные банки информацию по каждому </a:t>
            </a:r>
            <a:r>
              <a:rPr lang="ru-RU" sz="1600" b="1" u="sng" dirty="0" smtClean="0">
                <a:solidFill>
                  <a:srgbClr val="002060"/>
                </a:solidFill>
              </a:rPr>
              <a:t>ФЛ </a:t>
            </a:r>
            <a:r>
              <a:rPr lang="ru-RU" sz="1600" dirty="0" smtClean="0">
                <a:solidFill>
                  <a:srgbClr val="002060"/>
                </a:solidFill>
              </a:rPr>
              <a:t>с </a:t>
            </a:r>
            <a:r>
              <a:rPr lang="ru-RU" sz="1600" dirty="0">
                <a:solidFill>
                  <a:srgbClr val="002060"/>
                </a:solidFill>
              </a:rPr>
              <a:t>указанием, 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т</a:t>
            </a:r>
            <a:r>
              <a:rPr lang="ru-RU" sz="1600" dirty="0">
                <a:solidFill>
                  <a:srgbClr val="002060"/>
                </a:solidFill>
              </a:rPr>
              <a:t>. ч., сумм и вида подлежащих выплате доходов (облагаемых и необлагаемых НДФЛ), сумм стандартных, профессиональных </a:t>
            </a:r>
            <a:r>
              <a:rPr lang="ru-RU" sz="1600" dirty="0" smtClean="0">
                <a:solidFill>
                  <a:srgbClr val="002060"/>
                </a:solidFill>
              </a:rPr>
              <a:t>налоговых вычетов</a:t>
            </a:r>
            <a:r>
              <a:rPr lang="ru-RU" sz="1600" dirty="0">
                <a:solidFill>
                  <a:srgbClr val="002060"/>
                </a:solidFill>
              </a:rPr>
              <a:t>, а также информацию о суммах выплат, признаваемых объектом обложения страховыми взносами, в т. ч. не подлежащих обложению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i="1" dirty="0" smtClean="0">
              <a:solidFill>
                <a:srgbClr val="002060"/>
              </a:solidFill>
            </a:endParaRPr>
          </a:p>
          <a:p>
            <a:pPr algn="just"/>
            <a:r>
              <a:rPr lang="ru-RU" sz="1400" i="1" dirty="0" smtClean="0">
                <a:solidFill>
                  <a:srgbClr val="002060"/>
                </a:solidFill>
              </a:rPr>
              <a:t>коды </a:t>
            </a:r>
            <a:r>
              <a:rPr lang="ru-RU" sz="1400" i="1" dirty="0">
                <a:solidFill>
                  <a:srgbClr val="002060"/>
                </a:solidFill>
              </a:rPr>
              <a:t>видов доходов, вычетов, выплат, не признаваемых объектом обложения страховыми взносами, и выплат, не подлежащих обложению страховыми взносами </a:t>
            </a:r>
            <a:r>
              <a:rPr lang="ru-RU" sz="1400" i="1" dirty="0" smtClean="0">
                <a:solidFill>
                  <a:srgbClr val="002060"/>
                </a:solidFill>
              </a:rPr>
              <a:t>утверждены Приказом </a:t>
            </a:r>
            <a:r>
              <a:rPr lang="ru-RU" sz="1400" i="1" dirty="0">
                <a:solidFill>
                  <a:srgbClr val="002060"/>
                </a:solidFill>
              </a:rPr>
              <a:t>ФНС России от12.12.2022 № ЕД-7-11/1192@</a:t>
            </a:r>
            <a:endParaRPr lang="ru-RU" sz="1400" i="1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3724715"/>
            <a:ext cx="7630269" cy="290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581901" y="3864066"/>
            <a:ext cx="4429124" cy="63173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Налоговый период – календарный месяц!</a:t>
            </a:r>
            <a:endParaRPr lang="ru-RU" sz="1600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6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54828" y="24118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АвтоУСН</a:t>
            </a:r>
            <a:r>
              <a:rPr lang="ru-RU" sz="2200" dirty="0"/>
              <a:t> - альтернативный </a:t>
            </a:r>
            <a:r>
              <a:rPr lang="ru-RU" sz="2200" dirty="0" smtClean="0"/>
              <a:t>специальный налоговый режим </a:t>
            </a:r>
            <a:br>
              <a:rPr lang="ru-RU" sz="2200" dirty="0" smtClean="0"/>
            </a:br>
            <a:r>
              <a:rPr lang="ru-RU" sz="1600" dirty="0"/>
              <a:t>(Федеральный закон от 25.02.2022 N 17-ФЗ</a:t>
            </a:r>
            <a:r>
              <a:rPr lang="ru-RU" sz="1600" dirty="0" smtClean="0"/>
              <a:t>) - </a:t>
            </a:r>
            <a:r>
              <a:rPr lang="ru-RU" sz="1600" i="1" dirty="0" smtClean="0">
                <a:solidFill>
                  <a:srgbClr val="FF0000"/>
                </a:solidFill>
              </a:rPr>
              <a:t>ЭКСПЕРИМЕНТ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4827" y="1187540"/>
            <a:ext cx="752474" cy="111750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</a:t>
            </a:r>
            <a:endParaRPr lang="ru-RU" sz="72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23976" y="1187540"/>
            <a:ext cx="3543299" cy="1117509"/>
          </a:xfrm>
          <a:prstGeom prst="roundRect">
            <a:avLst>
              <a:gd name="adj" fmla="val 1449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ФНС рассчитывает сумму налога на основании данных о доходах и расходах прошедшего месяца  </a:t>
            </a:r>
            <a:endParaRPr lang="ru-RU" sz="16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8714" y="952500"/>
            <a:ext cx="1557336" cy="1571624"/>
          </a:xfrm>
          <a:prstGeom prst="roundRect">
            <a:avLst>
              <a:gd name="adj" fmla="val 49459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</a:t>
            </a:r>
            <a:r>
              <a:rPr lang="ru-RU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1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числа</a:t>
            </a:r>
            <a:endParaRPr lang="ru-RU" sz="2000" dirty="0" smtClean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8952" y="2571749"/>
            <a:ext cx="752474" cy="111750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7200" b="1" dirty="0" smtClean="0">
                <a:solidFill>
                  <a:schemeClr val="tx2"/>
                </a:solidFill>
              </a:rPr>
              <a:t>2</a:t>
            </a:r>
            <a:r>
              <a:rPr lang="ru-RU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ru-RU" sz="72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72401" y="2571748"/>
            <a:ext cx="3543299" cy="1117509"/>
          </a:xfrm>
          <a:prstGeom prst="roundRect">
            <a:avLst>
              <a:gd name="adj" fmla="val 1449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Налогоплательщик проверяет, подтверждает или корректирует данные </a:t>
            </a:r>
            <a:endParaRPr lang="ru-RU" sz="1600" i="1" dirty="0" smtClean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57766" y="2371724"/>
            <a:ext cx="1547809" cy="1609722"/>
          </a:xfrm>
          <a:prstGeom prst="roundRect">
            <a:avLst>
              <a:gd name="adj" fmla="val 49459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д</a:t>
            </a:r>
            <a:r>
              <a:rPr lang="ru-RU" sz="2000" b="1" dirty="0" smtClean="0">
                <a:solidFill>
                  <a:schemeClr val="tx2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7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числа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9102" y="4067174"/>
            <a:ext cx="752474" cy="111750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7200" b="1" dirty="0" smtClean="0">
                <a:solidFill>
                  <a:schemeClr val="accent1"/>
                </a:solidFill>
              </a:rPr>
              <a:t>3</a:t>
            </a:r>
            <a:r>
              <a:rPr lang="ru-RU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ru-RU" sz="72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57301" y="4067173"/>
            <a:ext cx="3543299" cy="1117509"/>
          </a:xfrm>
          <a:prstGeom prst="roundRect">
            <a:avLst>
              <a:gd name="adj" fmla="val 1449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accent1"/>
                </a:solidFill>
              </a:rPr>
              <a:t>ФНС через личный кабинет налогоплательщика сообщает о сумме налога</a:t>
            </a:r>
            <a:endParaRPr lang="ru-RU" sz="1600" i="1" dirty="0" smtClean="0">
              <a:solidFill>
                <a:schemeClr val="accent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38716" y="3887744"/>
            <a:ext cx="1566859" cy="1476367"/>
          </a:xfrm>
          <a:prstGeom prst="roundRect">
            <a:avLst>
              <a:gd name="adj" fmla="val 49459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accent1"/>
                </a:solidFill>
              </a:rPr>
              <a:t>д</a:t>
            </a:r>
            <a:r>
              <a:rPr lang="ru-RU" sz="2000" b="1" dirty="0" smtClean="0">
                <a:solidFill>
                  <a:schemeClr val="accent1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chemeClr val="accent1"/>
                </a:solidFill>
              </a:rPr>
              <a:t>15</a:t>
            </a: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</a:rPr>
              <a:t>числа</a:t>
            </a:r>
            <a:endParaRPr lang="ru-RU" sz="2000" dirty="0" smtClean="0">
              <a:solidFill>
                <a:schemeClr val="accent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8952" y="5584733"/>
            <a:ext cx="752474" cy="111750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7200" b="1" dirty="0" smtClean="0">
                <a:solidFill>
                  <a:schemeClr val="accent5"/>
                </a:solidFill>
              </a:rPr>
              <a:t>4</a:t>
            </a:r>
            <a:r>
              <a:rPr lang="ru-RU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ru-RU" sz="72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772401" y="5578290"/>
            <a:ext cx="3181350" cy="1117509"/>
          </a:xfrm>
          <a:prstGeom prst="roundRect">
            <a:avLst>
              <a:gd name="adj" fmla="val 1449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accent5"/>
                </a:solidFill>
              </a:rPr>
              <a:t>Налогоплательщик уплачивает налог</a:t>
            </a:r>
            <a:endParaRPr lang="ru-RU" sz="1600" i="1" dirty="0" smtClean="0">
              <a:solidFill>
                <a:schemeClr val="accent5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76816" y="5272226"/>
            <a:ext cx="1547809" cy="1547674"/>
          </a:xfrm>
          <a:prstGeom prst="roundRect">
            <a:avLst>
              <a:gd name="adj" fmla="val 49459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accent5"/>
                </a:solidFill>
              </a:rPr>
              <a:t>д</a:t>
            </a:r>
            <a:r>
              <a:rPr lang="ru-RU" sz="2000" b="1" dirty="0" smtClean="0">
                <a:solidFill>
                  <a:schemeClr val="accent5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chemeClr val="accent5"/>
                </a:solidFill>
              </a:rPr>
              <a:t>25</a:t>
            </a:r>
          </a:p>
          <a:p>
            <a:pPr algn="ctr"/>
            <a:r>
              <a:rPr lang="ru-RU" sz="2000" b="1" dirty="0" smtClean="0">
                <a:solidFill>
                  <a:schemeClr val="accent5"/>
                </a:solidFill>
              </a:rPr>
              <a:t>числа</a:t>
            </a:r>
            <a:endParaRPr lang="ru-RU" sz="200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9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54828" y="24118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Риски, связанные с дроблением бизнеса 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539988" y="1132884"/>
            <a:ext cx="103470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Дробление </a:t>
            </a:r>
            <a:r>
              <a:rPr lang="ru-RU" sz="1600" b="1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 </a:t>
            </a:r>
            <a:r>
              <a:rPr lang="ru-RU" sz="1600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разделение единой предпринимательской деятельности между несколькими формально самостоятельными </a:t>
            </a:r>
            <a:r>
              <a:rPr lang="ru-RU" sz="1600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лицами, </a:t>
            </a:r>
            <a:r>
              <a:rPr lang="ru-RU" sz="1600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которых осуществляется контроль одними и теми же лицами, направленное исключительно или преимущественно на занижение сумм налогов путем применения специальных налоговых режимов с превышением предусмотренных статьей 54.1 </a:t>
            </a:r>
            <a:r>
              <a:rPr lang="ru-RU" sz="1600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 пределов </a:t>
            </a:r>
            <a:r>
              <a:rPr lang="ru-RU" sz="1600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прав по исчислению налоговой базы и (или) суммы налогов. </a:t>
            </a:r>
            <a:r>
              <a:rPr lang="ru-RU" sz="1600" i="1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1 ч. 1 ст. 6 Закона № 176-ФЗ).</a:t>
            </a:r>
          </a:p>
          <a:p>
            <a:pPr algn="just"/>
            <a:endParaRPr lang="ru-RU" sz="1600" dirty="0">
              <a:solidFill>
                <a:srgbClr val="0039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直接连接符 5">
            <a:extLst>
              <a:ext uri="{FF2B5EF4-FFF2-40B4-BE49-F238E27FC236}">
                <a16:creationId xmlns:a16="http://schemas.microsoft.com/office/drawing/2014/main" xmlns="" id="{9B3865E8-DC13-4CB8-9E0E-48C847DC1687}"/>
              </a:ext>
            </a:extLst>
          </p:cNvPr>
          <p:cNvCxnSpPr/>
          <p:nvPr/>
        </p:nvCxnSpPr>
        <p:spPr>
          <a:xfrm>
            <a:off x="347947" y="2430505"/>
            <a:ext cx="11844053" cy="0"/>
          </a:xfrm>
          <a:prstGeom prst="lin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539988" y="2798106"/>
            <a:ext cx="4875612" cy="111666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i="1" dirty="0">
                <a:solidFill>
                  <a:schemeClr val="accent5"/>
                </a:solidFill>
              </a:rPr>
              <a:t>Единая</a:t>
            </a:r>
            <a:r>
              <a:rPr lang="ru-RU" sz="1600" b="1" i="1" dirty="0">
                <a:solidFill>
                  <a:schemeClr val="tx1"/>
                </a:solidFill>
              </a:rPr>
              <a:t> предпринимательская </a:t>
            </a:r>
            <a:r>
              <a:rPr lang="ru-RU" sz="1600" b="1" i="1" dirty="0">
                <a:solidFill>
                  <a:schemeClr val="accent5"/>
                </a:solidFill>
              </a:rPr>
              <a:t>деятельность  разделена </a:t>
            </a:r>
            <a:r>
              <a:rPr lang="ru-RU" sz="1600" b="1" i="1" dirty="0">
                <a:solidFill>
                  <a:schemeClr val="tx1"/>
                </a:solidFill>
              </a:rPr>
              <a:t>между несколькими  </a:t>
            </a:r>
            <a:r>
              <a:rPr lang="ru-RU" sz="1600" b="1" i="1" dirty="0">
                <a:solidFill>
                  <a:schemeClr val="accent5"/>
                </a:solidFill>
              </a:rPr>
              <a:t>формально</a:t>
            </a:r>
            <a:r>
              <a:rPr lang="ru-RU" sz="1600" b="1" i="1" dirty="0">
                <a:solidFill>
                  <a:schemeClr val="tx1"/>
                </a:solidFill>
              </a:rPr>
              <a:t> самостоятельными лицами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269973" y="2798106"/>
            <a:ext cx="4875612" cy="111666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i="1" dirty="0">
                <a:solidFill>
                  <a:schemeClr val="accent3"/>
                </a:solidFill>
              </a:rPr>
              <a:t>Все</a:t>
            </a:r>
            <a:r>
              <a:rPr lang="ru-RU" sz="1600" b="1" i="1" dirty="0">
                <a:solidFill>
                  <a:schemeClr val="accent5"/>
                </a:solidFill>
              </a:rPr>
              <a:t>  участники находятся под контролем </a:t>
            </a:r>
            <a:r>
              <a:rPr lang="ru-RU" sz="1600" b="1" i="1" dirty="0">
                <a:solidFill>
                  <a:schemeClr val="accent3"/>
                </a:solidFill>
              </a:rPr>
              <a:t>одних тех же лиц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9988" y="4788831"/>
            <a:ext cx="4875612" cy="111666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1600" b="1" dirty="0">
                <a:solidFill>
                  <a:schemeClr val="accent3"/>
                </a:solidFill>
              </a:rPr>
              <a:t>Разделение  деятельности позволяет применять специальные налоговые режимы, </a:t>
            </a:r>
            <a:r>
              <a:rPr lang="ru-RU" sz="1600" b="1" dirty="0">
                <a:solidFill>
                  <a:srgbClr val="ED702B"/>
                </a:solidFill>
              </a:rPr>
              <a:t>снижая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accent3"/>
                </a:solidFill>
              </a:rPr>
              <a:t>тем самым </a:t>
            </a:r>
            <a:r>
              <a:rPr lang="ru-RU" sz="1600" b="1" dirty="0">
                <a:solidFill>
                  <a:srgbClr val="ED702B"/>
                </a:solidFill>
              </a:rPr>
              <a:t>налоговую нагрузку</a:t>
            </a:r>
            <a:r>
              <a:rPr lang="ru-RU" sz="1600" b="1" dirty="0"/>
              <a:t>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269973" y="4457700"/>
            <a:ext cx="4875612" cy="144779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1600" b="1" dirty="0">
                <a:solidFill>
                  <a:schemeClr val="accent3"/>
                </a:solidFill>
              </a:rPr>
              <a:t>Разделение бизнеса направлено исключительно или преимущественно на то, чтобы </a:t>
            </a:r>
            <a:r>
              <a:rPr lang="ru-RU" sz="1600" b="1" dirty="0">
                <a:solidFill>
                  <a:srgbClr val="ED702B"/>
                </a:solidFill>
              </a:rPr>
              <a:t>занизить налоги </a:t>
            </a:r>
            <a:r>
              <a:rPr lang="ru-RU" sz="1600" b="1" dirty="0">
                <a:solidFill>
                  <a:schemeClr val="accent3"/>
                </a:solidFill>
              </a:rPr>
              <a:t>с превышением пределов прав по исчислению налоговой базы и суммы налога, то есть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ED702B"/>
                </a:solidFill>
              </a:rPr>
              <a:t>умышлено</a:t>
            </a:r>
            <a:r>
              <a:rPr lang="ru-RU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231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1885</Words>
  <Application>Microsoft Office PowerPoint</Application>
  <PresentationFormat>Произвольный</PresentationFormat>
  <Paragraphs>254</Paragraphs>
  <Slides>34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Патентная система налогообложения вступление в силу с 01.01.2026</vt:lpstr>
      <vt:lpstr>Туристический налог </vt:lpstr>
      <vt:lpstr>АвтоУСН - альтернативный специальный налоговый режим  (Федеральный закон от 25.02.2022 N 17-ФЗ) - ЭКСПЕРИМЕНТ</vt:lpstr>
      <vt:lpstr>АвтоУСН - альтернативный специальный налоговый режим  (Федеральный закон от 25.02.2022 N 17-ФЗ) - ЭКСПЕРИМЕНТ</vt:lpstr>
      <vt:lpstr>АвтоУСН - альтернативный специальный налоговый режим  (Федеральный закон от 25.02.2022 N 17-ФЗ) - ЭКСПЕРИМЕНТ</vt:lpstr>
      <vt:lpstr>АвтоУСН - альтернативный специальный налоговый режим  (Федеральный закон от 25.02.2022 N 17-ФЗ) - ЭКСПЕРИМЕНТ</vt:lpstr>
      <vt:lpstr>Риски, связанные с дроблением бизнеса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Решетов Василий Владимирович</cp:lastModifiedBy>
  <cp:revision>128</cp:revision>
  <dcterms:created xsi:type="dcterms:W3CDTF">2025-05-13T09:24:29Z</dcterms:created>
  <dcterms:modified xsi:type="dcterms:W3CDTF">2026-02-17T10:54:53Z</dcterms:modified>
</cp:coreProperties>
</file>