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75" r:id="rId2"/>
    <p:sldId id="333" r:id="rId3"/>
    <p:sldId id="316" r:id="rId4"/>
    <p:sldId id="318" r:id="rId5"/>
    <p:sldId id="317" r:id="rId6"/>
    <p:sldId id="329" r:id="rId7"/>
    <p:sldId id="330" r:id="rId8"/>
    <p:sldId id="331" r:id="rId9"/>
    <p:sldId id="334" r:id="rId10"/>
    <p:sldId id="335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15" r:id="rId19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737" autoAdjust="0"/>
  </p:normalViewPr>
  <p:slideViewPr>
    <p:cSldViewPr snapToGrid="0">
      <p:cViewPr>
        <p:scale>
          <a:sx n="89" d="100"/>
          <a:sy n="89" d="100"/>
        </p:scale>
        <p:origin x="-1290" y="-486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16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:a16="http://schemas.microsoft.com/office/drawing/2014/main" xmlns="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xmlns="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:a16="http://schemas.microsoft.com/office/drawing/2014/main" xmlns="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:a16="http://schemas.microsoft.com/office/drawing/2014/main" xmlns="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:a16="http://schemas.microsoft.com/office/drawing/2014/main" xmlns="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:a16="http://schemas.microsoft.com/office/drawing/2014/main" xmlns="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xmlns="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xmlns="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:a16="http://schemas.microsoft.com/office/drawing/2014/main" xmlns="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:a16="http://schemas.microsoft.com/office/drawing/2014/main" xmlns="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>
                <a:lumMod val="71000"/>
                <a:lumOff val="29000"/>
                <a:alpha val="4500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66890&amp;dst=100018" TargetMode="External"/><Relationship Id="rId2" Type="http://schemas.openxmlformats.org/officeDocument/2006/relationships/hyperlink" Target="https://login.consultant.ru/link/?req=doc&amp;base=LAW&amp;n=466890&amp;dst=25777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login.consultant.ru/link/?req=doc&amp;base=LAW&amp;n=466890&amp;dst=25758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93443&amp;dst=100831" TargetMode="External"/><Relationship Id="rId2" Type="http://schemas.openxmlformats.org/officeDocument/2006/relationships/hyperlink" Target="https://login.consultant.ru/link/?req=doc&amp;base=LAW&amp;n=493443&amp;dst=100382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login.consultant.ru/link/?req=doc&amp;base=LAW&amp;n=316076" TargetMode="External"/><Relationship Id="rId5" Type="http://schemas.openxmlformats.org/officeDocument/2006/relationships/hyperlink" Target="https://login.consultant.ru/link/?req=doc&amp;base=LAW&amp;n=520119&amp;dst=661" TargetMode="External"/><Relationship Id="rId4" Type="http://schemas.openxmlformats.org/officeDocument/2006/relationships/hyperlink" Target="https://login.consultant.ru/link/?req=doc&amp;base=LAW&amp;n=520119&amp;dst=208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8CF6B2E3-DDF6-66CC-7A8D-07C6FF675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Вопрос-Ответ</a:t>
            </a: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2940097-1F21-22E6-8D5B-6198A89A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E431AC9-BF29-78CD-3CF9-0B99D2376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8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3187" y="1047243"/>
            <a:ext cx="99615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ru-RU" b="1" dirty="0" smtClean="0"/>
              <a:t>Ответ</a:t>
            </a:r>
            <a:r>
              <a:rPr lang="en-US" b="1" dirty="0" smtClean="0"/>
              <a:t>:</a:t>
            </a:r>
            <a:endParaRPr lang="ru-RU" b="1" dirty="0" smtClean="0"/>
          </a:p>
          <a:p>
            <a:r>
              <a:rPr lang="ru-RU" dirty="0" smtClean="0"/>
              <a:t>Воспользоваться </a:t>
            </a:r>
            <a:r>
              <a:rPr lang="ru-RU" dirty="0"/>
              <a:t>освобождением от НДС может как правообладатель, так и любое другое звено поставки программного обеспечения. Ограничений по субъектам, использующим освобождение, в </a:t>
            </a:r>
            <a:r>
              <a:rPr lang="ru-RU" dirty="0" err="1"/>
              <a:t>пп</a:t>
            </a:r>
            <a:r>
              <a:rPr lang="ru-RU" dirty="0"/>
              <a:t>. 26 п. 2 ст. 149 НК РФ не установлено (Приложение к Письму ФНС России от 18.12.2020 N СД-4-3/20902@).</a:t>
            </a:r>
          </a:p>
          <a:p>
            <a:r>
              <a:rPr lang="ru-RU" dirty="0"/>
              <a:t>Освобождение применяется независимо от вида договора, оформляющего передачу прав (Письма Минфина России от 25.10.2024 N 03-07-08/104517, от 12.02.2021 N 03-07-08/9626). Им можно воспользоваться и в том случае, когда права переданы по </a:t>
            </a:r>
            <a:r>
              <a:rPr lang="ru-RU" dirty="0" err="1"/>
              <a:t>сублицензионному</a:t>
            </a:r>
            <a:r>
              <a:rPr lang="ru-RU" dirty="0"/>
              <a:t> договору (Приложение к Письму Минфина России от 18.12.2020 N 03-07-07/111669, Приложение к Письму ФНС России от 18.12.2020 N СД-4-3/20902@).</a:t>
            </a:r>
          </a:p>
          <a:p>
            <a:r>
              <a:rPr lang="ru-RU" dirty="0"/>
              <a:t>Препятствий для освобождения от НДС не будет и в случае, если вы передадите права на использование программного обеспечения, включенного в реестр российского ПО, посредством удаленного доступа через Интернет без установки (скачивания) его экземпляра (Приложение к Письму Минфина России от 18.12.2020 N 03-07-07/111669). Минфин России подтвердил, что при предоставлении права удаленного пользования программами для ЭВМ по модели </a:t>
            </a:r>
            <a:r>
              <a:rPr lang="ru-RU" dirty="0" err="1"/>
              <a:t>SaaS</a:t>
            </a:r>
            <a:r>
              <a:rPr lang="ru-RU" dirty="0"/>
              <a:t> (</a:t>
            </a:r>
            <a:r>
              <a:rPr lang="ru-RU" dirty="0" err="1"/>
              <a:t>Software</a:t>
            </a:r>
            <a:r>
              <a:rPr lang="ru-RU" dirty="0"/>
              <a:t> </a:t>
            </a:r>
            <a:r>
              <a:rPr lang="ru-RU" dirty="0" err="1"/>
              <a:t>as</a:t>
            </a:r>
            <a:r>
              <a:rPr lang="ru-RU" dirty="0"/>
              <a:t> a </a:t>
            </a:r>
            <a:r>
              <a:rPr lang="ru-RU" dirty="0" err="1"/>
              <a:t>Service</a:t>
            </a:r>
            <a:r>
              <a:rPr lang="ru-RU" dirty="0"/>
              <a:t>) освобождение от НДС применимо. Речь идет о ситуации, когда с пользователями заключается договор о предоставлении доступа к программам, включенным в реестр российского ПО. Удаленный доступ к ним они получают через Интернет (Письмо от 11.03.2025 N 03-07-07/23592).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3187" y="336366"/>
            <a:ext cx="9595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/>
              <a:t>Вопрос</a:t>
            </a:r>
            <a:r>
              <a:rPr lang="en-US" b="1" dirty="0" smtClean="0"/>
              <a:t>: </a:t>
            </a:r>
            <a:r>
              <a:rPr lang="ru-RU" dirty="0" smtClean="0"/>
              <a:t>Льгота </a:t>
            </a:r>
            <a:r>
              <a:rPr lang="ru-RU" dirty="0"/>
              <a:t>по НДС действует для разработчика ПО, или для самого ПО (т.е. при перепродаже этого ПО тоже действует льгота по НДС)?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0004" y="1132680"/>
            <a:ext cx="952051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5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dirty="0" smtClean="0"/>
              <a:t>Вопрос</a:t>
            </a:r>
            <a:r>
              <a:rPr lang="en-US" sz="1800" dirty="0" smtClean="0"/>
              <a:t>: </a:t>
            </a:r>
            <a:r>
              <a:rPr lang="ru-RU" sz="1800" b="0" dirty="0" smtClean="0"/>
              <a:t>При </a:t>
            </a:r>
            <a:r>
              <a:rPr lang="ru-RU" sz="1800" b="0" dirty="0"/>
              <a:t>переходе на УСН с НДС, часть продаж становится не рентабельной (большая стоимость товара, маленькая прибыль). Является ли это основанием для легального создания дополнительной организации для проведения таких сделок?</a:t>
            </a:r>
            <a:br>
              <a:rPr lang="ru-RU" sz="1800" b="0" dirty="0"/>
            </a:br>
            <a:endParaRPr lang="ru-RU" sz="18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будет рассматриваться как дробление бизнеса.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3" y="1542782"/>
            <a:ext cx="952051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4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1800" dirty="0" smtClean="0"/>
              <a:t>Вопрос</a:t>
            </a:r>
            <a:r>
              <a:rPr lang="en-US" sz="1800" dirty="0" smtClean="0"/>
              <a:t>:</a:t>
            </a:r>
            <a:r>
              <a:rPr lang="ru-RU" sz="1800" dirty="0" smtClean="0"/>
              <a:t> </a:t>
            </a:r>
            <a:r>
              <a:rPr lang="ru-RU" sz="1800" b="0" dirty="0" smtClean="0"/>
              <a:t>Можно </a:t>
            </a:r>
            <a:r>
              <a:rPr lang="ru-RU" sz="1800" b="0" dirty="0"/>
              <a:t>ли добровольно перейти на УСН+НДС, даже если в 2025 году доход меньше предела в 20 млн? Для этого надо какую-то форму заявления подавать в ИФНС?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1" y="1833057"/>
            <a:ext cx="10694997" cy="4238625"/>
          </a:xfrm>
        </p:spPr>
        <p:txBody>
          <a:bodyPr>
            <a:normAutofit fontScale="85000" lnSpcReduction="10000"/>
          </a:bodyPr>
          <a:lstStyle/>
          <a:p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Применяющая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УСН организация, у которой за календарный год, предшествующий календарному году, начиная с которого организация переходит на УСН, либо предшествующий налоговый период по "упрощенному" налогу сумма доходов, определяемых в установленном порядке, не превышает в совокупности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млн руб., обязана в соответствующем налоговом периоде по "упрощенному" налогу применять освобождение от НДС, предусмотренное п. 1 ст. 145 НК РФ. Отказ от освобождения от исполнения обязанностей налогоплательщика, связанных с исчислением и уплатой НДС, положениями НК РФ не предусмотрен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 освобождены от НДС при УСН, но выставили счет-фактуру, указав в нем сумму налога по просьбе покупателя или по ошибке, учтите следующее: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должны перечислить налог, указанный в счете-фактуре, в бюджет и подать декларацию по НДС. Сделайте это, даже если вы выставили за квартал всего один счет-фактуру и оплата вам не поступила. Регистрировать такие счета-фактуры в книге продаж не нужно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1 п. 5 ст. 173, п. 5 ст. 174 НК РФ, разд. XIII Порядка заполнения декларации по НДС, п. 14 Методических рекомендаций по НДС для УСН).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Принять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вычету "входной" НДС по реализованным товарам (работам, услугам, имущественным правам), а также НДС, уплаченный с аванса, вы не можете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3 п. 2 ст. 170, п. 2 ст. 171 НК РФ, п. 14 Рекомендаций, направленных Письмом ФНС России от 17.10.2024 N СД-4-3/11815@, п. 5 Постановления Пленума ВАС РФ от 30.05.2014 N 33).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3" y="1493431"/>
            <a:ext cx="10607042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565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7"/>
            <a:ext cx="9949543" cy="822700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Переход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НДС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20%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НДС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5%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необходимо ли восстанавливать НДС?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0613" y="1596389"/>
            <a:ext cx="10694997" cy="4238625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Ответ</a:t>
            </a:r>
            <a:r>
              <a:rPr lang="en-US" sz="1800" dirty="0" smtClean="0"/>
              <a:t>: </a:t>
            </a:r>
          </a:p>
          <a:p>
            <a:r>
              <a:rPr lang="ru-RU" sz="1800" dirty="0" smtClean="0"/>
              <a:t>При </a:t>
            </a:r>
            <a:r>
              <a:rPr lang="ru-RU" sz="1800" dirty="0"/>
              <a:t>изменении режима обложения НДС "упрощенец" обязан восстановить ранее принятый к вычету "входной" НДС, а именно:</a:t>
            </a:r>
          </a:p>
          <a:p>
            <a:r>
              <a:rPr lang="ru-RU" sz="1800" dirty="0"/>
              <a:t>- в случае перехода со ставки НДС в размере 20% (10%) на специальную ставку НДС 5% (7%);</a:t>
            </a:r>
          </a:p>
          <a:p>
            <a:r>
              <a:rPr lang="ru-RU" sz="1800" dirty="0"/>
              <a:t>- в случае перехода с начала очередного года со ставки НДС в размере 20% (10%) на освобождение от НДС, если доход за истекший календарный год составил менее 60 млн руб.</a:t>
            </a:r>
          </a:p>
          <a:p>
            <a:r>
              <a:rPr lang="ru-RU" sz="1800" dirty="0"/>
              <a:t>Восстановление НДС означает, что "входной" НДС, ранее принятый к вычету, подлежит уплате в бюджет в составе общей суммы налога по декларации. Восстановление НДС осуществляется только в отношении тех товаров (работ, услуг), которые используются для операций, облагаемых по ставке НДС 5 или 7%, или для операций, освобождаемых от НДС.</a:t>
            </a:r>
          </a:p>
          <a:p>
            <a:r>
              <a:rPr lang="ru-RU" sz="1800" dirty="0"/>
              <a:t>Восстановление сумм НДС производится в первом налоговом периоде, в котором применяется ставка НДС 5 или 7% (</a:t>
            </a:r>
            <a:r>
              <a:rPr lang="ru-RU" sz="1800" dirty="0" err="1">
                <a:solidFill>
                  <a:srgbClr val="002060"/>
                </a:solidFill>
                <a:hlinkClick r:id="rId2"/>
              </a:rPr>
              <a:t>пп</a:t>
            </a:r>
            <a:r>
              <a:rPr lang="ru-RU" sz="1800" dirty="0">
                <a:solidFill>
                  <a:srgbClr val="002060"/>
                </a:solidFill>
                <a:hlinkClick r:id="rId2"/>
              </a:rPr>
              <a:t>. 2 п. 3 ст. 170 НК РФ), или в последнем налоговом периоде (в IV квартале) до начала применения освобождения от НДС в соответствии со </a:t>
            </a:r>
            <a:r>
              <a:rPr lang="ru-RU" sz="1800" dirty="0">
                <a:solidFill>
                  <a:srgbClr val="002060"/>
                </a:solidFill>
                <a:hlinkClick r:id="rId3"/>
              </a:rPr>
              <a:t>ст. 145 НК РФ (</a:t>
            </a:r>
            <a:r>
              <a:rPr lang="ru-RU" sz="1800" dirty="0">
                <a:solidFill>
                  <a:srgbClr val="002060"/>
                </a:solidFill>
                <a:hlinkClick r:id="rId4"/>
              </a:rPr>
              <a:t>п. 8 ст. 145 НК РФ).</a:t>
            </a:r>
          </a:p>
          <a:p>
            <a:r>
              <a:rPr lang="ru-RU" sz="1800" dirty="0"/>
              <a:t>Восстановление к уплате в бюджет сумм входного НДС, ранее принятого к вычету по приобретенным основным средствам, производится пропорционально остаточной стоимости такого основного средства.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297105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215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583" y="522005"/>
            <a:ext cx="9949543" cy="105518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Вопрос</a:t>
            </a:r>
            <a:r>
              <a:rPr lang="en-US" sz="2000" dirty="0" smtClean="0"/>
              <a:t>:</a:t>
            </a:r>
            <a:r>
              <a:rPr lang="ru-RU" sz="2000" dirty="0" smtClean="0"/>
              <a:t> </a:t>
            </a:r>
            <a:r>
              <a:rPr lang="ru-RU" sz="2000" b="0" dirty="0" smtClean="0"/>
              <a:t>Пекарня. Есть столики для клиентов. Является ли это общепитом и подпадает ли под ст. 149 НК РФ?</a:t>
            </a:r>
            <a:endParaRPr lang="ru-RU" sz="20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609" y="1553358"/>
            <a:ext cx="11585986" cy="509486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Согласно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подпункту 38 пункта 3 статьи 149 НК РФ от НДС освобождаются услуги общепита, оказываемые через рестораны, кафе, бары, столовые и т.д., а также при выездном обслуживании. Льготу вправе применять организации и ИП, которые осуществляют деятельность по коду из класса 56 раздела I Общероссийского классификатора видов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экономической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деятельности (ОКВЭД 2).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Производство хлеба и мучных кондитерских изделий, тортов и пирожных недлительного хранения"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относится к коду 10.71.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группировка включает: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производство хлебобулочных изделий: хлеба и булочек, мучных кондитерских изделий, тортов, пирожных, пирогов и бисквитов, фруктовых пирожных, блинов, вафель и т.д.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Эта группировка не включает: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производство хлебобулочных изделий длительного хранения, см. 10.72;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производство макаронных изделий, см. 10.73;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подогрев хлебобулочных изделий для потребления на месте, см. 56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Исходя из вышеизложенного, в части производства и реализации хлеба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мучных кондитерских изделий, тортов и пирожных недлительного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хранения право на освобождение вы не имеете. В части реализации продукции по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коду из класса 56 раздела I Общероссийского классификатора видов экономической деятельности (ОКВЭД 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оказываемые через рестораны, кафе, бары, столовые и т.д., а также при выездном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обслуживании вы будете иметь право на освобождение при соблюдении определенных условий.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этом у вас должен быть раздельный учет облагаемых и необлагаемых операций и "входного" НДС (п. 4 ст. 149, п. 4 ст. 170 НК РФ).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297105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274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1600" b="0" dirty="0" smtClean="0"/>
              <a:t>Организация торгует медицинскими изделиями и оборудованиями, подпадающими под льготную ставку НДС по ст. 149 НК РФ без НДС и 10%.Разные поставщики один и тот же товар подпадающий под льготу по регистрационному удостоверению , могут выставлять товар с НДС 20% и без НДС.</a:t>
            </a:r>
            <a:br>
              <a:rPr lang="ru-RU" sz="1600" b="0" dirty="0" smtClean="0"/>
            </a:br>
            <a:r>
              <a:rPr lang="ru-RU" sz="1800" dirty="0" smtClean="0"/>
              <a:t>Вопрос</a:t>
            </a:r>
            <a:r>
              <a:rPr lang="en-US" sz="1800" dirty="0" smtClean="0"/>
              <a:t>:</a:t>
            </a:r>
            <a:r>
              <a:rPr lang="en-US" sz="1600" dirty="0" smtClean="0"/>
              <a:t> </a:t>
            </a:r>
            <a:r>
              <a:rPr lang="ru-RU" sz="1600" b="0" dirty="0" smtClean="0"/>
              <a:t>Можем мы реализовать товар по ставке без НДС при входном НДС 20%, если есть подтверждение по РУ , что этот товар не облагается НДС?</a:t>
            </a:r>
            <a:endParaRPr lang="ru-RU" sz="16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1371" y="1639419"/>
            <a:ext cx="10694997" cy="4238625"/>
          </a:xfrm>
        </p:spPr>
        <p:txBody>
          <a:bodyPr>
            <a:normAutofit lnSpcReduction="10000"/>
          </a:bodyPr>
          <a:lstStyle/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подлежит налогообложению реализация на территории РФ медицинских услуг, оказываемых медицинскими организациями и (или) учреждениями, врачами, занимающимися частной медицинской практикой, за исключением косметических, ветеринарных и санитарно-эпидемиологических услуг. Виды медицинских услуг, не облагаемых НДС, установлены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2 п. 1 ст. 149 Налогового кодекса РФ.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этом на основании п. 5 ст. 168 НК РФ при реализации товаров (работ, услуг), освобожденных от НДС по ст. 149 НК РФ, расчетные документы, первичные учетные документы оформляются и счета-фактуры выставляются без выделения соответствующих сумм налога. При этом на указанных документах делается соответствующая надпись или ставится штамп "Без налога (НДС)".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Если организация приобретает товары (работы, услуги), которые будут использоваться в не облагаемых НДС операциях, то "входной" НДС к вычету не принимается, а учитывается в стоимости приобретенных товаров (работ, услуг). Об этом сказано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1 п. 2 ст. 170 НК РФ.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Следовательно, организация не вправе принять к вычету суммы НДС по лизинговым услугам, используемым для не облагаемых НДС операций. Указанные суммы НДС включаются в стоимость приобретенных услуг.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1662865"/>
            <a:ext cx="10359618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469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565037"/>
            <a:ext cx="9949543" cy="45694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Крупные застройщики с </a:t>
            </a:r>
            <a:r>
              <a:rPr lang="ru-RU" sz="1800" b="0" dirty="0" err="1" smtClean="0">
                <a:latin typeface="Times New Roman" pitchFamily="18" charset="0"/>
                <a:cs typeface="Times New Roman" pitchFamily="18" charset="0"/>
              </a:rPr>
              <a:t>эскроу</a:t>
            </a: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 счетами освобождены в 2026 году от НДС?</a:t>
            </a:r>
            <a:endParaRPr lang="ru-RU" sz="18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0151" y="1305932"/>
            <a:ext cx="10694997" cy="489047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соответствии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подпунктом 23.1 пункта 3 статьи 149 Налогового кодекса Российской Федерации (далее - Кодекс) услуги застройщика на основании договора участия в долевом строительстве, заключенного в соответствии с Федеральным законом N 214-ФЗ "Об участии в долевом строительстве многоквартирных домов и иных объектов недвижимости и о внесении изменений в некоторые законодательные акты Российской Федерации" (за исключением услуг застройщика, оказываемых при строительстве объектов производственного назначения), освобождены от налогообложения НДС. К объектам производственного назначения в целях данного подпункта относятся объекты, предназначенные для использования в производстве товаров (выполнении работ, оказании услуг).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связи с этим вышеуказанное освобождение от НДС применяется только в отношении услуг застройщика, оказываемых по договорам участия в долевом строительстве, заключенным в соответствии с вышеуказанным Федеральным законом, с использованием счетов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эскроу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согласно которым объектами долевого строительства являются жилые и нежилые помещения, не предназначенные для использования в производстве товаров (выполнении работ, оказании услуг).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3" y="931345"/>
            <a:ext cx="10069162" cy="219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45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1671" y="2317151"/>
            <a:ext cx="10694997" cy="423862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Сумму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НДС в счетах-фактурах, книгах покупок и продаж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отражаются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рублях и копейках (п. 3 Правил заполнения счета-фактуры, п. 3 Правил заполнения корректировочного счета-фактуры, п. 8 Правил ведения книги покупок, п. 9 Правил ведения книги продаж, Письмо Минфина России от 15.10.2019 N 02-07-10/79001).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разд. 1 - 7 декларации по НДС все стоимостные показатели, в том числе сумму налога, укажите в полных рублях (п. 15 Порядка заполнения декларации по НДС). В разд. 8 - 12 декларации сумму НДС указывайте в рублях и копейках, так как в них переносятся данные из счетов-фактур, книг покупок и продаж, журнала учета полученных и выставленных счетов фактур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платежном поручении отражаются суммы в рублях и копейках  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Приложения 1, 3 к Положению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762-П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1671" y="1981691"/>
            <a:ext cx="10585524" cy="2197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91671" y="221477"/>
            <a:ext cx="105855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Насколько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важно соблюдать и сверять указание суммы НДС вплоть "до копейки" в назначении платежа в платежном поручении с документами? так как иногда контрагенты: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иногда не пишут информацию в платеже об НДС  2. иногда пишут информацию об НДС, но ошибаются на 1-2 копейки что делать в таких случаях, кто-то это контролирует? уточнять письмами и сверять каждый платеж - сильно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трудозатратно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0550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2415045" y="3108609"/>
            <a:ext cx="7199869" cy="6144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392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1065" y="134730"/>
            <a:ext cx="10261514" cy="1055189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ИП на УСН доходы.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11.10.2024 от Фонда поступил аванс на р/с 22 млн. руб. за работы на объекте.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16.04.2025 поступил на р/с аванс от другой организации 22 млн. руб. за те же работы на объекте.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18.04.2025 возвращен аванс Фонду в сумме 22.млн. руб.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сентябре все поступления на наш р/счет с начала года превысили 60 млн. руб. и составили 61 млн. руб. 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Доход за 9 месяцев с учетом возврата оплаты составил 39 млн. руб. (61млн – 22 млн).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Должны ли мы с октября перейти на НДС 5%?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Нет. Не должны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течение налогового периода по налогу, уплачиваемому в связи с применением УСН, у организации, указанной в 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3 п. 1 ст. 145 НК РФ, сумма доходов, определяемых в соответствии со ст. 346.15 и 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1 и 3 п. 1 ст. 346.25НК РФ, превысила в совокупности 60 млн руб., такая организация начиная с 1-го числа месяца, следующего за месяцем, в котором имело место такое превышение, начинает исполнять обязанности налогоплательщика НДС (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3 п. 5 ст. 145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Налоговым периодом по УСН признается календарный год (п. 1 ст. 346.19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целях УСН датой получения доходов признается день поступления денежных средств на счета в банках, и (или) на счет цифрового рубля, и (или) в кассу, получения иного имущества (работ, услуг) и (или) имущественных прав, а также погашения задолженности (оплаты) налогоплательщику иным способом (кассовый метод) (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1 п. 1 ст. 346.17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В случае возврата налогоплательщиком сумм, ранее полученных в счет предварительной оплаты поставки товаров, выполнения работ, оказания услуг, передачи имущественных прав, на сумму возврата уменьшаются доходы того налогового (отчетного) периода, в котором произведен возврат (</a:t>
            </a:r>
            <a:r>
              <a:rPr lang="ru-RU" sz="1600" b="0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. 3 п. 1 ст. 346.17 НК РФ).</a:t>
            </a:r>
            <a:br>
              <a:rPr lang="ru-RU" sz="1600" b="0" dirty="0">
                <a:latin typeface="Times New Roman" pitchFamily="18" charset="0"/>
                <a:cs typeface="Times New Roman" pitchFamily="18" charset="0"/>
              </a:rPr>
            </a:br>
            <a:endParaRPr lang="ru-RU" sz="1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4093" y="2347855"/>
            <a:ext cx="10252039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41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7280" y="660473"/>
            <a:ext cx="9810974" cy="5697295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Вопрос: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Смена ставки НДС с 5% на 22% с какого периода? Только с начала года или со следующего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квартала?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ИП, применяющие специальную ставку НДС, обязаны применять ее в течение не менее 12 последовательных налоговых периодов, то есть в течение трех лет (кроме случаев, при которых налогоплательщик утратит право на применение УСН либо у налогоплательщика возникнет основание для освобождения от НДС по ст. 145 НК РФ).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ситуации, когда "упрощенец" изначально, то есть с 01.01.2025 выбрал специальную ставку 5/7%, перейти с любого квартала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общеустановленную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ставку НДС он также не сможет (кроме случаев, при которых налогоплательщик утратит право на применение УСН либо у налогоплательщика возникнет основание для освобождения от НДС по ст. 145 НК РФ). Придется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ждать окончания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трехлетнего срока.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Указанный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определен в Федеральном законе 425-ФЗ и разрешено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плательщикам УСН, которые впервые начинают исчислять НДС, однократно в первый год отказаться от пониженной ставки НДС до истечения 3-летнего срока».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29553" y="1613647"/>
            <a:ext cx="9552791" cy="2474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21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3340" y="1090780"/>
            <a:ext cx="9455973" cy="4238625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Вопрос: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превысил 250 млн в 2025 году? То с 1 января  будет ставка 7%? Ведь индексация по лимиту по УСН с 2026 года – 272,5 млн.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2026 году для налогоплательщиков применяющих УСН для применения специальных налоговых ставок НДС остается лимит при доходах, полученных в 2025 году до 250 млн руб. - 5%, от 250 млн до 450 млн руб. - 7%.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Индексация применяется к доходам, полученным в 2026 году и последующих годах.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69402" y="2259106"/>
            <a:ext cx="955279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39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49854" y="549607"/>
            <a:ext cx="9897035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Необходимо ли до 1 марта подавать уведомление о ставке НДС и применяемой системе налогообложения?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случае выбора специальной ставки налогоплательщик должен ее применять в течение не менее 12 последовательных кварталов начиная с первого квартала, за который представлена налоговая декларация, в которой отражены операции, подлежащие налогообложению по указанной налоговой ставке (ст. 163, п. 9 ст. 164 НК РФ). Налоговое законодательство не предусматривает подачу заявления или уведомления о применении ставки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НДС,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информация о выборе ставки передается в налоговый орган посредством представления декларации по НДС по итогам отчетного периода (квартала) (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п. 7 Методических рекомендаций по НДС для УСН, направленных Письмом ФНС России от 17.10.2024 N СД-4-3/11815@ (далее - Методические рекомендации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)).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учетную политику надо внести дополнение об уплате НДС по выбранной ставке, а при выборе обычных ставок и наличии облагаемых и не облагаемых операций - о порядке раздельного учета.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Рабочий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план счетов дополняют счетами для учета НДС.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9854" y="1769632"/>
            <a:ext cx="955279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3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0004" y="633760"/>
            <a:ext cx="9949543" cy="1055189"/>
          </a:xfrm>
        </p:spPr>
        <p:txBody>
          <a:bodyPr>
            <a:noAutofit/>
          </a:bodyPr>
          <a:lstStyle/>
          <a:p>
            <a:r>
              <a:rPr lang="ru-RU" sz="2400" dirty="0"/>
              <a:t>Вопрос: Ожидаются ли изменения в ставках НДС или в перечне товаров/услуг, облагаемых по льготным ставкам (0%, 10%) в 2026 году?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Ответ</a:t>
            </a:r>
            <a:r>
              <a:rPr lang="en-US" sz="2400" b="1" dirty="0" smtClean="0"/>
              <a:t>: </a:t>
            </a:r>
          </a:p>
          <a:p>
            <a:r>
              <a:rPr lang="ru-RU" sz="2400" dirty="0" smtClean="0"/>
              <a:t>По </a:t>
            </a:r>
            <a:r>
              <a:rPr lang="ru-RU" sz="2400" dirty="0"/>
              <a:t>некоторым из операций (в том числе при экспорте товаров) вы можете отказаться от применения нулевой ставки, подав заявление в налоговый орган.  Отказавшись от нулевой ставки, отсутствует возможность применять её ко всем таким операциям не менее 12 месяцев.</a:t>
            </a:r>
          </a:p>
          <a:p>
            <a:r>
              <a:rPr lang="ru-RU" sz="2400" dirty="0"/>
              <a:t>Для плательщиков УСН будет возможность применять к этим операциям пониженные ставки НДС, если выполняются необходимые условия. </a:t>
            </a:r>
          </a:p>
          <a:p>
            <a:r>
              <a:rPr lang="ru-RU" sz="2400" b="1" dirty="0"/>
              <a:t>(п. п. 7, 9 ст. 164 НК РФ, </a:t>
            </a:r>
            <a:r>
              <a:rPr lang="ru-RU" sz="2400" b="1" dirty="0" err="1"/>
              <a:t>пп</a:t>
            </a:r>
            <a:r>
              <a:rPr lang="ru-RU" sz="2400" b="1" dirty="0"/>
              <a:t>. "г" п. 8 ст. 2, ч. 3 ст. 25 Федерального закона от 28.11.2025 N 425-ФЗ, п. 10 Методических рекомендаций по НДС для УСН);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4" y="1688949"/>
            <a:ext cx="1012294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52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371" y="156245"/>
            <a:ext cx="9949543" cy="1055189"/>
          </a:xfrm>
        </p:spPr>
        <p:txBody>
          <a:bodyPr>
            <a:noAutofit/>
          </a:bodyPr>
          <a:lstStyle/>
          <a:p>
            <a:r>
              <a:rPr lang="ru-RU" sz="2400" dirty="0"/>
              <a:t>Вопрос: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Как </a:t>
            </a:r>
            <a:r>
              <a:rPr lang="ru-RU" sz="2400" dirty="0"/>
              <a:t>будет работать новый механизм «Автоматизированного НДС» для добросовестных налогоплательщиков, и какие преференции он даст?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8340" y="1682451"/>
            <a:ext cx="10694997" cy="492274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b="1" dirty="0"/>
              <a:t>Ответ: </a:t>
            </a:r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1800" dirty="0"/>
              <a:t>Система управления рисками "СУР АСК НДС-2" в автоматическом режиме проверяет, правильно ли вы рассчитали НДС и заявили вычеты (возмещение) по нему.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При проверке "СУР АСК НДС-2" анализирует данные ваших деклараций по НДС и деклараций всех ваших контрагентов. Она сравнивает показатели счетов-фактур, книг покупок и продаж, журналов учета полученных и выставленных счетов-фактур посредников (</a:t>
            </a:r>
            <a:r>
              <a:rPr lang="ru-RU" sz="1800" dirty="0">
                <a:solidFill>
                  <a:schemeClr val="tx1"/>
                </a:solidFill>
                <a:hlinkClick r:id="rId2"/>
              </a:rPr>
              <a:t>разд. 8</a:t>
            </a:r>
            <a:r>
              <a:rPr lang="ru-RU" sz="1800" dirty="0">
                <a:solidFill>
                  <a:schemeClr val="tx1"/>
                </a:solidFill>
              </a:rPr>
              <a:t> - </a:t>
            </a:r>
            <a:r>
              <a:rPr lang="ru-RU" sz="1800" dirty="0">
                <a:solidFill>
                  <a:schemeClr val="tx1"/>
                </a:solidFill>
                <a:hlinkClick r:id="rId3"/>
              </a:rPr>
              <a:t>12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/>
              <a:t>декларации по НДС) с аналогичными данными у контрагентов.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Цель такой перекрестной проверки - узнать:</a:t>
            </a:r>
          </a:p>
          <a:p>
            <a:pPr lvl="0">
              <a:spcBef>
                <a:spcPts val="0"/>
              </a:spcBef>
            </a:pPr>
            <a:r>
              <a:rPr lang="ru-RU" sz="1800" dirty="0"/>
              <a:t>правильно ли вы посчитали и уплатили налог в бюджет;</a:t>
            </a:r>
          </a:p>
          <a:p>
            <a:pPr lvl="0">
              <a:spcBef>
                <a:spcPts val="0"/>
              </a:spcBef>
            </a:pPr>
            <a:r>
              <a:rPr lang="ru-RU" sz="1800" dirty="0"/>
              <a:t>заявлены ли вами вычеты по НДС с операций, по которым контрагент не уплатил налог в бюджет (в том числе из-за того, что их не было в реальности).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Если "СУР АСК НДС-2" найдет ошибки в декларации (несоответствия, противоречия между вашими показателями и показателями контрагентов), то у вас запросят по ним пояснения. Их нужно представить в электронной форме через оператора электронного документооборота в течение пяти рабочих дней со дня получения соответствующего требования (</a:t>
            </a:r>
            <a:r>
              <a:rPr lang="ru-RU" sz="1800" dirty="0">
                <a:hlinkClick r:id="rId4"/>
              </a:rPr>
              <a:t>п. 6 ст. 6.1</a:t>
            </a:r>
            <a:r>
              <a:rPr lang="ru-RU" sz="1800" dirty="0"/>
              <a:t>, </a:t>
            </a:r>
            <a:r>
              <a:rPr lang="ru-RU" sz="1800" dirty="0">
                <a:hlinkClick r:id="rId5"/>
              </a:rPr>
              <a:t>п. 3 ст. 88</a:t>
            </a:r>
            <a:r>
              <a:rPr lang="ru-RU" sz="1800" dirty="0"/>
              <a:t> НК РФ, </a:t>
            </a:r>
            <a:r>
              <a:rPr lang="ru-RU" sz="1800" dirty="0">
                <a:hlinkClick r:id="rId6"/>
              </a:rPr>
              <a:t>Письмо</a:t>
            </a:r>
            <a:r>
              <a:rPr lang="ru-RU" sz="1800" dirty="0"/>
              <a:t> ФНС России от 03.12.2018 N ЕД-4-15-23367@).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Преференции – проведение камеральной налоговой проверки в короткие сроки. И в случае заявления налогоплательщиком возмещения сумм НДС возврат налога в течении 1 месяца.</a:t>
            </a:r>
          </a:p>
          <a:p>
            <a:pPr>
              <a:spcBef>
                <a:spcPts val="0"/>
              </a:spcBef>
            </a:pP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8490" y="1541031"/>
            <a:ext cx="1037037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4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0913" y="199277"/>
            <a:ext cx="9946212" cy="715124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Вопрос: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ru-RU" sz="1800" dirty="0" smtClean="0"/>
              <a:t>Какие </a:t>
            </a:r>
            <a:r>
              <a:rPr lang="ru-RU" sz="1800" dirty="0"/>
              <a:t>новые условия и ограничения по применению налоговых вычетов по НДС планируются, особенно в связи с борьбой с необоснованными вычетами?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856" y="993961"/>
            <a:ext cx="10694997" cy="5202444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endParaRPr lang="ru-RU" sz="1800" b="1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/>
              <a:t>Ответ</a:t>
            </a:r>
            <a:r>
              <a:rPr lang="ru-RU" sz="1800" b="1" dirty="0"/>
              <a:t>: </a:t>
            </a:r>
            <a:endParaRPr lang="en-US" sz="1800" b="1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Новых </a:t>
            </a:r>
            <a:r>
              <a:rPr lang="ru-RU" sz="1800" dirty="0"/>
              <a:t>условий нет. </a:t>
            </a:r>
            <a:endParaRPr lang="en-US" sz="1800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Общие </a:t>
            </a:r>
            <a:r>
              <a:rPr lang="ru-RU" sz="1800" dirty="0"/>
              <a:t>условия для вычета НДС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•</a:t>
            </a:r>
            <a:r>
              <a:rPr lang="ru-RU" sz="1800" dirty="0"/>
              <a:t>	Вы - плательщик НДС и не применяете освобождение от этого налога.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•</a:t>
            </a:r>
            <a:r>
              <a:rPr lang="ru-RU" sz="1800" dirty="0"/>
              <a:t>	Товары (работы, услуги) и имущественные права предназначены для деятельности, облагаемой НДС, в том числе для перепродажи (есть исключения).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Если </a:t>
            </a:r>
            <a:r>
              <a:rPr lang="ru-RU" sz="1800" dirty="0"/>
              <a:t>вы используете их в необлагаемых операциях, заявить вычет по общему правилу вы не можете. Сумму "входного" НДС необходимо включите в их стоимость (п. 2 ст. 170 НК РФ).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 smtClean="0"/>
              <a:t>А </a:t>
            </a:r>
            <a:r>
              <a:rPr lang="ru-RU" sz="1800" dirty="0"/>
              <a:t>вот если вы изначально приобретали их для операций, не облагаемых НДС, но фактически использовали в операциях, которые облагаются налогом, то вы вправе воспользоваться вычетом (Письмо Минфина России от 01.06.2010 N 03-07-11/230).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/>
              <a:t>В обратной ситуации, когда вы приняли НДС к вычету на основании </a:t>
            </a:r>
            <a:r>
              <a:rPr lang="ru-RU" sz="1800" dirty="0" err="1"/>
              <a:t>пп</a:t>
            </a:r>
            <a:r>
              <a:rPr lang="ru-RU" sz="1800" dirty="0"/>
              <a:t>. 1 п. 2 ст. 171 НК РФ по товарам (работам, услугам) и имущественным правам, а потом использовали их в необлагаемых операциях, сумму налога нужно восстановить (п. 3 ст. 170 НК РФ).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dirty="0"/>
              <a:t>Если у вас есть как операции, облагаемые НДС, так и освобождаемые от налога, вы должны вести раздельный учет (п. 4 ст. 149 НК РФ).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0005" y="1067694"/>
            <a:ext cx="9961581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3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0912" y="107152"/>
            <a:ext cx="9918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Вопрос: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Каковы </a:t>
            </a:r>
            <a:r>
              <a:rPr lang="ru-RU" dirty="0"/>
              <a:t>особенности исчисления и уплаты НДС при реализации товаров через иностранные </a:t>
            </a:r>
            <a:r>
              <a:rPr lang="ru-RU" dirty="0" err="1"/>
              <a:t>маркетплейсы</a:t>
            </a:r>
            <a:r>
              <a:rPr lang="ru-RU" dirty="0"/>
              <a:t> после полного вступления в силу новых правил?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0004" y="1132680"/>
            <a:ext cx="9520517" cy="166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0912" y="1333948"/>
            <a:ext cx="11005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Ответ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0153" y="1706852"/>
            <a:ext cx="113672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Особенности </a:t>
            </a:r>
            <a:r>
              <a:rPr lang="ru-RU" b="1" dirty="0"/>
              <a:t>уплаты НДС </a:t>
            </a:r>
            <a:r>
              <a:rPr lang="ru-RU" dirty="0"/>
              <a:t>при реализации товаров физическим лицам через сеть "Интернет" установлены в статье 174.3 Кодекса. </a:t>
            </a:r>
            <a:r>
              <a:rPr lang="ru-RU" dirty="0" smtClean="0"/>
              <a:t>Согласно </a:t>
            </a:r>
            <a:r>
              <a:rPr lang="ru-RU" dirty="0"/>
              <a:t>пункту 2 статьи 174.3 Кодекса при реализации российскими </a:t>
            </a:r>
            <a:r>
              <a:rPr lang="ru-RU" dirty="0" err="1"/>
              <a:t>маркетплейсами</a:t>
            </a:r>
            <a:r>
              <a:rPr lang="ru-RU" dirty="0"/>
              <a:t> покупателям - физическим лицам товаров (местом реализации которых признается территория Российской Федерации на основании подпункта 4 пункта 1 статьи 147 Кодекса</a:t>
            </a:r>
            <a:r>
              <a:rPr lang="ru-RU" dirty="0" smtClean="0"/>
              <a:t>). </a:t>
            </a:r>
            <a:r>
              <a:rPr lang="ru-RU" b="1" dirty="0" smtClean="0"/>
              <a:t>Моментом </a:t>
            </a:r>
            <a:r>
              <a:rPr lang="ru-RU" b="1" dirty="0"/>
              <a:t>определения налоговой базы </a:t>
            </a:r>
            <a:r>
              <a:rPr lang="ru-RU" dirty="0"/>
              <a:t>является последний день налогового периода, в котором поступила оплата (частичная оплата) реализованных товаров. </a:t>
            </a:r>
            <a:endParaRPr lang="ru-RU" dirty="0" smtClean="0"/>
          </a:p>
          <a:p>
            <a:r>
              <a:rPr lang="ru-RU" b="1" dirty="0" smtClean="0"/>
              <a:t>Налоговая </a:t>
            </a:r>
            <a:r>
              <a:rPr lang="ru-RU" b="1" dirty="0"/>
              <a:t>база </a:t>
            </a:r>
            <a:r>
              <a:rPr lang="ru-RU" dirty="0"/>
              <a:t>определяется как стоимость указанных товаров с учетом суммы налога, исчисленная исходя из фактических цен их реализации.</a:t>
            </a:r>
          </a:p>
          <a:p>
            <a:r>
              <a:rPr lang="ru-RU" dirty="0" smtClean="0"/>
              <a:t>Пунктом </a:t>
            </a:r>
            <a:r>
              <a:rPr lang="ru-RU" dirty="0"/>
              <a:t>3 статьи 174.3 Кодекса установлено, что сумма налога определяется как соответствующая </a:t>
            </a:r>
            <a:r>
              <a:rPr lang="ru-RU" b="1" dirty="0"/>
              <a:t>расчетной налоговой ставке в размере 16,67 </a:t>
            </a:r>
            <a:r>
              <a:rPr lang="ru-RU" b="1" dirty="0" smtClean="0"/>
              <a:t>(с 01.01.2026 18,03) процента </a:t>
            </a:r>
            <a:r>
              <a:rPr lang="ru-RU" b="1" dirty="0"/>
              <a:t>или 9,09 процента </a:t>
            </a:r>
            <a:r>
              <a:rPr lang="ru-RU" b="1" dirty="0" smtClean="0"/>
              <a:t>и </a:t>
            </a:r>
            <a:r>
              <a:rPr lang="ru-RU" dirty="0" smtClean="0"/>
              <a:t>(в </a:t>
            </a:r>
            <a:r>
              <a:rPr lang="ru-RU" dirty="0"/>
              <a:t>случаях, предусмотренных пунктом 2 статьи 164 Кодекса) процентная доля налоговой базы.</a:t>
            </a:r>
          </a:p>
          <a:p>
            <a:r>
              <a:rPr lang="ru-RU" dirty="0"/>
              <a:t>При возврате ранее реализованного товара либо при отказе покупателя - физического лица от поставки оплаченного (частично оплаченного) товара сумма НДС, исчисленная российским </a:t>
            </a:r>
            <a:r>
              <a:rPr lang="ru-RU" dirty="0" err="1"/>
              <a:t>маркетплейсом</a:t>
            </a:r>
            <a:r>
              <a:rPr lang="ru-RU" dirty="0"/>
              <a:t> по такому товару и уплаченная в бюджет, с учетом положений пункта 5 статьи 171 Кодекса, подлежит вычету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</TotalTime>
  <Words>2685</Words>
  <Application>Microsoft Office PowerPoint</Application>
  <PresentationFormat>Произвольный</PresentationFormat>
  <Paragraphs>125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Вопрос: ИП на УСН доходы. 11.10.2024 от Фонда поступил аванс на р/с 22 млн. руб. за работы на объекте. 16.04.2025 поступил на р/с аванс от другой организации 22 млн. руб. за те же работы на объекте. 18.04.2025 возвращен аванс Фонду в сумме 22.млн. руб. В сентябре все поступления на наш р/счет с начала года превысили 60 млн. руб. и составили 61 млн. руб.  Доход за 9 месяцев с учетом возврата оплаты составил 39 млн. руб. (61млн – 22 млн). Должны ли мы с октября перейти на НДС 5%?  Ответ: Нет. Не должны Если в течение налогового периода по налогу, уплачиваемому в связи с применением УСН, у организации, указанной в абз. 3 п. 1 ст. 145 НК РФ, сумма доходов, определяемых в соответствии со ст. 346.15 и пп. 1 и 3 п. 1 ст. 346.25НК РФ, превысила в совокупности 60 млн руб., такая организация начиная с 1-го числа месяца, следующего за месяцем, в котором имело место такое превышение, начинает исполнять обязанности налогоплательщика НДС (абз. 3 п. 5 ст. 145 НК РФ). Налоговым периодом по УСН признается календарный год (п. 1 ст. 346.19 НК РФ). В целях УСН датой получения доходов признается день поступления денежных средств на счета в банках, и (или) на счет цифрового рубля, и (или) в кассу, получения иного имущества (работ, услуг) и (или) имущественных прав, а также погашения задолженности (оплаты) налогоплательщику иным способом (кассовый метод) (абз. 1 п. 1 ст. 346.17 НК РФ). В случае возврата налогоплательщиком сумм, ранее полученных в счет предварительной оплаты поставки товаров, выполнения работ, оказания услуг, передачи имущественных прав, на сумму возврата уменьшаются доходы того налогового (отчетного) периода, в котором произведен возврат (абз. 3 п. 1 ст. 346.17 НК РФ). </vt:lpstr>
      <vt:lpstr>Презентация PowerPoint</vt:lpstr>
      <vt:lpstr>Презентация PowerPoint</vt:lpstr>
      <vt:lpstr>Презентация PowerPoint</vt:lpstr>
      <vt:lpstr>Вопрос: Ожидаются ли изменения в ставках НДС или в перечне товаров/услуг, облагаемых по льготным ставкам (0%, 10%) в 2026 году? </vt:lpstr>
      <vt:lpstr>Вопрос:  Как будет работать новый механизм «Автоматизированного НДС» для добросовестных налогоплательщиков, и какие преференции он даст? </vt:lpstr>
      <vt:lpstr>Вопрос:  Какие новые условия и ограничения по применению налоговых вычетов по НДС планируются, особенно в связи с борьбой с необоснованными вычетами? </vt:lpstr>
      <vt:lpstr>Презентация PowerPoint</vt:lpstr>
      <vt:lpstr>Презентация PowerPoint</vt:lpstr>
      <vt:lpstr>Вопрос: При переходе на УСН с НДС, часть продаж становится не рентабельной (большая стоимость товара, маленькая прибыль). Является ли это основанием для легального создания дополнительной организации для проведения таких сделок? </vt:lpstr>
      <vt:lpstr>Вопрос: Можно ли добровольно перейти на УСН+НДС, даже если в 2025 году доход меньше предела в 20 млн? Для этого надо какую-то форму заявления подавать в ИФНС?</vt:lpstr>
      <vt:lpstr>Вопрос: Переход с НДС 20% на НДС 5% - необходимо ли восстанавливать НДС? </vt:lpstr>
      <vt:lpstr>Вопрос: Пекарня. Есть столики для клиентов. Является ли это общепитом и подпадает ли под ст. 149 НК РФ?</vt:lpstr>
      <vt:lpstr>Организация торгует медицинскими изделиями и оборудованиями, подпадающими под льготную ставку НДС по ст. 149 НК РФ без НДС и 10%.Разные поставщики один и тот же товар подпадающий под льготу по регистрационному удостоверению , могут выставлять товар с НДС 20% и без НДС. Вопрос: Можем мы реализовать товар по ставке без НДС при входном НДС 20%, если есть подтверждение по РУ , что этот товар не облагается НДС?</vt:lpstr>
      <vt:lpstr>Вопрос:  Крупные застройщики с эскроу счетами освобождены в 2026 году от НДС?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Перевертайло Юлия Викторовна</cp:lastModifiedBy>
  <cp:revision>132</cp:revision>
  <cp:lastPrinted>2025-12-08T09:16:45Z</cp:lastPrinted>
  <dcterms:created xsi:type="dcterms:W3CDTF">2025-05-13T09:24:29Z</dcterms:created>
  <dcterms:modified xsi:type="dcterms:W3CDTF">2025-12-10T05:37:03Z</dcterms:modified>
</cp:coreProperties>
</file>