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94" r:id="rId2"/>
    <p:sldId id="297" r:id="rId3"/>
    <p:sldId id="298" r:id="rId4"/>
    <p:sldId id="299" r:id="rId5"/>
    <p:sldId id="30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737" autoAdjust="0"/>
  </p:normalViewPr>
  <p:slideViewPr>
    <p:cSldViewPr snapToGrid="0">
      <p:cViewPr>
        <p:scale>
          <a:sx n="100" d="100"/>
          <a:sy n="100" d="100"/>
        </p:scale>
        <p:origin x="-942" y="-324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97D0E-858A-450F-9D70-9F698FD65B75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49472-FDF5-482B-BF74-5FD0A3702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446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29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6" y="1606886"/>
            <a:ext cx="9760919" cy="4829253"/>
          </a:xfrm>
        </p:spPr>
        <p:txBody>
          <a:bodyPr/>
          <a:lstStyle>
            <a:lvl1pPr marL="362574" indent="0">
              <a:buFontTx/>
              <a:buNone/>
              <a:defRPr b="1">
                <a:latin typeface="Trebuchet MS" panose="020B0603020202020204" pitchFamily="34" charset="0"/>
              </a:defRPr>
            </a:lvl1pPr>
            <a:lvl2pPr marL="359408" indent="3175">
              <a:defRPr>
                <a:latin typeface="Trebuchet MS" panose="020B0603020202020204" pitchFamily="34" charset="0"/>
              </a:defRPr>
            </a:lvl2pPr>
            <a:lvl3pPr marL="626989" indent="-259662">
              <a:tabLst/>
              <a:defRPr>
                <a:latin typeface="Trebuchet MS" panose="020B0603020202020204" pitchFamily="34" charset="0"/>
              </a:defRPr>
            </a:lvl3pPr>
            <a:lvl4pPr marL="0" indent="359408">
              <a:lnSpc>
                <a:spcPts val="1800"/>
              </a:lnSpc>
              <a:spcBef>
                <a:spcPts val="400"/>
              </a:spcBef>
              <a:defRPr>
                <a:latin typeface="Trebuchet MS" panose="020B0603020202020204" pitchFamily="34" charset="0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1"/>
            <a:ext cx="1231491" cy="376853"/>
          </a:xfrm>
          <a:prstGeom prst="rect">
            <a:avLst/>
          </a:prstGeom>
          <a:noFill/>
        </p:spPr>
        <p:txBody>
          <a:bodyPr wrap="square" lIns="91200" tIns="45601" rIns="91200" bIns="45601" rtlCol="0">
            <a:noAutofit/>
          </a:bodyPr>
          <a:lstStyle/>
          <a:p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84"/>
            <a:ext cx="9782922" cy="1105803"/>
          </a:xfrm>
        </p:spPr>
        <p:txBody>
          <a:bodyPr/>
          <a:lstStyle>
            <a:lvl1pPr marL="0" marR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>
                <a:latin typeface="Trebuchet MS" panose="020B0603020202020204" pitchFamily="34" charset="0"/>
              </a:defRPr>
            </a:lvl1pPr>
          </a:lstStyle>
          <a:p>
            <a:pPr marL="0" marR="0" lvl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7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  <p:sldLayoutId id="2147483679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b="0" dirty="0" smtClean="0"/>
              <a:t> </a:t>
            </a:r>
            <a:r>
              <a:rPr lang="ru-RU" dirty="0"/>
              <a:t>ОСНОВНЫЕ ИЗМЕНЕНИЯ В ЗАКОНОДАТЕЛЬСТВЕ </a:t>
            </a:r>
            <a:endParaRPr lang="ru-RU" b="0" dirty="0"/>
          </a:p>
          <a:p>
            <a:pPr lvl="1"/>
            <a:r>
              <a:rPr lang="ru-RU" sz="1600" b="1" dirty="0"/>
              <a:t>→ ФЕДЕРАЛЬНЫЙ ЗАКОН ОТ 28.11.2025 № 425-ФЗ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40000" contrast="-40000"/>
          </a:blip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Упрощенная система налогообложения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48840" y="1129552"/>
            <a:ext cx="3456384" cy="3223374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pPr algn="just"/>
            <a:endParaRPr lang="ru-RU" sz="1600" b="1" u="sng" dirty="0">
              <a:solidFill>
                <a:schemeClr val="tx1"/>
              </a:solidFill>
            </a:endParaRPr>
          </a:p>
          <a:p>
            <a:pPr algn="just"/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Расширен перечень расходов</a:t>
            </a:r>
          </a:p>
          <a:p>
            <a:pPr algn="just"/>
            <a:endParaRPr lang="ru-RU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Плательщикам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 УСН для объекта доходы-расходы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предоставлена возможность учитывать в расходах иные расходы, определяемые в установленном гл. 25 НК РФ  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125516" y="1419226"/>
            <a:ext cx="3456384" cy="323850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Пониженные налоговые ставки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(в том числе 0%)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по УСН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могут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 устанавливаться субъектами РФ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только по видам деятельности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, которые определены Правительством РФ,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 учетом установленных критериев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848600" y="1914525"/>
            <a:ext cx="3456384" cy="307265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>
              <a:solidFill>
                <a:schemeClr val="tx1"/>
              </a:solidFill>
            </a:endParaRPr>
          </a:p>
          <a:p>
            <a:pPr algn="just"/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Адвокаты, учредившие </a:t>
            </a:r>
            <a:r>
              <a:rPr lang="ru-RU" sz="1600" b="1" u="sng" dirty="0">
                <a:solidFill>
                  <a:schemeClr val="bg1">
                    <a:lumMod val="10000"/>
                  </a:schemeClr>
                </a:solidFill>
              </a:rPr>
              <a:t>адвокатские кабинеты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, а также иные формы адвокатских образований, в случае осуществления иных видов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деятельности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могут применять УСН </a:t>
            </a:r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78049" y="4946728"/>
            <a:ext cx="7094934" cy="1369974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При переходе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 с УСН на ОСНО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можно учесть в составе расходов по налогу на прибыль стоимость реализованных товаров, если оплата за них произведена в периоде применения УСН не позднее чем за 3 года до перехода. 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360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Патентная система налогообложения</a:t>
            </a:r>
            <a:br>
              <a:rPr lang="ru-RU" dirty="0" smtClean="0"/>
            </a:br>
            <a:r>
              <a:rPr lang="ru-RU" sz="1600" b="0" dirty="0" smtClean="0"/>
              <a:t>вступление в силу с 01.01.2026</a:t>
            </a:r>
            <a:endParaRPr lang="ru-RU" sz="16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82240" y="1226763"/>
            <a:ext cx="3456384" cy="4537823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Снижена предельная величина доходов для применения ПСН</a:t>
            </a:r>
          </a:p>
          <a:p>
            <a:pPr algn="just"/>
            <a:r>
              <a:rPr lang="ru-RU" sz="1400" dirty="0" smtClean="0">
                <a:solidFill>
                  <a:schemeClr val="bg1">
                    <a:lumMod val="10000"/>
                  </a:schemeClr>
                </a:solidFill>
              </a:rPr>
              <a:t>(сейчас 60 млн руб.):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→ 20 млн руб. в 2026 году;</a:t>
            </a:r>
          </a:p>
          <a:p>
            <a:pPr algn="just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→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15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млн руб. в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2027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году;</a:t>
            </a:r>
          </a:p>
          <a:p>
            <a:pPr algn="just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→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10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млн руб.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 2028 года</a:t>
            </a: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Если доход от реализации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в 2025 году превысил 20 млн руб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., то с 2026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ПСН не применяется.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Если в 2025 году не превысил, а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превысил в течение 2026,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то право на применение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ПСН утрачивается с начала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действия патента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92266" y="1695451"/>
            <a:ext cx="3456384" cy="207644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Новая возможность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ИП представлять </a:t>
            </a:r>
            <a:r>
              <a:rPr lang="ru-RU" sz="1600" b="1" u="sng" dirty="0">
                <a:solidFill>
                  <a:schemeClr val="bg1">
                    <a:lumMod val="10000"/>
                  </a:schemeClr>
                </a:solidFill>
              </a:rPr>
              <a:t>уточненное заявление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на получение патента в связи с изменением количества физических показателей </a:t>
            </a:r>
            <a:endParaRPr lang="ru-RU" sz="1600" b="1" u="sng" dirty="0" smtClean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439150" y="2324100"/>
            <a:ext cx="3456384" cy="234315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u="sng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Розничная торговля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через объекты стационарной торговой сети и 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грузовые автоперевозки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остались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в списке видов деятельности для применения ПСН в 2026 году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92266" y="5078450"/>
            <a:ext cx="7094934" cy="96829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Вид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деятельности: «Услуги уличных патрулей, охранников, сторожей,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вахтеров»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исключен из списка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для применения ПСН с 2026 года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2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Туристический налог</a:t>
            </a:r>
            <a:br>
              <a:rPr lang="ru-RU" dirty="0" smtClean="0"/>
            </a:br>
            <a:endParaRPr lang="ru-RU" sz="16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82240" y="1226764"/>
            <a:ext cx="3456384" cy="205936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Действие нормы о выявлении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муниципальными образованиями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средств размещения и направления сведений о них в налоговые органы продлено на 2026 год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43450" y="1226764"/>
            <a:ext cx="4991100" cy="142973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Муниципальные образования могут дифференцировать налоговые ставки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по туристическому налогу в зависимости от сезонности и (или) типа средства размещения</a:t>
            </a:r>
            <a:endParaRPr lang="ru-RU" sz="1600" b="1" u="sng" dirty="0" smtClean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82239" y="3505200"/>
            <a:ext cx="4770836" cy="220980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u="sng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b="1" dirty="0" err="1" smtClean="0">
                <a:solidFill>
                  <a:schemeClr val="bg1">
                    <a:lumMod val="10000"/>
                  </a:schemeClr>
                </a:solidFill>
              </a:rPr>
              <a:t>Турналог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 не 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платится с путевок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на санаторно-курортное лечение по </a:t>
            </a:r>
            <a:r>
              <a:rPr lang="ru-RU" sz="1600" dirty="0" err="1">
                <a:solidFill>
                  <a:schemeClr val="bg1">
                    <a:lumMod val="10000"/>
                  </a:schemeClr>
                </a:solidFill>
              </a:rPr>
              <a:t>медпоказаниям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, оплаченных 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за счет бюджетных 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средств</a:t>
            </a: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НОВАЯ СТАТЬЯ 418.5-1 НК РФ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Вступила в силу с 28.11.2025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196607" y="2801977"/>
            <a:ext cx="5014317" cy="96829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Ставка туристического налога </a:t>
            </a:r>
            <a:r>
              <a:rPr lang="ru-RU" sz="1600" b="1" u="sng" dirty="0" smtClean="0">
                <a:solidFill>
                  <a:schemeClr val="bg1">
                    <a:lumMod val="10000"/>
                  </a:schemeClr>
                </a:solidFill>
              </a:rPr>
              <a:t>в 2026 году = 2% </a:t>
            </a:r>
          </a:p>
          <a:p>
            <a:pPr algn="just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(для </a:t>
            </a: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Апансенковского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 = 1%)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43575" y="3952875"/>
            <a:ext cx="5467351" cy="2619375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Новые МО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Ставропольского края с </a:t>
            </a:r>
            <a:r>
              <a:rPr lang="ru-RU" sz="1600" b="1" dirty="0" err="1" smtClean="0">
                <a:solidFill>
                  <a:schemeClr val="bg1">
                    <a:lumMod val="10000"/>
                  </a:schemeClr>
                </a:solidFill>
              </a:rPr>
              <a:t>турналогом</a:t>
            </a:r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 2026 года: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Новоалександровский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Петровский ГО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Труновский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Красногвардейский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Кировский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Степновский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err="1" smtClean="0">
                <a:solidFill>
                  <a:schemeClr val="bg1">
                    <a:lumMod val="10000"/>
                  </a:schemeClr>
                </a:solidFill>
              </a:rPr>
              <a:t>Левокумский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 МО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Андроповский МО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2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Игорный бизнес</a:t>
            </a:r>
            <a:br>
              <a:rPr lang="ru-RU" dirty="0" smtClean="0"/>
            </a:br>
            <a:endParaRPr lang="ru-RU" sz="16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82239" y="1226764"/>
            <a:ext cx="4675585" cy="1783136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Глава 29 НК РФ 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«Игорный бизнес»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 – утрачивает силу </a:t>
            </a:r>
          </a:p>
          <a:p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Вводится новая глава 25.5 НК РФ «Игорный бизнес»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9614" y="1226764"/>
            <a:ext cx="4675585" cy="1783136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Налог зачисляется в Федеральный бюджет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(раньше зачислялся в региональный)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2238" y="3874714"/>
            <a:ext cx="4675585" cy="1783136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bg1">
                    <a:lumMod val="10000"/>
                  </a:schemeClr>
                </a:solidFill>
              </a:rPr>
              <a:t>Букмекеры исчисляют налог по ставке 7% с Валового дохода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(разница между принятыми ставками и выплаченными выигрышами) </a:t>
            </a:r>
            <a:endParaRPr lang="ru-RU" sz="16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06762" y="3874714"/>
            <a:ext cx="4675585" cy="1783136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endParaRPr lang="ru-RU" sz="1600" b="1" u="sng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Условия 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налогообложения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отношении организаторов азартных игр </a:t>
            </a:r>
            <a:r>
              <a:rPr lang="ru-RU" sz="1600" b="1" dirty="0">
                <a:solidFill>
                  <a:schemeClr val="bg1">
                    <a:lumMod val="10000"/>
                  </a:schemeClr>
                </a:solidFill>
              </a:rPr>
              <a:t>в казино и залах игровых автоматов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сохранены</a:t>
            </a:r>
            <a:endParaRPr lang="ru-RU" sz="16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6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436</Words>
  <Application>Microsoft Office PowerPoint</Application>
  <PresentationFormat>Произвольный</PresentationFormat>
  <Paragraphs>67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Упрощенная система налогообложения вступление в силу с 01.01.2026</vt:lpstr>
      <vt:lpstr>Патентная система налогообложения вступление в силу с 01.01.2026</vt:lpstr>
      <vt:lpstr>Туристический налог </vt:lpstr>
      <vt:lpstr>Игорный бизнес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Решетов Василий Владимирович</dc:creator>
  <cp:lastModifiedBy>Решетов Василий Владимирович</cp:lastModifiedBy>
  <cp:revision>107</cp:revision>
  <dcterms:created xsi:type="dcterms:W3CDTF">2025-05-13T09:24:29Z</dcterms:created>
  <dcterms:modified xsi:type="dcterms:W3CDTF">2025-12-04T12:19:29Z</dcterms:modified>
</cp:coreProperties>
</file>