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7"/>
  </p:notesMasterIdLst>
  <p:sldIdLst>
    <p:sldId id="294" r:id="rId2"/>
    <p:sldId id="297" r:id="rId3"/>
    <p:sldId id="298" r:id="rId4"/>
    <p:sldId id="299" r:id="rId5"/>
    <p:sldId id="300" r:id="rId6"/>
    <p:sldId id="302" r:id="rId7"/>
    <p:sldId id="303" r:id="rId8"/>
    <p:sldId id="305" r:id="rId9"/>
    <p:sldId id="304" r:id="rId10"/>
    <p:sldId id="306" r:id="rId11"/>
    <p:sldId id="308" r:id="rId12"/>
    <p:sldId id="309" r:id="rId13"/>
    <p:sldId id="310" r:id="rId14"/>
    <p:sldId id="311" r:id="rId15"/>
    <p:sldId id="31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02B"/>
    <a:srgbClr val="F8FAFF"/>
    <a:srgbClr val="EDF1F6"/>
    <a:srgbClr val="EEF1F7"/>
    <a:srgbClr val="9DA6B7"/>
    <a:srgbClr val="B6C2D4"/>
    <a:srgbClr val="A8B3C1"/>
    <a:srgbClr val="9CAFCC"/>
    <a:srgbClr val="AEB9CA"/>
    <a:srgbClr val="A7B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95"/>
  </p:normalViewPr>
  <p:slideViewPr>
    <p:cSldViewPr snapToGrid="0">
      <p:cViewPr>
        <p:scale>
          <a:sx n="100" d="100"/>
          <a:sy n="100" d="100"/>
        </p:scale>
        <p:origin x="-942" y="726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69277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2064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8237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December 5, 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3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207910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6146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8129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1214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71012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7037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06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61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676" r:id="rId14"/>
    <p:sldLayoutId id="2147483677" r:id="rId15"/>
    <p:sldLayoutId id="2147483678" r:id="rId16"/>
    <p:sldLayoutId id="2147483672" r:id="rId17"/>
    <p:sldLayoutId id="2147483670" r:id="rId18"/>
    <p:sldLayoutId id="2147483675" r:id="rId19"/>
    <p:sldLayoutId id="2147483669" r:id="rId20"/>
    <p:sldLayoutId id="2147483649" r:id="rId21"/>
    <p:sldLayoutId id="2147483661" r:id="rId22"/>
    <p:sldLayoutId id="2147483663" r:id="rId23"/>
    <p:sldLayoutId id="2147483673" r:id="rId24"/>
    <p:sldLayoutId id="2147483666" r:id="rId25"/>
    <p:sldLayoutId id="2147483667" r:id="rId26"/>
    <p:sldLayoutId id="2147483674" r:id="rId27"/>
    <p:sldLayoutId id="2147483668" r:id="rId28"/>
    <p:sldLayoutId id="2147483671" r:id="rId29"/>
    <p:sldLayoutId id="2147483679" r:id="rId3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ED702B"/>
                </a:solidFill>
                <a:latin typeface="Century Schoolbook" pitchFamily="18" charset="0"/>
                <a:ea typeface="Amiri" pitchFamily="2" charset="-78"/>
                <a:cs typeface="Amiri" pitchFamily="2" charset="-78"/>
              </a:rPr>
              <a:t>Амнистия по  дроблению бизнеса</a:t>
            </a:r>
          </a:p>
          <a:p>
            <a:endParaRPr lang="ru-RU" sz="2800" b="1" i="1" dirty="0" smtClean="0">
              <a:solidFill>
                <a:srgbClr val="ED702B"/>
              </a:solidFill>
              <a:latin typeface="Century Schoolbook" pitchFamily="18" charset="0"/>
              <a:ea typeface="Amiri" pitchFamily="2" charset="-78"/>
              <a:cs typeface="Amiri" pitchFamily="2" charset="-78"/>
            </a:endParaRPr>
          </a:p>
          <a:p>
            <a:endParaRPr lang="ru-RU" sz="1600" b="1" i="1" dirty="0" smtClean="0">
              <a:solidFill>
                <a:srgbClr val="ED702B"/>
              </a:solidFill>
              <a:latin typeface="Century Schoolbook" pitchFamily="18" charset="0"/>
              <a:ea typeface="Amiri" pitchFamily="2" charset="-78"/>
              <a:cs typeface="Amiri" pitchFamily="2" charset="-78"/>
            </a:endParaRPr>
          </a:p>
          <a:p>
            <a:r>
              <a:rPr lang="ru-RU" sz="1600" b="1" i="1" dirty="0" smtClean="0">
                <a:solidFill>
                  <a:srgbClr val="ED702B"/>
                </a:solidFill>
                <a:latin typeface="Century Schoolbook" pitchFamily="18" charset="0"/>
                <a:ea typeface="Amiri" pitchFamily="2" charset="-78"/>
                <a:cs typeface="Amiri" pitchFamily="2" charset="-78"/>
              </a:rPr>
              <a:t>г. Ставрополь 2025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Для чего это нужно?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r>
              <a:rPr lang="ru-RU" sz="2400" b="1" i="1" dirty="0">
                <a:solidFill>
                  <a:srgbClr val="ED702B"/>
                </a:solidFill>
              </a:rPr>
              <a:t>Освобождение от уплаты доначисленных </a:t>
            </a:r>
            <a:r>
              <a:rPr lang="ru-RU" sz="2400" b="1" i="1" dirty="0" smtClean="0">
                <a:solidFill>
                  <a:srgbClr val="ED702B"/>
                </a:solidFill>
              </a:rPr>
              <a:t>налогов</a:t>
            </a:r>
          </a:p>
          <a:p>
            <a:pPr algn="just"/>
            <a:endParaRPr lang="ru-RU" sz="2400" b="1" i="1" dirty="0">
              <a:solidFill>
                <a:srgbClr val="ED702B"/>
              </a:solidFill>
            </a:endParaRPr>
          </a:p>
          <a:p>
            <a:pPr algn="just"/>
            <a:r>
              <a:rPr lang="ru-RU" sz="2400" b="1" i="1" dirty="0">
                <a:solidFill>
                  <a:srgbClr val="ED702B"/>
                </a:solidFill>
              </a:rPr>
              <a:t>Освобождение от ответственности (штрафы, пени) по </a:t>
            </a:r>
            <a:r>
              <a:rPr lang="ru-RU" sz="2400" b="1" i="1" dirty="0" err="1">
                <a:solidFill>
                  <a:srgbClr val="ED702B"/>
                </a:solidFill>
              </a:rPr>
              <a:t>доначисленным</a:t>
            </a:r>
            <a:r>
              <a:rPr lang="ru-RU" sz="2400" b="1" i="1" dirty="0">
                <a:solidFill>
                  <a:srgbClr val="ED702B"/>
                </a:solidFill>
              </a:rPr>
              <a:t> </a:t>
            </a:r>
            <a:r>
              <a:rPr lang="ru-RU" sz="2400" b="1" i="1" dirty="0" smtClean="0">
                <a:solidFill>
                  <a:srgbClr val="ED702B"/>
                </a:solidFill>
              </a:rPr>
              <a:t>налогам</a:t>
            </a:r>
          </a:p>
          <a:p>
            <a:pPr algn="just"/>
            <a:endParaRPr lang="ru-RU" sz="2400" b="1" i="1" dirty="0">
              <a:solidFill>
                <a:srgbClr val="ED702B"/>
              </a:solidFill>
            </a:endParaRPr>
          </a:p>
          <a:p>
            <a:pPr algn="just"/>
            <a:r>
              <a:rPr lang="ru-RU" sz="2400" b="1" i="1" dirty="0">
                <a:solidFill>
                  <a:srgbClr val="ED702B"/>
                </a:solidFill>
              </a:rPr>
              <a:t>Правовая чистота.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4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044593"/>
              </p:ext>
            </p:extLst>
          </p:nvPr>
        </p:nvGraphicFramePr>
        <p:xfrm>
          <a:off x="466725" y="1390650"/>
          <a:ext cx="10753727" cy="5138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4898"/>
                <a:gridCol w="2266406"/>
                <a:gridCol w="1907248"/>
                <a:gridCol w="1769971"/>
                <a:gridCol w="1843110"/>
                <a:gridCol w="1762094"/>
              </a:tblGrid>
              <a:tr h="3559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0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УСН (упрощенка)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ПСН 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(патент)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ЕСХН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(сельхозналог)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АУСН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400" i="1" dirty="0" err="1">
                          <a:solidFill>
                            <a:schemeClr val="tx1"/>
                          </a:solidFill>
                          <a:effectLst/>
                        </a:rPr>
                        <a:t>автоупрощенка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effectLst/>
                        </a:rPr>
                        <a:t>НПД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400" i="1" dirty="0" err="1">
                          <a:solidFill>
                            <a:schemeClr val="tx1"/>
                          </a:solidFill>
                          <a:effectLst/>
                        </a:rPr>
                        <a:t>самозанятые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</a:tr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Для кого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ИП и ЮЛ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Только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ИП (ЮЛ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нельзя)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Производители сельхозпродукции – ИП И ЮЛ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ИП и ЮЛ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Только ИП и физлица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9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Пределы применения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2026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года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доход </a:t>
                      </a:r>
                      <a:r>
                        <a:rPr lang="ru-RU" sz="1400">
                          <a:solidFill>
                            <a:srgbClr val="FF0000"/>
                          </a:solidFill>
                          <a:effectLst/>
                        </a:rPr>
                        <a:t>до </a:t>
                      </a:r>
                      <a:r>
                        <a:rPr lang="ru-RU" sz="1400" smtClean="0">
                          <a:solidFill>
                            <a:srgbClr val="FF0000"/>
                          </a:solidFill>
                          <a:effectLst/>
                        </a:rPr>
                        <a:t>490,5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млн. рублей в год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До 130 работников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Для ЮЛ остаточная стоимость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ОС до 200 млн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. руб.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Доход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не более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20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млн. руб.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год от всей предпринимательской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До 15 человек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наемных работников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Для отдельных видов деятельности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предусмотрены пределы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 площади торгового зала, по количеству транспортных средств и др.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Доход от продажи собственной произведенной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сельхозпродукции не менее 70% 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но более 0 руб.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Доход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не более 60 млн.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руб. в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До 5 работников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Для ЮЛ остаточная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стоимость ОС до 150 млн. руб.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Счета в уполномоченных банках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Все расчеты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только по безналу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Доход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не более  2.4 млн. руб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. в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Нельзя иметь наемных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работников.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Перепродажа товаров запрещена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22961"/>
              </p:ext>
            </p:extLst>
          </p:nvPr>
        </p:nvGraphicFramePr>
        <p:xfrm>
          <a:off x="361950" y="1447800"/>
          <a:ext cx="11649074" cy="3925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217"/>
                <a:gridCol w="2315704"/>
                <a:gridCol w="1827379"/>
                <a:gridCol w="2295403"/>
                <a:gridCol w="2000372"/>
                <a:gridCol w="1904999"/>
              </a:tblGrid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УСН (упрощенка)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ПСН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(патент)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ЕСХН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(сельхозналог)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АУСН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автоупрощенка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НПД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самозанятые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</a:tr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Ставка налога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доходы </a:t>
                      </a: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6%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доходы минус расходы – </a:t>
                      </a: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6 %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суммы потенциального дохода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доходы минус расходы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доходы – </a:t>
                      </a: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доходы минус расходы – </a:t>
                      </a: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доходов от физических лиц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доходов от ИП и ЮЛ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9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 на прибыль, НДФЛ и налог на имущество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не платят налог на прибыль и налог на имущество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ИП – не платят предпринимательский НДФЛ и налог на имущество (предпринимательское)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не совмещает данный режим налогообложения с иными, то уплачивает только стоимость патента.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не платят налог на прибыль и налог на имущество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ИП – не платят предпринимательский НДФЛ и налог на имущество (предпринимательское)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не платят налог на прибыль и налог на имущество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ИП – не платят предпринимательский НДФЛ и налог на имущество (предпринимательское)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платят предпринимательский НДФЛ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58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93488"/>
              </p:ext>
            </p:extLst>
          </p:nvPr>
        </p:nvGraphicFramePr>
        <p:xfrm>
          <a:off x="361950" y="1447800"/>
          <a:ext cx="11649074" cy="5080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217"/>
                <a:gridCol w="2315704"/>
                <a:gridCol w="1827379"/>
                <a:gridCol w="2295403"/>
                <a:gridCol w="2000372"/>
                <a:gridCol w="1904999"/>
              </a:tblGrid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УСН (упрощенка)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ПСН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(патент)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ЕСХН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(сельхозналог)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АУСН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автоупрощенка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НПД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самозанятые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</a:tr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Страховые взносы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Обязательны.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«доходы» ИП уменьшают  УСН до 100%  (если нет наемников), все остальные могут уменьшить налог по УСН до 50%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Обязательны.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«доходы» ИП уменьшают  УСН до 100%  (если нет наемников), все остальные могут уменьшить налог по ПСН до 50%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9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НДС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Освобождены, если  доход меньше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 руб. в календарном  году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Освобождены, если  доход меньше 60 млн. руб. в календарном  году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9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814900"/>
              </p:ext>
            </p:extLst>
          </p:nvPr>
        </p:nvGraphicFramePr>
        <p:xfrm>
          <a:off x="361950" y="1447800"/>
          <a:ext cx="11649074" cy="38535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217"/>
                <a:gridCol w="2315704"/>
                <a:gridCol w="1827379"/>
                <a:gridCol w="2295403"/>
                <a:gridCol w="2000372"/>
                <a:gridCol w="1904999"/>
              </a:tblGrid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УСН (упрощенка)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ПСН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(патент)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ЕСХН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(сельхозналог)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АУСН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автоупрощенка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НПД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самозанятые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5000"/>
                      </a:srgbClr>
                    </a:solidFill>
                  </a:tcPr>
                </a:tc>
              </a:tr>
              <a:tr h="3559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Отчетность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Декларация по УСН 1 раз в год (поквартально авансовые платежи)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 декларации. Патент приобретается на определенный срок в пределах календарного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Декларация по УСН 1 раз в год (1 полугодовой авансовый платеж)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Нет. Все операции через мобильное приложение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9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Бухучет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обязательный, но в упрощенной форме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ведется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обязательный, но в упрощенной форме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ЮЛ – обязательный, но в упрощенной форме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ведется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962149"/>
            <a:ext cx="11065329" cy="4238625"/>
          </a:xfrm>
        </p:spPr>
        <p:txBody>
          <a:bodyPr>
            <a:normAutofit/>
          </a:bodyPr>
          <a:lstStyle/>
          <a:p>
            <a:pPr lvl="0"/>
            <a:r>
              <a:rPr lang="ru-RU" sz="2400" b="1" dirty="0"/>
              <a:t>Дробление – </a:t>
            </a:r>
            <a:r>
              <a:rPr lang="ru-RU" sz="2400" b="1" dirty="0">
                <a:solidFill>
                  <a:srgbClr val="ED702B"/>
                </a:solidFill>
              </a:rPr>
              <a:t>это плохо</a:t>
            </a:r>
            <a:r>
              <a:rPr lang="ru-RU" sz="2400" b="1" dirty="0"/>
              <a:t>!</a:t>
            </a:r>
            <a:endParaRPr lang="ru-RU" sz="2400" dirty="0"/>
          </a:p>
          <a:p>
            <a:endParaRPr lang="ru-RU" sz="2400" dirty="0" smtClean="0"/>
          </a:p>
          <a:p>
            <a:pPr lvl="0"/>
            <a:r>
              <a:rPr lang="ru-RU" sz="2400" b="1" dirty="0">
                <a:solidFill>
                  <a:srgbClr val="ED702B"/>
                </a:solidFill>
              </a:rPr>
              <a:t>Отказаться</a:t>
            </a:r>
            <a:r>
              <a:rPr lang="ru-RU" sz="2400" b="1" dirty="0"/>
              <a:t> от дробления </a:t>
            </a:r>
            <a:r>
              <a:rPr lang="ru-RU" sz="2400" b="1" dirty="0">
                <a:solidFill>
                  <a:srgbClr val="ED702B"/>
                </a:solidFill>
              </a:rPr>
              <a:t>необходимо</a:t>
            </a:r>
            <a:r>
              <a:rPr lang="ru-RU" sz="2400" b="1" dirty="0"/>
              <a:t> в любом случае!</a:t>
            </a:r>
            <a:endParaRPr lang="ru-RU" sz="2400" dirty="0"/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Отказаться </a:t>
            </a:r>
            <a:r>
              <a:rPr lang="ru-RU" sz="2400" b="1" dirty="0"/>
              <a:t>необходимо </a:t>
            </a:r>
            <a:r>
              <a:rPr lang="ru-RU" sz="2400" b="1" dirty="0">
                <a:solidFill>
                  <a:srgbClr val="ED702B"/>
                </a:solidFill>
              </a:rPr>
              <a:t>добровольно</a:t>
            </a:r>
            <a:r>
              <a:rPr lang="ru-RU" sz="2400" b="1" dirty="0" smtClean="0"/>
              <a:t>!</a:t>
            </a:r>
          </a:p>
          <a:p>
            <a:pPr lvl="0"/>
            <a:endParaRPr lang="ru-RU" sz="2400" b="1" dirty="0"/>
          </a:p>
          <a:p>
            <a:r>
              <a:rPr lang="ru-RU" sz="2400" b="1" dirty="0"/>
              <a:t>Формула отказа от дробления – это </a:t>
            </a:r>
            <a:r>
              <a:rPr lang="ru-RU" sz="2400" b="1" dirty="0">
                <a:solidFill>
                  <a:srgbClr val="ED702B"/>
                </a:solidFill>
              </a:rPr>
              <a:t>ведение </a:t>
            </a:r>
            <a:r>
              <a:rPr lang="ru-RU" sz="2400" b="1" dirty="0" smtClean="0">
                <a:solidFill>
                  <a:srgbClr val="ED702B"/>
                </a:solidFill>
              </a:rPr>
              <a:t>бизнеса честно</a:t>
            </a:r>
            <a:r>
              <a:rPr lang="ru-RU" sz="2400" b="1" dirty="0" smtClean="0"/>
              <a:t>, то есть так</a:t>
            </a:r>
            <a:r>
              <a:rPr lang="ru-RU" sz="2400" b="1" dirty="0"/>
              <a:t>, как если бы дробления не было!</a:t>
            </a:r>
            <a:endParaRPr lang="ru-RU" sz="2400" dirty="0"/>
          </a:p>
          <a:p>
            <a:pPr lvl="0"/>
            <a:endParaRPr lang="ru-RU" sz="2400" dirty="0"/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4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33375" y="219075"/>
            <a:ext cx="990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Мы активно боремся с </a:t>
            </a:r>
            <a:r>
              <a:rPr lang="ru-RU" b="1" i="1" u="sng" dirty="0" smtClean="0">
                <a:solidFill>
                  <a:srgbClr val="ED702B"/>
                </a:solidFill>
              </a:rPr>
              <a:t>недобросовестными</a:t>
            </a:r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 налогоплательщиками, которые используют </a:t>
            </a:r>
            <a:r>
              <a:rPr lang="ru-RU" b="1" i="1" u="sng" dirty="0" smtClean="0">
                <a:solidFill>
                  <a:srgbClr val="ED702B"/>
                </a:solidFill>
              </a:rPr>
              <a:t>схемы</a:t>
            </a:r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 искусственного </a:t>
            </a:r>
            <a:r>
              <a:rPr lang="ru-RU" b="1" i="1" u="sng" dirty="0" smtClean="0">
                <a:solidFill>
                  <a:srgbClr val="ED702B"/>
                </a:solidFill>
              </a:rPr>
              <a:t>дробления</a:t>
            </a:r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 бизнеса. Наша задача – создать равные и справедливые условия!</a:t>
            </a:r>
          </a:p>
          <a:p>
            <a:pPr algn="r"/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</a:rPr>
              <a:t>(Д.В. Егоров - руководитель ФНС России )</a:t>
            </a:r>
            <a:endParaRPr lang="ru-RU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3850" y="3306135"/>
            <a:ext cx="3781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</a:rPr>
              <a:t>Амнистия</a:t>
            </a:r>
            <a:endParaRPr lang="ru-RU" sz="4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9409169">
            <a:off x="253305" y="2470256"/>
            <a:ext cx="2401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ED702B"/>
                </a:solidFill>
              </a:rPr>
              <a:t>Легализация</a:t>
            </a:r>
            <a:endParaRPr lang="ru-RU" sz="2800" b="1" i="1" dirty="0">
              <a:solidFill>
                <a:srgbClr val="ED702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801423">
            <a:off x="3145468" y="1895719"/>
            <a:ext cx="521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Ликвидация «бизнес-клонов»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1488801">
            <a:off x="8102878" y="3343994"/>
            <a:ext cx="3086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rgbClr val="ED7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Консолидация</a:t>
            </a:r>
            <a:r>
              <a:rPr lang="ru-RU" sz="2000" i="1" u="sng" dirty="0" smtClean="0">
                <a:solidFill>
                  <a:srgbClr val="ED7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доходов и активов</a:t>
            </a:r>
            <a:endParaRPr lang="ru-RU" sz="2000" i="1" u="sng" dirty="0">
              <a:solidFill>
                <a:srgbClr val="ED70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384104">
            <a:off x="1336394" y="4308428"/>
            <a:ext cx="521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«Перезагрузка» налогового статуса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926675">
            <a:off x="1003336" y="5222458"/>
            <a:ext cx="2750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Возможность!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563165">
            <a:off x="8243976" y="4994605"/>
            <a:ext cx="313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</a:rPr>
              <a:t>УНИКАЛЬНЫЙ ШАНС!</a:t>
            </a:r>
            <a:endParaRPr lang="ru-RU" sz="2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787047">
            <a:off x="8799424" y="2362892"/>
            <a:ext cx="288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Добровольность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1422293">
            <a:off x="4412836" y="5810016"/>
            <a:ext cx="337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strike="sngStrike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Уход от налогов</a:t>
            </a:r>
            <a:endParaRPr lang="ru-RU" sz="3200" strike="sngStrike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9176" y="2478895"/>
            <a:ext cx="443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strike="sngStrike" dirty="0" smtClean="0">
                <a:solidFill>
                  <a:srgbClr val="ED702B"/>
                </a:solidFill>
              </a:rPr>
              <a:t>Недобросовестная конкуренция</a:t>
            </a:r>
            <a:endParaRPr lang="ru-RU" sz="2000" i="1" strike="sngStrike" dirty="0">
              <a:solidFill>
                <a:srgbClr val="ED7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3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1075" y="1504949"/>
            <a:ext cx="10467976" cy="423862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Прямые фискальные потери – уход от уплаты налогов.</a:t>
            </a:r>
          </a:p>
          <a:p>
            <a:pPr algn="ctr"/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Подрыв принципов социального государства – уход от уплаты страховых взносов</a:t>
            </a:r>
          </a:p>
          <a:p>
            <a:pPr algn="ctr"/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Недобросовестная конкуренция </a:t>
            </a:r>
          </a:p>
          <a:p>
            <a:pPr algn="ctr"/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Искажение экономической статистики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5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8021" y="1000124"/>
            <a:ext cx="10694997" cy="5438776"/>
          </a:xfrm>
        </p:spPr>
        <p:txBody>
          <a:bodyPr>
            <a:normAutofit/>
          </a:bodyPr>
          <a:lstStyle/>
          <a:p>
            <a:pPr lvl="0"/>
            <a:endParaRPr lang="ru-RU" sz="2000" b="1" dirty="0" smtClean="0">
              <a:solidFill>
                <a:srgbClr val="ED702B"/>
              </a:solidFill>
            </a:endParaRPr>
          </a:p>
          <a:p>
            <a:pPr lvl="0"/>
            <a:r>
              <a:rPr lang="ru-RU" sz="2000" b="1" dirty="0" smtClean="0">
                <a:solidFill>
                  <a:srgbClr val="ED702B"/>
                </a:solidFill>
              </a:rPr>
              <a:t>Единая</a:t>
            </a:r>
            <a:r>
              <a:rPr lang="ru-RU" sz="2000" b="1" dirty="0" smtClean="0"/>
              <a:t> </a:t>
            </a:r>
            <a:r>
              <a:rPr lang="ru-RU" sz="2000" b="1" dirty="0"/>
              <a:t>предпринимательская </a:t>
            </a:r>
            <a:r>
              <a:rPr lang="ru-RU" sz="2000" b="1" dirty="0">
                <a:solidFill>
                  <a:srgbClr val="ED702B"/>
                </a:solidFill>
              </a:rPr>
              <a:t>деятельность</a:t>
            </a:r>
            <a:r>
              <a:rPr lang="ru-RU" sz="2000" b="1" dirty="0"/>
              <a:t>  </a:t>
            </a:r>
            <a:r>
              <a:rPr lang="ru-RU" sz="2000" b="1" dirty="0">
                <a:solidFill>
                  <a:srgbClr val="ED702B"/>
                </a:solidFill>
              </a:rPr>
              <a:t>разделена</a:t>
            </a:r>
            <a:r>
              <a:rPr lang="ru-RU" sz="2000" b="1" dirty="0"/>
              <a:t> между несколькими  </a:t>
            </a:r>
            <a:r>
              <a:rPr lang="ru-RU" sz="2000" b="1" dirty="0">
                <a:solidFill>
                  <a:srgbClr val="ED702B"/>
                </a:solidFill>
              </a:rPr>
              <a:t>формально</a:t>
            </a:r>
            <a:r>
              <a:rPr lang="ru-RU" sz="2000" b="1" dirty="0"/>
              <a:t> самостоятельными лицами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Все  </a:t>
            </a:r>
            <a:r>
              <a:rPr lang="ru-RU" sz="2000" b="1" dirty="0">
                <a:solidFill>
                  <a:srgbClr val="ED702B"/>
                </a:solidFill>
              </a:rPr>
              <a:t>участники</a:t>
            </a:r>
            <a:r>
              <a:rPr lang="ru-RU" sz="2000" b="1" dirty="0"/>
              <a:t> находятся </a:t>
            </a:r>
            <a:r>
              <a:rPr lang="ru-RU" sz="2000" b="1" dirty="0">
                <a:solidFill>
                  <a:srgbClr val="ED702B"/>
                </a:solidFill>
              </a:rPr>
              <a:t>под контролем </a:t>
            </a:r>
            <a:r>
              <a:rPr lang="ru-RU" sz="2000" b="1" dirty="0"/>
              <a:t>одних тех же лиц</a:t>
            </a:r>
            <a:r>
              <a:rPr lang="ru-RU" sz="2000" b="1" dirty="0" smtClean="0"/>
              <a:t>;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Разделение  деятельности позволяет применять специальные налоговые режимы, </a:t>
            </a:r>
            <a:r>
              <a:rPr lang="ru-RU" sz="2000" b="1" dirty="0">
                <a:solidFill>
                  <a:srgbClr val="ED702B"/>
                </a:solidFill>
              </a:rPr>
              <a:t>снижая</a:t>
            </a:r>
            <a:r>
              <a:rPr lang="ru-RU" sz="2000" b="1" dirty="0"/>
              <a:t> тем самым </a:t>
            </a:r>
            <a:r>
              <a:rPr lang="ru-RU" sz="2000" b="1" dirty="0">
                <a:solidFill>
                  <a:srgbClr val="ED702B"/>
                </a:solidFill>
              </a:rPr>
              <a:t>налоговую нагрузку</a:t>
            </a:r>
            <a:r>
              <a:rPr lang="ru-RU" sz="2000" b="1" dirty="0" smtClean="0"/>
              <a:t>.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Разделение бизнеса направлено исключительно или преимущественно на то, чтобы </a:t>
            </a:r>
            <a:r>
              <a:rPr lang="ru-RU" sz="2000" b="1" dirty="0">
                <a:solidFill>
                  <a:srgbClr val="ED702B"/>
                </a:solidFill>
              </a:rPr>
              <a:t>занизить налоги </a:t>
            </a:r>
            <a:r>
              <a:rPr lang="ru-RU" sz="2000" b="1" dirty="0"/>
              <a:t>с превышением пределов прав по исчислению налоговой базы и суммы налога, то есть </a:t>
            </a:r>
            <a:r>
              <a:rPr lang="ru-RU" sz="2000" b="1" dirty="0">
                <a:solidFill>
                  <a:srgbClr val="ED702B"/>
                </a:solidFill>
              </a:rPr>
              <a:t>умышлено</a:t>
            </a:r>
            <a:r>
              <a:rPr lang="ru-RU" sz="2000" b="1" dirty="0" smtClean="0"/>
              <a:t>.</a:t>
            </a:r>
          </a:p>
          <a:p>
            <a:pPr lvl="0"/>
            <a:endParaRPr lang="ru-RU" sz="2000" b="1" dirty="0"/>
          </a:p>
          <a:p>
            <a:pPr lvl="0"/>
            <a:endParaRPr lang="ru-RU" sz="2000" b="1" dirty="0" smtClean="0"/>
          </a:p>
          <a:p>
            <a:pPr lvl="0" algn="r"/>
            <a:r>
              <a:rPr lang="ru-RU" sz="1900" u="sng" dirty="0" smtClean="0"/>
              <a:t>Статья 6 Федерального закона от 12.07.2024 № 176-ФЗ</a:t>
            </a:r>
            <a:endParaRPr lang="ru-RU" sz="1900" u="sng" dirty="0"/>
          </a:p>
          <a:p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71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104901"/>
            <a:ext cx="10694997" cy="5095874"/>
          </a:xfrm>
        </p:spPr>
        <p:txBody>
          <a:bodyPr>
            <a:normAutofit lnSpcReduction="10000"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Статья 6 Федерального закона от 12.07.2024 </a:t>
            </a:r>
            <a:r>
              <a:rPr lang="ru-RU" sz="2000" b="1" u="sng" dirty="0">
                <a:solidFill>
                  <a:srgbClr val="ED702B"/>
                </a:solidFill>
              </a:rPr>
              <a:t>№ 176-ФЗ</a:t>
            </a:r>
            <a:r>
              <a:rPr lang="ru-RU" sz="2000" dirty="0" smtClean="0"/>
              <a:t>;</a:t>
            </a:r>
          </a:p>
          <a:p>
            <a:pPr algn="just"/>
            <a:endParaRPr lang="ru-RU" sz="20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Ст. </a:t>
            </a:r>
            <a:r>
              <a:rPr lang="ru-RU" sz="2000" b="1" u="sng" dirty="0">
                <a:solidFill>
                  <a:srgbClr val="ED702B"/>
                </a:solidFill>
              </a:rPr>
              <a:t>54.1</a:t>
            </a:r>
            <a:r>
              <a:rPr lang="ru-RU" sz="2000" b="1" dirty="0"/>
              <a:t> </a:t>
            </a:r>
            <a:r>
              <a:rPr lang="ru-RU" sz="2000" dirty="0"/>
              <a:t>Налогового кодекса РФ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Письмо ФНС России от 18.10.2024 </a:t>
            </a:r>
            <a:r>
              <a:rPr lang="ru-RU" sz="2000" b="1" dirty="0" smtClean="0">
                <a:solidFill>
                  <a:srgbClr val="ED702B"/>
                </a:solidFill>
              </a:rPr>
              <a:t>№ </a:t>
            </a:r>
            <a:r>
              <a:rPr lang="ru-RU" sz="2000" b="1" u="sng" dirty="0">
                <a:solidFill>
                  <a:srgbClr val="ED702B"/>
                </a:solidFill>
              </a:rPr>
              <a:t>СД-4-2/11836@ </a:t>
            </a:r>
            <a:r>
              <a:rPr lang="ru-RU" sz="2000" dirty="0"/>
              <a:t>«О направлении рекомендаций по применению статьи 6 Федерального закона N 176-ФЗ</a:t>
            </a:r>
            <a:r>
              <a:rPr lang="ru-RU" sz="2000" dirty="0" smtClean="0"/>
              <a:t>»</a:t>
            </a:r>
          </a:p>
          <a:p>
            <a:pPr algn="just"/>
            <a:endParaRPr lang="ru-RU" sz="20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Письмо ФНС от 16.07.2024 </a:t>
            </a:r>
            <a:r>
              <a:rPr lang="ru-RU" sz="2000" b="1" u="sng" dirty="0">
                <a:solidFill>
                  <a:srgbClr val="ED702B"/>
                </a:solidFill>
              </a:rPr>
              <a:t>№ БВ-4-7/8051</a:t>
            </a:r>
            <a:r>
              <a:rPr lang="ru-RU" sz="2000" dirty="0"/>
              <a:t>@ «О правовых позициях, сформированных судебной практикой и применяемых арбитражными судами при разрешении споров, связанных с установлением в действиях налогоплательщиков признаков "дробления бизнеса</a:t>
            </a:r>
            <a:r>
              <a:rPr lang="ru-RU" sz="2000" dirty="0" smtClean="0"/>
              <a:t>".</a:t>
            </a:r>
          </a:p>
          <a:p>
            <a:pPr algn="just"/>
            <a:endParaRPr lang="ru-RU" sz="20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Письмо ФНС России от 10.03.2021 </a:t>
            </a:r>
            <a:r>
              <a:rPr lang="ru-RU" sz="2000" b="1" u="sng" dirty="0">
                <a:solidFill>
                  <a:srgbClr val="ED702B"/>
                </a:solidFill>
              </a:rPr>
              <a:t>№ БВ-4-7/3060</a:t>
            </a:r>
            <a:r>
              <a:rPr lang="ru-RU" sz="2000" dirty="0"/>
              <a:t>@ «О практике применения статьи 54.1 Налогового кодекса Российской Федерации</a:t>
            </a:r>
            <a:r>
              <a:rPr lang="ru-RU" sz="2000" dirty="0" smtClean="0"/>
              <a:t>@</a:t>
            </a:r>
          </a:p>
          <a:p>
            <a:pPr algn="just"/>
            <a:endParaRPr lang="ru-RU" sz="20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000" dirty="0"/>
              <a:t>Письмо ФНС России от 11.08.2017 </a:t>
            </a:r>
            <a:r>
              <a:rPr lang="ru-RU" sz="2000" b="1" dirty="0">
                <a:solidFill>
                  <a:srgbClr val="ED702B"/>
                </a:solidFill>
              </a:rPr>
              <a:t>№ СА-4-7/15895</a:t>
            </a:r>
            <a:r>
              <a:rPr lang="ru-RU" sz="2000" dirty="0"/>
              <a:t>@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497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2244" y="2504248"/>
            <a:ext cx="2614449" cy="17081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КОНЦЕПЦИЯ </a:t>
            </a:r>
            <a:r>
              <a:rPr lang="ru-RU" b="1" i="1" dirty="0">
                <a:solidFill>
                  <a:srgbClr val="FF0000"/>
                </a:solidFill>
              </a:rPr>
              <a:t>НАЛОГОВОЙ АМНИСТИИ ПРИ ДРОБЛЕНИИ БИЗНЕСА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 rot="19988984">
            <a:off x="3131825" y="2234342"/>
            <a:ext cx="1481584" cy="834376"/>
          </a:xfrm>
          <a:prstGeom prst="stripedRightArrow">
            <a:avLst>
              <a:gd name="adj1" fmla="val 45332"/>
              <a:gd name="adj2" fmla="val 4936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3240389" y="3378031"/>
            <a:ext cx="1481584" cy="834376"/>
          </a:xfrm>
          <a:prstGeom prst="stripedRightArrow">
            <a:avLst>
              <a:gd name="adj1" fmla="val 45332"/>
              <a:gd name="adj2" fmla="val 4936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2093781">
            <a:off x="3134921" y="4561195"/>
            <a:ext cx="1481584" cy="834376"/>
          </a:xfrm>
          <a:prstGeom prst="stripedRightArrow">
            <a:avLst>
              <a:gd name="adj1" fmla="val 45332"/>
              <a:gd name="adj2" fmla="val 4936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45798" y="472923"/>
            <a:ext cx="5660277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Амнистия </a:t>
            </a:r>
            <a:r>
              <a:rPr lang="ru-RU" b="1" dirty="0">
                <a:solidFill>
                  <a:srgbClr val="FF0000"/>
                </a:solidFill>
              </a:rPr>
              <a:t>дробления бизнеса</a:t>
            </a:r>
            <a:r>
              <a:rPr lang="ru-RU" dirty="0">
                <a:solidFill>
                  <a:srgbClr val="FF0000"/>
                </a:solidFill>
              </a:rPr>
              <a:t>—</a:t>
            </a:r>
            <a:r>
              <a:rPr lang="ru-RU" b="1" dirty="0">
                <a:solidFill>
                  <a:srgbClr val="FF0000"/>
                </a:solidFill>
              </a:rPr>
              <a:t>это </a:t>
            </a:r>
            <a:r>
              <a:rPr lang="ru-RU" b="1" dirty="0" smtClean="0">
                <a:solidFill>
                  <a:srgbClr val="FF0000"/>
                </a:solidFill>
              </a:rPr>
              <a:t>освобождение </a:t>
            </a:r>
            <a:r>
              <a:rPr lang="ru-RU" dirty="0" smtClean="0"/>
              <a:t>налогоплательщика </a:t>
            </a:r>
            <a:r>
              <a:rPr lang="ru-RU" b="1" dirty="0">
                <a:solidFill>
                  <a:srgbClr val="FF0000"/>
                </a:solidFill>
              </a:rPr>
              <a:t>от уплаты налогов</a:t>
            </a:r>
            <a:r>
              <a:rPr lang="ru-RU" dirty="0"/>
              <a:t>, пеней, штрафов, которые должны были бы им быть уплачены, если налоговым органом было зафиксировано применение им схемы дробления бизнеса за 2022 –2024 годы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45798" y="2507824"/>
            <a:ext cx="6647705" cy="227754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Условие</a:t>
            </a:r>
            <a:r>
              <a:rPr lang="ru-RU" b="1" dirty="0" smtClean="0"/>
              <a:t> </a:t>
            </a:r>
            <a:r>
              <a:rPr lang="ru-RU" dirty="0" smtClean="0"/>
              <a:t>для </a:t>
            </a:r>
            <a:r>
              <a:rPr lang="ru-RU" dirty="0"/>
              <a:t>амнистии —</a:t>
            </a:r>
            <a:r>
              <a:rPr lang="ru-RU" b="1" dirty="0">
                <a:solidFill>
                  <a:srgbClr val="FF0000"/>
                </a:solidFill>
              </a:rPr>
              <a:t>добровольный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отказ </a:t>
            </a:r>
            <a:r>
              <a:rPr lang="ru-RU" dirty="0"/>
              <a:t>налогоплательщика и связанных с ним лиц </a:t>
            </a:r>
            <a:r>
              <a:rPr lang="ru-RU" b="1" dirty="0">
                <a:solidFill>
                  <a:srgbClr val="FF0000"/>
                </a:solidFill>
              </a:rPr>
              <a:t>от дробления </a:t>
            </a:r>
            <a:r>
              <a:rPr lang="ru-RU" dirty="0"/>
              <a:t>бизнеса </a:t>
            </a:r>
            <a:r>
              <a:rPr lang="ru-RU" dirty="0" smtClean="0"/>
              <a:t>в </a:t>
            </a:r>
            <a:r>
              <a:rPr lang="ru-RU" dirty="0"/>
              <a:t>налоговых периодах 2025 и 2026 </a:t>
            </a:r>
            <a:r>
              <a:rPr lang="ru-RU" dirty="0" smtClean="0"/>
              <a:t>годов</a:t>
            </a:r>
          </a:p>
          <a:p>
            <a:endParaRPr lang="ru-RU" dirty="0"/>
          </a:p>
          <a:p>
            <a:r>
              <a:rPr lang="ru-RU" sz="1400" i="1" dirty="0"/>
              <a:t>Под отказом от дробления понимается исчисление и уплата налогов лицами, применяющими дробление бизнеса, в размере, определенном в результате консолидации доходов и (или) других показателей, </a:t>
            </a:r>
            <a:r>
              <a:rPr lang="ru-RU" sz="1400" i="1" dirty="0" smtClean="0"/>
              <a:t>соблюдение </a:t>
            </a:r>
            <a:r>
              <a:rPr lang="ru-RU" sz="1400" i="1" dirty="0"/>
              <a:t>которых является условием для применения специальных режимов налогообложения, всей группы лиц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45798" y="5282694"/>
            <a:ext cx="649272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Воспользоваться </a:t>
            </a:r>
            <a:r>
              <a:rPr lang="ru-RU" dirty="0"/>
              <a:t>амнистией может </a:t>
            </a:r>
            <a:r>
              <a:rPr lang="ru-RU" b="1" dirty="0" smtClean="0">
                <a:solidFill>
                  <a:srgbClr val="FF0000"/>
                </a:solidFill>
              </a:rPr>
              <a:t>любой </a:t>
            </a:r>
            <a:r>
              <a:rPr lang="ru-RU" dirty="0" smtClean="0"/>
              <a:t>налогоплательщик</a:t>
            </a:r>
            <a:r>
              <a:rPr lang="ru-RU" dirty="0"/>
              <a:t>, </a:t>
            </a:r>
            <a:r>
              <a:rPr lang="ru-RU" b="1" dirty="0">
                <a:solidFill>
                  <a:srgbClr val="FF0000"/>
                </a:solidFill>
              </a:rPr>
              <a:t>применявший схему дробления бизнеса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0795" y="333830"/>
            <a:ext cx="4342680" cy="2352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5000">
                <a:srgbClr val="6FB4E7"/>
              </a:gs>
              <a:gs pos="1000">
                <a:srgbClr val="56B3E9"/>
              </a:gs>
              <a:gs pos="76000">
                <a:srgbClr val="00B0F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 anchorCtr="0"/>
          <a:lstStyle/>
          <a:p>
            <a:r>
              <a:rPr lang="ru-RU" sz="1400" dirty="0" smtClean="0"/>
              <a:t>Порядок проведения амнистии</a:t>
            </a:r>
          </a:p>
          <a:p>
            <a:endParaRPr lang="ru-RU" sz="1400" b="1" dirty="0"/>
          </a:p>
          <a:p>
            <a:r>
              <a:rPr lang="ru-RU" sz="1400" b="1" dirty="0" smtClean="0"/>
              <a:t>БЕЗ-</a:t>
            </a:r>
          </a:p>
          <a:p>
            <a:r>
              <a:rPr lang="ru-RU" sz="1400" b="1" dirty="0" smtClean="0"/>
              <a:t>ЗАЯВИТЕЛЬНЫЙ</a:t>
            </a:r>
          </a:p>
          <a:p>
            <a:endParaRPr lang="ru-RU" sz="1400" b="1" dirty="0"/>
          </a:p>
          <a:p>
            <a:r>
              <a:rPr lang="ru-RU" sz="1400" dirty="0" smtClean="0"/>
              <a:t>Для применения амнистии </a:t>
            </a:r>
            <a:r>
              <a:rPr lang="ru-RU" sz="1400" b="1" dirty="0" smtClean="0"/>
              <a:t>НЕ требуется  направление «заявления» </a:t>
            </a:r>
            <a:r>
              <a:rPr lang="ru-RU" sz="1400" dirty="0" smtClean="0"/>
              <a:t>или «специальной декларации», не предусмотрено получение уведомления от налогового органа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821011" y="929364"/>
            <a:ext cx="677530" cy="418518"/>
          </a:xfrm>
          <a:prstGeom prst="wedgeRectCallout">
            <a:avLst>
              <a:gd name="adj1" fmla="val -37703"/>
              <a:gd name="adj2" fmla="val 9891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1011" y="731542"/>
            <a:ext cx="677530" cy="81416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857492" y="1007737"/>
            <a:ext cx="4038983" cy="369332"/>
          </a:xfrm>
          <a:prstGeom prst="rect">
            <a:avLst/>
          </a:prstGeom>
          <a:solidFill>
            <a:srgbClr val="F0F0F0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DA493A"/>
                </a:solidFill>
              </a:rPr>
              <a:t>Амнистируемый период:</a:t>
            </a:r>
            <a:endParaRPr lang="ru-RU" dirty="0">
              <a:solidFill>
                <a:srgbClr val="DA493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9918" y="1988823"/>
            <a:ext cx="6181712" cy="1138773"/>
          </a:xfrm>
          <a:prstGeom prst="rect">
            <a:avLst/>
          </a:prstGeom>
          <a:solidFill>
            <a:srgbClr val="F0F0F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DA493A"/>
                </a:solidFill>
              </a:rPr>
              <a:t>2022-2024 ГОДЫ</a:t>
            </a:r>
            <a:endParaRPr lang="ru-RU" sz="2800" b="1" dirty="0">
              <a:solidFill>
                <a:srgbClr val="DA493A"/>
              </a:solidFill>
            </a:endParaRPr>
          </a:p>
          <a:p>
            <a:r>
              <a:rPr lang="ru-RU" sz="2000" b="1" dirty="0"/>
              <a:t>е</a:t>
            </a:r>
            <a:r>
              <a:rPr lang="ru-RU" sz="2000" b="1" dirty="0" smtClean="0"/>
              <a:t>сли</a:t>
            </a:r>
            <a:r>
              <a:rPr lang="ru-RU" sz="2000" dirty="0" smtClean="0"/>
              <a:t> налогоплательщик </a:t>
            </a:r>
            <a:r>
              <a:rPr lang="ru-RU" sz="2000" b="1" dirty="0" smtClean="0"/>
              <a:t>отказался</a:t>
            </a:r>
            <a:r>
              <a:rPr lang="ru-RU" sz="2000" dirty="0" smtClean="0"/>
              <a:t> от применения дробления бизнеса </a:t>
            </a:r>
            <a:r>
              <a:rPr lang="ru-RU" sz="2000" b="1" dirty="0" smtClean="0"/>
              <a:t>с 01.01.2025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21207" y="3748669"/>
            <a:ext cx="7118318" cy="1846659"/>
          </a:xfrm>
          <a:prstGeom prst="rect">
            <a:avLst/>
          </a:prstGeom>
          <a:solidFill>
            <a:srgbClr val="F0F0F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DA493A"/>
                </a:solidFill>
              </a:rPr>
              <a:t>2022-2023 ГОДЫ</a:t>
            </a:r>
            <a:endParaRPr lang="ru-RU" sz="2400" b="1" dirty="0">
              <a:solidFill>
                <a:srgbClr val="DA493A"/>
              </a:solidFill>
            </a:endParaRPr>
          </a:p>
          <a:p>
            <a:r>
              <a:rPr lang="ru-RU" b="1" dirty="0"/>
              <a:t>е</a:t>
            </a:r>
            <a:r>
              <a:rPr lang="ru-RU" b="1" dirty="0" smtClean="0"/>
              <a:t>сли</a:t>
            </a:r>
            <a:r>
              <a:rPr lang="ru-RU" dirty="0" smtClean="0"/>
              <a:t> налогоплательщик </a:t>
            </a:r>
            <a:r>
              <a:rPr lang="ru-RU" b="1" dirty="0" smtClean="0"/>
              <a:t>отказался</a:t>
            </a:r>
            <a:r>
              <a:rPr lang="ru-RU" dirty="0" smtClean="0"/>
              <a:t> от применения дробления бизнеса за 2025 и (или) 2026 годы только</a:t>
            </a:r>
            <a:r>
              <a:rPr lang="ru-RU" b="1" dirty="0" smtClean="0"/>
              <a:t> после открытия у него за 2025 и (или) 2026 годы выездной налоговой проверки </a:t>
            </a:r>
            <a:r>
              <a:rPr lang="ru-RU" dirty="0" smtClean="0"/>
              <a:t>в связи с наличием признаков дробления и уточнил налоговые обязательства, связанные с дроблением, за 2024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44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839520" y="520228"/>
            <a:ext cx="9866580" cy="63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008126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Добровольный отказ от применения схемы «дробления» бизнеса</a:t>
            </a:r>
          </a:p>
          <a:p>
            <a:pPr algn="ctr" defTabSz="1008126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dirty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п. 8, 10 Приложения к Письму ФНС России от 18.10.2024 № СД-4-2/11836</a:t>
            </a:r>
            <a:r>
              <a:rPr lang="ru-RU" sz="2000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2000" dirty="0">
              <a:solidFill>
                <a:srgbClr val="0039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B3865E8-DC13-4CB8-9E0E-48C847DC1687}"/>
              </a:ext>
            </a:extLst>
          </p:cNvPr>
          <p:cNvCxnSpPr/>
          <p:nvPr/>
        </p:nvCxnSpPr>
        <p:spPr>
          <a:xfrm>
            <a:off x="981357" y="1269107"/>
            <a:ext cx="9410417" cy="14120"/>
          </a:xfrm>
          <a:prstGeom prst="lin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186849" y="1428925"/>
            <a:ext cx="9719276" cy="439438"/>
          </a:xfrm>
          <a:prstGeom prst="roundRect">
            <a:avLst/>
          </a:prstGeom>
          <a:solidFill>
            <a:srgbClr val="007A37"/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ru-RU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добровольного отказа от применения схемы «дробления» </a:t>
            </a:r>
            <a:r>
              <a:rPr lang="ru-RU" sz="1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</a:t>
            </a:r>
            <a:r>
              <a:rPr lang="en-US" sz="1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9204" y="2079384"/>
            <a:ext cx="5087361" cy="2706047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изменения организационной структуры бизнеса</a:t>
            </a:r>
            <a:r>
              <a:rPr lang="en-US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ctr">
              <a:buFontTx/>
              <a:buChar char="-"/>
            </a:pPr>
            <a:r>
              <a:rPr lang="ru-RU" sz="1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формально самостоятельных участников дробления бизнеса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общую систему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налогообложения; </a:t>
            </a:r>
            <a:endParaRPr lang="ru-RU" sz="17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всей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на одно из лиц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02383" y="2079384"/>
            <a:ext cx="5140293" cy="2724584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изменением организационной структуры бизнеса</a:t>
            </a:r>
            <a:r>
              <a:rPr lang="en-US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ctr">
              <a:buFontTx/>
              <a:buChar char="-"/>
            </a:pPr>
            <a:r>
              <a:rPr lang="ru-RU" sz="1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формально самостоятельных юридических лиц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юридическое лицо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ctr">
              <a:buFontTx/>
              <a:buChar char="-"/>
            </a:pP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отчуждение акций (долей)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юридических лиц, входящих в группу лиц, иным независимым лицам. При этом группа лиц перестает вести деятельность как единый хозяйствующий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731" y="5016056"/>
            <a:ext cx="4821512" cy="1222620"/>
          </a:xfrm>
          <a:prstGeom prst="rect">
            <a:avLst/>
          </a:prstGeom>
          <a:solidFill>
            <a:srgbClr val="006C31"/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 defTabSz="914400">
              <a:defRPr sz="16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500" b="0" dirty="0"/>
              <a:t>Факт добровольного отказа от «дробления» бизнеса в налоговых периодах 2025 и 2026 годов считается подтвержденным, если выездная налоговая проверка налогоплательщика за указанные периоды налоговыми органами не назначена (ч. 6 ст. 6 Закона № 176-ФЗ)</a:t>
            </a:r>
          </a:p>
        </p:txBody>
      </p:sp>
    </p:spTree>
    <p:extLst>
      <p:ext uri="{BB962C8B-B14F-4D97-AF65-F5344CB8AC3E}">
        <p14:creationId xmlns:p14="http://schemas.microsoft.com/office/powerpoint/2010/main" val="20370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763320" y="291628"/>
            <a:ext cx="961893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008126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rgbClr val="0039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налогов при добровольном отказе от дробления бизнеса</a:t>
            </a:r>
            <a:endParaRPr lang="ru-RU" sz="2400" dirty="0">
              <a:solidFill>
                <a:srgbClr val="0039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B3865E8-DC13-4CB8-9E0E-48C847DC1687}"/>
              </a:ext>
            </a:extLst>
          </p:cNvPr>
          <p:cNvCxnSpPr/>
          <p:nvPr/>
        </p:nvCxnSpPr>
        <p:spPr>
          <a:xfrm>
            <a:off x="889251" y="900311"/>
            <a:ext cx="9367067" cy="28240"/>
          </a:xfrm>
          <a:prstGeom prst="lin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889251" y="1168576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-1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9251" y="2152186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- 2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89251" y="3182386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-3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482639">
            <a:off x="2859005" y="1410834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859005" y="2308262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20243049">
            <a:off x="2833550" y="3214027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36578" y="2151770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 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25097" y="3267268"/>
            <a:ext cx="1095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ED7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  <a:endParaRPr lang="ru-RU" sz="2800" b="1" i="1" u="sng" dirty="0">
              <a:solidFill>
                <a:srgbClr val="ED70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32750" y="3959400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-1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32751" y="5635801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-3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032751" y="4835701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УСН -2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320391" y="5635800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 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285196" y="4796942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 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285195" y="3959400"/>
            <a:ext cx="1942243" cy="692985"/>
          </a:xfrm>
          <a:prstGeom prst="roundRect">
            <a:avLst/>
          </a:prstGeom>
          <a:solidFill>
            <a:srgbClr val="E5E9EF"/>
          </a:solidFill>
          <a:ln w="19050"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 </a:t>
            </a:r>
            <a:endParaRPr lang="ru-RU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8072021" y="5791876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8040698" y="4953018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8040698" y="4115476"/>
            <a:ext cx="1242450" cy="380831"/>
          </a:xfrm>
          <a:prstGeom prst="rightArrow">
            <a:avLst>
              <a:gd name="adj1" fmla="val 50000"/>
              <a:gd name="adj2" fmla="val 66807"/>
            </a:avLst>
          </a:prstGeom>
          <a:scene3d>
            <a:camera prst="orthographicFront"/>
            <a:lightRig rig="threePt" dir="t"/>
          </a:scene3d>
          <a:sp3d prstMaterial="plastic">
            <a:bevelT/>
            <a:bevelB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1570</TotalTime>
  <Words>1135</Words>
  <Application>Microsoft Office PowerPoint</Application>
  <PresentationFormat>Произвольный</PresentationFormat>
  <Paragraphs>241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чего это нужно?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Решетов Василий Владимирович</cp:lastModifiedBy>
  <cp:revision>116</cp:revision>
  <dcterms:created xsi:type="dcterms:W3CDTF">2025-05-13T09:24:29Z</dcterms:created>
  <dcterms:modified xsi:type="dcterms:W3CDTF">2025-12-05T12:06:59Z</dcterms:modified>
</cp:coreProperties>
</file>