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94" r:id="rId2"/>
    <p:sldId id="297" r:id="rId3"/>
    <p:sldId id="304" r:id="rId4"/>
    <p:sldId id="305" r:id="rId5"/>
    <p:sldId id="306" r:id="rId6"/>
    <p:sldId id="307" r:id="rId7"/>
    <p:sldId id="300" r:id="rId8"/>
    <p:sldId id="298" r:id="rId9"/>
    <p:sldId id="301" r:id="rId10"/>
    <p:sldId id="308" r:id="rId11"/>
    <p:sldId id="30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302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D11"/>
    <a:srgbClr val="F8FAFF"/>
    <a:srgbClr val="EDF1F6"/>
    <a:srgbClr val="EEF1F7"/>
    <a:srgbClr val="9DA6B7"/>
    <a:srgbClr val="B6C2D4"/>
    <a:srgbClr val="A8B3C1"/>
    <a:srgbClr val="9CAFCC"/>
    <a:srgbClr val="AEB9CA"/>
    <a:srgbClr val="A7B1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94737" autoAdjust="0"/>
  </p:normalViewPr>
  <p:slideViewPr>
    <p:cSldViewPr snapToGrid="0">
      <p:cViewPr>
        <p:scale>
          <a:sx n="100" d="100"/>
          <a:sy n="100" d="100"/>
        </p:scale>
        <p:origin x="-942" y="-324"/>
      </p:cViewPr>
      <p:guideLst>
        <p:guide orient="horz" pos="302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97D0E-858A-450F-9D70-9F698FD65B7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49472-FDF5-482B-BF74-5FD0A3702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4460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="" xmlns:a16="http://schemas.microsoft.com/office/drawing/2014/main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="" xmlns:a16="http://schemas.microsoft.com/office/drawing/2014/main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="" xmlns:a16="http://schemas.microsoft.com/office/drawing/2014/main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="" xmlns:a16="http://schemas.microsoft.com/office/drawing/2014/main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29" y="1914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6" y="1606886"/>
            <a:ext cx="9760919" cy="4829253"/>
          </a:xfrm>
        </p:spPr>
        <p:txBody>
          <a:bodyPr/>
          <a:lstStyle>
            <a:lvl1pPr marL="362574" indent="0">
              <a:buFontTx/>
              <a:buNone/>
              <a:defRPr b="1">
                <a:latin typeface="Trebuchet MS" panose="020B0603020202020204" pitchFamily="34" charset="0"/>
              </a:defRPr>
            </a:lvl1pPr>
            <a:lvl2pPr marL="359408" indent="3175">
              <a:defRPr>
                <a:latin typeface="Trebuchet MS" panose="020B0603020202020204" pitchFamily="34" charset="0"/>
              </a:defRPr>
            </a:lvl2pPr>
            <a:lvl3pPr marL="626989" indent="-259662">
              <a:tabLst/>
              <a:defRPr>
                <a:latin typeface="Trebuchet MS" panose="020B0603020202020204" pitchFamily="34" charset="0"/>
              </a:defRPr>
            </a:lvl3pPr>
            <a:lvl4pPr marL="0" indent="359408">
              <a:lnSpc>
                <a:spcPts val="1800"/>
              </a:lnSpc>
              <a:spcBef>
                <a:spcPts val="400"/>
              </a:spcBef>
              <a:defRPr>
                <a:latin typeface="Trebuchet MS" panose="020B0603020202020204" pitchFamily="34" charset="0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6" y="5127081"/>
            <a:ext cx="1231491" cy="376853"/>
          </a:xfrm>
          <a:prstGeom prst="rect">
            <a:avLst/>
          </a:prstGeom>
          <a:noFill/>
        </p:spPr>
        <p:txBody>
          <a:bodyPr wrap="square" lIns="91200" tIns="45601" rIns="91200" bIns="45601" rtlCol="0">
            <a:noAutofit/>
          </a:bodyPr>
          <a:lstStyle/>
          <a:p>
            <a:endParaRPr lang="ru-RU" dirty="0">
              <a:latin typeface="Trebuchet MS" panose="020B0603020202020204" pitchFamily="34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096847" y="501084"/>
            <a:ext cx="9782922" cy="1105803"/>
          </a:xfrm>
        </p:spPr>
        <p:txBody>
          <a:bodyPr/>
          <a:lstStyle>
            <a:lvl1pPr marL="0" marR="0" indent="0" defTabSz="10402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>
                <a:latin typeface="Trebuchet MS" panose="020B0603020202020204" pitchFamily="34" charset="0"/>
              </a:defRPr>
            </a:lvl1pPr>
          </a:lstStyle>
          <a:p>
            <a:pPr marL="0" marR="0" lvl="0" indent="0" defTabSz="10402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77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="" xmlns:a16="http://schemas.microsoft.com/office/drawing/2014/main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="" xmlns:a16="http://schemas.microsoft.com/office/drawing/2014/main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="" xmlns:a16="http://schemas.microsoft.com/office/drawing/2014/main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="" xmlns:a16="http://schemas.microsoft.com/office/drawing/2014/main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Диаграмма 2">
            <a:extLst>
              <a:ext uri="{FF2B5EF4-FFF2-40B4-BE49-F238E27FC236}">
                <a16:creationId xmlns="" xmlns:a16="http://schemas.microsoft.com/office/drawing/2014/main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=""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  <p:sldLayoutId id="2147483679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FA90F14-6683-A176-78C1-A33DF65BEC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b="0" dirty="0" smtClean="0"/>
              <a:t> </a:t>
            </a:r>
            <a:r>
              <a:rPr lang="ru-RU" dirty="0"/>
              <a:t>ОСНОВНЫЕ ИЗМЕНЕНИЯ В ЗАКОНОДАТЕЛЬСТВЕ </a:t>
            </a:r>
            <a:endParaRPr lang="ru-RU" b="0" dirty="0"/>
          </a:p>
          <a:p>
            <a:pPr lvl="1"/>
            <a:r>
              <a:rPr lang="ru-RU" sz="1600" b="1" dirty="0"/>
              <a:t>→ ФЕДЕРАЛЬНЫЙ ЗАКОН ОТ 28.11.2025 № 425-ФЗ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8BD33E5-C315-43F3-A702-2A7733A45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039316E-369F-FA5E-6EEB-EBFA6952251C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40000" contrast="-40000"/>
          </a:blip>
          <a:stretch>
            <a:fillRect/>
          </a:stretch>
        </p:blipFill>
        <p:spPr>
          <a:xfrm>
            <a:off x="5312816" y="1638867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6250" y="1217650"/>
            <a:ext cx="10725150" cy="5497473"/>
          </a:xfrm>
          <a:prstGeom prst="rect">
            <a:avLst/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rgbClr val="FF7D11"/>
                </a:solidFill>
              </a:rPr>
              <a:t>Новая ст. </a:t>
            </a:r>
            <a:r>
              <a:rPr lang="ru-RU" sz="1600" b="1" dirty="0">
                <a:solidFill>
                  <a:srgbClr val="FF7D11"/>
                </a:solidFill>
              </a:rPr>
              <a:t>288.5 НК РФ </a:t>
            </a:r>
            <a:r>
              <a:rPr lang="ru-RU" sz="1600" b="1" dirty="0">
                <a:solidFill>
                  <a:schemeClr val="tx1"/>
                </a:solidFill>
              </a:rPr>
              <a:t>-  вводятся особенности исчисления налога для организаций – участников международных групп </a:t>
            </a:r>
            <a:r>
              <a:rPr lang="ru-RU" sz="1600" b="1" dirty="0" smtClean="0">
                <a:solidFill>
                  <a:schemeClr val="tx1"/>
                </a:solidFill>
              </a:rPr>
              <a:t>компаний (МГК)</a:t>
            </a:r>
            <a:endParaRPr lang="ru-RU" sz="1600" b="1" dirty="0">
              <a:solidFill>
                <a:schemeClr val="tx1"/>
              </a:solidFill>
            </a:endParaRPr>
          </a:p>
          <a:p>
            <a:endParaRPr lang="ru-RU" sz="1600" b="1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Одновременное выполнение двух условий: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1</a:t>
            </a:r>
            <a:r>
              <a:rPr lang="ru-RU" sz="1600" dirty="0">
                <a:solidFill>
                  <a:schemeClr val="tx1"/>
                </a:solidFill>
              </a:rPr>
              <a:t>) - материнская компания этой </a:t>
            </a:r>
            <a:r>
              <a:rPr lang="ru-RU" sz="1600" dirty="0" smtClean="0">
                <a:solidFill>
                  <a:schemeClr val="tx1"/>
                </a:solidFill>
              </a:rPr>
              <a:t>МГК </a:t>
            </a:r>
            <a:r>
              <a:rPr lang="ru-RU" sz="1600" dirty="0">
                <a:solidFill>
                  <a:schemeClr val="tx1"/>
                </a:solidFill>
              </a:rPr>
              <a:t>по состоянию на 31 декабря отчетного года  является налоговым резидентом иностранного государства;</a:t>
            </a:r>
          </a:p>
          <a:p>
            <a:pPr marL="171450" indent="-171450"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материнская компания и (или) промежуточные холдинговые компании этой МГК по состоянию на 31 декабря отчетного года являются налоговыми резидентами государств (территорий), законодательством которых предусмотрены правила минимального эффективного уровня налогообложения ;</a:t>
            </a:r>
          </a:p>
          <a:p>
            <a:pPr marL="171450" indent="-171450"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 сумма дохода (выручки) МГК в соответствии с консолидированной финансовой отчетностью в течение каждого из двух предыдущих финансовых годов, превышает или может превышать (в случае, если бы составлялась консолидированная финансовая отчетность) сумму, выраженную в российских рублях и эквивалентную 750 миллионам евро. </a:t>
            </a:r>
          </a:p>
          <a:p>
            <a:endParaRPr lang="ru-RU" sz="1600" dirty="0">
              <a:solidFill>
                <a:schemeClr val="tx1"/>
              </a:solidFill>
            </a:endParaRPr>
          </a:p>
          <a:p>
            <a:r>
              <a:rPr lang="ru-RU" sz="1600" dirty="0">
                <a:solidFill>
                  <a:schemeClr val="tx1"/>
                </a:solidFill>
              </a:rPr>
              <a:t>2) коэффициент налоговой нагрузки менее 0,15.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>
                <a:solidFill>
                  <a:schemeClr val="tx1"/>
                </a:solidFill>
              </a:rPr>
              <a:t>Ставка:</a:t>
            </a:r>
          </a:p>
          <a:p>
            <a:r>
              <a:rPr lang="ru-RU" sz="1600" dirty="0">
                <a:solidFill>
                  <a:schemeClr val="tx1"/>
                </a:solidFill>
              </a:rPr>
              <a:t>При выполнении условий, участник вместо налога, исчисленного в соответствии с положениями 25 главы НК РФ, исчисляет налог по ставке в размере </a:t>
            </a:r>
            <a:r>
              <a:rPr lang="ru-RU" sz="1600" b="1" dirty="0">
                <a:solidFill>
                  <a:srgbClr val="FF7D11"/>
                </a:solidFill>
              </a:rPr>
              <a:t>15 </a:t>
            </a:r>
            <a:r>
              <a:rPr lang="ru-RU" sz="1600" b="1" dirty="0" smtClean="0">
                <a:solidFill>
                  <a:srgbClr val="FF7D11"/>
                </a:solidFill>
              </a:rPr>
              <a:t>% </a:t>
            </a:r>
            <a:r>
              <a:rPr lang="ru-RU" sz="1600" dirty="0">
                <a:solidFill>
                  <a:schemeClr val="tx1"/>
                </a:solidFill>
              </a:rPr>
              <a:t>:</a:t>
            </a:r>
          </a:p>
          <a:p>
            <a:pPr marL="171450" indent="-171450"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5 % зачисляется в федеральный бюджет, </a:t>
            </a:r>
          </a:p>
          <a:p>
            <a:pPr marL="171450" indent="-171450"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10 %, зачисляется в бюджеты субъектов Российской Федерации.</a:t>
            </a:r>
          </a:p>
        </p:txBody>
      </p:sp>
      <p:sp>
        <p:nvSpPr>
          <p:cNvPr id="7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Налог на прибыль организаций</a:t>
            </a:r>
            <a:br>
              <a:rPr lang="ru-RU" dirty="0" smtClean="0"/>
            </a:br>
            <a:r>
              <a:rPr lang="ru-RU" sz="1600" b="0" dirty="0"/>
              <a:t>вступление в силу с 01.01.2026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05606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6250" y="1217650"/>
            <a:ext cx="10725150" cy="4297325"/>
          </a:xfrm>
          <a:prstGeom prst="rect">
            <a:avLst/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rgbClr val="E96105"/>
                </a:solidFill>
              </a:rPr>
              <a:t>Приказ ФНС России от 03.10.2025 N ЕД-7-3/855@</a:t>
            </a:r>
          </a:p>
          <a:p>
            <a:endParaRPr lang="ru-RU" sz="1600" dirty="0"/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chemeClr val="tx1"/>
                </a:solidFill>
              </a:rPr>
              <a:t>новый лист 05.1 для операций с цифровой валютой;</a:t>
            </a:r>
          </a:p>
          <a:p>
            <a:pPr marL="285750" indent="-285750">
              <a:buFontTx/>
              <a:buChar char="-"/>
            </a:pPr>
            <a:endParaRPr lang="ru-RU" sz="1600" b="1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chemeClr val="tx1"/>
                </a:solidFill>
              </a:rPr>
              <a:t>Лист 08 "Корректировки, связанные с ценообразованием" :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	включили поле, где отражают уникальный номер контракта (кредитного договора), 	который присваивает банк. Этот номер должен соответствовать договору, 	сведения о котором отразили в реквизитах "Номер договора" и "Дата договора" при 	внешнеторговых сделках;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1600" b="1" dirty="0">
                <a:solidFill>
                  <a:schemeClr val="tx1"/>
                </a:solidFill>
              </a:rPr>
              <a:t>Лист 02 "Расчет суммы налога«: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	 исключили строки 130, 170, 171  о налоге в региональный бюджет.</a:t>
            </a:r>
          </a:p>
        </p:txBody>
      </p:sp>
      <p:sp>
        <p:nvSpPr>
          <p:cNvPr id="7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/>
              <a:t>Изменения в налоговой декларации по налогу на </a:t>
            </a:r>
            <a:r>
              <a:rPr lang="ru-RU" dirty="0" smtClean="0"/>
              <a:t>прибыль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409081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Налог на прибыль организаций</a:t>
            </a:r>
            <a:br>
              <a:rPr lang="ru-RU" dirty="0" smtClean="0"/>
            </a:br>
            <a:r>
              <a:rPr lang="ru-RU" sz="1600" b="0" dirty="0"/>
              <a:t>вступление в силу с 01.01.2026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78049" y="1127204"/>
            <a:ext cx="9928026" cy="606346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>
                <a:solidFill>
                  <a:schemeClr val="tx1"/>
                </a:solidFill>
              </a:rPr>
              <a:t>Нельзя исправлять прошлые ошибки в текущем периоде, если повысилась налоговая ставка (ст. 54 НК РФ</a:t>
            </a:r>
            <a:r>
              <a:rPr lang="ru-RU" sz="1600" b="1" dirty="0" smtClean="0">
                <a:solidFill>
                  <a:schemeClr val="tx1"/>
                </a:solidFill>
              </a:rPr>
              <a:t>)</a:t>
            </a:r>
            <a:endParaRPr lang="ru-RU" sz="1000" b="1" i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0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4723" y="2115919"/>
            <a:ext cx="9861351" cy="684431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Ограничения по учету убытков прошлых лет в размере </a:t>
            </a:r>
            <a:r>
              <a:rPr lang="ru-RU" sz="1600" b="1" dirty="0">
                <a:solidFill>
                  <a:srgbClr val="FF7D11"/>
                </a:solidFill>
              </a:rPr>
              <a:t>50% </a:t>
            </a:r>
            <a:r>
              <a:rPr lang="ru-RU" sz="1600" b="1" dirty="0">
                <a:solidFill>
                  <a:schemeClr val="tx1"/>
                </a:solidFill>
              </a:rPr>
              <a:t>налоговой базы  продлевается </a:t>
            </a:r>
            <a:r>
              <a:rPr lang="ru-RU" sz="1600" b="1" dirty="0">
                <a:solidFill>
                  <a:srgbClr val="FF7D11"/>
                </a:solidFill>
              </a:rPr>
              <a:t>до 2030</a:t>
            </a:r>
            <a:r>
              <a:rPr lang="ru-RU" sz="1600" b="1" dirty="0">
                <a:solidFill>
                  <a:schemeClr val="tx1"/>
                </a:solidFill>
              </a:rPr>
              <a:t> года (п. 2.1 ст. 283 НК РФ)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8049" y="3911758"/>
            <a:ext cx="10423326" cy="806371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>
                <a:solidFill>
                  <a:schemeClr val="tx1"/>
                </a:solidFill>
              </a:rPr>
              <a:t>При передаче имущества (работ, услуг) в счет погашения ранее возникших денежных обязательств, необходимо учесть выручку от реализации, равной  величине этого погашаемого обязательства (п. 2 ст. 249 НК РФ )</a:t>
            </a:r>
            <a:endParaRPr lang="ru-RU" sz="1000" b="1" i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4723" y="3189327"/>
            <a:ext cx="2069901" cy="453947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rgbClr val="FF7D11"/>
                </a:solidFill>
              </a:rPr>
              <a:t>Учет доходов:</a:t>
            </a:r>
            <a:endParaRPr lang="ru-RU" sz="1000" b="1" i="1" dirty="0">
              <a:solidFill>
                <a:srgbClr val="FF7D1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8049" y="4946392"/>
            <a:ext cx="10585251" cy="1502033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Дополнен перечень  доходов, не учитываемых при определении налоговой базы (п. 1 ст. 251 НК РФ)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Новый подпункт 68: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 в виде средств, полученных налогоплательщиком в качестве компенсации убытков налогоплательщика от изъятия его имущества для государственных и муниципальных нужд, за исключением средств, полученных в качестве компенсации убытков, ранее учтенных для целей налогообложения.</a:t>
            </a:r>
          </a:p>
        </p:txBody>
      </p:sp>
    </p:spTree>
    <p:extLst>
      <p:ext uri="{BB962C8B-B14F-4D97-AF65-F5344CB8AC3E}">
        <p14:creationId xmlns:p14="http://schemas.microsoft.com/office/powerpoint/2010/main" val="181936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Налог на прибыль организаций</a:t>
            </a:r>
            <a:br>
              <a:rPr lang="ru-RU" dirty="0" smtClean="0"/>
            </a:br>
            <a:r>
              <a:rPr lang="ru-RU" sz="1600" b="0" dirty="0"/>
              <a:t>вступление в силу с 01.01.2026</a:t>
            </a:r>
            <a:endParaRPr lang="ru-RU" sz="1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8047" y="1165303"/>
            <a:ext cx="2069901" cy="453947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rgbClr val="FF7D11"/>
                </a:solidFill>
              </a:rPr>
              <a:t>Учет расходов:</a:t>
            </a:r>
            <a:endParaRPr lang="ru-RU" sz="1000" b="1" i="1" dirty="0">
              <a:solidFill>
                <a:srgbClr val="FF7D1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8047" y="1831716"/>
            <a:ext cx="10747178" cy="663833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Нельзя применять коэффициент 2 к расходам по лицензионным платежам, если договором предусмотрена возможность передачи по сублицензии (</a:t>
            </a:r>
            <a:r>
              <a:rPr lang="ru-RU" sz="1600" b="1" dirty="0" err="1">
                <a:solidFill>
                  <a:schemeClr val="tx1"/>
                </a:solidFill>
              </a:rPr>
              <a:t>пп</a:t>
            </a:r>
            <a:r>
              <a:rPr lang="ru-RU" sz="1600" b="1" dirty="0">
                <a:solidFill>
                  <a:schemeClr val="tx1"/>
                </a:solidFill>
              </a:rPr>
              <a:t>. 26 п. 1 ст. 264 НК РФ 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8049" y="2746116"/>
            <a:ext cx="10747176" cy="82575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Сомнительным разрешают признавать долг по штрафам, пеням и санкциям, подтвержденный судом по договорам, задолженность по которым также сомнительная. Речь идет о долге, возникшем при реализации товаров, выполнении работ или оказании </a:t>
            </a:r>
            <a:r>
              <a:rPr lang="ru-RU" sz="1600" b="1" dirty="0" smtClean="0">
                <a:solidFill>
                  <a:schemeClr val="tx1"/>
                </a:solidFill>
              </a:rPr>
              <a:t>услуг (п. 1 ст. 266)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1" name="Подзаголовок 4"/>
          <p:cNvSpPr txBox="1">
            <a:spLocks noGrp="1"/>
          </p:cNvSpPr>
          <p:nvPr>
            <p:ph type="subTitle" idx="1"/>
          </p:nvPr>
        </p:nvSpPr>
        <p:spPr>
          <a:xfrm>
            <a:off x="578049" y="3905249"/>
            <a:ext cx="10694997" cy="535531"/>
          </a:xfrm>
          <a:prstGeom prst="rect">
            <a:avLst/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Расходы банков и коллекторов на покупку кредитов могут признаваться безнадежными </a:t>
            </a:r>
            <a:r>
              <a:rPr lang="ru-RU" sz="1600" b="1" dirty="0">
                <a:solidFill>
                  <a:schemeClr val="tx1"/>
                </a:solidFill>
              </a:rPr>
              <a:t>долгами (п. 2 ст. 266 НК РФ </a:t>
            </a:r>
            <a:r>
              <a:rPr lang="ru-RU" sz="16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8049" y="4708604"/>
            <a:ext cx="10747176" cy="806372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>
                <a:solidFill>
                  <a:schemeClr val="tx1"/>
                </a:solidFill>
              </a:rPr>
              <a:t>Утратил силу подпункт 3 п. 2 ст. 256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Теперь </a:t>
            </a:r>
            <a:r>
              <a:rPr lang="ru-RU" sz="1600" b="1" dirty="0">
                <a:solidFill>
                  <a:schemeClr val="tx1"/>
                </a:solidFill>
              </a:rPr>
              <a:t>амортизации  подлежит имущество, приобретенное (созданное) за счет бюджетных средств целевого финансирования. </a:t>
            </a:r>
          </a:p>
        </p:txBody>
      </p:sp>
    </p:spTree>
    <p:extLst>
      <p:ext uri="{BB962C8B-B14F-4D97-AF65-F5344CB8AC3E}">
        <p14:creationId xmlns:p14="http://schemas.microsoft.com/office/powerpoint/2010/main" val="79153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5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Налог на прибыль организаций</a:t>
            </a:r>
            <a:br>
              <a:rPr lang="ru-RU" dirty="0" smtClean="0"/>
            </a:br>
            <a:r>
              <a:rPr lang="ru-RU" sz="1600" b="0" dirty="0"/>
              <a:t>вступление в силу с 01.01.2026</a:t>
            </a:r>
            <a:endParaRPr lang="ru-RU" sz="1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8047" y="1165303"/>
            <a:ext cx="2069901" cy="453947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rgbClr val="FF7D11"/>
                </a:solidFill>
              </a:rPr>
              <a:t>Учет расходов:</a:t>
            </a:r>
            <a:endParaRPr lang="ru-RU" sz="1000" b="1" i="1" dirty="0">
              <a:solidFill>
                <a:srgbClr val="FF7D1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8047" y="1866901"/>
            <a:ext cx="11013878" cy="1523999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Утратил силу </a:t>
            </a:r>
            <a:r>
              <a:rPr lang="ru-RU" sz="1600" b="1" dirty="0" err="1">
                <a:solidFill>
                  <a:schemeClr val="tx1"/>
                </a:solidFill>
              </a:rPr>
              <a:t>пп</a:t>
            </a:r>
            <a:r>
              <a:rPr lang="ru-RU" sz="1600" b="1" dirty="0">
                <a:solidFill>
                  <a:schemeClr val="tx1"/>
                </a:solidFill>
              </a:rPr>
              <a:t>. 48.12 п. 1 ст. 264: 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Больше нельзя учесть в составе прочих расходов  расходы на приобретение медицинских изделий для диагностики (лечения) новой </a:t>
            </a:r>
            <a:r>
              <a:rPr lang="ru-RU" sz="1600" b="1" dirty="0" err="1">
                <a:solidFill>
                  <a:schemeClr val="tx1"/>
                </a:solidFill>
              </a:rPr>
              <a:t>коронавирусной</a:t>
            </a:r>
            <a:r>
              <a:rPr lang="ru-RU" sz="1600" b="1" dirty="0">
                <a:solidFill>
                  <a:schemeClr val="tx1"/>
                </a:solidFill>
              </a:rPr>
              <a:t> инфекции по перечню, утверждаемому Правительством Российской Федерации, а также на сооружение, изготовление, доставку и доведение указанных медицинских изделий до состояния, в котором они пригодны для использования;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8047" y="3638549"/>
            <a:ext cx="11013877" cy="2495551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>
                <a:solidFill>
                  <a:schemeClr val="tx1"/>
                </a:solidFill>
              </a:rPr>
              <a:t>Утратил силу подпункт </a:t>
            </a:r>
            <a:r>
              <a:rPr lang="ru-RU" sz="1600" b="1" dirty="0" smtClean="0">
                <a:solidFill>
                  <a:schemeClr val="tx1"/>
                </a:solidFill>
              </a:rPr>
              <a:t>19.5 </a:t>
            </a:r>
            <a:r>
              <a:rPr lang="ru-RU" sz="1600" b="1" dirty="0">
                <a:solidFill>
                  <a:schemeClr val="tx1"/>
                </a:solidFill>
              </a:rPr>
              <a:t>п. </a:t>
            </a:r>
            <a:r>
              <a:rPr lang="ru-RU" sz="1600" b="1" dirty="0" smtClean="0">
                <a:solidFill>
                  <a:schemeClr val="tx1"/>
                </a:solidFill>
              </a:rPr>
              <a:t>1 </a:t>
            </a:r>
            <a:r>
              <a:rPr lang="ru-RU" sz="1600" b="1" dirty="0">
                <a:solidFill>
                  <a:schemeClr val="tx1"/>
                </a:solidFill>
              </a:rPr>
              <a:t>ст. </a:t>
            </a:r>
            <a:r>
              <a:rPr lang="ru-RU" sz="1600" b="1" dirty="0" smtClean="0">
                <a:solidFill>
                  <a:schemeClr val="tx1"/>
                </a:solidFill>
              </a:rPr>
              <a:t>265</a:t>
            </a:r>
            <a:endParaRPr lang="ru-RU" sz="1600" b="1" dirty="0">
              <a:solidFill>
                <a:schemeClr val="tx1"/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Больше </a:t>
            </a:r>
            <a:r>
              <a:rPr lang="ru-RU" sz="1600" b="1" dirty="0">
                <a:solidFill>
                  <a:schemeClr val="tx1"/>
                </a:solidFill>
              </a:rPr>
              <a:t>нельзя учесть в составе </a:t>
            </a:r>
            <a:r>
              <a:rPr lang="ru-RU" sz="1600" b="1" dirty="0" smtClean="0">
                <a:solidFill>
                  <a:schemeClr val="tx1"/>
                </a:solidFill>
              </a:rPr>
              <a:t> внереализационных расходов стоимость </a:t>
            </a:r>
            <a:r>
              <a:rPr lang="ru-RU" sz="1600" b="1" dirty="0">
                <a:solidFill>
                  <a:schemeClr val="tx1"/>
                </a:solidFill>
              </a:rPr>
              <a:t>имущества (включая денежные средства), предназначенного для использования в целях предупреждения и предотвращения распространения, а также диагностики и лечения новой </a:t>
            </a:r>
            <a:r>
              <a:rPr lang="ru-RU" sz="1600" b="1" dirty="0" err="1">
                <a:solidFill>
                  <a:schemeClr val="tx1"/>
                </a:solidFill>
              </a:rPr>
              <a:t>коронавирусной</a:t>
            </a:r>
            <a:r>
              <a:rPr lang="ru-RU" sz="1600" b="1" dirty="0">
                <a:solidFill>
                  <a:schemeClr val="tx1"/>
                </a:solidFill>
              </a:rPr>
              <a:t> инфекции, безвозмездно переданного медицинским организациям, являющимся некоммерческими организациями, органам государственной власти и управления и (или) органам местного самоуправления, государственным и муниципальным учреждениям, государственным и муниципальным унитарным предприятиям</a:t>
            </a:r>
          </a:p>
        </p:txBody>
      </p:sp>
    </p:spTree>
    <p:extLst>
      <p:ext uri="{BB962C8B-B14F-4D97-AF65-F5344CB8AC3E}">
        <p14:creationId xmlns:p14="http://schemas.microsoft.com/office/powerpoint/2010/main" val="590830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5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Налог на прибыль организаций</a:t>
            </a:r>
            <a:br>
              <a:rPr lang="ru-RU" dirty="0" smtClean="0"/>
            </a:br>
            <a:r>
              <a:rPr lang="ru-RU" sz="1600" b="0" dirty="0"/>
              <a:t>вступление в силу с 01.01.2026</a:t>
            </a:r>
            <a:endParaRPr lang="ru-RU" sz="1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8047" y="1773109"/>
            <a:ext cx="11175801" cy="798642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Новый  </a:t>
            </a:r>
            <a:r>
              <a:rPr lang="ru-RU" sz="1600" b="1" dirty="0" err="1">
                <a:solidFill>
                  <a:schemeClr val="tx1"/>
                </a:solidFill>
              </a:rPr>
              <a:t>пп</a:t>
            </a:r>
            <a:r>
              <a:rPr lang="ru-RU" sz="1600" b="1" dirty="0">
                <a:solidFill>
                  <a:schemeClr val="tx1"/>
                </a:solidFill>
              </a:rPr>
              <a:t>. 48.15 п. 1 ст. 264: 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Организатор азартных игр может учесть в составе прочих расходов сумму выигрыша, выплачиваемую в букмекерской конторе или тотализаторе </a:t>
            </a:r>
            <a:r>
              <a:rPr lang="ru-RU" sz="1600" b="1" dirty="0" smtClean="0">
                <a:solidFill>
                  <a:schemeClr val="tx1"/>
                </a:solidFill>
              </a:rPr>
              <a:t>участнику </a:t>
            </a:r>
            <a:r>
              <a:rPr lang="ru-RU" sz="1600" b="1" dirty="0">
                <a:solidFill>
                  <a:schemeClr val="tx1"/>
                </a:solidFill>
              </a:rPr>
              <a:t>азартной игры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8047" y="1165303"/>
            <a:ext cx="2069901" cy="453947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rgbClr val="FF7D11"/>
                </a:solidFill>
              </a:rPr>
              <a:t>Учет расходов:</a:t>
            </a:r>
            <a:endParaRPr lang="ru-RU" sz="1000" b="1" i="1" dirty="0">
              <a:solidFill>
                <a:srgbClr val="FF7D1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7340" y="2820858"/>
            <a:ext cx="11136508" cy="1817817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Дополнен перечень внереализационных расходов: можно признать в расходах целевые отчисления от азартных игр, осуществляемые организатором азартных игр в букмекерской конторе в размере и порядке, которые предусмотрены статьей 6.2 Федерального закона от 29 декабря 2006 года N 244-ФЗ "О государственном регулировании деятельности по организации и проведению азартных игр и о внесении изменений в некоторые законодательные акты Российской Федерации" (Новый </a:t>
            </a:r>
            <a:r>
              <a:rPr lang="ru-RU" sz="1600" b="1" dirty="0" err="1">
                <a:solidFill>
                  <a:schemeClr val="tx1"/>
                </a:solidFill>
              </a:rPr>
              <a:t>пп</a:t>
            </a:r>
            <a:r>
              <a:rPr lang="ru-RU" sz="1600" b="1" dirty="0">
                <a:solidFill>
                  <a:schemeClr val="tx1"/>
                </a:solidFill>
              </a:rPr>
              <a:t>. 19.16 ст. 265 НК РФ)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04850" y="5019586"/>
            <a:ext cx="11048998" cy="962114"/>
          </a:xfrm>
          <a:prstGeom prst="rect">
            <a:avLst/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 smtClean="0">
                <a:solidFill>
                  <a:schemeClr val="tx1"/>
                </a:solidFill>
              </a:rPr>
              <a:t>Уточнено </a:t>
            </a:r>
            <a:r>
              <a:rPr lang="ru-RU" sz="1600" b="1" dirty="0">
                <a:solidFill>
                  <a:schemeClr val="tx1"/>
                </a:solidFill>
              </a:rPr>
              <a:t>условие для создания резерва на проведение особо сложного и дорогого капремонта: такие работы не проводили в 3 предыдущих годах. </a:t>
            </a:r>
          </a:p>
        </p:txBody>
      </p:sp>
    </p:spTree>
    <p:extLst>
      <p:ext uri="{BB962C8B-B14F-4D97-AF65-F5344CB8AC3E}">
        <p14:creationId xmlns:p14="http://schemas.microsoft.com/office/powerpoint/2010/main" val="4257937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Налог на прибыль организаций</a:t>
            </a:r>
            <a:br>
              <a:rPr lang="ru-RU" dirty="0" smtClean="0"/>
            </a:br>
            <a:r>
              <a:rPr lang="ru-RU" sz="1600" b="0" dirty="0"/>
              <a:t>вступление в силу с 01.01.2026</a:t>
            </a:r>
            <a:endParaRPr lang="ru-RU" sz="1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8047" y="1165303"/>
            <a:ext cx="5260778" cy="558722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rgbClr val="FF7D11"/>
                </a:solidFill>
              </a:rPr>
              <a:t>Льготы по налогу на прибыль организаций:</a:t>
            </a:r>
            <a:endParaRPr lang="ru-RU" sz="1000" b="1" i="1" dirty="0">
              <a:solidFill>
                <a:srgbClr val="FF7D1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8046" y="1993643"/>
            <a:ext cx="10832903" cy="579566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Для организаций, имеющих статус иностранного агента ( или в которых более чем на 10% участвуют такие организации) отменяются пониженные ставки  и иные </a:t>
            </a:r>
            <a:r>
              <a:rPr lang="ru-RU" sz="1600" b="1" dirty="0" smtClean="0">
                <a:solidFill>
                  <a:schemeClr val="tx1"/>
                </a:solidFill>
              </a:rPr>
              <a:t>преференции.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8047" y="2750315"/>
            <a:ext cx="10832902" cy="1507360"/>
          </a:xfrm>
          <a:prstGeom prst="rect">
            <a:avLst/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Льготы для организаций </a:t>
            </a:r>
            <a:r>
              <a:rPr lang="ru-RU" sz="1600" b="1" dirty="0">
                <a:solidFill>
                  <a:srgbClr val="FF7D11"/>
                </a:solidFill>
              </a:rPr>
              <a:t>радиоэлектронной промышленности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В доле профильных доходов разрешают учитывать не только доходы от реализации оборудования для производства электронной компонентной базы и радиоэлектронной продукции, но и доходы от услуг по проектированию и разработке такого оборудования. </a:t>
            </a:r>
            <a:r>
              <a:rPr lang="ru-RU" sz="1600" b="1" dirty="0">
                <a:solidFill>
                  <a:schemeClr val="tx1"/>
                </a:solidFill>
              </a:rPr>
              <a:t>Напомним, размер профильных доходов влияет на применение пониженной ставки налога.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7635" y="4449366"/>
            <a:ext cx="10753724" cy="1884759"/>
          </a:xfrm>
          <a:prstGeom prst="rect">
            <a:avLst/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Льготы для организаций </a:t>
            </a:r>
            <a:r>
              <a:rPr lang="en-US" sz="1600" b="1" dirty="0">
                <a:solidFill>
                  <a:srgbClr val="FF7D11"/>
                </a:solidFill>
              </a:rPr>
              <a:t>IT </a:t>
            </a:r>
            <a:r>
              <a:rPr lang="ru-RU" sz="1600" b="1" dirty="0">
                <a:solidFill>
                  <a:srgbClr val="FF7D11"/>
                </a:solidFill>
              </a:rPr>
              <a:t>сферы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В настоящее время установлено, что организациями (в том числе кредитными организациями), в которых прямо и (или) косвенно участвует Российская Федерация и доля такого участия составляет не менее 50 процентов не могут применяться пониженные ставки установленные п. 1.15 ст. 284 НК РФ. Однако с 01.01.2026  в данную норму внесено исключение. Правительство РФ определит критерии, при соблюдении которых  такие организации смогут воспользоваться пониженной ставкой по налогу на прибыль для IT сферы.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76656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Налог на прибыль организаций</a:t>
            </a:r>
            <a:br>
              <a:rPr lang="ru-RU" dirty="0" smtClean="0"/>
            </a:br>
            <a:r>
              <a:rPr lang="ru-RU" sz="1600" b="0" dirty="0"/>
              <a:t>вступление в силу с 01.01.2026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48000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2925" y="1890117"/>
            <a:ext cx="10801350" cy="1077218"/>
          </a:xfrm>
          <a:prstGeom prst="rect">
            <a:avLst/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Расходы по операциям с ценными бумагами с 01.01.2026 не учитываются при определении доли расходов, понесенных международной холдинговой компанией на приобретение товаров (работ, услуг) на территории Российской Федерации, для проверки условия применения пониженных ставок. </a:t>
            </a:r>
          </a:p>
          <a:p>
            <a:endParaRPr lang="ru-RU" sz="1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8047" y="1165303"/>
            <a:ext cx="5260778" cy="558722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rgbClr val="FF7D11"/>
                </a:solidFill>
              </a:rPr>
              <a:t>Льготы по налогу на прибыль организаций:</a:t>
            </a:r>
            <a:endParaRPr lang="ru-RU" sz="1000" b="1" i="1" dirty="0">
              <a:solidFill>
                <a:srgbClr val="FF7D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27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Налог на прибыль организаций</a:t>
            </a:r>
            <a:br>
              <a:rPr lang="ru-RU" dirty="0" smtClean="0"/>
            </a:br>
            <a:r>
              <a:rPr lang="ru-RU" sz="1600" b="0" dirty="0"/>
              <a:t>вступление в силу с 01.01.2026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48000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8047" y="1165303"/>
            <a:ext cx="3241478" cy="482522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b="1" dirty="0" smtClean="0">
                <a:solidFill>
                  <a:srgbClr val="FF7D11"/>
                </a:solidFill>
              </a:rPr>
              <a:t>Инвестиционные вычеты:</a:t>
            </a:r>
            <a:endParaRPr lang="ru-RU" sz="1000" b="1" i="1" dirty="0">
              <a:solidFill>
                <a:srgbClr val="FF7D1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8047" y="2028616"/>
            <a:ext cx="10899578" cy="1123385"/>
          </a:xfrm>
          <a:prstGeom prst="rect">
            <a:avLst/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Вычетом станут признавать не более 100% затрат, которые определит субъект РФ. Он установит предельный размер затрат, их виды и критерии, категории налогоплательщиков, которые вправе применять вычет, и др. Такие затраты отнесут к </a:t>
            </a:r>
            <a:r>
              <a:rPr lang="ru-RU" sz="1600" b="1" dirty="0" err="1">
                <a:solidFill>
                  <a:schemeClr val="tx1"/>
                </a:solidFill>
              </a:rPr>
              <a:t>неучитываемым</a:t>
            </a:r>
            <a:r>
              <a:rPr lang="ru-RU" sz="1600" b="1" dirty="0">
                <a:solidFill>
                  <a:schemeClr val="tx1"/>
                </a:solidFill>
              </a:rPr>
              <a:t> при обложении прибыли.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8047" y="3429000"/>
            <a:ext cx="10899578" cy="830997"/>
          </a:xfrm>
          <a:prstGeom prst="rect">
            <a:avLst/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Корректируются правила о том, на какие суммы нельзя уменьшить налог к уплате в федеральный бюджет, для ИНВ и ФИНВ. Изменения </a:t>
            </a:r>
            <a:r>
              <a:rPr lang="ru-RU" sz="1600" b="1" dirty="0">
                <a:solidFill>
                  <a:srgbClr val="FF7D11"/>
                </a:solidFill>
              </a:rPr>
              <a:t>вступают в силу 28 ноября 2025 года</a:t>
            </a:r>
            <a:r>
              <a:rPr lang="ru-RU" sz="1600" b="1" dirty="0">
                <a:solidFill>
                  <a:schemeClr val="tx1"/>
                </a:solidFill>
              </a:rPr>
              <a:t>, а их действие распространяют на отношения, возникшие с </a:t>
            </a:r>
            <a:r>
              <a:rPr lang="ru-RU" sz="1600" b="1" dirty="0">
                <a:solidFill>
                  <a:srgbClr val="FF0000"/>
                </a:solidFill>
              </a:rPr>
              <a:t>1 января 2025 года</a:t>
            </a:r>
            <a:r>
              <a:rPr lang="ru-RU" sz="1600" b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7006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1974" y="1323975"/>
            <a:ext cx="10582277" cy="2305050"/>
          </a:xfrm>
          <a:prstGeom prst="rect">
            <a:avLst/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В связи с ведением </a:t>
            </a:r>
            <a:r>
              <a:rPr lang="ru-RU" sz="1600" b="1" dirty="0">
                <a:solidFill>
                  <a:srgbClr val="FF7D11"/>
                </a:solidFill>
              </a:rPr>
              <a:t>новой главы 25.5 «НАЛОГ НА ИГОРНЫЙ БИЗНЕС</a:t>
            </a:r>
            <a:r>
              <a:rPr lang="ru-RU" sz="1600" b="1" dirty="0" smtClean="0">
                <a:solidFill>
                  <a:srgbClr val="FF7D11"/>
                </a:solidFill>
              </a:rPr>
              <a:t>»</a:t>
            </a:r>
          </a:p>
          <a:p>
            <a:endParaRPr lang="ru-RU" sz="1600" b="1" dirty="0" smtClean="0">
              <a:solidFill>
                <a:srgbClr val="FF7D11"/>
              </a:solidFill>
            </a:endParaRPr>
          </a:p>
          <a:p>
            <a:r>
              <a:rPr lang="ru-RU" sz="1600" b="1" dirty="0" smtClean="0">
                <a:solidFill>
                  <a:schemeClr val="tx1"/>
                </a:solidFill>
              </a:rPr>
              <a:t>из </a:t>
            </a:r>
            <a:r>
              <a:rPr lang="ru-RU" sz="1600" b="1" dirty="0">
                <a:solidFill>
                  <a:schemeClr val="tx1"/>
                </a:solidFill>
              </a:rPr>
              <a:t>налоговой базы налога на прибыль организаций исключены доходы и расходы, относящиеся к игорному бизнесу, подлежащему налогообложению в соответствии с новой главой  (п. </a:t>
            </a:r>
            <a:r>
              <a:rPr lang="ru-RU" sz="1600" b="1" dirty="0">
                <a:solidFill>
                  <a:schemeClr val="tx1"/>
                </a:solidFill>
              </a:rPr>
              <a:t>9 ст. 274  НК РФ)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Налогоплательщики</a:t>
            </a:r>
            <a:r>
              <a:rPr lang="ru-RU" sz="1600" b="1" dirty="0">
                <a:solidFill>
                  <a:schemeClr val="tx1"/>
                </a:solidFill>
              </a:rPr>
              <a:t>, получающие доходы от деятельности, относящейся к игорному бизнесу (за исключением доходов от деятельности по организации и проведению азартных игр </a:t>
            </a:r>
            <a:r>
              <a:rPr lang="ru-RU" sz="1600" b="1" dirty="0">
                <a:solidFill>
                  <a:srgbClr val="FF7D11"/>
                </a:solidFill>
              </a:rPr>
              <a:t>в букмекерской конторе или тотализаторе</a:t>
            </a:r>
            <a:r>
              <a:rPr lang="ru-RU" sz="1600" b="1" dirty="0">
                <a:solidFill>
                  <a:schemeClr val="tx1"/>
                </a:solidFill>
              </a:rPr>
              <a:t>), обязаны вести раздельный учет доходов и расходов по такой деятельности."</a:t>
            </a:r>
          </a:p>
        </p:txBody>
      </p:sp>
      <p:sp>
        <p:nvSpPr>
          <p:cNvPr id="7" name="Заголовок 13"/>
          <p:cNvSpPr>
            <a:spLocks noGrp="1"/>
          </p:cNvSpPr>
          <p:nvPr>
            <p:ph type="ctrTitle"/>
          </p:nvPr>
        </p:nvSpPr>
        <p:spPr>
          <a:xfrm>
            <a:off x="526596" y="222136"/>
            <a:ext cx="9949543" cy="568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Налог на прибыль организаций</a:t>
            </a:r>
            <a:br>
              <a:rPr lang="ru-RU" dirty="0" smtClean="0"/>
            </a:br>
            <a:r>
              <a:rPr lang="ru-RU" sz="1600" b="0" dirty="0"/>
              <a:t>вступление в силу с 01.01.2026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561975" y="3800315"/>
            <a:ext cx="10582276" cy="1028860"/>
          </a:xfrm>
          <a:prstGeom prst="rect">
            <a:avLst/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>
            <a:defPPr>
              <a:defRPr lang="ru-RU"/>
            </a:defPPr>
            <a:lvl1pPr>
              <a:defRPr sz="16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>
                <a:solidFill>
                  <a:schemeClr val="tx1"/>
                </a:solidFill>
              </a:rPr>
              <a:t>Новый  </a:t>
            </a:r>
            <a:r>
              <a:rPr lang="ru-RU" dirty="0" err="1">
                <a:solidFill>
                  <a:schemeClr val="tx1"/>
                </a:solidFill>
              </a:rPr>
              <a:t>пп</a:t>
            </a:r>
            <a:r>
              <a:rPr lang="ru-RU" dirty="0">
                <a:solidFill>
                  <a:schemeClr val="tx1"/>
                </a:solidFill>
              </a:rPr>
              <a:t>. 48.15 п. 1 ст. 264: </a:t>
            </a:r>
          </a:p>
          <a:p>
            <a:r>
              <a:rPr lang="ru-RU" dirty="0">
                <a:solidFill>
                  <a:schemeClr val="tx1"/>
                </a:solidFill>
              </a:rPr>
              <a:t>Организатор азартных игр может учесть в составе прочих расходов сумму выигрыша, выплачиваемую в букмекерской конторе или тотализаторе </a:t>
            </a:r>
          </a:p>
          <a:p>
            <a:r>
              <a:rPr lang="ru-RU" dirty="0">
                <a:solidFill>
                  <a:schemeClr val="tx1"/>
                </a:solidFill>
              </a:rPr>
              <a:t>участнику азартной игры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1974" y="4966681"/>
            <a:ext cx="10582276" cy="1569660"/>
          </a:xfrm>
          <a:prstGeom prst="rect">
            <a:avLst/>
          </a:prstGeom>
          <a:gradFill flip="none" rotWithShape="1">
            <a:gsLst>
              <a:gs pos="85000">
                <a:schemeClr val="bg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>
            <a:defPPr>
              <a:defRPr lang="ru-RU"/>
            </a:defPPr>
            <a:lvl1pPr>
              <a:defRPr sz="16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Новый </a:t>
            </a:r>
            <a:r>
              <a:rPr lang="ru-RU" dirty="0" err="1">
                <a:solidFill>
                  <a:schemeClr val="tx1"/>
                </a:solidFill>
              </a:rPr>
              <a:t>пп</a:t>
            </a:r>
            <a:r>
              <a:rPr lang="ru-RU" dirty="0">
                <a:solidFill>
                  <a:schemeClr val="tx1"/>
                </a:solidFill>
              </a:rPr>
              <a:t>. 19.16 по внереализационным расходам:</a:t>
            </a:r>
          </a:p>
          <a:p>
            <a:r>
              <a:rPr lang="ru-RU" dirty="0">
                <a:solidFill>
                  <a:schemeClr val="tx1"/>
                </a:solidFill>
              </a:rPr>
              <a:t>расходы в виде целевых отчислений от азартных игр, осуществляемые организатором азартных игр в букмекерской конторе в размере и порядке, которые предусмотрены статьей 6.2 Федерального закона от 29 декабря 2006 года N 244-ФЗ "О государственном регулировании деятельности по организации и проведению азартных игр и о внесении изменений в некоторые законодательные акты Российской Федерации"</a:t>
            </a:r>
          </a:p>
        </p:txBody>
      </p:sp>
    </p:spTree>
    <p:extLst>
      <p:ext uri="{BB962C8B-B14F-4D97-AF65-F5344CB8AC3E}">
        <p14:creationId xmlns:p14="http://schemas.microsoft.com/office/powerpoint/2010/main" val="40599817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</TotalTime>
  <Words>1311</Words>
  <Application>Microsoft Office PowerPoint</Application>
  <PresentationFormat>Произвольный</PresentationFormat>
  <Paragraphs>88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Налог на прибыль организаций вступление в силу с 01.01.2026</vt:lpstr>
      <vt:lpstr>Налог на прибыль организаций вступление в силу с 01.01.2026</vt:lpstr>
      <vt:lpstr>Налог на прибыль организаций вступление в силу с 01.01.2026</vt:lpstr>
      <vt:lpstr>Налог на прибыль организаций вступление в силу с 01.01.2026</vt:lpstr>
      <vt:lpstr>Налог на прибыль организаций вступление в силу с 01.01.2026</vt:lpstr>
      <vt:lpstr>Налог на прибыль организаций вступление в силу с 01.01.2026</vt:lpstr>
      <vt:lpstr>Налог на прибыль организаций вступление в силу с 01.01.2026</vt:lpstr>
      <vt:lpstr>Налог на прибыль организаций вступление в силу с 01.01.2026</vt:lpstr>
      <vt:lpstr>Налог на прибыль организаций вступление в силу с 01.01.2026</vt:lpstr>
      <vt:lpstr>Изменения в налоговой декларации по налогу на прибыль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Решетов Василий Владимирович</dc:creator>
  <cp:lastModifiedBy>Бережнова Анна Викторовна</cp:lastModifiedBy>
  <cp:revision>123</cp:revision>
  <dcterms:created xsi:type="dcterms:W3CDTF">2025-05-13T09:24:29Z</dcterms:created>
  <dcterms:modified xsi:type="dcterms:W3CDTF">2025-12-05T13:18:24Z</dcterms:modified>
</cp:coreProperties>
</file>