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800" r:id="rId2"/>
    <p:sldId id="820" r:id="rId3"/>
  </p:sldIdLst>
  <p:sldSz cx="9144000" cy="5143500" type="screen16x9"/>
  <p:notesSz cx="6808788" cy="9929813"/>
  <p:defaultTextStyle>
    <a:defPPr>
      <a:defRPr lang="ru-RU"/>
    </a:defPPr>
    <a:lvl1pPr algn="l" defTabSz="816242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07500" indent="-49695" algn="l" defTabSz="816242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816242" indent="-100633" algn="l" defTabSz="816242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223742" indent="-150328" algn="l" defTabSz="816242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632484" indent="-201265" algn="l" defTabSz="816242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1789024" algn="l" defTabSz="715609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146828" algn="l" defTabSz="715609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2504633" algn="l" defTabSz="715609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2862438" algn="l" defTabSz="715609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3E"/>
    <a:srgbClr val="003366"/>
    <a:srgbClr val="FF6600"/>
    <a:srgbClr val="FF9933"/>
    <a:srgbClr val="000000"/>
    <a:srgbClr val="B9DCFF"/>
    <a:srgbClr val="C8E4FF"/>
    <a:srgbClr val="4D4D4D"/>
    <a:srgbClr val="000036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19" autoAdjust="0"/>
    <p:restoredTop sz="94660"/>
  </p:normalViewPr>
  <p:slideViewPr>
    <p:cSldViewPr>
      <p:cViewPr>
        <p:scale>
          <a:sx n="140" d="100"/>
          <a:sy n="140" d="100"/>
        </p:scale>
        <p:origin x="-852" y="-216"/>
      </p:cViewPr>
      <p:guideLst>
        <p:guide orient="horz" pos="1620"/>
        <p:guide orient="horz" pos="759"/>
        <p:guide orient="horz" pos="237"/>
        <p:guide orient="horz" pos="3041"/>
        <p:guide pos="2880"/>
        <p:guide pos="708"/>
        <p:guide pos="1560"/>
        <p:guide pos="5140"/>
        <p:guide pos="5521"/>
        <p:guide pos="51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51217" cy="496968"/>
          </a:xfrm>
          <a:prstGeom prst="rect">
            <a:avLst/>
          </a:prstGeom>
        </p:spPr>
        <p:txBody>
          <a:bodyPr vert="horz" lIns="91513" tIns="45757" rIns="91513" bIns="4575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5981" y="1"/>
            <a:ext cx="2951217" cy="496968"/>
          </a:xfrm>
          <a:prstGeom prst="rect">
            <a:avLst/>
          </a:prstGeom>
        </p:spPr>
        <p:txBody>
          <a:bodyPr vert="horz" lIns="91513" tIns="45757" rIns="91513" bIns="45757" rtlCol="0"/>
          <a:lstStyle>
            <a:lvl1pPr algn="r">
              <a:defRPr sz="1200"/>
            </a:lvl1pPr>
          </a:lstStyle>
          <a:p>
            <a:fld id="{F3500F2E-B888-46A8-BFA1-BED0BA6C0041}" type="datetimeFigureOut">
              <a:rPr lang="ru-RU" smtClean="0"/>
              <a:t>03.12.2025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1259"/>
            <a:ext cx="2951217" cy="496968"/>
          </a:xfrm>
          <a:prstGeom prst="rect">
            <a:avLst/>
          </a:prstGeom>
        </p:spPr>
        <p:txBody>
          <a:bodyPr vert="horz" lIns="91513" tIns="45757" rIns="91513" bIns="4575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5981" y="9431259"/>
            <a:ext cx="2951217" cy="496968"/>
          </a:xfrm>
          <a:prstGeom prst="rect">
            <a:avLst/>
          </a:prstGeom>
        </p:spPr>
        <p:txBody>
          <a:bodyPr vert="horz" lIns="91513" tIns="45757" rIns="91513" bIns="45757" rtlCol="0" anchor="b"/>
          <a:lstStyle>
            <a:lvl1pPr algn="r">
              <a:defRPr sz="1200"/>
            </a:lvl1pPr>
          </a:lstStyle>
          <a:p>
            <a:fld id="{FB022255-B785-416A-94A2-DB351A8647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924883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50475" cy="496491"/>
          </a:xfrm>
          <a:prstGeom prst="rect">
            <a:avLst/>
          </a:prstGeom>
        </p:spPr>
        <p:txBody>
          <a:bodyPr vert="horz" lIns="91513" tIns="45757" rIns="91513" bIns="45757" rtlCol="0"/>
          <a:lstStyle>
            <a:lvl1pPr algn="l" defTabSz="104389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41" y="1"/>
            <a:ext cx="2950475" cy="496491"/>
          </a:xfrm>
          <a:prstGeom prst="rect">
            <a:avLst/>
          </a:prstGeom>
        </p:spPr>
        <p:txBody>
          <a:bodyPr vert="horz" lIns="91513" tIns="45757" rIns="91513" bIns="45757" rtlCol="0"/>
          <a:lstStyle>
            <a:lvl1pPr algn="r" defTabSz="104389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DBAA3E3-A854-4CC4-B4F9-95751CBFE52F}" type="datetimeFigureOut">
              <a:rPr lang="ru-RU"/>
              <a:pPr>
                <a:defRPr/>
              </a:pPr>
              <a:t>03.12.2025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663" y="744538"/>
            <a:ext cx="6621462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13" tIns="45757" rIns="91513" bIns="45757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80" y="4716663"/>
            <a:ext cx="5447030" cy="4468416"/>
          </a:xfrm>
          <a:prstGeom prst="rect">
            <a:avLst/>
          </a:prstGeom>
        </p:spPr>
        <p:txBody>
          <a:bodyPr vert="horz" lIns="91513" tIns="45757" rIns="91513" bIns="45757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31601"/>
            <a:ext cx="2950475" cy="496491"/>
          </a:xfrm>
          <a:prstGeom prst="rect">
            <a:avLst/>
          </a:prstGeom>
        </p:spPr>
        <p:txBody>
          <a:bodyPr vert="horz" lIns="91513" tIns="45757" rIns="91513" bIns="45757" rtlCol="0" anchor="b"/>
          <a:lstStyle>
            <a:lvl1pPr algn="l" defTabSz="104389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41" y="9431601"/>
            <a:ext cx="2950475" cy="496491"/>
          </a:xfrm>
          <a:prstGeom prst="rect">
            <a:avLst/>
          </a:prstGeom>
        </p:spPr>
        <p:txBody>
          <a:bodyPr vert="horz" lIns="91513" tIns="45757" rIns="91513" bIns="45757" rtlCol="0" anchor="b"/>
          <a:lstStyle>
            <a:lvl1pPr algn="r" defTabSz="104389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AE59AE1-5837-4EDD-9870-A2D3613B81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07281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816242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7500" algn="l" defTabSz="816242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242" algn="l" defTabSz="816242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3742" algn="l" defTabSz="816242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484" algn="l" defTabSz="816242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080"/>
            <a:ext cx="9142642" cy="514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522767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85184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50077-58BF-4F10-B8CC-D2B95C1C5ED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9992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463" indent="0">
              <a:buFontTx/>
              <a:buNone/>
              <a:defRPr b="1">
                <a:latin typeface="+mj-lt"/>
              </a:defRPr>
            </a:lvl1pPr>
            <a:lvl2pPr marL="284463" indent="0">
              <a:defRPr>
                <a:latin typeface="+mj-lt"/>
              </a:defRPr>
            </a:lvl2pPr>
            <a:lvl3pPr marL="491907" indent="-203719">
              <a:defRPr>
                <a:latin typeface="+mj-lt"/>
              </a:defRPr>
            </a:lvl3pPr>
            <a:lvl4pPr marL="0" indent="281978">
              <a:defRPr>
                <a:latin typeface="+mj-lt"/>
              </a:defRPr>
            </a:lvl4pPr>
            <a:lvl5pPr marL="112294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11189" y="558801"/>
            <a:ext cx="7632699" cy="946150"/>
          </a:xfrm>
        </p:spPr>
        <p:txBody>
          <a:bodyPr>
            <a:noAutofit/>
          </a:bodyPr>
          <a:lstStyle>
            <a:lvl1pPr marL="0" marR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222BE-E850-452C-9635-E97FC462E63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45376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9"/>
          <p:cNvSpPr txBox="1">
            <a:spLocks noChangeArrowheads="1"/>
          </p:cNvSpPr>
          <p:nvPr userDrawn="1"/>
        </p:nvSpPr>
        <p:spPr bwMode="auto">
          <a:xfrm>
            <a:off x="5926139" y="3844926"/>
            <a:ext cx="923925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550" tIns="35775" rIns="71550" bIns="35775"/>
          <a:lstStyle>
            <a:lvl1pPr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ru-RU" altLang="ru-RU"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2"/>
            <a:ext cx="7632700" cy="3206749"/>
          </a:xfrm>
        </p:spPr>
        <p:txBody>
          <a:bodyPr>
            <a:noAutofit/>
          </a:bodyPr>
          <a:lstStyle>
            <a:lvl1pPr marL="284463" indent="0">
              <a:buFontTx/>
              <a:buNone/>
              <a:defRPr b="1">
                <a:latin typeface="+mj-lt"/>
              </a:defRPr>
            </a:lvl1pPr>
            <a:lvl2pPr marL="281978" indent="2485">
              <a:defRPr>
                <a:latin typeface="+mj-lt"/>
              </a:defRPr>
            </a:lvl2pPr>
            <a:lvl3pPr marL="491907" indent="-203719">
              <a:tabLst/>
              <a:defRPr>
                <a:latin typeface="+mj-lt"/>
              </a:defRPr>
            </a:lvl3pPr>
            <a:lvl4pPr marL="0" indent="281978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11189" y="558801"/>
            <a:ext cx="7632699" cy="946150"/>
          </a:xfrm>
        </p:spPr>
        <p:txBody>
          <a:bodyPr>
            <a:noAutofit/>
          </a:bodyPr>
          <a:lstStyle>
            <a:lvl1pPr marL="0" marR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6C34FF-CE85-42EB-A269-1B4D0E93F22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30353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мес20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1" y="2155"/>
            <a:ext cx="395536" cy="5143500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indent="0" algn="l" defTabSz="81624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300" dirty="0" smtClean="0">
                <a:solidFill>
                  <a:srgbClr val="002060"/>
                </a:solidFill>
              </a:rPr>
              <a:t>                     </a:t>
            </a:r>
            <a:r>
              <a:rPr lang="ru-RU" sz="1400" dirty="0" smtClean="0">
                <a:solidFill>
                  <a:srgbClr val="003366"/>
                </a:solidFill>
              </a:rPr>
              <a:t>Применение ККТ в современных условиях</a:t>
            </a:r>
            <a:endParaRPr lang="ru-RU" sz="1300" dirty="0">
              <a:solidFill>
                <a:srgbClr val="002060"/>
              </a:solidFill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01" r="20125"/>
          <a:stretch/>
        </p:blipFill>
        <p:spPr bwMode="auto">
          <a:xfrm>
            <a:off x="1" y="130580"/>
            <a:ext cx="395536" cy="366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75035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итульный слайд светлый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4DBB7B37-DF10-18A1-FFE7-35ECBCE83C0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859694" y="2713855"/>
            <a:ext cx="5399902" cy="825353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2700" b="1" i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4" name="Текст 6">
            <a:extLst>
              <a:ext uri="{FF2B5EF4-FFF2-40B4-BE49-F238E27FC236}">
                <a16:creationId xmlns="" xmlns:a16="http://schemas.microsoft.com/office/drawing/2014/main" id="{BD7763D7-935C-23E7-7FE5-B856BF16595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859692" y="3694930"/>
            <a:ext cx="5399903" cy="339554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="" xmlns:a16="http://schemas.microsoft.com/office/drawing/2014/main" id="{42C7DE29-D9B7-98C7-1AEC-EE3A09EAC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7085" y="4706796"/>
            <a:ext cx="951140" cy="27384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6779487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750" b="1" i="0">
                <a:solidFill>
                  <a:srgbClr val="005AA9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00272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081"/>
            <a:ext cx="9142642" cy="5142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926767" y="3845477"/>
            <a:ext cx="923088" cy="282930"/>
          </a:xfrm>
          <a:prstGeom prst="rect">
            <a:avLst/>
          </a:prstGeom>
          <a:noFill/>
          <a:ln>
            <a:noFill/>
          </a:ln>
          <a:extLst/>
        </p:spPr>
        <p:txBody>
          <a:bodyPr lIns="80147" tIns="40074" rIns="80147" bIns="40074"/>
          <a:lstStyle>
            <a:lvl1pPr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endParaRPr lang="ru-RU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92" y="1205154"/>
            <a:ext cx="7320689" cy="3621940"/>
          </a:xfrm>
        </p:spPr>
        <p:txBody>
          <a:bodyPr/>
          <a:lstStyle>
            <a:lvl1pPr marL="318641" indent="0">
              <a:buFontTx/>
              <a:buNone/>
              <a:defRPr b="1">
                <a:latin typeface="+mj-lt"/>
              </a:defRPr>
            </a:lvl1pPr>
            <a:lvl2pPr marL="315858" indent="2783">
              <a:defRPr>
                <a:latin typeface="+mj-lt"/>
              </a:defRPr>
            </a:lvl2pPr>
            <a:lvl3pPr marL="551012" indent="-228197">
              <a:tabLst/>
              <a:defRPr>
                <a:latin typeface="+mj-lt"/>
              </a:defRPr>
            </a:lvl3pPr>
            <a:lvl4pPr marL="0" indent="315858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375802"/>
            <a:ext cx="7337192" cy="829352"/>
          </a:xfrm>
        </p:spPr>
        <p:txBody>
          <a:bodyPr/>
          <a:lstStyle>
            <a:lvl1pPr marL="0" marR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8D42EBA-B3AB-440F-8A8D-CF620031D4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6441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643" cy="514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759380"/>
            <a:ext cx="7320689" cy="1518472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5" y="2572290"/>
            <a:ext cx="7320689" cy="2254803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E30E15-2C58-4713-A5B5-1FAF59A52D1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169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080"/>
            <a:ext cx="9142642" cy="5142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1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205153"/>
            <a:ext cx="3620764" cy="352184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29" y="1205153"/>
            <a:ext cx="3644897" cy="352184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4BE24A-73E6-4084-A0E5-A62A533DA35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1324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4" y="375800"/>
            <a:ext cx="7864166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4" y="1205154"/>
            <a:ext cx="3674753" cy="42600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4" y="1631157"/>
            <a:ext cx="3674753" cy="319593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205154"/>
            <a:ext cx="3587825" cy="42600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1641073"/>
            <a:ext cx="3587825" cy="318602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91150-CC72-49BC-B222-7A2FFB08BBB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0306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080"/>
            <a:ext cx="9142642" cy="5142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1"/>
            <a:ext cx="7864166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D3ECE-4B1D-4F40-BBB2-4E77FB5CBB5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3946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048" y="4404858"/>
            <a:ext cx="567428" cy="489188"/>
          </a:xfrm>
        </p:spPr>
        <p:txBody>
          <a:bodyPr/>
          <a:lstStyle>
            <a:lvl1pPr algn="ctr">
              <a:defRPr sz="21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A345A86D-AB8B-4361-8595-2C58047FF98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4316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1EC766-4BF8-46EE-B64F-79A5F462263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2644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46E06E-CC24-4B74-B084-F2430699FC6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0329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C9DCA4-1B22-47DB-821B-DB11259754A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9863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47" y="367162"/>
            <a:ext cx="7343979" cy="832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30" tIns="40815" rIns="81630" bIns="408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15847" y="1199754"/>
            <a:ext cx="7343979" cy="3627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30" tIns="40815" rIns="81630" bIns="408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472" y="4767700"/>
            <a:ext cx="2133962" cy="273211"/>
          </a:xfrm>
          <a:prstGeom prst="rect">
            <a:avLst/>
          </a:prstGeom>
        </p:spPr>
        <p:txBody>
          <a:bodyPr vert="horz" wrap="square" lIns="81630" tIns="40815" rIns="81630" bIns="40815" numCol="1" anchor="ctr" anchorCtr="0" compatLnSpc="1">
            <a:prstTxWarp prst="textNoShape">
              <a:avLst/>
            </a:prstTxWarp>
          </a:bodyPr>
          <a:lstStyle>
            <a:lvl1pPr>
              <a:defRPr sz="11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3567" y="4767700"/>
            <a:ext cx="2896867" cy="273211"/>
          </a:xfrm>
          <a:prstGeom prst="rect">
            <a:avLst/>
          </a:prstGeom>
        </p:spPr>
        <p:txBody>
          <a:bodyPr vert="horz" wrap="square" lIns="81630" tIns="40815" rIns="81630" bIns="40815" numCol="1" anchor="ctr" anchorCtr="0" compatLnSpc="1">
            <a:prstTxWarp prst="textNoShape">
              <a:avLst/>
            </a:prstTxWarp>
          </a:bodyPr>
          <a:lstStyle>
            <a:lvl1pPr algn="ctr">
              <a:defRPr sz="11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1" y="4531204"/>
            <a:ext cx="620370" cy="474071"/>
          </a:xfrm>
          <a:prstGeom prst="rect">
            <a:avLst/>
          </a:prstGeom>
        </p:spPr>
        <p:txBody>
          <a:bodyPr vert="horz" lIns="81630" tIns="40815" rIns="81630" bIns="40815" rtlCol="0" anchor="ctr">
            <a:normAutofit/>
          </a:bodyPr>
          <a:lstStyle>
            <a:lvl1pPr algn="ctr" defTabSz="816296" fontAlgn="auto">
              <a:lnSpc>
                <a:spcPts val="1878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0A12B565-DA26-4E0B-93E1-7E929A39880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58" r:id="rId4"/>
    <p:sldLayoutId id="2147483766" r:id="rId5"/>
    <p:sldLayoutId id="2147483767" r:id="rId6"/>
    <p:sldLayoutId id="2147483759" r:id="rId7"/>
    <p:sldLayoutId id="2147483760" r:id="rId8"/>
    <p:sldLayoutId id="2147483761" r:id="rId9"/>
    <p:sldLayoutId id="2147483762" r:id="rId10"/>
    <p:sldLayoutId id="2147483949" r:id="rId11"/>
    <p:sldLayoutId id="2147483950" r:id="rId12"/>
    <p:sldLayoutId id="2147483952" r:id="rId13"/>
    <p:sldLayoutId id="2147483953" r:id="rId14"/>
    <p:sldLayoutId id="2147483954" r:id="rId15"/>
    <p:sldLayoutId id="2147483955" r:id="rId16"/>
  </p:sldLayoutIdLst>
  <p:transition spd="slow"/>
  <p:hf hdr="0" ftr="0" dt="0"/>
  <p:txStyles>
    <p:titleStyle>
      <a:lvl1pPr algn="l" defTabSz="816242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816242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6242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6242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6242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7805" algn="l" defTabSz="816242" rtl="0" fontAlgn="base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5609" algn="l" defTabSz="816242" rtl="0" fontAlgn="base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73414" algn="l" defTabSz="816242" rtl="0" fontAlgn="base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31219" algn="l" defTabSz="816242" rtl="0" fontAlgn="base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4505" indent="-284505" algn="l" defTabSz="816242" rtl="0" eaLnBrk="0" fontAlgn="base" hangingPunct="0">
        <a:spcBef>
          <a:spcPct val="20000"/>
        </a:spcBef>
        <a:spcAft>
          <a:spcPct val="0"/>
        </a:spcAft>
        <a:buFont typeface="+mj-lt"/>
        <a:defRPr sz="2800" kern="1200">
          <a:solidFill>
            <a:srgbClr val="005AA9"/>
          </a:solidFill>
          <a:latin typeface="+mj-lt"/>
          <a:ea typeface="+mn-ea"/>
          <a:cs typeface="+mn-cs"/>
        </a:defRPr>
      </a:lvl1pPr>
      <a:lvl2pPr marL="284505" indent="73301" algn="l" defTabSz="816242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1900" kern="1200">
          <a:solidFill>
            <a:srgbClr val="504F53"/>
          </a:solidFill>
          <a:latin typeface="+mj-lt"/>
          <a:ea typeface="+mn-ea"/>
          <a:cs typeface="+mn-cs"/>
        </a:defRPr>
      </a:lvl2pPr>
      <a:lvl3pPr marL="557828" indent="-203750" algn="l" defTabSz="816242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900" kern="1200">
          <a:solidFill>
            <a:srgbClr val="504F53"/>
          </a:solidFill>
          <a:latin typeface="+mj-lt"/>
          <a:ea typeface="+mn-ea"/>
          <a:cs typeface="+mn-cs"/>
        </a:defRPr>
      </a:lvl3pPr>
      <a:lvl4pPr marL="1252317" indent="-970297" algn="just" defTabSz="816242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300" kern="1200">
          <a:solidFill>
            <a:srgbClr val="504F53"/>
          </a:solidFill>
          <a:latin typeface="+mj-lt"/>
          <a:ea typeface="+mn-ea"/>
          <a:cs typeface="+mn-cs"/>
        </a:defRPr>
      </a:lvl4pPr>
      <a:lvl5pPr marL="1123109" indent="308110" algn="l" defTabSz="816242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>
            <a:extLst>
              <a:ext uri="{FF2B5EF4-FFF2-40B4-BE49-F238E27FC236}">
                <a16:creationId xmlns="" xmlns:a16="http://schemas.microsoft.com/office/drawing/2014/main" id="{7724E505-4418-BF1F-3DF9-3A7C8E52E3D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35696" y="1707654"/>
            <a:ext cx="5399902" cy="1744421"/>
          </a:xfrm>
        </p:spPr>
        <p:txBody>
          <a:bodyPr>
            <a:spAutoFit/>
          </a:bodyPr>
          <a:lstStyle/>
          <a:p>
            <a:r>
              <a:rPr lang="ru-RU" sz="2800" dirty="0">
                <a:solidFill>
                  <a:srgbClr val="003366"/>
                </a:solidFill>
                <a:latin typeface="+mn-lt"/>
              </a:rPr>
              <a:t>Применение контрольно-кассовой техники в современных </a:t>
            </a:r>
            <a:r>
              <a:rPr lang="ru-RU" sz="2800" dirty="0" smtClean="0">
                <a:solidFill>
                  <a:srgbClr val="003366"/>
                </a:solidFill>
                <a:latin typeface="+mn-lt"/>
              </a:rPr>
              <a:t>условиях</a:t>
            </a:r>
          </a:p>
          <a:p>
            <a:r>
              <a:rPr lang="ru-RU" sz="2000" dirty="0" smtClean="0">
                <a:solidFill>
                  <a:srgbClr val="003366"/>
                </a:solidFill>
                <a:latin typeface="+mn-lt"/>
              </a:rPr>
              <a:t>Изменения в законодательстве </a:t>
            </a:r>
            <a:r>
              <a:rPr lang="ru-RU" sz="2000" dirty="0" smtClean="0">
                <a:solidFill>
                  <a:srgbClr val="003366"/>
                </a:solidFill>
                <a:latin typeface="+mn-lt"/>
              </a:rPr>
              <a:t>(2026</a:t>
            </a:r>
            <a:r>
              <a:rPr lang="ru-RU" sz="2000" dirty="0" smtClean="0">
                <a:solidFill>
                  <a:srgbClr val="003366"/>
                </a:solidFill>
                <a:latin typeface="+mn-lt"/>
              </a:rPr>
              <a:t>)</a:t>
            </a:r>
            <a:endParaRPr lang="ru-RU" sz="2000" dirty="0">
              <a:solidFill>
                <a:srgbClr val="003366"/>
              </a:solidFill>
              <a:latin typeface="+mn-lt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8864B762-75B5-F91B-0A8D-EDF465E7C6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25000" lnSpcReduction="20000"/>
          </a:bodyPr>
          <a:lstStyle/>
          <a:p>
            <a:fld id="{4C6B8470-55A6-CF4B-ABEF-5E5F70F4E2F5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8031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83568" y="518650"/>
            <a:ext cx="8269287" cy="390204"/>
          </a:xfrm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000" dirty="0" smtClean="0">
                <a:solidFill>
                  <a:srgbClr val="003366"/>
                </a:solidFill>
                <a:latin typeface="+mn-lt"/>
              </a:rPr>
              <a:t>Изменения с </a:t>
            </a:r>
            <a:r>
              <a:rPr lang="ru-RU" sz="2000" dirty="0">
                <a:solidFill>
                  <a:srgbClr val="003366"/>
                </a:solidFill>
                <a:latin typeface="+mn-lt"/>
              </a:rPr>
              <a:t>1 </a:t>
            </a:r>
            <a:r>
              <a:rPr lang="ru-RU" sz="2000" dirty="0" smtClean="0">
                <a:solidFill>
                  <a:srgbClr val="003366"/>
                </a:solidFill>
                <a:latin typeface="+mn-lt"/>
              </a:rPr>
              <a:t>января </a:t>
            </a:r>
            <a:r>
              <a:rPr lang="ru-RU" sz="2000" smtClean="0">
                <a:solidFill>
                  <a:srgbClr val="003366"/>
                </a:solidFill>
                <a:latin typeface="+mn-lt"/>
              </a:rPr>
              <a:t>2026 года</a:t>
            </a:r>
            <a:endParaRPr lang="ru-RU" sz="1350" dirty="0">
              <a:solidFill>
                <a:srgbClr val="003366"/>
              </a:solidFill>
              <a:latin typeface="+mn-lt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2564846"/>
              </p:ext>
            </p:extLst>
          </p:nvPr>
        </p:nvGraphicFramePr>
        <p:xfrm>
          <a:off x="791580" y="1167594"/>
          <a:ext cx="8208912" cy="282728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50406"/>
                <a:gridCol w="7458506"/>
              </a:tblGrid>
              <a:tr h="75608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3366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3366"/>
                        </a:solidFill>
                        <a:effectLst/>
                        <a:latin typeface="+mn-lt"/>
                      </a:endParaRPr>
                    </a:p>
                  </a:txBody>
                  <a:tcPr marL="6909" marR="6909" marT="690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816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3366"/>
                          </a:solidFill>
                          <a:effectLst/>
                          <a:latin typeface="+mn-lt"/>
                        </a:rPr>
                        <a:t>С 01.01.2026 года использование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3366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200" b="0" i="0" u="none" strike="noStrike" dirty="0" smtClean="0">
                          <a:solidFill>
                            <a:srgbClr val="003366"/>
                          </a:solidFill>
                          <a:effectLst/>
                          <a:latin typeface="+mn-lt"/>
                        </a:rPr>
                        <a:t> специального сертифицированного модуля – транспортную систему проверки информации о товаре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3366"/>
                          </a:solidFill>
                          <a:effectLst/>
                          <a:latin typeface="+mn-lt"/>
                        </a:rPr>
                        <a:t> (ТС </a:t>
                      </a:r>
                      <a:r>
                        <a:rPr lang="ru-RU" sz="1200" b="0" i="0" u="none" strike="noStrike" baseline="0" dirty="0" err="1" smtClean="0">
                          <a:solidFill>
                            <a:srgbClr val="003366"/>
                          </a:solidFill>
                          <a:effectLst/>
                          <a:latin typeface="+mn-lt"/>
                        </a:rPr>
                        <a:t>ПИоТ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3366"/>
                          </a:solidFill>
                          <a:effectLst/>
                          <a:latin typeface="+mn-lt"/>
                        </a:rPr>
                        <a:t>). Обязательным для всех организаций и ИП, которые продают маркированные товары в розницу.</a:t>
                      </a:r>
                      <a:endParaRPr lang="ru-RU" sz="1200" b="0" i="0" u="none" strike="noStrike" dirty="0" smtClean="0">
                        <a:solidFill>
                          <a:srgbClr val="003366"/>
                        </a:solidFill>
                        <a:effectLst/>
                        <a:latin typeface="+mn-lt"/>
                      </a:endParaRPr>
                    </a:p>
                    <a:p>
                      <a:pPr algn="ctr" fontAlgn="ctr"/>
                      <a:endParaRPr lang="ru-RU" sz="1200" b="1" i="0" u="none" strike="noStrike" dirty="0">
                        <a:solidFill>
                          <a:srgbClr val="003366"/>
                        </a:solidFill>
                        <a:effectLst/>
                        <a:latin typeface="+mn-lt"/>
                      </a:endParaRPr>
                    </a:p>
                  </a:txBody>
                  <a:tcPr marL="6909" marR="6909" marT="690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7708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3366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3366"/>
                        </a:solidFill>
                        <a:effectLst/>
                        <a:latin typeface="+mn-lt"/>
                      </a:endParaRPr>
                    </a:p>
                  </a:txBody>
                  <a:tcPr marL="6909" marR="6909" marT="690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88900" indent="0" algn="just" fontAlgn="ctr">
                        <a:lnSpc>
                          <a:spcPct val="100000"/>
                        </a:lnSpc>
                      </a:pPr>
                      <a:r>
                        <a:rPr lang="ru-RU" sz="1200" b="1" i="0" u="none" strike="noStrike" dirty="0" smtClean="0">
                          <a:solidFill>
                            <a:srgbClr val="003366"/>
                          </a:solidFill>
                          <a:effectLst/>
                          <a:latin typeface="+mn-lt"/>
                        </a:rPr>
                        <a:t>Новые правила оформления кассовых чеков для посредников</a:t>
                      </a:r>
                      <a:r>
                        <a:rPr lang="ru-RU" sz="1200" b="1" i="0" u="none" strike="noStrike" baseline="0" dirty="0" smtClean="0">
                          <a:solidFill>
                            <a:srgbClr val="003366"/>
                          </a:solidFill>
                          <a:effectLst/>
                          <a:latin typeface="+mn-lt"/>
                        </a:rPr>
                        <a:t> – указание реквизитов поставщика </a:t>
                      </a:r>
                    </a:p>
                  </a:txBody>
                  <a:tcPr marL="6909" marR="6909" marT="6909" marB="0" anchor="ctr">
                    <a:noFill/>
                  </a:tcPr>
                </a:tc>
              </a:tr>
              <a:tr h="5643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3366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3366"/>
                        </a:solidFill>
                        <a:effectLst/>
                        <a:latin typeface="+mn-lt"/>
                      </a:endParaRPr>
                    </a:p>
                  </a:txBody>
                  <a:tcPr marL="6909" marR="6909" marT="6909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900" indent="0" algn="just" fontAlgn="ctr">
                        <a:lnSpc>
                          <a:spcPct val="100000"/>
                        </a:lnSpc>
                      </a:pPr>
                      <a:r>
                        <a:rPr lang="ru-RU" sz="1200" b="1" i="0" u="none" strike="noStrike" baseline="0" dirty="0" smtClean="0">
                          <a:solidFill>
                            <a:srgbClr val="003366"/>
                          </a:solidFill>
                          <a:effectLst/>
                          <a:latin typeface="+mn-lt"/>
                        </a:rPr>
                        <a:t>Обновление ПО и перерегистрировать кассу в ФНС, - отражение ставки по НДС 22 %</a:t>
                      </a:r>
                      <a:endParaRPr lang="ru-RU" sz="1200" b="1" i="0" u="none" strike="noStrike" dirty="0">
                        <a:solidFill>
                          <a:srgbClr val="003366"/>
                        </a:solidFill>
                        <a:effectLst/>
                        <a:latin typeface="+mn-lt"/>
                      </a:endParaRPr>
                    </a:p>
                  </a:txBody>
                  <a:tcPr marL="6909" marR="6909" marT="6909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439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3366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3366"/>
                        </a:solidFill>
                        <a:effectLst/>
                        <a:latin typeface="+mn-lt"/>
                      </a:endParaRPr>
                    </a:p>
                  </a:txBody>
                  <a:tcPr marL="6909" marR="6909" marT="690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88900" indent="0" algn="just" fontAlgn="ctr">
                        <a:lnSpc>
                          <a:spcPct val="100000"/>
                        </a:lnSpc>
                      </a:pPr>
                      <a:r>
                        <a:rPr lang="ru-RU" sz="1200" b="0" i="0" u="none" strike="noStrike" dirty="0" smtClean="0">
                          <a:solidFill>
                            <a:srgbClr val="003366"/>
                          </a:solidFill>
                          <a:effectLst/>
                          <a:latin typeface="+mn-lt"/>
                        </a:rPr>
                        <a:t>Увеличение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3366"/>
                          </a:solidFill>
                          <a:effectLst/>
                          <a:latin typeface="+mn-lt"/>
                        </a:rPr>
                        <a:t> штрафных санкций для ИП и ЮЛ.  Ст. 14.5 КоАП РФ. ИП приравниваются к ЮЛ по всем видам административных правонарушений, предусмотренным ст. 14.5 КоАП РФ.</a:t>
                      </a:r>
                      <a:endParaRPr lang="ru-RU" sz="1200" b="0" i="0" u="none" strike="noStrike" dirty="0">
                        <a:solidFill>
                          <a:srgbClr val="003366"/>
                        </a:solidFill>
                        <a:effectLst/>
                        <a:latin typeface="+mn-lt"/>
                      </a:endParaRPr>
                    </a:p>
                  </a:txBody>
                  <a:tcPr marL="6909" marR="6909" marT="6909" marB="0" anchor="ctr">
                    <a:noFill/>
                  </a:tcPr>
                </a:tc>
              </a:tr>
              <a:tr h="363337"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3366"/>
                        </a:solidFill>
                        <a:effectLst/>
                        <a:latin typeface="+mn-lt"/>
                      </a:endParaRPr>
                    </a:p>
                  </a:txBody>
                  <a:tcPr marL="6909" marR="6909" marT="6909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900" indent="0" algn="l" fontAlgn="ctr">
                        <a:lnSpc>
                          <a:spcPct val="150000"/>
                        </a:lnSpc>
                      </a:pPr>
                      <a:endParaRPr lang="ru-RU" sz="1200" b="0" i="0" u="none" strike="noStrike" dirty="0">
                        <a:solidFill>
                          <a:srgbClr val="003366"/>
                        </a:solidFill>
                        <a:effectLst/>
                        <a:latin typeface="+mn-lt"/>
                      </a:endParaRPr>
                    </a:p>
                  </a:txBody>
                  <a:tcPr marL="6909" marR="6909" marT="6909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2018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Другая 1">
      <a:dk1>
        <a:srgbClr val="00B05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20481</TotalTime>
  <Words>112</Words>
  <Application>Microsoft Office PowerPoint</Application>
  <PresentationFormat>Экран (16:9)</PresentationFormat>
  <Paragraphs>12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Present_FNS2012_A4</vt:lpstr>
      <vt:lpstr>Презентация PowerPoint</vt:lpstr>
      <vt:lpstr>Изменения с 1 января 2026 года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Креславский-Смирнов</dc:creator>
  <cp:lastModifiedBy>Хачатуров Вадим Валентинович</cp:lastModifiedBy>
  <cp:revision>2685</cp:revision>
  <cp:lastPrinted>2024-02-29T14:29:02Z</cp:lastPrinted>
  <dcterms:created xsi:type="dcterms:W3CDTF">2013-02-13T06:35:45Z</dcterms:created>
  <dcterms:modified xsi:type="dcterms:W3CDTF">2025-12-03T06:01:09Z</dcterms:modified>
</cp:coreProperties>
</file>