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sldIdLst>
    <p:sldId id="294" r:id="rId2"/>
    <p:sldId id="320" r:id="rId3"/>
    <p:sldId id="328" r:id="rId4"/>
    <p:sldId id="321" r:id="rId5"/>
    <p:sldId id="327" r:id="rId6"/>
    <p:sldId id="326" r:id="rId7"/>
    <p:sldId id="297" r:id="rId8"/>
    <p:sldId id="275" r:id="rId9"/>
    <p:sldId id="333" r:id="rId10"/>
    <p:sldId id="316" r:id="rId11"/>
    <p:sldId id="318" r:id="rId12"/>
    <p:sldId id="317" r:id="rId13"/>
    <p:sldId id="329" r:id="rId14"/>
    <p:sldId id="330" r:id="rId15"/>
    <p:sldId id="331" r:id="rId16"/>
    <p:sldId id="334" r:id="rId17"/>
    <p:sldId id="335" r:id="rId18"/>
    <p:sldId id="337" r:id="rId19"/>
    <p:sldId id="338" r:id="rId20"/>
    <p:sldId id="339" r:id="rId21"/>
    <p:sldId id="340" r:id="rId22"/>
    <p:sldId id="341" r:id="rId23"/>
    <p:sldId id="342" r:id="rId24"/>
    <p:sldId id="343" r:id="rId25"/>
    <p:sldId id="315" r:id="rId26"/>
  </p:sldIdLst>
  <p:sldSz cx="12192000" cy="6858000"/>
  <p:notesSz cx="6808788" cy="9940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pos="3840" userDrawn="1">
          <p15:clr>
            <a:srgbClr val="A4A3A4"/>
          </p15:clr>
        </p15:guide>
        <p15:guide id="2" orient="horz" pos="3022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AFF"/>
    <a:srgbClr val="EDF1F6"/>
    <a:srgbClr val="EEF1F7"/>
    <a:srgbClr val="9DA6B7"/>
    <a:srgbClr val="B6C2D4"/>
    <a:srgbClr val="A8B3C1"/>
    <a:srgbClr val="9CAFCC"/>
    <a:srgbClr val="AEB9CA"/>
    <a:srgbClr val="A7B1BF"/>
    <a:srgbClr val="E0E8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40" autoAdjust="0"/>
    <p:restoredTop sz="94737" autoAdjust="0"/>
  </p:normalViewPr>
  <p:slideViewPr>
    <p:cSldViewPr snapToGrid="0">
      <p:cViewPr>
        <p:scale>
          <a:sx n="89" d="100"/>
          <a:sy n="89" d="100"/>
        </p:scale>
        <p:origin x="-1374" y="-522"/>
      </p:cViewPr>
      <p:guideLst>
        <p:guide orient="horz" pos="3022"/>
        <p:guide pos="3840"/>
      </p:guideLst>
    </p:cSldViewPr>
  </p:slideViewPr>
  <p:outlineViewPr>
    <p:cViewPr>
      <p:scale>
        <a:sx n="33" d="100"/>
        <a:sy n="33" d="100"/>
      </p:scale>
      <p:origin x="0" y="165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127" d="100"/>
          <a:sy n="127" d="100"/>
        </p:scale>
        <p:origin x="2880" y="184"/>
      </p:cViewPr>
      <p:guideLst>
        <p:guide orient="horz" pos="3131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3D9714-5A63-F14E-A30A-CBBBB38DF606}" type="datetimeFigureOut">
              <a:rPr lang="ru-RU" smtClean="0"/>
              <a:t>08.12.2025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61062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79" y="4784070"/>
            <a:ext cx="5447030" cy="3914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2154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37" y="9442154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D350D2-9FEF-2045-83AC-B6B6057AC9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13539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="" xmlns:a16="http://schemas.microsoft.com/office/drawing/2014/main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4" name="Текст 2">
            <a:extLst>
              <a:ext uri="{FF2B5EF4-FFF2-40B4-BE49-F238E27FC236}">
                <a16:creationId xmlns="" xmlns:a16="http://schemas.microsoft.com/office/drawing/2014/main" id="{38FF63E0-4512-7908-96DA-D1DC974613A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3618474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rgbClr val="EEF2F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="" xmlns:a16="http://schemas.microsoft.com/office/drawing/2014/main" id="{0575590C-26AA-64F6-DB99-604D1B7FF69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9590" y="4926574"/>
            <a:ext cx="7199870" cy="452738"/>
          </a:xfrm>
        </p:spPr>
        <p:txBody>
          <a:bodyPr/>
          <a:lstStyle>
            <a:lvl1pPr marL="0" indent="0" algn="ctr">
              <a:buNone/>
              <a:defRPr baseline="0">
                <a:solidFill>
                  <a:srgbClr val="EFF3F9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</p:spTree>
    <p:extLst>
      <p:ext uri="{BB962C8B-B14F-4D97-AF65-F5344CB8AC3E}">
        <p14:creationId xmlns:p14="http://schemas.microsoft.com/office/powerpoint/2010/main" val="4071723546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о спилом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B5DF41B0-AC7C-2142-79A2-898FF8B9B0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20693074">
            <a:off x="-3485899" y="1181057"/>
            <a:ext cx="13281344" cy="1276301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B72B863-0D15-434E-A415-CE534814B7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Подзаголовок 2">
            <a:extLst>
              <a:ext uri="{FF2B5EF4-FFF2-40B4-BE49-F238E27FC236}">
                <a16:creationId xmlns="" xmlns:a16="http://schemas.microsoft.com/office/drawing/2014/main" id="{4938ABC3-DB24-5574-5E72-2B0DA5E664C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="" xmlns:a16="http://schemas.microsoft.com/office/drawing/2014/main" id="{52D24212-5E41-851B-AB53-B7870B438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DA5109AD-F8EA-0F7F-CD9F-5E8E9A5B17F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808160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малой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="" xmlns:a16="http://schemas.microsoft.com/office/drawing/2014/main" id="{5FA7C7B8-E1EB-3BCB-AF3E-FEAA3E473F60}"/>
              </a:ext>
            </a:extLst>
          </p:cNvPr>
          <p:cNvSpPr/>
          <p:nvPr userDrawn="1"/>
        </p:nvSpPr>
        <p:spPr>
          <a:xfrm>
            <a:off x="408432" y="1837372"/>
            <a:ext cx="7406640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="" xmlns:a16="http://schemas.microsoft.com/office/drawing/2014/main" id="{49A0F1F1-2419-8E32-2AA6-F7D6C51799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="" xmlns:a16="http://schemas.microsoft.com/office/drawing/2014/main" id="{591115A5-BEE1-9E3F-1A41-00A1073570A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6" name="Номер слайда 23">
            <a:extLst>
              <a:ext uri="{FF2B5EF4-FFF2-40B4-BE49-F238E27FC236}">
                <a16:creationId xmlns="" xmlns:a16="http://schemas.microsoft.com/office/drawing/2014/main" id="{FEAECE62-7C30-1590-850F-6B095E772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34BD38B2-E9DB-761D-2F3E-54EF989A3C0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871808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="" xmlns:a16="http://schemas.microsoft.com/office/drawing/2014/main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="" xmlns:a16="http://schemas.microsoft.com/office/drawing/2014/main" id="{2AC97A9D-9A27-A47C-3BA8-4DA8C89BC0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="" xmlns:a16="http://schemas.microsoft.com/office/drawing/2014/main" id="{4DC4CA8E-D50F-4F34-BDB5-49A1F926C1E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6" name="Номер слайда 23">
            <a:extLst>
              <a:ext uri="{FF2B5EF4-FFF2-40B4-BE49-F238E27FC236}">
                <a16:creationId xmlns="" xmlns:a16="http://schemas.microsoft.com/office/drawing/2014/main" id="{2617042E-CA56-051A-8554-80E4B9B36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834ADEB0-1598-61E0-01EE-4C0EB33F0C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781777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плашкой и спил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D798575D-5864-B7AF-0C90-DC88922B85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9338933">
            <a:off x="2688189" y="-485826"/>
            <a:ext cx="13281344" cy="12763011"/>
          </a:xfrm>
          <a:prstGeom prst="rect">
            <a:avLst/>
          </a:prstGeom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="" xmlns:a16="http://schemas.microsoft.com/office/drawing/2014/main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EACDF917-C4C2-36CB-61F1-0C96FDE09E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Подзаголовок 2">
            <a:extLst>
              <a:ext uri="{FF2B5EF4-FFF2-40B4-BE49-F238E27FC236}">
                <a16:creationId xmlns="" xmlns:a16="http://schemas.microsoft.com/office/drawing/2014/main" id="{FA43CE25-A891-D332-866E-E2CFB50B710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9" name="Номер слайда 23">
            <a:extLst>
              <a:ext uri="{FF2B5EF4-FFF2-40B4-BE49-F238E27FC236}">
                <a16:creationId xmlns="" xmlns:a16="http://schemas.microsoft.com/office/drawing/2014/main" id="{8B5BDBEE-ECFE-C4EA-280F-F42A8625B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95C8029D-B7B9-319B-15D3-EC470B80318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345512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7843B41D-00BA-77D5-02CA-E78DD3FA59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173788" cy="6858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4" name="Номер слайда 23">
            <a:extLst>
              <a:ext uri="{FF2B5EF4-FFF2-40B4-BE49-F238E27FC236}">
                <a16:creationId xmlns="" xmlns:a16="http://schemas.microsoft.com/office/drawing/2014/main" id="{395FB828-B06C-C5D4-154D-45A1DDE57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3901961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Рисунок 3">
            <a:extLst>
              <a:ext uri="{FF2B5EF4-FFF2-40B4-BE49-F238E27FC236}">
                <a16:creationId xmlns="" xmlns:a16="http://schemas.microsoft.com/office/drawing/2014/main" id="{D7F907F3-693C-2F35-DC5B-6DD11F59A5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96238" y="0"/>
            <a:ext cx="4195762" cy="6858000"/>
          </a:xfrm>
          <a:blipFill dpi="0" rotWithShape="0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3" name="Номер слайда 23">
            <a:extLst>
              <a:ext uri="{FF2B5EF4-FFF2-40B4-BE49-F238E27FC236}">
                <a16:creationId xmlns="" xmlns:a16="http://schemas.microsoft.com/office/drawing/2014/main" id="{A30C0AA3-83F6-5B93-71BE-BC87F2685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2656862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Рисунок 3">
            <a:extLst>
              <a:ext uri="{FF2B5EF4-FFF2-40B4-BE49-F238E27FC236}">
                <a16:creationId xmlns="" xmlns:a16="http://schemas.microsoft.com/office/drawing/2014/main" id="{D7F907F3-693C-2F35-DC5B-6DD11F59A5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4299284"/>
            <a:ext cx="12192000" cy="2558716"/>
          </a:xfrm>
          <a:blipFill dpi="0" rotWithShape="0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8" name="Заголовок 1">
            <a:extLst>
              <a:ext uri="{FF2B5EF4-FFF2-40B4-BE49-F238E27FC236}">
                <a16:creationId xmlns="" xmlns:a16="http://schemas.microsoft.com/office/drawing/2014/main" id="{3ABE2E9D-0D6E-4617-3C46-19DB2F5C2F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9" name="Подзаголовок 2">
            <a:extLst>
              <a:ext uri="{FF2B5EF4-FFF2-40B4-BE49-F238E27FC236}">
                <a16:creationId xmlns="" xmlns:a16="http://schemas.microsoft.com/office/drawing/2014/main" id="{88377429-4E8C-9FB1-E728-F01E7A1B7DD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50"/>
            <a:ext cx="10694997" cy="2119988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598ECB53-F055-86B3-5E20-41C815C71BF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  <p:sp>
        <p:nvSpPr>
          <p:cNvPr id="14" name="Номер слайда 23">
            <a:extLst>
              <a:ext uri="{FF2B5EF4-FFF2-40B4-BE49-F238E27FC236}">
                <a16:creationId xmlns="" xmlns:a16="http://schemas.microsoft.com/office/drawing/2014/main" id="{0EADD5BE-B52F-B348-80AC-8996D74E5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7187888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 с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72F32E6D-CADB-869E-99B0-7C522A81A9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10643951">
            <a:off x="-4688475" y="1142591"/>
            <a:ext cx="13139479" cy="12635478"/>
          </a:xfrm>
          <a:prstGeom prst="rect">
            <a:avLst/>
          </a:prstGeom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="" xmlns:a16="http://schemas.microsoft.com/office/drawing/2014/main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4363402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исунок 5">
            <a:extLst>
              <a:ext uri="{FF2B5EF4-FFF2-40B4-BE49-F238E27FC236}">
                <a16:creationId xmlns="" xmlns:a16="http://schemas.microsoft.com/office/drawing/2014/main" id="{A57DEAFD-61A5-5688-15D7-45908684D7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13588" y="2024062"/>
            <a:ext cx="4447040" cy="3951435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="" xmlns:a16="http://schemas.microsoft.com/office/drawing/2014/main" id="{2AE6C89A-38C4-D83F-CF45-C4D203CC5A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="" xmlns:a16="http://schemas.microsoft.com/office/drawing/2014/main" id="{3045C3F7-CCB7-0721-FDBB-E033ECDC433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50"/>
            <a:ext cx="6259277" cy="4013348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9" name="Номер слайда 23">
            <a:extLst>
              <a:ext uri="{FF2B5EF4-FFF2-40B4-BE49-F238E27FC236}">
                <a16:creationId xmlns="" xmlns:a16="http://schemas.microsoft.com/office/drawing/2014/main" id="{7E69FAEA-8699-8EF6-C414-EADCA01CED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D6418B7C-7145-D5BB-0239-0A4879DB9BD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664554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вершающ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28CFD61F-E17E-D5AA-6CF6-FDCE9F9D6DD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4184374"/>
            <a:ext cx="7199869" cy="614442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rgbClr val="EEF2F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СПАСИБО ЗА ВНИМАНИЕ!</a:t>
            </a:r>
          </a:p>
        </p:txBody>
      </p:sp>
      <p:sp>
        <p:nvSpPr>
          <p:cNvPr id="4" name="Номер слайда 23">
            <a:extLst>
              <a:ext uri="{FF2B5EF4-FFF2-40B4-BE49-F238E27FC236}">
                <a16:creationId xmlns="" xmlns:a16="http://schemas.microsoft.com/office/drawing/2014/main" id="{26F83012-90A6-7775-C95D-31F345353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7698743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78B32BC4-DDFA-230F-062A-8B0DCCC59B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3618474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4" name="Текст 6">
            <a:extLst>
              <a:ext uri="{FF2B5EF4-FFF2-40B4-BE49-F238E27FC236}">
                <a16:creationId xmlns="" xmlns:a16="http://schemas.microsoft.com/office/drawing/2014/main" id="{9DB3689F-6937-0AB7-5F27-5573922E0E1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9590" y="4926574"/>
            <a:ext cx="7199870" cy="452738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  <p:sp>
        <p:nvSpPr>
          <p:cNvPr id="7" name="Номер слайда 23">
            <a:extLst>
              <a:ext uri="{FF2B5EF4-FFF2-40B4-BE49-F238E27FC236}">
                <a16:creationId xmlns="" xmlns:a16="http://schemas.microsoft.com/office/drawing/2014/main" id="{D6666C2A-A436-339A-E0C3-1953FAB31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2619547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 с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15">
            <a:extLst>
              <a:ext uri="{FF2B5EF4-FFF2-40B4-BE49-F238E27FC236}">
                <a16:creationId xmlns="" xmlns:a16="http://schemas.microsoft.com/office/drawing/2014/main" id="{E4BFCDE1-ADDD-AF20-0BB3-A92BE6153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36718" y="5170174"/>
            <a:ext cx="5049982" cy="365125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1800" b="1" i="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Имя Фамилия</a:t>
            </a:r>
          </a:p>
        </p:txBody>
      </p:sp>
      <p:sp>
        <p:nvSpPr>
          <p:cNvPr id="4" name="Текст 15">
            <a:extLst>
              <a:ext uri="{FF2B5EF4-FFF2-40B4-BE49-F238E27FC236}">
                <a16:creationId xmlns="" xmlns:a16="http://schemas.microsoft.com/office/drawing/2014/main" id="{1A1284CB-F6EA-3C51-3AF8-02B6B88B34E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836717" y="5535300"/>
            <a:ext cx="5049983" cy="740428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1800" b="0" i="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  <p:sp>
        <p:nvSpPr>
          <p:cNvPr id="2" name="Номер слайда 23">
            <a:extLst>
              <a:ext uri="{FF2B5EF4-FFF2-40B4-BE49-F238E27FC236}">
                <a16:creationId xmlns="" xmlns:a16="http://schemas.microsoft.com/office/drawing/2014/main" id="{58AA1DA3-E691-2FCC-6D8D-77F50769B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Текст 2">
            <a:extLst>
              <a:ext uri="{FF2B5EF4-FFF2-40B4-BE49-F238E27FC236}">
                <a16:creationId xmlns="" xmlns:a16="http://schemas.microsoft.com/office/drawing/2014/main" id="{CFE5093D-E607-B0E3-EBDC-5B1759F4C73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29946" y="3578085"/>
            <a:ext cx="8756821" cy="529936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2800" b="1" i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r>
              <a:rPr lang="en-US" dirty="0"/>
              <a:t> </a:t>
            </a:r>
            <a:r>
              <a:rPr lang="ru-RU" dirty="0"/>
              <a:t>НАЛОГОВАЯ СЛУЖБА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="" xmlns:a16="http://schemas.microsoft.com/office/drawing/2014/main" id="{1959C109-4CA2-C036-7E6F-B09730054B7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29945" y="4108022"/>
            <a:ext cx="8756822" cy="452738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</p:spTree>
    <p:extLst>
      <p:ext uri="{BB962C8B-B14F-4D97-AF65-F5344CB8AC3E}">
        <p14:creationId xmlns:p14="http://schemas.microsoft.com/office/powerpoint/2010/main" val="3150781979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4DBB7B37-DF10-18A1-FFE7-35ECBCE83C0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3618474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4" name="Текст 6">
            <a:extLst>
              <a:ext uri="{FF2B5EF4-FFF2-40B4-BE49-F238E27FC236}">
                <a16:creationId xmlns="" xmlns:a16="http://schemas.microsoft.com/office/drawing/2014/main" id="{BD7763D7-935C-23E7-7FE5-B856BF16595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9590" y="4926574"/>
            <a:ext cx="7199870" cy="452738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="" xmlns:a16="http://schemas.microsoft.com/office/drawing/2014/main" id="{42C7DE29-D9B7-98C7-1AEC-EE3A09EAC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0548315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делите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Текст 2">
            <a:extLst>
              <a:ext uri="{FF2B5EF4-FFF2-40B4-BE49-F238E27FC236}">
                <a16:creationId xmlns="" xmlns:a16="http://schemas.microsoft.com/office/drawing/2014/main" id="{FC5ECDEB-1878-D6C0-AA03-8470B47E51B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2942972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rgbClr val="EEF2F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РАЗДЕЛИТЕЛЬНЫЙ</a:t>
            </a:r>
            <a:br>
              <a:rPr lang="ru-RU" dirty="0"/>
            </a:br>
            <a:r>
              <a:rPr lang="ru-RU" dirty="0"/>
              <a:t>СЛАЙД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="" xmlns:a16="http://schemas.microsoft.com/office/drawing/2014/main" id="{BF4A0465-45BB-46FB-7603-CF2CDCBED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5265478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="" xmlns:a16="http://schemas.microsoft.com/office/drawing/2014/main" id="{BBA0498A-0913-CDF5-597E-786D70179B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0" name="Подзаголовок 2">
            <a:extLst>
              <a:ext uri="{FF2B5EF4-FFF2-40B4-BE49-F238E27FC236}">
                <a16:creationId xmlns="" xmlns:a16="http://schemas.microsoft.com/office/drawing/2014/main" id="{B6C6FB25-5D92-B3A6-5B73-DA0E24CF9B4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2" name="Номер слайда 23">
            <a:extLst>
              <a:ext uri="{FF2B5EF4-FFF2-40B4-BE49-F238E27FC236}">
                <a16:creationId xmlns="" xmlns:a16="http://schemas.microsoft.com/office/drawing/2014/main" id="{6616D08E-07F3-3882-FE14-8F7AB130C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01173276-88B5-9918-3F71-6D3C8A506A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6768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2056462-8850-005E-D86F-EC418FEF51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94FDB9A7-4A78-F6F0-488C-72F47F1CA3E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4" name="Номер слайда 23">
            <a:extLst>
              <a:ext uri="{FF2B5EF4-FFF2-40B4-BE49-F238E27FC236}">
                <a16:creationId xmlns="" xmlns:a16="http://schemas.microsoft.com/office/drawing/2014/main" id="{EB14B704-0D1F-D722-0480-E5833833A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4B2AC5D2-426D-4A2C-4771-9BBCCF4D715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181485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для график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Диаграмма 2">
            <a:extLst>
              <a:ext uri="{FF2B5EF4-FFF2-40B4-BE49-F238E27FC236}">
                <a16:creationId xmlns="" xmlns:a16="http://schemas.microsoft.com/office/drawing/2014/main" id="{097CFDB5-2AF3-444B-2201-7026FA80E6CD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731838" y="1620838"/>
            <a:ext cx="10728326" cy="4437743"/>
          </a:xfr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B82BBA4-161D-229A-1178-C863E872BA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="" xmlns:a16="http://schemas.microsoft.com/office/drawing/2014/main" id="{AF14439E-B0A4-7F45-BDCA-CA6D03BC9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9F7E252A-9D86-10D1-2385-0AFEE49B368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250853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о спил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1CC1ED6B-86D3-7317-A434-C79B44EAC3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3523488" y="1306053"/>
            <a:ext cx="11102915" cy="106696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78CEB51-8BE2-0355-0041-65827C389B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59CA8946-14B3-D407-5F3C-CD388E12534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4" name="Номер слайда 23">
            <a:extLst>
              <a:ext uri="{FF2B5EF4-FFF2-40B4-BE49-F238E27FC236}">
                <a16:creationId xmlns="" xmlns:a16="http://schemas.microsoft.com/office/drawing/2014/main" id="{7EC71D91-9694-F036-D6D0-9B5050DDC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99E15AFE-B740-BD37-0F11-C67B32B5BD4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621521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461" userDrawn="1">
          <p15:clr>
            <a:srgbClr val="FBAE40"/>
          </p15:clr>
        </p15:guide>
        <p15:guide id="2" pos="7219" userDrawn="1">
          <p15:clr>
            <a:srgbClr val="FBAE40"/>
          </p15:clr>
        </p15:guide>
        <p15:guide id="3" orient="horz" pos="618" userDrawn="1">
          <p15:clr>
            <a:srgbClr val="FBAE40"/>
          </p15:clr>
        </p15:guide>
        <p15:guide id="4" orient="horz" pos="3906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>
                <a:lumMod val="71000"/>
                <a:lumOff val="29000"/>
                <a:alpha val="45000"/>
              </a:srgb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EAE1530-6043-40A2-2C7D-4EA44E315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ED64530A-5128-1D65-45B2-2EA7261EAD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EC81C21-82D1-44B1-9D00-98E52E5534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E1D6F7A-B1F6-168D-2269-37A7913B50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075281D-FBB7-0EEE-0483-042F786B0A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C6B8470-55A6-CF4B-ABEF-5E5F70F4E2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0145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76" r:id="rId2"/>
    <p:sldLayoutId id="2147483677" r:id="rId3"/>
    <p:sldLayoutId id="2147483678" r:id="rId4"/>
    <p:sldLayoutId id="2147483672" r:id="rId5"/>
    <p:sldLayoutId id="2147483670" r:id="rId6"/>
    <p:sldLayoutId id="2147483675" r:id="rId7"/>
    <p:sldLayoutId id="2147483669" r:id="rId8"/>
    <p:sldLayoutId id="2147483649" r:id="rId9"/>
    <p:sldLayoutId id="2147483664" r:id="rId10"/>
    <p:sldLayoutId id="2147483661" r:id="rId11"/>
    <p:sldLayoutId id="2147483663" r:id="rId12"/>
    <p:sldLayoutId id="2147483673" r:id="rId13"/>
    <p:sldLayoutId id="2147483666" r:id="rId14"/>
    <p:sldLayoutId id="2147483667" r:id="rId15"/>
    <p:sldLayoutId id="2147483674" r:id="rId16"/>
    <p:sldLayoutId id="2147483668" r:id="rId17"/>
    <p:sldLayoutId id="2147483671" r:id="rId1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login.consultant.ru/link/?req=doc&amp;base=LAW&amp;n=493443&amp;dst=100831" TargetMode="External"/><Relationship Id="rId2" Type="http://schemas.openxmlformats.org/officeDocument/2006/relationships/hyperlink" Target="https://login.consultant.ru/link/?req=doc&amp;base=LAW&amp;n=493443&amp;dst=100382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login.consultant.ru/link/?req=doc&amp;base=LAW&amp;n=316076" TargetMode="External"/><Relationship Id="rId5" Type="http://schemas.openxmlformats.org/officeDocument/2006/relationships/hyperlink" Target="https://login.consultant.ru/link/?req=doc&amp;base=LAW&amp;n=520119&amp;dst=661" TargetMode="External"/><Relationship Id="rId4" Type="http://schemas.openxmlformats.org/officeDocument/2006/relationships/hyperlink" Target="https://login.consultant.ru/link/?req=doc&amp;base=LAW&amp;n=520119&amp;dst=208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login.consultant.ru/link/?req=doc&amp;base=LAW&amp;n=466890&amp;dst=100018" TargetMode="External"/><Relationship Id="rId2" Type="http://schemas.openxmlformats.org/officeDocument/2006/relationships/hyperlink" Target="https://login.consultant.ru/link/?req=doc&amp;base=LAW&amp;n=466890&amp;dst=25777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login.consultant.ru/link/?req=doc&amp;base=LAW&amp;n=466890&amp;dst=25758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B8BD33E5-C315-43F3-A702-2A7733A45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</a:t>
            </a:fld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7FA90F14-6683-A176-78C1-A33DF65BEC0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sz="2800" dirty="0" smtClean="0"/>
              <a:t>УПРАВЛЕНИЕ ФЕДЕРАЛЬНОЙ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>НАЛОГОВОЙ СЛУЖБЫ </a:t>
            </a:r>
          </a:p>
          <a:p>
            <a:r>
              <a:rPr lang="ru-RU" sz="2800" dirty="0" smtClean="0"/>
              <a:t>ПО СТАВРОПОЛЬСКОМУ КРАЮ </a:t>
            </a:r>
            <a:endParaRPr lang="ru-RU" sz="2800" dirty="0"/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2039316E-369F-FA5E-6EEB-EBFA695225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3116" y="1638867"/>
            <a:ext cx="1566368" cy="179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50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97280" y="660473"/>
            <a:ext cx="9810974" cy="5697295"/>
          </a:xfrm>
        </p:spPr>
        <p:txBody>
          <a:bodyPr>
            <a:normAutofit fontScale="92500" lnSpcReduction="20000"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Вопрос: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Смена ставки НДС с 5% на 22% с какого периода? Только с начала года или со следующего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квартала?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Организации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 ИП, применяющие специальную ставку НДС, обязаны применять ее в течение не менее 12 последовательных налоговых периодов, то есть в течение трех лет (кроме случаев, при которых налогоплательщик утратит право на применение УСН либо у налогоплательщика возникнет основание для освобождения от НДС по ст. 145 НК РФ).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ситуации, когда "упрощенец" изначально, то есть с 01.01.2025 выбрал специальную ставку 5/7%, перейти с любого квартала на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общеустановленную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ставку НДС он также не сможет (кроме случаев, при которых налогоплательщик утратит право на применение УСН либо у налогоплательщика возникнет основание для освобождения от НДС по ст. 145 НК РФ). Придется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ждать окончания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трехлетнего срока.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Указанный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вопрос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определен в Федеральном законе 425-ФЗ и разрешено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плательщикам УСН, которые впервые начинают исчислять НДС, однократно в первый год отказаться от пониженной ставки НДС до истечения 3-летнего срока».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129553" y="1613647"/>
            <a:ext cx="9552791" cy="2474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1213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3340" y="1090780"/>
            <a:ext cx="9455973" cy="4238625"/>
          </a:xfrm>
        </p:spPr>
        <p:txBody>
          <a:bodyPr>
            <a:normAutofit lnSpcReduction="10000"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Вопрос: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Если превысил 250 млн в 2025 году? То с 1 января  будет ставка 7%? Ведь индексация по лимиту по УСН с 2026 года – 272,5 млн.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2026 году для налогоплательщиков применяющих УСН для применения специальных налоговых ставок НДС остается лимит при доходах, полученных в 2025 году до 250 млн руб. - 5%, от 250 млн до 450 млн руб. - 7%.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Индексация применяется к доходам, полученным в 2026 году и последующих годах.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11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269402" y="2259106"/>
            <a:ext cx="9552791" cy="1667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391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12</a:t>
            </a:fld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849854" y="549607"/>
            <a:ext cx="9897035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Вопрос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Необходимо ли до 1 марта подавать уведомление о ставке НДС и применяемой системе налогообложения?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случае выбора специальной ставки налогоплательщик должен ее применять в течение не менее 12 последовательных кварталов начиная с первого квартала, за который представлена налоговая декларация, в которой отражены операции, подлежащие налогообложению по указанной налоговой ставке (ст. 163, п. 9 ст. 164 НК РФ). Налоговое законодательство не предусматривает подачу заявления или уведомления о применении ставки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НДС,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информация о выборе ставки передается в налоговый орган посредством представления декларации по НДС по итогам отчетного периода (квартала) (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п. 7 Методических рекомендаций по НДС для УСН, направленных Письмом ФНС России от 17.10.2024 N СД-4-3/11815@ (далее - Методические рекомендации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)).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учетную политику надо внести дополнение об уплате НДС по выбранной ставке, а при выборе обычных ставок и наличии облагаемых и не облагаемых операций - о порядке раздельного учета.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Рабочий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план счетов дополняют счетами для учета НДС.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49854" y="1769632"/>
            <a:ext cx="9552791" cy="1667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4330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0004" y="633760"/>
            <a:ext cx="9949543" cy="1055189"/>
          </a:xfrm>
        </p:spPr>
        <p:txBody>
          <a:bodyPr>
            <a:noAutofit/>
          </a:bodyPr>
          <a:lstStyle/>
          <a:p>
            <a:r>
              <a:rPr lang="ru-RU" sz="2400" dirty="0"/>
              <a:t>Вопрос: Ожидаются ли изменения в ставках НДС или в перечне товаров/услуг, облагаемых по льготным ставкам (0%, 10%) в 2026 году?</a:t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/>
              <a:t>Ответ</a:t>
            </a:r>
            <a:r>
              <a:rPr lang="en-US" sz="2400" b="1" dirty="0" smtClean="0"/>
              <a:t>: </a:t>
            </a:r>
          </a:p>
          <a:p>
            <a:r>
              <a:rPr lang="ru-RU" sz="2400" dirty="0" smtClean="0"/>
              <a:t>По </a:t>
            </a:r>
            <a:r>
              <a:rPr lang="ru-RU" sz="2400" dirty="0"/>
              <a:t>некоторым из операций (в том числе при экспорте товаров) вы можете отказаться от применения нулевой ставки, подав заявление в налоговый орган.  Отказавшись от нулевой ставки, отсутствует возможность применять её ко всем таким операциям не менее 12 месяцев.</a:t>
            </a:r>
          </a:p>
          <a:p>
            <a:r>
              <a:rPr lang="ru-RU" sz="2400" dirty="0"/>
              <a:t>Для плательщиков УСН будет возможность применять к этим операциям пониженные ставки НДС, если выполняются необходимые условия. </a:t>
            </a:r>
          </a:p>
          <a:p>
            <a:r>
              <a:rPr lang="ru-RU" sz="2400" b="1" dirty="0"/>
              <a:t>(п. п. 7, 9 ст. 164 НК РФ, </a:t>
            </a:r>
            <a:r>
              <a:rPr lang="ru-RU" sz="2400" b="1" dirty="0" err="1"/>
              <a:t>пп</a:t>
            </a:r>
            <a:r>
              <a:rPr lang="ru-RU" sz="2400" b="1" dirty="0"/>
              <a:t>. "г" п. 8 ст. 2, ч. 3 ст. 25 Федерального закона от 28.11.2025 N 425-ФЗ, п. 10 Методических рекомендаций по НДС для УСН);</a:t>
            </a:r>
            <a:endParaRPr lang="ru-RU" sz="2400" dirty="0"/>
          </a:p>
          <a:p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13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10004" y="1688949"/>
            <a:ext cx="10122947" cy="1667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552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31371" y="156245"/>
            <a:ext cx="9949543" cy="1055189"/>
          </a:xfrm>
        </p:spPr>
        <p:txBody>
          <a:bodyPr>
            <a:noAutofit/>
          </a:bodyPr>
          <a:lstStyle/>
          <a:p>
            <a:r>
              <a:rPr lang="ru-RU" sz="2400" dirty="0"/>
              <a:t>Вопрос: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ru-RU" sz="2400" dirty="0" smtClean="0"/>
              <a:t>Как </a:t>
            </a:r>
            <a:r>
              <a:rPr lang="ru-RU" sz="2400" dirty="0"/>
              <a:t>будет работать новый механизм «Автоматизированного НДС» для добросовестных налогоплательщиков, и какие преференции он даст?</a:t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88340" y="1682451"/>
            <a:ext cx="10694997" cy="492274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sz="2400" b="1" dirty="0"/>
              <a:t>Ответ: </a:t>
            </a:r>
            <a:endParaRPr lang="ru-RU" sz="2400" dirty="0"/>
          </a:p>
          <a:p>
            <a:pPr>
              <a:spcBef>
                <a:spcPts val="0"/>
              </a:spcBef>
            </a:pPr>
            <a:r>
              <a:rPr lang="ru-RU" sz="1800" dirty="0"/>
              <a:t>Система управления рисками "СУР АСК НДС-2" в автоматическом режиме проверяет, правильно ли вы рассчитали НДС и заявили вычеты (возмещение) по нему.</a:t>
            </a:r>
          </a:p>
          <a:p>
            <a:pPr>
              <a:spcBef>
                <a:spcPts val="0"/>
              </a:spcBef>
            </a:pPr>
            <a:r>
              <a:rPr lang="ru-RU" sz="1800" dirty="0"/>
              <a:t>При проверке "СУР АСК НДС-2" анализирует данные ваших деклараций по НДС и деклараций всех ваших контрагентов. Она сравнивает показатели счетов-фактур, книг покупок и продаж, журналов учета полученных и выставленных счетов-фактур посредников (</a:t>
            </a:r>
            <a:r>
              <a:rPr lang="ru-RU" sz="1800" dirty="0">
                <a:solidFill>
                  <a:schemeClr val="tx1"/>
                </a:solidFill>
                <a:hlinkClick r:id="rId2"/>
              </a:rPr>
              <a:t>разд. 8</a:t>
            </a:r>
            <a:r>
              <a:rPr lang="ru-RU" sz="1800" dirty="0">
                <a:solidFill>
                  <a:schemeClr val="tx1"/>
                </a:solidFill>
              </a:rPr>
              <a:t> - </a:t>
            </a:r>
            <a:r>
              <a:rPr lang="ru-RU" sz="1800" dirty="0">
                <a:solidFill>
                  <a:schemeClr val="tx1"/>
                </a:solidFill>
                <a:hlinkClick r:id="rId3"/>
              </a:rPr>
              <a:t>12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/>
              <a:t>декларации по НДС) с аналогичными данными у контрагентов.</a:t>
            </a:r>
          </a:p>
          <a:p>
            <a:pPr>
              <a:spcBef>
                <a:spcPts val="0"/>
              </a:spcBef>
            </a:pPr>
            <a:r>
              <a:rPr lang="ru-RU" sz="1800" dirty="0"/>
              <a:t>Цель такой перекрестной проверки - узнать:</a:t>
            </a:r>
          </a:p>
          <a:p>
            <a:pPr lvl="0">
              <a:spcBef>
                <a:spcPts val="0"/>
              </a:spcBef>
            </a:pPr>
            <a:r>
              <a:rPr lang="ru-RU" sz="1800" dirty="0"/>
              <a:t>правильно ли вы посчитали и уплатили налог в бюджет;</a:t>
            </a:r>
          </a:p>
          <a:p>
            <a:pPr lvl="0">
              <a:spcBef>
                <a:spcPts val="0"/>
              </a:spcBef>
            </a:pPr>
            <a:r>
              <a:rPr lang="ru-RU" sz="1800" dirty="0"/>
              <a:t>заявлены ли вами вычеты по НДС с операций, по которым контрагент не уплатил налог в бюджет (в том числе из-за того, что их не было в реальности).</a:t>
            </a:r>
          </a:p>
          <a:p>
            <a:pPr>
              <a:spcBef>
                <a:spcPts val="0"/>
              </a:spcBef>
            </a:pPr>
            <a:r>
              <a:rPr lang="ru-RU" sz="1800" dirty="0"/>
              <a:t>Если "СУР АСК НДС-2" найдет ошибки в декларации (несоответствия, противоречия между вашими показателями и показателями контрагентов), то у вас запросят по ним пояснения. Их нужно представить в электронной форме через оператора электронного документооборота в течение пяти рабочих дней со дня получения соответствующего требования (</a:t>
            </a:r>
            <a:r>
              <a:rPr lang="ru-RU" sz="1800" dirty="0">
                <a:hlinkClick r:id="rId4"/>
              </a:rPr>
              <a:t>п. 6 ст. 6.1</a:t>
            </a:r>
            <a:r>
              <a:rPr lang="ru-RU" sz="1800" dirty="0"/>
              <a:t>, </a:t>
            </a:r>
            <a:r>
              <a:rPr lang="ru-RU" sz="1800" dirty="0">
                <a:hlinkClick r:id="rId5"/>
              </a:rPr>
              <a:t>п. 3 ст. 88</a:t>
            </a:r>
            <a:r>
              <a:rPr lang="ru-RU" sz="1800" dirty="0"/>
              <a:t> НК РФ, </a:t>
            </a:r>
            <a:r>
              <a:rPr lang="ru-RU" sz="1800" dirty="0">
                <a:hlinkClick r:id="rId6"/>
              </a:rPr>
              <a:t>Письмо</a:t>
            </a:r>
            <a:r>
              <a:rPr lang="ru-RU" sz="1800" dirty="0"/>
              <a:t> ФНС России от 03.12.2018 N ЕД-4-15-23367@).</a:t>
            </a:r>
          </a:p>
          <a:p>
            <a:pPr>
              <a:spcBef>
                <a:spcPts val="0"/>
              </a:spcBef>
            </a:pPr>
            <a:r>
              <a:rPr lang="ru-RU" sz="1800" dirty="0"/>
              <a:t>Преференции – проведение камеральной налоговой проверки в короткие сроки. И в случае заявления налогоплательщиком возмещения сумм НДС возврат налога в течении 1 месяца.</a:t>
            </a:r>
          </a:p>
          <a:p>
            <a:pPr>
              <a:spcBef>
                <a:spcPts val="0"/>
              </a:spcBef>
            </a:pPr>
            <a:endParaRPr lang="ru-RU" sz="1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14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8490" y="1541031"/>
            <a:ext cx="10370371" cy="1667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140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80913" y="199277"/>
            <a:ext cx="9946212" cy="715124"/>
          </a:xfrm>
        </p:spPr>
        <p:txBody>
          <a:bodyPr>
            <a:normAutofit fontScale="90000"/>
          </a:bodyPr>
          <a:lstStyle/>
          <a:p>
            <a:r>
              <a:rPr lang="ru-RU" sz="1800" dirty="0"/>
              <a:t>Вопрос: 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ru-RU" sz="1800" dirty="0" smtClean="0"/>
              <a:t>Какие </a:t>
            </a:r>
            <a:r>
              <a:rPr lang="ru-RU" sz="1800" dirty="0"/>
              <a:t>новые условия и ограничения по применению налоговых вычетов по НДС планируются, особенно в связи с борьбой с необоснованными вычетами?</a:t>
            </a:r>
            <a:br>
              <a:rPr lang="ru-RU" sz="1800" dirty="0"/>
            </a:br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9856" y="993961"/>
            <a:ext cx="10694997" cy="5202444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endParaRPr lang="ru-RU" sz="1800" b="1" dirty="0" smtClean="0"/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1800" b="1" dirty="0" smtClean="0"/>
              <a:t>Ответ</a:t>
            </a:r>
            <a:r>
              <a:rPr lang="ru-RU" sz="1800" b="1" dirty="0"/>
              <a:t>: </a:t>
            </a:r>
            <a:endParaRPr lang="en-US" sz="1800" b="1" dirty="0" smtClean="0"/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1800" dirty="0" smtClean="0"/>
              <a:t>Новых </a:t>
            </a:r>
            <a:r>
              <a:rPr lang="ru-RU" sz="1800" dirty="0"/>
              <a:t>условий нет. </a:t>
            </a:r>
            <a:endParaRPr lang="en-US" sz="1800" dirty="0" smtClean="0"/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1800" dirty="0" smtClean="0"/>
              <a:t>Общие </a:t>
            </a:r>
            <a:r>
              <a:rPr lang="ru-RU" sz="1800" dirty="0"/>
              <a:t>условия для вычета НДС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1800" dirty="0" smtClean="0"/>
              <a:t>•</a:t>
            </a:r>
            <a:r>
              <a:rPr lang="ru-RU" sz="1800" dirty="0"/>
              <a:t>	Вы - плательщик НДС и не применяете освобождение от этого налога.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1800" dirty="0" smtClean="0"/>
              <a:t>•</a:t>
            </a:r>
            <a:r>
              <a:rPr lang="ru-RU" sz="1800" dirty="0"/>
              <a:t>	Товары (работы, услуги) и имущественные права предназначены для деятельности, облагаемой НДС, в том числе для перепродажи (есть исключения).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1800" dirty="0" smtClean="0"/>
              <a:t>Если </a:t>
            </a:r>
            <a:r>
              <a:rPr lang="ru-RU" sz="1800" dirty="0"/>
              <a:t>вы используете их в необлагаемых операциях, заявить вычет по общему правилу вы не можете. Сумму "входного" НДС необходимо включите в их стоимость (п. 2 ст. 170 НК РФ).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1800" dirty="0" smtClean="0"/>
              <a:t>А </a:t>
            </a:r>
            <a:r>
              <a:rPr lang="ru-RU" sz="1800" dirty="0"/>
              <a:t>вот если вы изначально приобретали их для операций, не облагаемых НДС, но фактически использовали в операциях, которые облагаются налогом, то вы вправе воспользоваться вычетом (Письмо Минфина России от 01.06.2010 N 03-07-11/230).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1800" dirty="0"/>
              <a:t>В обратной ситуации, когда вы приняли НДС к вычету на основании </a:t>
            </a:r>
            <a:r>
              <a:rPr lang="ru-RU" sz="1800" dirty="0" err="1"/>
              <a:t>пп</a:t>
            </a:r>
            <a:r>
              <a:rPr lang="ru-RU" sz="1800" dirty="0"/>
              <a:t>. 1 п. 2 ст. 171 НК РФ по товарам (работам, услугам) и имущественным правам, а потом использовали их в необлагаемых операциях, сумму налога нужно восстановить (п. 3 ст. 170 НК РФ).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1800" dirty="0"/>
              <a:t>Если у вас есть как операции, облагаемые НДС, так и освобождаемые от налога, вы должны вести раздельный учет (п. 4 ст. 149 НК РФ).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15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10005" y="1067694"/>
            <a:ext cx="9961581" cy="1667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6331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16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80912" y="107152"/>
            <a:ext cx="991855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Вопрос: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smtClean="0"/>
              <a:t>Каковы </a:t>
            </a:r>
            <a:r>
              <a:rPr lang="ru-RU" dirty="0"/>
              <a:t>особенности исчисления и уплаты НДС при реализации товаров через иностранные </a:t>
            </a:r>
            <a:r>
              <a:rPr lang="ru-RU" dirty="0" err="1"/>
              <a:t>маркетплейсы</a:t>
            </a:r>
            <a:r>
              <a:rPr lang="ru-RU" dirty="0"/>
              <a:t> после полного вступления в силу новых правил?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10004" y="1132680"/>
            <a:ext cx="9520517" cy="1667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0912" y="1333948"/>
            <a:ext cx="110050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Ответ</a:t>
            </a:r>
            <a:r>
              <a:rPr lang="ru-RU" b="1" dirty="0" smtClean="0"/>
              <a:t>: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70153" y="1706852"/>
            <a:ext cx="1136724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Особенности </a:t>
            </a:r>
            <a:r>
              <a:rPr lang="ru-RU" b="1" dirty="0"/>
              <a:t>уплаты НДС </a:t>
            </a:r>
            <a:r>
              <a:rPr lang="ru-RU" dirty="0"/>
              <a:t>при реализации товаров физическим лицам через сеть "Интернет" установлены в статье 174.3 Кодекса. </a:t>
            </a:r>
            <a:r>
              <a:rPr lang="ru-RU" dirty="0" smtClean="0"/>
              <a:t>Согласно </a:t>
            </a:r>
            <a:r>
              <a:rPr lang="ru-RU" dirty="0"/>
              <a:t>пункту 2 статьи 174.3 Кодекса при реализации российскими </a:t>
            </a:r>
            <a:r>
              <a:rPr lang="ru-RU" dirty="0" err="1"/>
              <a:t>маркетплейсами</a:t>
            </a:r>
            <a:r>
              <a:rPr lang="ru-RU" dirty="0"/>
              <a:t> покупателям - физическим лицам товаров (местом реализации которых признается территория Российской Федерации на основании подпункта 4 пункта 1 статьи 147 Кодекса</a:t>
            </a:r>
            <a:r>
              <a:rPr lang="ru-RU" dirty="0" smtClean="0"/>
              <a:t>). </a:t>
            </a:r>
            <a:r>
              <a:rPr lang="ru-RU" b="1" dirty="0" smtClean="0"/>
              <a:t>Моментом </a:t>
            </a:r>
            <a:r>
              <a:rPr lang="ru-RU" b="1" dirty="0"/>
              <a:t>определения налоговой базы </a:t>
            </a:r>
            <a:r>
              <a:rPr lang="ru-RU" dirty="0"/>
              <a:t>является последний день налогового периода, в котором поступила оплата (частичная оплата) реализованных товаров. </a:t>
            </a:r>
            <a:endParaRPr lang="ru-RU" dirty="0" smtClean="0"/>
          </a:p>
          <a:p>
            <a:r>
              <a:rPr lang="ru-RU" b="1" dirty="0" smtClean="0"/>
              <a:t>Налоговая </a:t>
            </a:r>
            <a:r>
              <a:rPr lang="ru-RU" b="1" dirty="0"/>
              <a:t>база </a:t>
            </a:r>
            <a:r>
              <a:rPr lang="ru-RU" dirty="0"/>
              <a:t>определяется как стоимость указанных товаров с учетом суммы налога, исчисленная исходя из фактических цен их реализации.</a:t>
            </a:r>
          </a:p>
          <a:p>
            <a:r>
              <a:rPr lang="ru-RU" dirty="0" smtClean="0"/>
              <a:t>Пунктом </a:t>
            </a:r>
            <a:r>
              <a:rPr lang="ru-RU" dirty="0"/>
              <a:t>3 статьи 174.3 Кодекса установлено, что сумма налога определяется как соответствующая </a:t>
            </a:r>
            <a:r>
              <a:rPr lang="ru-RU" b="1" dirty="0"/>
              <a:t>расчетной налоговой ставке в размере 16,67 </a:t>
            </a:r>
            <a:r>
              <a:rPr lang="ru-RU" b="1" dirty="0" smtClean="0"/>
              <a:t>(с 01.01.2026 18,03) процента </a:t>
            </a:r>
            <a:r>
              <a:rPr lang="ru-RU" b="1" dirty="0"/>
              <a:t>или 9,09 процента </a:t>
            </a:r>
            <a:r>
              <a:rPr lang="ru-RU" b="1" dirty="0" smtClean="0"/>
              <a:t>и </a:t>
            </a:r>
            <a:r>
              <a:rPr lang="ru-RU" dirty="0" smtClean="0"/>
              <a:t>(в </a:t>
            </a:r>
            <a:r>
              <a:rPr lang="ru-RU" dirty="0"/>
              <a:t>случаях, предусмотренных пунктом 2 статьи 164 Кодекса) процентная доля налоговой базы.</a:t>
            </a:r>
          </a:p>
          <a:p>
            <a:r>
              <a:rPr lang="ru-RU" dirty="0"/>
              <a:t>При возврате ранее реализованного товара либо при отказе покупателя - физического лица от поставки оплаченного (частично оплаченного) товара сумма НДС, исчисленная российским </a:t>
            </a:r>
            <a:r>
              <a:rPr lang="ru-RU" dirty="0" err="1"/>
              <a:t>маркетплейсом</a:t>
            </a:r>
            <a:r>
              <a:rPr lang="ru-RU" dirty="0"/>
              <a:t> по такому товару и уплаченная в бюджет, с учетом положений пункта 5 статьи 171 Кодекса, подлежит вычету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94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17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13187" y="1047243"/>
            <a:ext cx="996158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b="1" dirty="0" smtClean="0"/>
          </a:p>
          <a:p>
            <a:r>
              <a:rPr lang="ru-RU" b="1" dirty="0" smtClean="0"/>
              <a:t>Ответ</a:t>
            </a:r>
            <a:r>
              <a:rPr lang="en-US" b="1" dirty="0" smtClean="0"/>
              <a:t>:</a:t>
            </a:r>
            <a:endParaRPr lang="ru-RU" b="1" dirty="0" smtClean="0"/>
          </a:p>
          <a:p>
            <a:r>
              <a:rPr lang="ru-RU" dirty="0" smtClean="0"/>
              <a:t>Воспользоваться </a:t>
            </a:r>
            <a:r>
              <a:rPr lang="ru-RU" dirty="0"/>
              <a:t>освобождением от НДС может как правообладатель, так и любое другое звено поставки программного обеспечения. Ограничений по субъектам, использующим освобождение, в </a:t>
            </a:r>
            <a:r>
              <a:rPr lang="ru-RU" dirty="0" err="1"/>
              <a:t>пп</a:t>
            </a:r>
            <a:r>
              <a:rPr lang="ru-RU" dirty="0"/>
              <a:t>. 26 п. 2 ст. 149 НК РФ не установлено (Приложение к Письму ФНС России от 18.12.2020 N СД-4-3/20902@).</a:t>
            </a:r>
          </a:p>
          <a:p>
            <a:r>
              <a:rPr lang="ru-RU" dirty="0"/>
              <a:t>Освобождение применяется независимо от вида договора, оформляющего передачу прав (Письма Минфина России от 25.10.2024 N 03-07-08/104517, от 12.02.2021 N 03-07-08/9626). Им можно воспользоваться и в том случае, когда права переданы по </a:t>
            </a:r>
            <a:r>
              <a:rPr lang="ru-RU" dirty="0" err="1"/>
              <a:t>сублицензионному</a:t>
            </a:r>
            <a:r>
              <a:rPr lang="ru-RU" dirty="0"/>
              <a:t> договору (Приложение к Письму Минфина России от 18.12.2020 N 03-07-07/111669, Приложение к Письму ФНС России от 18.12.2020 N СД-4-3/20902@).</a:t>
            </a:r>
          </a:p>
          <a:p>
            <a:r>
              <a:rPr lang="ru-RU" dirty="0"/>
              <a:t>Препятствий для освобождения от НДС не будет и в случае, если вы передадите права на использование программного обеспечения, включенного в реестр российского ПО, посредством удаленного доступа через Интернет без установки (скачивания) его экземпляра (Приложение к Письму Минфина России от 18.12.2020 N 03-07-07/111669). Минфин России подтвердил, что при предоставлении права удаленного пользования программами для ЭВМ по модели </a:t>
            </a:r>
            <a:r>
              <a:rPr lang="ru-RU" dirty="0" err="1"/>
              <a:t>SaaS</a:t>
            </a:r>
            <a:r>
              <a:rPr lang="ru-RU" dirty="0"/>
              <a:t> (</a:t>
            </a:r>
            <a:r>
              <a:rPr lang="ru-RU" dirty="0" err="1"/>
              <a:t>Software</a:t>
            </a:r>
            <a:r>
              <a:rPr lang="ru-RU" dirty="0"/>
              <a:t> </a:t>
            </a:r>
            <a:r>
              <a:rPr lang="ru-RU" dirty="0" err="1"/>
              <a:t>as</a:t>
            </a:r>
            <a:r>
              <a:rPr lang="ru-RU" dirty="0"/>
              <a:t> a </a:t>
            </a:r>
            <a:r>
              <a:rPr lang="ru-RU" dirty="0" err="1"/>
              <a:t>Service</a:t>
            </a:r>
            <a:r>
              <a:rPr lang="ru-RU" dirty="0"/>
              <a:t>) освобождение от НДС применимо. Речь идет о ситуации, когда с пользователями заключается договор о предоставлении доступа к программам, включенным в реестр российского ПО. Удаленный доступ к ним они получают через Интернет (Письмо от 11.03.2025 N 03-07-07/23592).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13187" y="336366"/>
            <a:ext cx="95958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/>
              <a:t>Вопрос</a:t>
            </a:r>
            <a:r>
              <a:rPr lang="en-US" b="1" dirty="0" smtClean="0"/>
              <a:t>: </a:t>
            </a:r>
            <a:r>
              <a:rPr lang="ru-RU" dirty="0" smtClean="0"/>
              <a:t>Льгота </a:t>
            </a:r>
            <a:r>
              <a:rPr lang="ru-RU" dirty="0"/>
              <a:t>по НДС действует для разработчика ПО, или для самого ПО (т.е. при перепродаже этого ПО тоже действует льгота по НДС)?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0004" y="1132680"/>
            <a:ext cx="9520517" cy="1667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656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lvl="0"/>
            <a:r>
              <a:rPr lang="ru-RU" sz="1800" dirty="0" smtClean="0"/>
              <a:t>Вопрос</a:t>
            </a:r>
            <a:r>
              <a:rPr lang="en-US" sz="1800" dirty="0" smtClean="0"/>
              <a:t>: </a:t>
            </a:r>
            <a:r>
              <a:rPr lang="ru-RU" sz="1800" b="0" dirty="0" smtClean="0"/>
              <a:t>При </a:t>
            </a:r>
            <a:r>
              <a:rPr lang="ru-RU" sz="1800" b="0" dirty="0"/>
              <a:t>переходе на УСН с НДС, часть продаж становится не рентабельной (большая стоимость товара, маленькая прибыль). Является ли это основанием для легального создания дополнительной организации для проведения таких сделок?</a:t>
            </a:r>
            <a:br>
              <a:rPr lang="ru-RU" sz="1800" b="0" dirty="0"/>
            </a:br>
            <a:endParaRPr lang="ru-RU" sz="1800" b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Нет.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Это будет рассматриваться как дробление бизнеса.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18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10003" y="1542782"/>
            <a:ext cx="9520517" cy="1667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1438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ru-RU" sz="1800" dirty="0" smtClean="0"/>
              <a:t>Вопрос</a:t>
            </a:r>
            <a:r>
              <a:rPr lang="en-US" sz="1800" dirty="0" smtClean="0"/>
              <a:t>:</a:t>
            </a:r>
            <a:r>
              <a:rPr lang="ru-RU" sz="1800" dirty="0" smtClean="0"/>
              <a:t> </a:t>
            </a:r>
            <a:r>
              <a:rPr lang="ru-RU" sz="1800" b="0" dirty="0" smtClean="0"/>
              <a:t>Можно </a:t>
            </a:r>
            <a:r>
              <a:rPr lang="ru-RU" sz="1800" b="0" dirty="0"/>
              <a:t>ли добровольно перейти на УСН+НДС, даже если в 2025 году доход меньше предела в 20 млн? Для этого надо какую-то форму заявления подавать в ИФНС?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31371" y="1833057"/>
            <a:ext cx="10694997" cy="4238625"/>
          </a:xfrm>
        </p:spPr>
        <p:txBody>
          <a:bodyPr>
            <a:normAutofit fontScale="85000" lnSpcReduction="10000"/>
          </a:bodyPr>
          <a:lstStyle/>
          <a:p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en-US" sz="21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Применяющая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УСН организация, у которой за календарный год, предшествующий календарному году, начиная с которого организация переходит на УСН, либо предшествующий налоговый период по "упрощенному" налогу сумма доходов, определяемых в установленном порядке, не превышает в совокупности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млн руб., обязана в соответствующем налоговом периоде по "упрощенному" налогу применять освобождение от НДС, предусмотренное п. 1 ст. 145 НК РФ. Отказ от освобождения от исполнения обязанностей налогоплательщика, связанных с исчислением и уплатой НДС, положениями НК РФ не предусмотрен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вы освобождены от НДС при УСН, но выставили счет-фактуру, указав в нем сумму налога по просьбе покупателя или по ошибке, учтите следующее: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должны перечислить налог, указанный в счете-фактуре, в бюджет и подать декларацию по НДС. Сделайте это, даже если вы выставили за квартал всего один счет-фактуру и оплата вам не поступила. Регистрировать такие счета-фактуры в книге продаж не нужно (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пп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1 п. 5 ст. 173, п. 5 ст. 174 НК РФ, разд. XIII Порядка заполнения декларации по НДС, п. 14 Методических рекомендаций по НДС для УСН).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Принять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 вычету "входной" НДС по реализованным товарам (работам, услугам, имущественным правам), а также НДС, уплаченный с аванса, вы не можете (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пп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3 п. 2 ст. 170, п. 2 ст. 171 НК РФ, п. 14 Рекомендаций, направленных Письмом ФНС России от 17.10.2024 N СД-4-3/11815@, п. 5 Постановления Пленума ВАС РФ от 30.05.2014 N 33).</a:t>
            </a: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19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10003" y="1493431"/>
            <a:ext cx="10607042" cy="1667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2565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46444" y="1344706"/>
            <a:ext cx="1930996" cy="22483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Повышение основной ставки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НДС с 20 до 22%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147995" y="1344704"/>
            <a:ext cx="2517289" cy="224834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Однократно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 первый год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возможно отказаться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от пониженной ставки НДС до истечения 3-летнего срока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764715" y="1333946"/>
            <a:ext cx="3039035" cy="224834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Сокращение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предельного размера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дохода для УСН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год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- 20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млн руб.,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2026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год - 15 млн руб.,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2027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последующие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годы - 10 млн руб.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6442" y="3738280"/>
            <a:ext cx="2963731" cy="30067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Скорректирован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перечень необлагаемых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операций (исключены,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например, услуги по обслуживанию банковских карт,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добавлены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услуги операторов инвестиционных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платформ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(п. 5 ст. 2 проекта);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06992" y="3738280"/>
            <a:ext cx="2151530" cy="30067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Продлена льгота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для туроператоров до конца 2030 года. Сейчас она действует по 30 июня 2027 года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включительно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(ст. 10 проекта);</a:t>
            </a:r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434457" y="3738280"/>
            <a:ext cx="2420470" cy="29933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Передача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ФНС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полномочий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утверждать формы счетов-фактур и книг покупок и продаж. Сейчас это делает правительство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пп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"в" п. 10 ст. 2 проекта).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043492" y="100444"/>
            <a:ext cx="101014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 Федеральный закон от 28.11.2025 </a:t>
            </a:r>
            <a:r>
              <a:rPr lang="ru-RU" b="1" smtClean="0"/>
              <a:t>№ 425-ФЗ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14400" y="469776"/>
            <a:ext cx="988627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 smtClean="0">
                <a:latin typeface=""/>
              </a:rPr>
              <a:t>«О </a:t>
            </a:r>
            <a:r>
              <a:rPr lang="ru-RU" sz="1100" b="1" dirty="0">
                <a:latin typeface=""/>
              </a:rPr>
              <a:t>ВНЕСЕНИИ ИЗМЕНЕНИЙ В ЧАСТИ ПЕРВУЮ И ВТОРУЮ НАЛОГОВОГО КОДЕКСА РОССИЙСКОЙ ФЕДЕРАЦИИ, ОТДЕЛЬНЫЕ ЗАКОНОДАТЕЛЬНЫЕ АКТЫ РОССИЙСКОЙ ФЕДЕРАЦИИ И ПРИЗНАНИИ УТРАТИВШИМИ СИЛУ ЗАКОНОДАТЕЛЬНЫХ АКТОВ (ОТДЕЛЬНЫХ ПОЛОЖЕНИЙ ЗАКОНОДАТЕЛЬНЫХ АКТОВ) РОССИЙСКОЙ </a:t>
            </a:r>
            <a:r>
              <a:rPr lang="ru-RU" sz="1100" b="1" dirty="0" smtClean="0">
                <a:latin typeface=""/>
              </a:rPr>
              <a:t>ФЕДЕРАЦИИ» </a:t>
            </a:r>
            <a:endParaRPr lang="ru-RU" sz="11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968293" y="1344706"/>
            <a:ext cx="2517289" cy="224834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Проводить камеральные проверки будут по экстерриториальному принципу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857539" y="3724836"/>
            <a:ext cx="3437068" cy="30067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Проведение осмотра и выемки документов и полноценного контроля в </a:t>
            </a:r>
            <a:r>
              <a:rPr lang="ru-RU" sz="1900" b="1" dirty="0">
                <a:latin typeface="Times New Roman" pitchFamily="18" charset="0"/>
                <a:cs typeface="Times New Roman" pitchFamily="18" charset="0"/>
              </a:rPr>
              <a:t>случаях, </a:t>
            </a: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предусмотренных </a:t>
            </a:r>
            <a:r>
              <a:rPr lang="ru-RU" sz="1900" b="1" dirty="0">
                <a:latin typeface="Times New Roman" pitchFamily="18" charset="0"/>
                <a:cs typeface="Times New Roman" pitchFamily="18" charset="0"/>
              </a:rPr>
              <a:t>пунктами 8, 8.1 и 8.9 статьи </a:t>
            </a: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88 НК РФ и в рамках доп. мероприятий налогового контроля </a:t>
            </a:r>
            <a:endParaRPr lang="ru-RU" sz="19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3686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31371" y="565037"/>
            <a:ext cx="9949543" cy="822700"/>
          </a:xfrm>
        </p:spPr>
        <p:txBody>
          <a:bodyPr>
            <a:noAutofit/>
          </a:bodyPr>
          <a:lstStyle/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Вопрос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Переход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 НДС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20%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НДС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5%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 необходимо ли восстанавливать НДС?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0613" y="1596389"/>
            <a:ext cx="10694997" cy="4238625"/>
          </a:xfrm>
        </p:spPr>
        <p:txBody>
          <a:bodyPr>
            <a:normAutofit fontScale="92500" lnSpcReduction="10000"/>
          </a:bodyPr>
          <a:lstStyle/>
          <a:p>
            <a:r>
              <a:rPr lang="ru-RU" sz="1800" dirty="0" smtClean="0"/>
              <a:t>Ответ</a:t>
            </a:r>
            <a:r>
              <a:rPr lang="en-US" sz="1800" dirty="0" smtClean="0"/>
              <a:t>: </a:t>
            </a:r>
          </a:p>
          <a:p>
            <a:r>
              <a:rPr lang="ru-RU" sz="1800" dirty="0" smtClean="0"/>
              <a:t>При </a:t>
            </a:r>
            <a:r>
              <a:rPr lang="ru-RU" sz="1800" dirty="0"/>
              <a:t>изменении режима обложения НДС "упрощенец" обязан восстановить ранее принятый к вычету "входной" НДС, а именно:</a:t>
            </a:r>
          </a:p>
          <a:p>
            <a:r>
              <a:rPr lang="ru-RU" sz="1800" dirty="0"/>
              <a:t>- в случае перехода со ставки НДС в размере 20% (10%) на специальную ставку НДС 5% (7%);</a:t>
            </a:r>
          </a:p>
          <a:p>
            <a:r>
              <a:rPr lang="ru-RU" sz="1800" dirty="0"/>
              <a:t>- в случае перехода с начала очередного года со ставки НДС в размере 20% (10%) на освобождение от НДС, если доход за истекший календарный год составил менее 60 млн руб.</a:t>
            </a:r>
          </a:p>
          <a:p>
            <a:r>
              <a:rPr lang="ru-RU" sz="1800" dirty="0"/>
              <a:t>Восстановление НДС означает, что "входной" НДС, ранее принятый к вычету, подлежит уплате в бюджет в составе общей суммы налога по декларации. Восстановление НДС осуществляется только в отношении тех товаров (работ, услуг), которые используются для операций, облагаемых по ставке НДС 5 или 7%, или для операций, освобождаемых от НДС.</a:t>
            </a:r>
          </a:p>
          <a:p>
            <a:r>
              <a:rPr lang="ru-RU" sz="1800" dirty="0"/>
              <a:t>Восстановление сумм НДС производится в первом налоговом периоде, в котором применяется ставка НДС 5 или 7% (</a:t>
            </a:r>
            <a:r>
              <a:rPr lang="ru-RU" sz="1800" dirty="0" err="1">
                <a:solidFill>
                  <a:srgbClr val="002060"/>
                </a:solidFill>
                <a:hlinkClick r:id="rId2"/>
              </a:rPr>
              <a:t>пп</a:t>
            </a:r>
            <a:r>
              <a:rPr lang="ru-RU" sz="1800" dirty="0">
                <a:solidFill>
                  <a:srgbClr val="002060"/>
                </a:solidFill>
                <a:hlinkClick r:id="rId2"/>
              </a:rPr>
              <a:t>. 2 п. 3 ст. 170 НК РФ), или в последнем налоговом периоде (в IV квартале) до начала применения освобождения от НДС в соответствии со </a:t>
            </a:r>
            <a:r>
              <a:rPr lang="ru-RU" sz="1800" dirty="0">
                <a:solidFill>
                  <a:srgbClr val="002060"/>
                </a:solidFill>
                <a:hlinkClick r:id="rId3"/>
              </a:rPr>
              <a:t>ст. 145 НК РФ (</a:t>
            </a:r>
            <a:r>
              <a:rPr lang="ru-RU" sz="1800" dirty="0">
                <a:solidFill>
                  <a:srgbClr val="002060"/>
                </a:solidFill>
                <a:hlinkClick r:id="rId4"/>
              </a:rPr>
              <a:t>п. 8 ст. 145 НК РФ).</a:t>
            </a:r>
          </a:p>
          <a:p>
            <a:r>
              <a:rPr lang="ru-RU" sz="1800" dirty="0"/>
              <a:t>Восстановление к уплате в бюджет сумм входного НДС, ранее принятого к вычету по приобретенным основным средствам, производится пропорционально остаточной стоимости такого основного средства.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20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99243" y="1297105"/>
            <a:ext cx="10359618" cy="1667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42159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7583" y="522005"/>
            <a:ext cx="9949543" cy="1055189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Вопрос</a:t>
            </a:r>
            <a:r>
              <a:rPr lang="en-US" sz="2000" dirty="0" smtClean="0"/>
              <a:t>:</a:t>
            </a:r>
            <a:r>
              <a:rPr lang="ru-RU" sz="2000" dirty="0" smtClean="0"/>
              <a:t> </a:t>
            </a:r>
            <a:r>
              <a:rPr lang="ru-RU" sz="2000" b="0" dirty="0" smtClean="0"/>
              <a:t>Пекарня. Есть столики для клиентов. Является ли это общепитом и подпадает ли под ст. 149 НК РФ?</a:t>
            </a:r>
            <a:endParaRPr lang="ru-RU" sz="2000" b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5609" y="1553358"/>
            <a:ext cx="11585986" cy="5094868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Согласно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подпункту 38 пункта 3 статьи 149 НК РФ от НДС освобождаются услуги общепита, оказываемые через рестораны, кафе, бары, столовые и т.д., а также при выездном обслуживании. Льготу вправе применять организации и ИП, которые осуществляют деятельность по коду из класса 56 раздела I Общероссийского классификатора видов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экономической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деятельности (ОКВЭД 2).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Производство хлеба и мучных кондитерских изделий, тортов и пирожных недлительного хранения"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относится к коду 10.71.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Эта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группировка включает: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- производство хлебобулочных изделий: хлеба и булочек, мучных кондитерских изделий, тортов, пирожных, пирогов и бисквитов, фруктовых пирожных, блинов, вафель и т.д.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Эта группировка не включает: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- производство хлебобулочных изделий длительного хранения, см. 10.72;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- производство макаронных изделий, см. 10.73;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- подогрев хлебобулочных изделий для потребления на месте, см. 56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Исходя из вышеизложенного, в части производства и реализации хлеба и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мучных кондитерских изделий, тортов и пирожных недлительного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хранения право на освобождение вы не имеете. В части реализации продукции по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коду из класса 56 раздела I Общероссийского классификатора видов экономической деятельности (ОКВЭД 2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оказываемые через рестораны, кафе, бары, столовые и т.д., а также при выездном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обслуживании вы будете иметь право на освобождение при соблюдении определенных условий.</a:t>
            </a:r>
          </a:p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этом у вас должен быть раздельный учет облагаемых и необлагаемых операций и "входного" НДС (п. 4 ст. 149, п. 4 ст. 170 НК РФ).</a:t>
            </a: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21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99243" y="1297105"/>
            <a:ext cx="10359618" cy="1667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42746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1600" b="0" dirty="0" smtClean="0"/>
              <a:t>Организация торгует медицинскими изделиями и оборудованиями, подпадающими под льготную ставку НДС по ст. 149 НК РФ без НДС и 10%.Разные поставщики один и тот же товар подпадающий под льготу по регистрационному удостоверению , могут выставлять товар с НДС 20% и без НДС.</a:t>
            </a:r>
            <a:br>
              <a:rPr lang="ru-RU" sz="1600" b="0" dirty="0" smtClean="0"/>
            </a:br>
            <a:r>
              <a:rPr lang="ru-RU" sz="1800" dirty="0" smtClean="0"/>
              <a:t>Вопрос</a:t>
            </a:r>
            <a:r>
              <a:rPr lang="en-US" sz="1800" dirty="0" smtClean="0"/>
              <a:t>:</a:t>
            </a:r>
            <a:r>
              <a:rPr lang="en-US" sz="1600" dirty="0" smtClean="0"/>
              <a:t> </a:t>
            </a:r>
            <a:r>
              <a:rPr lang="ru-RU" sz="1600" b="0" dirty="0" smtClean="0"/>
              <a:t>Можем мы реализовать товар по ставке без НДС при входном НДС 20%, если есть подтверждение по РУ , что этот товар не облагается НДС?</a:t>
            </a:r>
            <a:endParaRPr lang="ru-RU" sz="1600" b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31371" y="1639419"/>
            <a:ext cx="10694997" cy="4238625"/>
          </a:xfrm>
        </p:spPr>
        <p:txBody>
          <a:bodyPr>
            <a:normAutofit lnSpcReduction="10000"/>
          </a:bodyPr>
          <a:lstStyle/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подлежит налогообложению реализация на территории РФ медицинских услуг, оказываемых медицинскими организациями и (или) учреждениями, врачами, занимающимися частной медицинской практикой, за исключением косметических, ветеринарных и санитарно-эпидемиологических услуг. Виды медицинских услуг, не облагаемых НДС, установлены в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пп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2 п. 1 ст. 149 Налогового кодекса РФ.</a:t>
            </a:r>
          </a:p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При этом на основании п. 5 ст. 168 НК РФ при реализации товаров (работ, услуг), освобожденных от НДС по ст. 149 НК РФ, расчетные документы, первичные учетные документы оформляются и счета-фактуры выставляются без выделения соответствующих сумм налога. При этом на указанных документах делается соответствующая надпись или ставится штамп "Без налога (НДС)".</a:t>
            </a:r>
          </a:p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Если организация приобретает товары (работы, услуги), которые будут использоваться в не облагаемых НДС операциях, то "входной" НДС к вычету не принимается, а учитывается в стоимости приобретенных товаров (работ, услуг). Об этом сказано в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пп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1 п. 2 ст. 170 НК РФ.</a:t>
            </a:r>
          </a:p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Следовательно, организация не вправе принять к вычету суммы НДС по лизинговым услугам, используемым для не облагаемых НДС операций. Указанные суммы НДС включаются в стоимость приобретенных услуг.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22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99243" y="1662865"/>
            <a:ext cx="10359618" cy="1667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64695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31371" y="565037"/>
            <a:ext cx="9949543" cy="456940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Вопрос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0" dirty="0" smtClean="0">
                <a:latin typeface="Times New Roman" pitchFamily="18" charset="0"/>
                <a:cs typeface="Times New Roman" pitchFamily="18" charset="0"/>
              </a:rPr>
              <a:t>Крупные застройщики с </a:t>
            </a:r>
            <a:r>
              <a:rPr lang="ru-RU" sz="1800" b="0" dirty="0" err="1" smtClean="0">
                <a:latin typeface="Times New Roman" pitchFamily="18" charset="0"/>
                <a:cs typeface="Times New Roman" pitchFamily="18" charset="0"/>
              </a:rPr>
              <a:t>эскроу</a:t>
            </a:r>
            <a:r>
              <a:rPr lang="ru-RU" sz="1800" b="0" dirty="0" smtClean="0">
                <a:latin typeface="Times New Roman" pitchFamily="18" charset="0"/>
                <a:cs typeface="Times New Roman" pitchFamily="18" charset="0"/>
              </a:rPr>
              <a:t> счетами освобождены в 2026 году от НДС?</a:t>
            </a:r>
            <a:endParaRPr lang="ru-RU" sz="18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0151" y="1305932"/>
            <a:ext cx="10694997" cy="4890473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соответствии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 подпунктом 23.1 пункта 3 статьи 149 Налогового кодекса Российской Федерации (далее - Кодекс) услуги застройщика на основании договора участия в долевом строительстве, заключенного в соответствии с Федеральным законом N 214-ФЗ "Об участии в долевом строительстве многоквартирных домов и иных объектов недвижимости и о внесении изменений в некоторые законодательные акты Российской Федерации" (за исключением услуг застройщика, оказываемых при строительстве объектов производственного назначения), освобождены от налогообложения НДС. К объектам производственного назначения в целях данного подпункта относятся объекты, предназначенные для использования в производстве товаров (выполнении работ, оказании услуг).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связи с этим вышеуказанное освобождение от НДС применяется только в отношении услуг застройщика, оказываемых по договорам участия в долевом строительстве, заключенным в соответствии с вышеуказанным Федеральным законом, с использованием счетов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эскроу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согласно которым объектами долевого строительства являются жилые и нежилые помещения, не предназначенные для использования в производстве товаров (выполнении работ, оказании услуг).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23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99243" y="931345"/>
            <a:ext cx="10069162" cy="21972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6451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91671" y="2317151"/>
            <a:ext cx="10694997" cy="4238625"/>
          </a:xfrm>
        </p:spPr>
        <p:txBody>
          <a:bodyPr/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Сумму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НДС в счетах-фактурах, книгах покупок и продаж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отражаются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рублях и копейках (п. 3 Правил заполнения счета-фактуры, п. 3 Правил заполнения корректировочного счета-фактуры, п. 8 Правил ведения книги покупок, п. 9 Правил ведения книги продаж, Письмо Минфина России от 15.10.2019 N 02-07-10/79001).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разд. 1 - 7 декларации по НДС все стоимостные показатели, в том числе сумму налога, укажите в полных рублях (п. 15 Порядка заполнения декларации по НДС). В разд. 8 - 12 декларации сумму НДС указывайте в рублях и копейках, так как в них переносятся данные из счетов-фактур, книг покупок и продаж, журнала учета полученных и выставленных счетов фактур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платежном поручении отражаются суммы в рублях и копейках  (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Приложения 1, 3 к Положению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762-П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24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91671" y="1981691"/>
            <a:ext cx="10585524" cy="21972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91671" y="221477"/>
            <a:ext cx="1058552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Вопрос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Насколько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важно соблюдать и сверять указание суммы НДС вплоть "до копейки" в назначении платежа в платежном поручении с документами? так как иногда контрагенты: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1. иногда не пишут информацию в платеже об НДС  2. иногда пишут информацию об НДС, но ошибаются на 1-2 копейки что делать в таких случаях, кто-то это контролирует? уточнять письмами и сверять каждый платеж - сильно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трудозатратно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405507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quarter" idx="14"/>
          </p:nvPr>
        </p:nvSpPr>
        <p:spPr>
          <a:xfrm>
            <a:off x="2415045" y="3108609"/>
            <a:ext cx="7199869" cy="61444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25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03928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Ставка 0 процентов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3</a:t>
            </a:fld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948985"/>
              </p:ext>
            </p:extLst>
          </p:nvPr>
        </p:nvGraphicFramePr>
        <p:xfrm>
          <a:off x="989704" y="1204856"/>
          <a:ext cx="9606579" cy="5192776"/>
        </p:xfrm>
        <a:graphic>
          <a:graphicData uri="http://schemas.openxmlformats.org/drawingml/2006/table">
            <a:tbl>
              <a:tblPr firstRow="1" firstCol="1" bandRow="1"/>
              <a:tblGrid>
                <a:gridCol w="4479472"/>
                <a:gridCol w="5127107"/>
              </a:tblGrid>
              <a:tr h="1194099">
                <a:tc row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700" kern="1200" dirty="0">
                          <a:solidFill>
                            <a:srgbClr val="22357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700" kern="1200" dirty="0">
                          <a:solidFill>
                            <a:srgbClr val="22357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700" kern="1200" dirty="0">
                          <a:solidFill>
                            <a:srgbClr val="22357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2800" kern="1200" dirty="0">
                          <a:solidFill>
                            <a:srgbClr val="22357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По некоторым из операций (в том числе при экспорте товаров) вы можете отказаться от применения нулевой ставки, подав заявление в налоговый орган.</a:t>
                      </a:r>
                      <a:endParaRPr lang="ru-RU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58629" marR="58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1200" dirty="0">
                          <a:solidFill>
                            <a:srgbClr val="22357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Отказавшись от нулевой ставки, отсутствует возможность применять ко всем таким операциям не менее 12 месяцев.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29" marR="58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42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2400" kern="1200" dirty="0">
                          <a:solidFill>
                            <a:srgbClr val="22357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Возможность применять к </a:t>
                      </a:r>
                      <a:r>
                        <a:rPr lang="ru-RU" sz="2400" kern="1200" dirty="0" smtClean="0">
                          <a:solidFill>
                            <a:srgbClr val="22357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этим операциям</a:t>
                      </a:r>
                      <a:r>
                        <a:rPr lang="ru-RU" sz="2400" kern="1200" baseline="0" dirty="0" smtClean="0">
                          <a:solidFill>
                            <a:srgbClr val="22357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400" kern="1200" dirty="0" smtClean="0">
                          <a:solidFill>
                            <a:srgbClr val="22357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пониженные </a:t>
                      </a:r>
                      <a:r>
                        <a:rPr lang="ru-RU" sz="2400" kern="1200" dirty="0">
                          <a:solidFill>
                            <a:srgbClr val="22357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ставки НДС, если выполняются необходимые условия 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22357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(п. п. 7, 9 ст. 164 НК РФ, </a:t>
                      </a:r>
                      <a:r>
                        <a:rPr lang="ru-RU" sz="2400" b="1" kern="1200" dirty="0" err="1">
                          <a:solidFill>
                            <a:srgbClr val="22357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пп</a:t>
                      </a:r>
                      <a:r>
                        <a:rPr lang="ru-RU" sz="2400" b="1" kern="1200" dirty="0">
                          <a:solidFill>
                            <a:srgbClr val="22357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. "г" п. 8 ст. 2, ч. 3 ст. 25 Федерального закона от 28.11.2025 N 425-ФЗ, п. 10 Методических рекомендаций по НДС для УСН);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58629" marR="58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660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4</a:t>
            </a:fld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6220" y="1000462"/>
            <a:ext cx="9273093" cy="471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7985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5</a:t>
            </a:fld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1891096"/>
              </p:ext>
            </p:extLst>
          </p:nvPr>
        </p:nvGraphicFramePr>
        <p:xfrm>
          <a:off x="677731" y="245051"/>
          <a:ext cx="10090674" cy="6484962"/>
        </p:xfrm>
        <a:graphic>
          <a:graphicData uri="http://schemas.openxmlformats.org/drawingml/2006/table">
            <a:tbl>
              <a:tblPr/>
              <a:tblGrid>
                <a:gridCol w="845560"/>
                <a:gridCol w="3811184"/>
                <a:gridCol w="603750"/>
                <a:gridCol w="968518"/>
                <a:gridCol w="1132034"/>
                <a:gridCol w="1132034"/>
                <a:gridCol w="1597594"/>
              </a:tblGrid>
              <a:tr h="3170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ОКВЭД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Наименование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Кол-во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Пониженная ставка НДС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Освобождение  ст. 149 НК РФ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Ставка 0% ст. 164 НК РФ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Условия применения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1609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Всего 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6156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6293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01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Сельское хозяйство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117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 случае реализации в режиме экспорта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Пакет документов. Предусмотренный ст. 165 НК РФ (электронный реестр документов)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4732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т.ч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 Производство лекарственных препаратов для медицинского применения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да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наличие лицензии и регистрационного удостоверения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4732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Производство медицинских инструментов и оборудования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да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наличие лицензии и регистрационного удостоверения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3170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 т.ч Заготовка, хранение, переработка и реализация лома и отходов черных металлов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да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3170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Строительство жилых и нежилых зданий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244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да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При реализации жилых помещений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4732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в.т.ч. Торговля розничная изделиями, применяемыми в медицинских целях, ортопедическими изделиями в специализированных магазинах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да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наличие лицензии и регистрационного удостоверения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4732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Деятельность гостиниц и прочих мест для временного проживания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Да 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 случае применения общеустановленной ставки 22%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7855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Деятельность ресторанов и услуги по доставке продуктов питания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272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да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Выручка до 3 млрд. руб.. Среднемесячная зарплата не ниже среднемесячной по региону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31861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Разработка компьютерного программного обеспечения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да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Наличие лицензионного договора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609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Предоставление займов и прочих видов кредита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да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Договор. Оплата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4732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68.32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в.т.ч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Управление эксплуатацией жилого фонда за вознаграждение или на договорной основе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116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да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Оказание услуг привлеченными подрядчиками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609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Образование 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да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Наличие лицензии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609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86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Деятельность в области здравоохранения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124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да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Наличие лицензии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3170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88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Предоставление социальных услуг без обеспечения проживания престарелым и инвалидам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да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Договор и оплата госорганами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4732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94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Деятельность прочих общественных организаций и некоммерческих организаций, кроме религиозных и политических организаций</a:t>
                      </a: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да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Договор м госорганами</a:t>
                      </a:r>
                    </a:p>
                  </a:txBody>
                  <a:tcPr marL="5143" marR="5143" marT="5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35877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80913" y="210034"/>
            <a:ext cx="10118335" cy="137134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Обложение НДС операций с цифровыми правами</a:t>
            </a:r>
            <a:br>
              <a:rPr lang="ru-RU" dirty="0"/>
            </a:br>
            <a:r>
              <a:rPr lang="ru-RU" dirty="0"/>
              <a:t>Общие правила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53034" y="2603352"/>
            <a:ext cx="4959277" cy="4948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Выпуск ЦФА (Цифровые финансовые активы)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2649069" y="1764255"/>
            <a:ext cx="769172" cy="64545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А</a:t>
            </a:r>
            <a:endParaRPr lang="ru-RU" sz="20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53034" y="3789381"/>
            <a:ext cx="2280621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Рос. эмитент</a:t>
            </a:r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550023" y="3786692"/>
            <a:ext cx="2162287" cy="4598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РусКо-1</a:t>
            </a:r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736897" y="5206700"/>
            <a:ext cx="4991550" cy="1108037"/>
          </a:xfrm>
          <a:prstGeom prst="roundRect">
            <a:avLst/>
          </a:prstGeom>
          <a:solidFill>
            <a:srgbClr val="F8FA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>
                    <a:lumMod val="10000"/>
                  </a:schemeClr>
                </a:solidFill>
              </a:rPr>
              <a:t>Последствий по НДС не возникает, так как операции, которые совершаются в момент выпуска ЦФА, не являются объектом обложения НДС</a:t>
            </a:r>
            <a:endParaRPr lang="ru-RU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26" name="Подзаголовок 2"/>
          <p:cNvSpPr txBox="1">
            <a:spLocks/>
          </p:cNvSpPr>
          <p:nvPr/>
        </p:nvSpPr>
        <p:spPr>
          <a:xfrm>
            <a:off x="580913" y="1839558"/>
            <a:ext cx="5335792" cy="4851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kern="1200" baseline="0">
                <a:solidFill>
                  <a:srgbClr val="223570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27" name="Овал 26"/>
          <p:cNvSpPr/>
          <p:nvPr/>
        </p:nvSpPr>
        <p:spPr>
          <a:xfrm>
            <a:off x="8578325" y="1764255"/>
            <a:ext cx="769172" cy="64545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Б</a:t>
            </a:r>
            <a:endParaRPr lang="ru-RU" sz="2000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359561" y="2485016"/>
            <a:ext cx="5237183" cy="7005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Выпуск цифрового права, включающего ЦФА и УЦП (далее – Цифровой актив)</a:t>
            </a:r>
            <a:endParaRPr lang="ru-RU" dirty="0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1983172" y="3189642"/>
            <a:ext cx="2499000" cy="2286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Выпуск ЦФА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130422" y="4285046"/>
            <a:ext cx="2064649" cy="19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Выгнутая вверх стрелка 34"/>
          <p:cNvSpPr/>
          <p:nvPr/>
        </p:nvSpPr>
        <p:spPr>
          <a:xfrm>
            <a:off x="2130422" y="3478755"/>
            <a:ext cx="2204500" cy="307937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1398495" y="4632711"/>
            <a:ext cx="3560780" cy="266501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Оплата/ Частичная оплата</a:t>
            </a:r>
            <a:endParaRPr lang="ru-RU" dirty="0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7204036" y="3277385"/>
            <a:ext cx="3517750" cy="26826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Выпуск цифрового актива</a:t>
            </a:r>
            <a:endParaRPr lang="ru-RU" dirty="0"/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6359561" y="3925478"/>
            <a:ext cx="2280621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Рос. эмитент</a:t>
            </a:r>
            <a:endParaRPr lang="ru-RU" dirty="0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9188823" y="3922789"/>
            <a:ext cx="2407921" cy="4598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РусКо-1</a:t>
            </a:r>
            <a:endParaRPr lang="ru-RU" dirty="0"/>
          </a:p>
        </p:txBody>
      </p:sp>
      <p:sp>
        <p:nvSpPr>
          <p:cNvPr id="41" name="Выгнутая вверх стрелка 40"/>
          <p:cNvSpPr/>
          <p:nvPr/>
        </p:nvSpPr>
        <p:spPr>
          <a:xfrm>
            <a:off x="7722604" y="3629361"/>
            <a:ext cx="2204500" cy="263845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7161006" y="4666202"/>
            <a:ext cx="3560780" cy="266501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Оплата/ Частичная оплата</a:t>
            </a:r>
            <a:endParaRPr lang="ru-RU" dirty="0"/>
          </a:p>
        </p:txBody>
      </p:sp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727754" y="4424708"/>
            <a:ext cx="2199350" cy="208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Скругленный прямоугольник 36"/>
          <p:cNvSpPr/>
          <p:nvPr/>
        </p:nvSpPr>
        <p:spPr>
          <a:xfrm>
            <a:off x="7739408" y="5043990"/>
            <a:ext cx="2653375" cy="325419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Облагается НДС</a:t>
            </a:r>
            <a:endParaRPr lang="ru-RU" dirty="0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6381076" y="5507913"/>
            <a:ext cx="5215668" cy="5540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Дополнительные правила при вторичном обращении и выкупе</a:t>
            </a:r>
            <a:endParaRPr lang="ru-RU" dirty="0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381076" y="6260949"/>
            <a:ext cx="5215668" cy="3334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Специальные правила по вычету НДС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150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4DE69006-67ED-3D9F-A1A5-3AEC2DE46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08791" y="462578"/>
            <a:ext cx="6454587" cy="53250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1 января УПД становится основным электронным документом для подтверждения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отгрузки Приказ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ФНС России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от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20.01.2025 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ЕД-7-26/28@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начала года прекращают действовать форматы: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- документа о передаче товаров при торговых операциях (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ТОРГ-12);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- акта выполненных работ и оказанных услуг.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ТОРГ-12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 акты на бумаге можно использовать и в 2026 г. (п. 1 Приказа ФНС от 20.01.2025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ЕД-7-26/28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@)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229138" y="1204855"/>
            <a:ext cx="4442908" cy="45074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Утверждена форма документов, используемых при реализации права на освобождение от исполнения обязанностей налогоплательщика по НДС и налогу на прибыль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Приказ ФНС России от 24.09.2025 N БВ-7-3/818@</a:t>
            </a:r>
          </a:p>
        </p:txBody>
      </p:sp>
    </p:spTree>
    <p:extLst>
      <p:ext uri="{BB962C8B-B14F-4D97-AF65-F5344CB8AC3E}">
        <p14:creationId xmlns:p14="http://schemas.microsoft.com/office/powerpoint/2010/main" val="1920808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>
            <a:extLst>
              <a:ext uri="{FF2B5EF4-FFF2-40B4-BE49-F238E27FC236}">
                <a16:creationId xmlns="" xmlns:a16="http://schemas.microsoft.com/office/drawing/2014/main" id="{8CF6B2E3-DDF6-66CC-7A8D-07C6FF67516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 smtClean="0"/>
              <a:t>Вопрос-Ответ</a:t>
            </a:r>
            <a:endParaRPr lang="ru-RU" dirty="0"/>
          </a:p>
        </p:txBody>
      </p:sp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C2940097-1F21-22E6-8D5B-6198A89A3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8</a:t>
            </a:fld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4E431AC9-BF29-78CD-3CF9-0B99D23769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2816" y="1638867"/>
            <a:ext cx="1566368" cy="179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282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1065" y="134730"/>
            <a:ext cx="10261514" cy="1055189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Вопрос: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0" dirty="0">
                <a:latin typeface="Times New Roman" pitchFamily="18" charset="0"/>
                <a:cs typeface="Times New Roman" pitchFamily="18" charset="0"/>
              </a:rPr>
              <a:t>ИП на УСН доходы.</a:t>
            </a:r>
            <a:br>
              <a:rPr lang="ru-RU" sz="1600" b="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0" dirty="0">
                <a:latin typeface="Times New Roman" pitchFamily="18" charset="0"/>
                <a:cs typeface="Times New Roman" pitchFamily="18" charset="0"/>
              </a:rPr>
              <a:t>11.10.2024 от Фонда поступил аванс на р/с 22 млн. руб. за работы на объекте.</a:t>
            </a:r>
            <a:br>
              <a:rPr lang="ru-RU" sz="1600" b="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0" dirty="0">
                <a:latin typeface="Times New Roman" pitchFamily="18" charset="0"/>
                <a:cs typeface="Times New Roman" pitchFamily="18" charset="0"/>
              </a:rPr>
              <a:t>16.04.2025 поступил на р/с аванс от другой организации 22 млн. руб. за те же работы на объекте.</a:t>
            </a:r>
            <a:br>
              <a:rPr lang="ru-RU" sz="1600" b="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0" dirty="0">
                <a:latin typeface="Times New Roman" pitchFamily="18" charset="0"/>
                <a:cs typeface="Times New Roman" pitchFamily="18" charset="0"/>
              </a:rPr>
              <a:t>18.04.2025 возвращен аванс Фонду в сумме 22.млн. руб.</a:t>
            </a:r>
            <a:br>
              <a:rPr lang="ru-RU" sz="1600" b="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0" dirty="0">
                <a:latin typeface="Times New Roman" pitchFamily="18" charset="0"/>
                <a:cs typeface="Times New Roman" pitchFamily="18" charset="0"/>
              </a:rPr>
              <a:t>В сентябре все поступления на наш р/счет с начала года превысили 60 млн. руб. и составили 61 млн. руб. </a:t>
            </a:r>
            <a:br>
              <a:rPr lang="ru-RU" sz="1600" b="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0" dirty="0">
                <a:latin typeface="Times New Roman" pitchFamily="18" charset="0"/>
                <a:cs typeface="Times New Roman" pitchFamily="18" charset="0"/>
              </a:rPr>
              <a:t>Доход за 9 месяцев с учетом возврата оплаты составил 39 млн. руб. (61млн – 22 млн).</a:t>
            </a:r>
            <a:br>
              <a:rPr lang="ru-RU" sz="1600" b="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0" dirty="0">
                <a:latin typeface="Times New Roman" pitchFamily="18" charset="0"/>
                <a:cs typeface="Times New Roman" pitchFamily="18" charset="0"/>
              </a:rPr>
              <a:t>Должны ли мы с октября перейти на НДС 5%?</a:t>
            </a:r>
            <a:br>
              <a:rPr lang="ru-RU" sz="1600" b="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Нет. Не должны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0" dirty="0" smtClean="0"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ru-RU" sz="1600" b="0" dirty="0">
                <a:latin typeface="Times New Roman" pitchFamily="18" charset="0"/>
                <a:cs typeface="Times New Roman" pitchFamily="18" charset="0"/>
              </a:rPr>
              <a:t>в течение налогового периода по налогу, уплачиваемому в связи с применением УСН, у организации, указанной в </a:t>
            </a:r>
            <a:r>
              <a:rPr lang="ru-RU" sz="1600" b="0" dirty="0" err="1">
                <a:latin typeface="Times New Roman" pitchFamily="18" charset="0"/>
                <a:cs typeface="Times New Roman" pitchFamily="18" charset="0"/>
              </a:rPr>
              <a:t>абз</a:t>
            </a:r>
            <a:r>
              <a:rPr lang="ru-RU" sz="1600" b="0" dirty="0">
                <a:latin typeface="Times New Roman" pitchFamily="18" charset="0"/>
                <a:cs typeface="Times New Roman" pitchFamily="18" charset="0"/>
              </a:rPr>
              <a:t>. 3 п. 1 ст. 145 НК РФ, сумма доходов, определяемых в соответствии со ст. 346.15 и </a:t>
            </a:r>
            <a:r>
              <a:rPr lang="ru-RU" sz="1600" b="0" dirty="0" err="1">
                <a:latin typeface="Times New Roman" pitchFamily="18" charset="0"/>
                <a:cs typeface="Times New Roman" pitchFamily="18" charset="0"/>
              </a:rPr>
              <a:t>пп</a:t>
            </a:r>
            <a:r>
              <a:rPr lang="ru-RU" sz="1600" b="0" dirty="0">
                <a:latin typeface="Times New Roman" pitchFamily="18" charset="0"/>
                <a:cs typeface="Times New Roman" pitchFamily="18" charset="0"/>
              </a:rPr>
              <a:t>. 1 и 3 п. 1 ст. 346.25НК РФ, превысила в совокупности 60 млн руб., такая организация начиная с 1-го числа месяца, следующего за месяцем, в котором имело место такое превышение, начинает исполнять обязанности налогоплательщика НДС (</a:t>
            </a:r>
            <a:r>
              <a:rPr lang="ru-RU" sz="1600" b="0" dirty="0" err="1">
                <a:latin typeface="Times New Roman" pitchFamily="18" charset="0"/>
                <a:cs typeface="Times New Roman" pitchFamily="18" charset="0"/>
              </a:rPr>
              <a:t>абз</a:t>
            </a:r>
            <a:r>
              <a:rPr lang="ru-RU" sz="1600" b="0" dirty="0">
                <a:latin typeface="Times New Roman" pitchFamily="18" charset="0"/>
                <a:cs typeface="Times New Roman" pitchFamily="18" charset="0"/>
              </a:rPr>
              <a:t>. 3 п. 5 ст. 145 НК РФ).</a:t>
            </a:r>
            <a:br>
              <a:rPr lang="ru-RU" sz="1600" b="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0" dirty="0">
                <a:latin typeface="Times New Roman" pitchFamily="18" charset="0"/>
                <a:cs typeface="Times New Roman" pitchFamily="18" charset="0"/>
              </a:rPr>
              <a:t>Налоговым периодом по УСН признается календарный год (п. 1 ст. 346.19 НК РФ).</a:t>
            </a:r>
            <a:br>
              <a:rPr lang="ru-RU" sz="1600" b="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0" dirty="0">
                <a:latin typeface="Times New Roman" pitchFamily="18" charset="0"/>
                <a:cs typeface="Times New Roman" pitchFamily="18" charset="0"/>
              </a:rPr>
              <a:t>В целях УСН датой получения доходов признается день поступления денежных средств на счета в банках, и (или) на счет цифрового рубля, и (или) в кассу, получения иного имущества (работ, услуг) и (или) имущественных прав, а также погашения задолженности (оплаты) налогоплательщику иным способом (кассовый метод) (</a:t>
            </a:r>
            <a:r>
              <a:rPr lang="ru-RU" sz="1600" b="0" dirty="0" err="1">
                <a:latin typeface="Times New Roman" pitchFamily="18" charset="0"/>
                <a:cs typeface="Times New Roman" pitchFamily="18" charset="0"/>
              </a:rPr>
              <a:t>абз</a:t>
            </a:r>
            <a:r>
              <a:rPr lang="ru-RU" sz="1600" b="0" dirty="0">
                <a:latin typeface="Times New Roman" pitchFamily="18" charset="0"/>
                <a:cs typeface="Times New Roman" pitchFamily="18" charset="0"/>
              </a:rPr>
              <a:t>. 1 п. 1 ст. 346.17 НК РФ).</a:t>
            </a:r>
            <a:br>
              <a:rPr lang="ru-RU" sz="1600" b="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0" dirty="0">
                <a:latin typeface="Times New Roman" pitchFamily="18" charset="0"/>
                <a:cs typeface="Times New Roman" pitchFamily="18" charset="0"/>
              </a:rPr>
              <a:t>В случае возврата налогоплательщиком сумм, ранее полученных в счет предварительной оплаты поставки товаров, выполнения работ, оказания услуг, передачи имущественных прав, на сумму возврата уменьшаются доходы того налогового (отчетного) периода, в котором произведен возврат (</a:t>
            </a:r>
            <a:r>
              <a:rPr lang="ru-RU" sz="1600" b="0" dirty="0" err="1">
                <a:latin typeface="Times New Roman" pitchFamily="18" charset="0"/>
                <a:cs typeface="Times New Roman" pitchFamily="18" charset="0"/>
              </a:rPr>
              <a:t>абз</a:t>
            </a:r>
            <a:r>
              <a:rPr lang="ru-RU" sz="1600" b="0" dirty="0">
                <a:latin typeface="Times New Roman" pitchFamily="18" charset="0"/>
                <a:cs typeface="Times New Roman" pitchFamily="18" charset="0"/>
              </a:rPr>
              <a:t>. 3 п. 1 ст. 346.17 НК РФ).</a:t>
            </a:r>
            <a:br>
              <a:rPr lang="ru-RU" sz="1600" b="0" dirty="0">
                <a:latin typeface="Times New Roman" pitchFamily="18" charset="0"/>
                <a:cs typeface="Times New Roman" pitchFamily="18" charset="0"/>
              </a:rPr>
            </a:br>
            <a:endParaRPr lang="ru-RU" sz="16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84093" y="2347855"/>
            <a:ext cx="10252039" cy="1667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3413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ФНС 1">
      <a:dk1>
        <a:srgbClr val="2A3A7B"/>
      </a:dk1>
      <a:lt1>
        <a:srgbClr val="EDF1F6"/>
      </a:lt1>
      <a:dk2>
        <a:srgbClr val="2A3A7B"/>
      </a:dk2>
      <a:lt2>
        <a:srgbClr val="D8DFEB"/>
      </a:lt2>
      <a:accent1>
        <a:srgbClr val="005BAD"/>
      </a:accent1>
      <a:accent2>
        <a:srgbClr val="489EDD"/>
      </a:accent2>
      <a:accent3>
        <a:srgbClr val="2A3A7B"/>
      </a:accent3>
      <a:accent4>
        <a:srgbClr val="7F8FA9"/>
      </a:accent4>
      <a:accent5>
        <a:srgbClr val="F6522D"/>
      </a:accent5>
      <a:accent6>
        <a:srgbClr val="D8DFEB"/>
      </a:accent6>
      <a:hlink>
        <a:srgbClr val="FB542E"/>
      </a:hlink>
      <a:folHlink>
        <a:srgbClr val="3EBBF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1786</TotalTime>
  <Words>3436</Words>
  <Application>Microsoft Office PowerPoint</Application>
  <PresentationFormat>Произвольный</PresentationFormat>
  <Paragraphs>303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Презентация PowerPoint</vt:lpstr>
      <vt:lpstr>Презентация PowerPoint</vt:lpstr>
      <vt:lpstr>Ставка 0 процентов </vt:lpstr>
      <vt:lpstr>Презентация PowerPoint</vt:lpstr>
      <vt:lpstr>Презентация PowerPoint</vt:lpstr>
      <vt:lpstr>Обложение НДС операций с цифровыми правами Общие правила</vt:lpstr>
      <vt:lpstr>Презентация PowerPoint</vt:lpstr>
      <vt:lpstr>Презентация PowerPoint</vt:lpstr>
      <vt:lpstr>Вопрос: ИП на УСН доходы. 11.10.2024 от Фонда поступил аванс на р/с 22 млн. руб. за работы на объекте. 16.04.2025 поступил на р/с аванс от другой организации 22 млн. руб. за те же работы на объекте. 18.04.2025 возвращен аванс Фонду в сумме 22.млн. руб. В сентябре все поступления на наш р/счет с начала года превысили 60 млн. руб. и составили 61 млн. руб.  Доход за 9 месяцев с учетом возврата оплаты составил 39 млн. руб. (61млн – 22 млн). Должны ли мы с октября перейти на НДС 5%?  Ответ: Нет. Не должны Если в течение налогового периода по налогу, уплачиваемому в связи с применением УСН, у организации, указанной в абз. 3 п. 1 ст. 145 НК РФ, сумма доходов, определяемых в соответствии со ст. 346.15 и пп. 1 и 3 п. 1 ст. 346.25НК РФ, превысила в совокупности 60 млн руб., такая организация начиная с 1-го числа месяца, следующего за месяцем, в котором имело место такое превышение, начинает исполнять обязанности налогоплательщика НДС (абз. 3 п. 5 ст. 145 НК РФ). Налоговым периодом по УСН признается календарный год (п. 1 ст. 346.19 НК РФ). В целях УСН датой получения доходов признается день поступления денежных средств на счета в банках, и (или) на счет цифрового рубля, и (или) в кассу, получения иного имущества (работ, услуг) и (или) имущественных прав, а также погашения задолженности (оплаты) налогоплательщику иным способом (кассовый метод) (абз. 1 п. 1 ст. 346.17 НК РФ). В случае возврата налогоплательщиком сумм, ранее полученных в счет предварительной оплаты поставки товаров, выполнения работ, оказания услуг, передачи имущественных прав, на сумму возврата уменьшаются доходы того налогового (отчетного) периода, в котором произведен возврат (абз. 3 п. 1 ст. 346.17 НК РФ). </vt:lpstr>
      <vt:lpstr>Презентация PowerPoint</vt:lpstr>
      <vt:lpstr>Презентация PowerPoint</vt:lpstr>
      <vt:lpstr>Презентация PowerPoint</vt:lpstr>
      <vt:lpstr>Вопрос: Ожидаются ли изменения в ставках НДС или в перечне товаров/услуг, облагаемых по льготным ставкам (0%, 10%) в 2026 году? </vt:lpstr>
      <vt:lpstr>Вопрос:  Как будет работать новый механизм «Автоматизированного НДС» для добросовестных налогоплательщиков, и какие преференции он даст? </vt:lpstr>
      <vt:lpstr>Вопрос:  Какие новые условия и ограничения по применению налоговых вычетов по НДС планируются, особенно в связи с борьбой с необоснованными вычетами? </vt:lpstr>
      <vt:lpstr>Презентация PowerPoint</vt:lpstr>
      <vt:lpstr>Презентация PowerPoint</vt:lpstr>
      <vt:lpstr>Вопрос: При переходе на УСН с НДС, часть продаж становится не рентабельной (большая стоимость товара, маленькая прибыль). Является ли это основанием для легального создания дополнительной организации для проведения таких сделок? </vt:lpstr>
      <vt:lpstr>Вопрос: Можно ли добровольно перейти на УСН+НДС, даже если в 2025 году доход меньше предела в 20 млн? Для этого надо какую-то форму заявления подавать в ИФНС?</vt:lpstr>
      <vt:lpstr>Вопрос: Переход с НДС 20% на НДС 5% - необходимо ли восстанавливать НДС? </vt:lpstr>
      <vt:lpstr>Вопрос: Пекарня. Есть столики для клиентов. Является ли это общепитом и подпадает ли под ст. 149 НК РФ?</vt:lpstr>
      <vt:lpstr>Организация торгует медицинскими изделиями и оборудованиями, подпадающими под льготную ставку НДС по ст. 149 НК РФ без НДС и 10%.Разные поставщики один и тот же товар подпадающий под льготу по регистрационному удостоверению , могут выставлять товар с НДС 20% и без НДС. Вопрос: Можем мы реализовать товар по ставке без НДС при входном НДС 20%, если есть подтверждение по РУ , что этот товар не облагается НДС?</vt:lpstr>
      <vt:lpstr>Вопрос:  Крупные застройщики с эскроу счетами освобождены в 2026 году от НДС?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Анастасия Гаврикова</dc:creator>
  <cp:lastModifiedBy>Котова Наталья Михайловна</cp:lastModifiedBy>
  <cp:revision>131</cp:revision>
  <cp:lastPrinted>2025-12-08T09:16:45Z</cp:lastPrinted>
  <dcterms:created xsi:type="dcterms:W3CDTF">2025-05-13T09:24:29Z</dcterms:created>
  <dcterms:modified xsi:type="dcterms:W3CDTF">2025-12-08T09:38:32Z</dcterms:modified>
</cp:coreProperties>
</file>