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9" d="100"/>
          <a:sy n="149" d="100"/>
        </p:scale>
        <p:origin x="-58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82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763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3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30" y="423778"/>
            <a:ext cx="7462157" cy="791392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3528" y="1471613"/>
            <a:ext cx="8021248" cy="3178969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7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09145" y="291772"/>
            <a:ext cx="549081" cy="62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7217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7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690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4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83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214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62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90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1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03CBA-08F4-4EA7-A6DD-9EACEBB6B69C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4C5BA-858E-4984-B4C8-00D4FB7FC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7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267494"/>
            <a:ext cx="7344816" cy="43204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 на доходы физических лиц (НДФЛ)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938161"/>
            <a:ext cx="4824536" cy="34360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935872"/>
            <a:ext cx="3456384" cy="34360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31" name="object 7"/>
          <p:cNvSpPr txBox="1"/>
          <p:nvPr/>
        </p:nvSpPr>
        <p:spPr>
          <a:xfrm>
            <a:off x="467544" y="1154461"/>
            <a:ext cx="4464496" cy="30912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kern="0" dirty="0">
                <a:solidFill>
                  <a:srgbClr val="000064"/>
                </a:solidFill>
                <a:cs typeface="Calibri"/>
              </a:rPr>
              <a:t>С 2026 г. в отношении </a:t>
            </a:r>
            <a:r>
              <a:rPr lang="ru-RU" b="1" kern="0" dirty="0">
                <a:solidFill>
                  <a:srgbClr val="0000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иностранных агентов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-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к их доходам будет применяться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ставка 30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процентов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;</a:t>
            </a:r>
          </a:p>
          <a:p>
            <a:pPr>
              <a:spcAft>
                <a:spcPts val="600"/>
              </a:spcAft>
            </a:pP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-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доходы от продажи ценных бумаг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, имущества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(при владении более 5 лет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),    при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получении наследства и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полученных в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порядке дарения с 2026 г.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лишаются освобождения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от обложения НДФЛ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;</a:t>
            </a:r>
          </a:p>
          <a:p>
            <a:pPr>
              <a:spcAft>
                <a:spcPts val="600"/>
              </a:spcAft>
            </a:pP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-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не будут предоставляться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налоговые вычеты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по НДФЛ</a:t>
            </a:r>
            <a:endParaRPr lang="ru-RU" b="1" kern="0" dirty="0" smtClean="0">
              <a:solidFill>
                <a:srgbClr val="000064"/>
              </a:solidFill>
              <a:cs typeface="Calibri"/>
            </a:endParaRPr>
          </a:p>
        </p:txBody>
      </p:sp>
      <p:sp>
        <p:nvSpPr>
          <p:cNvPr id="30" name="object 7"/>
          <p:cNvSpPr txBox="1"/>
          <p:nvPr/>
        </p:nvSpPr>
        <p:spPr>
          <a:xfrm>
            <a:off x="5580112" y="1059582"/>
            <a:ext cx="3168352" cy="33374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/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Расширено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налоговое агентирование</a:t>
            </a:r>
          </a:p>
          <a:p>
            <a:pPr algn="ctr"/>
            <a:r>
              <a:rPr lang="ru-RU" b="1" kern="0" dirty="0">
                <a:solidFill>
                  <a:srgbClr val="000064"/>
                </a:solidFill>
                <a:cs typeface="Calibri"/>
              </a:rPr>
              <a:t>на все доходы, полученные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физическими лицами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от организаторов азартных игр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, проводимых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в </a:t>
            </a:r>
            <a:r>
              <a:rPr lang="ru-RU" b="1" kern="0" dirty="0">
                <a:solidFill>
                  <a:srgbClr val="0000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букмекерской конторе </a:t>
            </a:r>
            <a:r>
              <a:rPr lang="ru-RU" b="1" kern="0" dirty="0" smtClean="0">
                <a:solidFill>
                  <a:srgbClr val="0000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и тотализаторе </a:t>
            </a:r>
          </a:p>
          <a:p>
            <a:pPr algn="ctr"/>
            <a:endParaRPr lang="ru-RU" b="1" kern="0" dirty="0" smtClean="0">
              <a:solidFill>
                <a:srgbClr val="000064"/>
              </a:solidFill>
              <a:cs typeface="Calibri"/>
            </a:endParaRPr>
          </a:p>
          <a:p>
            <a:pPr algn="ctr"/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(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ранее организаторы 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азартных игр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производили расчет НДФЛ с суммы</a:t>
            </a:r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, превышающей </a:t>
            </a:r>
          </a:p>
          <a:p>
            <a:pPr algn="ctr"/>
            <a:r>
              <a:rPr lang="ru-RU" b="1" kern="0" dirty="0" smtClean="0">
                <a:solidFill>
                  <a:srgbClr val="000064"/>
                </a:solidFill>
                <a:cs typeface="Calibri"/>
              </a:rPr>
              <a:t>15 </a:t>
            </a:r>
            <a:r>
              <a:rPr lang="ru-RU" b="1" kern="0" dirty="0">
                <a:solidFill>
                  <a:srgbClr val="000064"/>
                </a:solidFill>
                <a:cs typeface="Calibri"/>
              </a:rPr>
              <a:t>тыс. рублей</a:t>
            </a:r>
            <a:r>
              <a:rPr lang="ru-RU" sz="1600" b="1" kern="0" dirty="0">
                <a:solidFill>
                  <a:srgbClr val="000064"/>
                </a:solidFill>
                <a:cs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84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BCAFB6F-5FFE-E500-8903-2855A6D60BF5}"/>
              </a:ext>
            </a:extLst>
          </p:cNvPr>
          <p:cNvSpPr txBox="1">
            <a:spLocks/>
          </p:cNvSpPr>
          <p:nvPr/>
        </p:nvSpPr>
        <p:spPr>
          <a:xfrm>
            <a:off x="539552" y="267494"/>
            <a:ext cx="734481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500" b="1" i="0" kern="1200" baseline="0">
                <a:solidFill>
                  <a:srgbClr val="2537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Страховые взносы</a:t>
            </a:r>
          </a:p>
          <a:p>
            <a:pPr algn="ctr"/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2812" y="1092659"/>
            <a:ext cx="1301502" cy="34563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6162" y="915566"/>
            <a:ext cx="1368152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/>
            <a:endParaRPr lang="ru-RU" sz="1000" b="1" kern="0" dirty="0">
              <a:solidFill>
                <a:srgbClr val="000064"/>
              </a:solidFill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282" y="1351874"/>
            <a:ext cx="133656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/>
              <a:t>Для руководителей коммерческих организаций минимальная </a:t>
            </a:r>
            <a:r>
              <a:rPr lang="ru-RU" sz="1300" b="1" dirty="0"/>
              <a:t>база по страховым взносам в размере 1 МРОТ в месяц </a:t>
            </a:r>
            <a:endParaRPr lang="ru-RU" sz="13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35696" y="1100189"/>
            <a:ext cx="1368152" cy="34563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00060" y="1252196"/>
            <a:ext cx="14037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Пониженный тариф страховых взносов для</a:t>
            </a:r>
          </a:p>
          <a:p>
            <a:pPr algn="ctr"/>
            <a:r>
              <a:rPr lang="ru-RU" sz="1300" b="1" dirty="0"/>
              <a:t>субъектов МСП (15% с выплат,</a:t>
            </a:r>
          </a:p>
          <a:p>
            <a:pPr algn="ctr"/>
            <a:r>
              <a:rPr lang="ru-RU" sz="1300" b="1" dirty="0"/>
              <a:t>превышающих 1,5 МРОТ)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300" b="1" dirty="0" smtClean="0"/>
              <a:t>в</a:t>
            </a:r>
            <a:endParaRPr lang="ru-RU" sz="1300" b="1" dirty="0"/>
          </a:p>
          <a:p>
            <a:pPr algn="ctr"/>
            <a:r>
              <a:rPr lang="ru-RU" sz="1300" b="1" dirty="0"/>
              <a:t>приоритетных отраслях по перечню ОКВЭД,</a:t>
            </a:r>
          </a:p>
          <a:p>
            <a:pPr algn="ctr"/>
            <a:r>
              <a:rPr lang="ru-RU" sz="1300" b="1" dirty="0"/>
              <a:t>определяемому Правительством РФ</a:t>
            </a:r>
            <a:endParaRPr lang="ru-RU" sz="13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27884" y="1109200"/>
            <a:ext cx="1368152" cy="34552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27884" y="1345019"/>
            <a:ext cx="136815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Увеличение тарифа страховых взносов для</a:t>
            </a:r>
          </a:p>
          <a:p>
            <a:pPr algn="ctr"/>
            <a:r>
              <a:rPr lang="ru-RU" sz="1300" b="1" dirty="0"/>
              <a:t>ИТ-организаций </a:t>
            </a:r>
            <a:endParaRPr lang="ru-RU" sz="1300" b="1" dirty="0" smtClean="0"/>
          </a:p>
          <a:p>
            <a:pPr algn="ctr"/>
            <a:r>
              <a:rPr lang="ru-RU" sz="1300" b="1" dirty="0" smtClean="0"/>
              <a:t>с </a:t>
            </a:r>
            <a:r>
              <a:rPr lang="ru-RU" sz="1300" b="1" dirty="0"/>
              <a:t>7,6% до 15% </a:t>
            </a:r>
            <a:endParaRPr lang="ru-RU" sz="1300" b="1" dirty="0" smtClean="0"/>
          </a:p>
          <a:p>
            <a:pPr algn="ctr"/>
            <a:r>
              <a:rPr lang="ru-RU" sz="1300" b="1" dirty="0" smtClean="0"/>
              <a:t>в </a:t>
            </a:r>
            <a:r>
              <a:rPr lang="ru-RU" sz="1300" b="1" dirty="0"/>
              <a:t>пределах</a:t>
            </a:r>
          </a:p>
          <a:p>
            <a:pPr algn="ctr"/>
            <a:r>
              <a:rPr lang="ru-RU" sz="1300" b="1" dirty="0"/>
              <a:t>предельной величины базы</a:t>
            </a:r>
            <a:endParaRPr lang="ru-RU" sz="13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69916" y="1100540"/>
            <a:ext cx="1368152" cy="34508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20272" y="1100189"/>
            <a:ext cx="1728192" cy="3443336"/>
          </a:xfrm>
          <a:prstGeom prst="roundRect">
            <a:avLst/>
          </a:prstGeom>
          <a:solidFill>
            <a:srgbClr val="FFFF99"/>
          </a:solidFill>
          <a:ln>
            <a:solidFill>
              <a:srgbClr val="00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64"/>
              </a:solidFill>
            </a:endParaRPr>
          </a:p>
          <a:p>
            <a:pPr algn="ctr"/>
            <a:endParaRPr lang="ru-RU" sz="1400" dirty="0">
              <a:solidFill>
                <a:srgbClr val="000064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92080" y="1344558"/>
            <a:ext cx="133178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Исключение возможности применения</a:t>
            </a:r>
          </a:p>
          <a:p>
            <a:pPr algn="ctr"/>
            <a:r>
              <a:rPr lang="ru-RU" sz="1300" b="1" dirty="0"/>
              <a:t>пониженных тарифов для ИТ-организаций</a:t>
            </a:r>
          </a:p>
          <a:p>
            <a:pPr algn="ctr"/>
            <a:r>
              <a:rPr lang="ru-RU" sz="1300" b="1" dirty="0"/>
              <a:t>организациями - участниками проекта</a:t>
            </a:r>
          </a:p>
          <a:p>
            <a:pPr algn="ctr"/>
            <a:r>
              <a:rPr lang="ru-RU" sz="1300" b="1" dirty="0"/>
              <a:t>«</a:t>
            </a:r>
            <a:r>
              <a:rPr lang="ru-RU" sz="1300" b="1" dirty="0" err="1"/>
              <a:t>Сколково</a:t>
            </a:r>
            <a:r>
              <a:rPr lang="ru-RU" sz="1300" b="1" dirty="0"/>
              <a:t>»</a:t>
            </a:r>
            <a:endParaRPr lang="ru-RU" sz="13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1344097"/>
            <a:ext cx="158417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Снижение для организаций</a:t>
            </a:r>
          </a:p>
          <a:p>
            <a:pPr algn="ctr"/>
            <a:r>
              <a:rPr lang="ru-RU" sz="1300" b="1" dirty="0"/>
              <a:t>радиоэлектронной промышленности</a:t>
            </a:r>
          </a:p>
          <a:p>
            <a:pPr algn="ctr"/>
            <a:r>
              <a:rPr lang="ru-RU" sz="1300" b="1" dirty="0"/>
              <a:t>пониженного тарифа страховых взносов</a:t>
            </a:r>
          </a:p>
          <a:p>
            <a:pPr algn="ctr"/>
            <a:r>
              <a:rPr lang="ru-RU" sz="1300" b="1" dirty="0"/>
              <a:t>свыше предельной величины базы с 7,6% до</a:t>
            </a:r>
          </a:p>
          <a:p>
            <a:pPr algn="ctr"/>
            <a:r>
              <a:rPr lang="ru-RU" sz="1300" b="1" dirty="0"/>
              <a:t>0,0%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29549167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201</Words>
  <Application>Microsoft Office PowerPoint</Application>
  <PresentationFormat>Экран (16:9)</PresentationFormat>
  <Paragraphs>32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Налог на доходы физических лиц (НДФЛ)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территориальных налоговых органов  по Ставропольскому краю</dc:title>
  <dc:creator>Сергиенко Наталья Владимировна</dc:creator>
  <cp:lastModifiedBy>Титаренко Вера Александровна</cp:lastModifiedBy>
  <cp:revision>13</cp:revision>
  <dcterms:created xsi:type="dcterms:W3CDTF">2025-11-19T06:16:31Z</dcterms:created>
  <dcterms:modified xsi:type="dcterms:W3CDTF">2025-11-25T11:24:29Z</dcterms:modified>
</cp:coreProperties>
</file>