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94" r:id="rId2"/>
    <p:sldId id="320" r:id="rId3"/>
    <p:sldId id="321" r:id="rId4"/>
    <p:sldId id="322" r:id="rId5"/>
    <p:sldId id="323" r:id="rId6"/>
    <p:sldId id="324" r:id="rId7"/>
    <p:sldId id="325" r:id="rId8"/>
    <p:sldId id="326" r:id="rId9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4737" autoAdjust="0"/>
  </p:normalViewPr>
  <p:slideViewPr>
    <p:cSldViewPr snapToGrid="0">
      <p:cViewPr>
        <p:scale>
          <a:sx n="89" d="100"/>
          <a:sy n="89" d="100"/>
        </p:scale>
        <p:origin x="-1290" y="-438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165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xmlns="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:a16="http://schemas.microsoft.com/office/drawing/2014/main" xmlns="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:a16="http://schemas.microsoft.com/office/drawing/2014/main" xmlns="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:a16="http://schemas.microsoft.com/office/drawing/2014/main" xmlns="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xmlns="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>
                <a:lumMod val="71000"/>
                <a:lumOff val="29000"/>
                <a:alpha val="45000"/>
              </a:srgb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LAW&amp;n=444233&amp;dst=100015" TargetMode="External"/><Relationship Id="rId3" Type="http://schemas.openxmlformats.org/officeDocument/2006/relationships/hyperlink" Target="https://login.consultant.ru/link/?req=doc&amp;base=LAW&amp;n=468472&amp;dst=100034" TargetMode="External"/><Relationship Id="rId7" Type="http://schemas.openxmlformats.org/officeDocument/2006/relationships/hyperlink" Target="https://login.consultant.ru/link/?req=doc&amp;base=LAW&amp;n=480811&amp;dst=8009" TargetMode="External"/><Relationship Id="rId12" Type="http://schemas.openxmlformats.org/officeDocument/2006/relationships/hyperlink" Target="https://login.consultant.ru/link/?req=doc&amp;base=LAW&amp;n=480811&amp;dst=20232" TargetMode="External"/><Relationship Id="rId2" Type="http://schemas.openxmlformats.org/officeDocument/2006/relationships/hyperlink" Target="https://login.consultant.ru/link/?req=doc&amp;base=LAW&amp;n=480811&amp;dst=8008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login.consultant.ru/link/?req=doc&amp;base=QUEST&amp;n=157084&amp;dst=100020" TargetMode="External"/><Relationship Id="rId11" Type="http://schemas.openxmlformats.org/officeDocument/2006/relationships/hyperlink" Target="https://login.consultant.ru/link/?req=doc&amp;base=QUEST&amp;n=99268" TargetMode="External"/><Relationship Id="rId5" Type="http://schemas.openxmlformats.org/officeDocument/2006/relationships/hyperlink" Target="https://login.consultant.ru/link/?req=doc&amp;base=QUEST&amp;n=161064&amp;dst=100012" TargetMode="External"/><Relationship Id="rId10" Type="http://schemas.openxmlformats.org/officeDocument/2006/relationships/hyperlink" Target="https://login.consultant.ru/link/?req=doc&amp;base=LAW&amp;n=444233&amp;dst=100019" TargetMode="External"/><Relationship Id="rId4" Type="http://schemas.openxmlformats.org/officeDocument/2006/relationships/hyperlink" Target="https://login.consultant.ru/link/?req=doc&amp;base=PKBO&amp;n=21147&amp;dst=100005" TargetMode="External"/><Relationship Id="rId9" Type="http://schemas.openxmlformats.org/officeDocument/2006/relationships/hyperlink" Target="https://login.consultant.ru/link/?req=doc&amp;base=LAW&amp;n=480811&amp;dst=100469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pravo.gov.ru/proxy/ips/?docbody=&amp;nd=102146610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B8BD33E5-C315-43F3-A702-2A7733A4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FA90F14-6683-A176-78C1-A33DF65BE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2800" dirty="0" smtClean="0"/>
              <a:t>УПРАВЛЕНИЕ ФЕДЕРАЛЬНОЙ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НАЛОГОВОЙ СЛУЖБЫ </a:t>
            </a:r>
          </a:p>
          <a:p>
            <a:r>
              <a:rPr lang="ru-RU" sz="2800" dirty="0" smtClean="0"/>
              <a:t>ПО СТАВРОПОЛЬСКОМУ КРАЮ </a:t>
            </a:r>
            <a:endParaRPr lang="ru-RU" sz="28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039316E-369F-FA5E-6EEB-EBFA69522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31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0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6F02B06B-D26A-4458-B3AA-BE52EC7942AD}"/>
              </a:ext>
            </a:extLst>
          </p:cNvPr>
          <p:cNvSpPr/>
          <p:nvPr/>
        </p:nvSpPr>
        <p:spPr>
          <a:xfrm>
            <a:off x="1" y="4"/>
            <a:ext cx="293179" cy="575733"/>
          </a:xfrm>
          <a:prstGeom prst="rect">
            <a:avLst/>
          </a:prstGeom>
          <a:gradFill>
            <a:gsLst>
              <a:gs pos="0">
                <a:srgbClr val="FF0000"/>
              </a:gs>
              <a:gs pos="3200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F2B4345-2274-4A48-9F37-29C7E4364B3F}"/>
              </a:ext>
            </a:extLst>
          </p:cNvPr>
          <p:cNvSpPr/>
          <p:nvPr/>
        </p:nvSpPr>
        <p:spPr>
          <a:xfrm>
            <a:off x="11703667" y="5014416"/>
            <a:ext cx="486431" cy="1839964"/>
          </a:xfrm>
          <a:prstGeom prst="rect">
            <a:avLst/>
          </a:prstGeom>
          <a:gradFill>
            <a:gsLst>
              <a:gs pos="75000">
                <a:srgbClr val="FF0000"/>
              </a:gs>
              <a:gs pos="64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>
                    <a:lumMod val="50000"/>
                  </a:prstClr>
                </a:solidFill>
              </a:rPr>
              <a:t>2</a:t>
            </a:r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14751" y="287870"/>
            <a:ext cx="4361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Первые шаги и быстрый результат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51164" y="791937"/>
            <a:ext cx="9576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Быстрое </a:t>
            </a:r>
            <a:r>
              <a:rPr lang="ru-RU" dirty="0"/>
              <a:t>подключение к системе оператора электронного документооборота и оперативную настройку обмена документами с контрагентами </a:t>
            </a:r>
          </a:p>
        </p:txBody>
      </p:sp>
      <p:pic>
        <p:nvPicPr>
          <p:cNvPr id="18" name="Рисунок 17" descr="https://media.nalog.ru/images/new/EDO-Pic0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80" y="1252034"/>
            <a:ext cx="6049736" cy="376238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1412421" y="5367635"/>
            <a:ext cx="91929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Внешний </a:t>
            </a:r>
            <a:r>
              <a:rPr lang="ru-RU" dirty="0"/>
              <a:t>документооборот с </a:t>
            </a:r>
            <a:r>
              <a:rPr lang="ru-RU" dirty="0" smtClean="0"/>
              <a:t>контрагентами </a:t>
            </a:r>
            <a:endParaRPr lang="ru-RU" dirty="0"/>
          </a:p>
          <a:p>
            <a:r>
              <a:rPr lang="ru-RU" dirty="0" smtClean="0"/>
              <a:t>2. Внутренний документооборот </a:t>
            </a:r>
            <a:endParaRPr lang="ru-RU" dirty="0"/>
          </a:p>
          <a:p>
            <a:r>
              <a:rPr lang="ru-RU" dirty="0" smtClean="0"/>
              <a:t>3. Документооборот </a:t>
            </a:r>
            <a:r>
              <a:rPr lang="ru-RU" dirty="0"/>
              <a:t>с государственными органами.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42916" y="1990866"/>
            <a:ext cx="53607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Сформировать </a:t>
            </a:r>
            <a:r>
              <a:rPr lang="ru-RU" dirty="0"/>
              <a:t>перечень документов для перевода на обмен в электронной форме. </a:t>
            </a:r>
          </a:p>
          <a:p>
            <a:r>
              <a:rPr lang="ru-RU" dirty="0" smtClean="0"/>
              <a:t>2. Определить </a:t>
            </a:r>
            <a:r>
              <a:rPr lang="ru-RU" dirty="0"/>
              <a:t>круг лиц, уполномоченных подписывать документы. </a:t>
            </a:r>
          </a:p>
          <a:p>
            <a:r>
              <a:rPr lang="ru-RU" dirty="0" smtClean="0"/>
              <a:t>3. Проанализировать </a:t>
            </a:r>
            <a:r>
              <a:rPr lang="ru-RU" dirty="0"/>
              <a:t>подключенных к электронному документообороту контрагентов компании (статус их перехода на ЭДО). </a:t>
            </a:r>
          </a:p>
          <a:p>
            <a:r>
              <a:rPr lang="ru-RU" dirty="0" smtClean="0"/>
              <a:t>4. Предварительно </a:t>
            </a:r>
            <a:r>
              <a:rPr lang="ru-RU" dirty="0"/>
              <a:t>определить тип подходящего ИТ-решения. </a:t>
            </a:r>
          </a:p>
        </p:txBody>
      </p:sp>
    </p:spTree>
    <p:extLst>
      <p:ext uri="{BB962C8B-B14F-4D97-AF65-F5344CB8AC3E}">
        <p14:creationId xmlns:p14="http://schemas.microsoft.com/office/powerpoint/2010/main" val="3073686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6F02B06B-D26A-4458-B3AA-BE52EC7942AD}"/>
              </a:ext>
            </a:extLst>
          </p:cNvPr>
          <p:cNvSpPr/>
          <p:nvPr/>
        </p:nvSpPr>
        <p:spPr>
          <a:xfrm>
            <a:off x="1" y="4"/>
            <a:ext cx="293179" cy="575733"/>
          </a:xfrm>
          <a:prstGeom prst="rect">
            <a:avLst/>
          </a:prstGeom>
          <a:gradFill>
            <a:gsLst>
              <a:gs pos="0">
                <a:srgbClr val="FF0000"/>
              </a:gs>
              <a:gs pos="3200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BF2B4345-2274-4A48-9F37-29C7E4364B3F}"/>
              </a:ext>
            </a:extLst>
          </p:cNvPr>
          <p:cNvSpPr/>
          <p:nvPr/>
        </p:nvSpPr>
        <p:spPr>
          <a:xfrm>
            <a:off x="11705569" y="5018036"/>
            <a:ext cx="486431" cy="1839964"/>
          </a:xfrm>
          <a:prstGeom prst="rect">
            <a:avLst/>
          </a:prstGeom>
          <a:gradFill>
            <a:gsLst>
              <a:gs pos="75000">
                <a:srgbClr val="FF0000"/>
              </a:gs>
              <a:gs pos="64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>
                    <a:lumMod val="50000"/>
                  </a:prstClr>
                </a:solidFill>
              </a:rPr>
              <a:t>3</a:t>
            </a:r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84715" y="1748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Какой функционал предусматривает </a:t>
            </a:r>
            <a:br>
              <a:rPr lang="ru-RU" b="1" dirty="0"/>
            </a:br>
            <a:r>
              <a:rPr lang="ru-RU" b="1" dirty="0"/>
              <a:t>система электронного документооборота? </a:t>
            </a:r>
            <a:endParaRPr lang="ru-RU" dirty="0"/>
          </a:p>
        </p:txBody>
      </p:sp>
      <p:pic>
        <p:nvPicPr>
          <p:cNvPr id="13" name="Рисунок 12" descr="https://media.nalog.ru/images/new/EDO-Pic0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914400"/>
            <a:ext cx="5715000" cy="335552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/>
          <p:cNvSpPr/>
          <p:nvPr/>
        </p:nvSpPr>
        <p:spPr>
          <a:xfrm>
            <a:off x="1551214" y="4380637"/>
            <a:ext cx="9160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Создание </a:t>
            </a:r>
            <a:r>
              <a:rPr lang="ru-RU" dirty="0"/>
              <a:t>документа в системе оператора электронного документооборота </a:t>
            </a:r>
          </a:p>
          <a:p>
            <a:r>
              <a:rPr lang="ru-RU" dirty="0" smtClean="0"/>
              <a:t>2. Отправка </a:t>
            </a:r>
            <a:r>
              <a:rPr lang="ru-RU" dirty="0"/>
              <a:t>документа контрагенту </a:t>
            </a:r>
          </a:p>
          <a:p>
            <a:r>
              <a:rPr lang="ru-RU" dirty="0" smtClean="0"/>
              <a:t>3. Получение </a:t>
            </a:r>
            <a:r>
              <a:rPr lang="ru-RU" dirty="0"/>
              <a:t>документа от контрагента </a:t>
            </a:r>
          </a:p>
          <a:p>
            <a:r>
              <a:rPr lang="ru-RU" dirty="0" smtClean="0"/>
              <a:t>4. Соблюдение </a:t>
            </a:r>
            <a:r>
              <a:rPr lang="ru-RU" dirty="0"/>
              <a:t>безопасности передачи данных </a:t>
            </a:r>
          </a:p>
          <a:p>
            <a:r>
              <a:rPr lang="ru-RU" dirty="0" smtClean="0"/>
              <a:t>5. Хранение </a:t>
            </a:r>
            <a:r>
              <a:rPr lang="ru-RU" dirty="0"/>
              <a:t>документов </a:t>
            </a:r>
          </a:p>
        </p:txBody>
      </p:sp>
    </p:spTree>
    <p:extLst>
      <p:ext uri="{BB962C8B-B14F-4D97-AF65-F5344CB8AC3E}">
        <p14:creationId xmlns:p14="http://schemas.microsoft.com/office/powerpoint/2010/main" val="689856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08263" y="1110343"/>
            <a:ext cx="10827667" cy="4882243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/>
              <a:t>представляет </a:t>
            </a:r>
            <a:r>
              <a:rPr lang="ru-RU" sz="2400" b="1" dirty="0"/>
              <a:t>собой модель расчета ключевых финансово-экономических показателей проекта по переходу на электронный документооборот на основе введенных Пользователем данных. </a:t>
            </a:r>
            <a:endParaRPr lang="ru-RU" sz="2400" b="1" dirty="0" smtClean="0"/>
          </a:p>
          <a:p>
            <a:pPr algn="just"/>
            <a:r>
              <a:rPr lang="ru-RU" sz="2400" b="1" dirty="0"/>
              <a:t>Калькулятор ФНС построен на анализе показателей, вводимых пользователем. Возможен как простой расчет, так и расширенный – с большим количеством введенных параметров. В итоге для пользователя составляется отчет, который можно конвертировать в один из 4 предложенных форматов, а затем сохранить отчет у себя на компьютере или другом устройстве. </a:t>
            </a:r>
          </a:p>
          <a:p>
            <a:pPr algn="just"/>
            <a:r>
              <a:rPr lang="ru-RU" sz="2400" b="1" dirty="0"/>
              <a:t>Задача отчета – дать пользователю ориентировочные сведения о затратах, которые потребует внедрение ЭДО для его компании, периоде окупаемости и экономическом эффекте от внедрения электронного документооборота. </a:t>
            </a:r>
          </a:p>
          <a:p>
            <a:pPr algn="just"/>
            <a:endParaRPr lang="ru-RU" sz="2400" dirty="0"/>
          </a:p>
          <a:p>
            <a:endParaRPr lang="ru-RU" sz="2400" dirty="0"/>
          </a:p>
        </p:txBody>
      </p:sp>
      <p:sp>
        <p:nvSpPr>
          <p:cNvPr id="12" name="Заголовок 2"/>
          <p:cNvSpPr>
            <a:spLocks noGrp="1"/>
          </p:cNvSpPr>
          <p:nvPr>
            <p:ph type="ctrTitle"/>
          </p:nvPr>
        </p:nvSpPr>
        <p:spPr>
          <a:xfrm>
            <a:off x="1524000" y="391891"/>
            <a:ext cx="9144000" cy="55260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Калькулятор финансовой экономии</a:t>
            </a:r>
            <a:endParaRPr lang="ru-RU" sz="3600" b="1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6F02B06B-D26A-4458-B3AA-BE52EC7942AD}"/>
              </a:ext>
            </a:extLst>
          </p:cNvPr>
          <p:cNvSpPr/>
          <p:nvPr/>
        </p:nvSpPr>
        <p:spPr>
          <a:xfrm>
            <a:off x="1" y="0"/>
            <a:ext cx="293179" cy="944488"/>
          </a:xfrm>
          <a:prstGeom prst="rect">
            <a:avLst/>
          </a:prstGeom>
          <a:gradFill>
            <a:gsLst>
              <a:gs pos="0">
                <a:srgbClr val="FF0000"/>
              </a:gs>
              <a:gs pos="3200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BF2B4345-2274-4A48-9F37-29C7E4364B3F}"/>
              </a:ext>
            </a:extLst>
          </p:cNvPr>
          <p:cNvSpPr/>
          <p:nvPr/>
        </p:nvSpPr>
        <p:spPr>
          <a:xfrm>
            <a:off x="11501987" y="4963614"/>
            <a:ext cx="620375" cy="1839964"/>
          </a:xfrm>
          <a:prstGeom prst="rect">
            <a:avLst/>
          </a:prstGeom>
          <a:gradFill>
            <a:gsLst>
              <a:gs pos="75000">
                <a:srgbClr val="FF0000"/>
              </a:gs>
              <a:gs pos="64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>
                  <a:lumMod val="50000"/>
                </a:prst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D099153-06F1-4F3A-87CD-95B7144D5CFD}"/>
              </a:ext>
            </a:extLst>
          </p:cNvPr>
          <p:cNvSpPr txBox="1"/>
          <p:nvPr/>
        </p:nvSpPr>
        <p:spPr>
          <a:xfrm>
            <a:off x="11548956" y="5982315"/>
            <a:ext cx="620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prstClr val="white"/>
                </a:solidFill>
                <a:latin typeface="Century Schoolbook" panose="02040604050505020304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62402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F02B06B-D26A-4458-B3AA-BE52EC7942AD}"/>
              </a:ext>
            </a:extLst>
          </p:cNvPr>
          <p:cNvSpPr/>
          <p:nvPr/>
        </p:nvSpPr>
        <p:spPr>
          <a:xfrm>
            <a:off x="1" y="4"/>
            <a:ext cx="293179" cy="575733"/>
          </a:xfrm>
          <a:prstGeom prst="rect">
            <a:avLst/>
          </a:prstGeom>
          <a:gradFill>
            <a:gsLst>
              <a:gs pos="0">
                <a:srgbClr val="FF0000"/>
              </a:gs>
              <a:gs pos="3200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BF2B4345-2274-4A48-9F37-29C7E4364B3F}"/>
              </a:ext>
            </a:extLst>
          </p:cNvPr>
          <p:cNvSpPr/>
          <p:nvPr/>
        </p:nvSpPr>
        <p:spPr>
          <a:xfrm>
            <a:off x="11703667" y="5014416"/>
            <a:ext cx="486431" cy="1839964"/>
          </a:xfrm>
          <a:prstGeom prst="rect">
            <a:avLst/>
          </a:prstGeom>
          <a:gradFill>
            <a:gsLst>
              <a:gs pos="75000">
                <a:srgbClr val="FF0000"/>
              </a:gs>
              <a:gs pos="64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>
                    <a:lumMod val="50000"/>
                  </a:prstClr>
                </a:solidFill>
              </a:rPr>
              <a:t>9</a:t>
            </a:r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16682" y="204109"/>
            <a:ext cx="6327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Результат расчета эффективности внедрения электронного документооборота в компании </a:t>
            </a:r>
            <a:endParaRPr lang="ru-RU" dirty="0"/>
          </a:p>
        </p:txBody>
      </p:sp>
      <p:pic>
        <p:nvPicPr>
          <p:cNvPr id="15" name="Рисунок 14" descr="5767656744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895" y="850439"/>
            <a:ext cx="10042071" cy="53217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0769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F02B06B-D26A-4458-B3AA-BE52EC7942AD}"/>
              </a:ext>
            </a:extLst>
          </p:cNvPr>
          <p:cNvSpPr/>
          <p:nvPr/>
        </p:nvSpPr>
        <p:spPr>
          <a:xfrm>
            <a:off x="1" y="4"/>
            <a:ext cx="293179" cy="575733"/>
          </a:xfrm>
          <a:prstGeom prst="rect">
            <a:avLst/>
          </a:prstGeom>
          <a:gradFill>
            <a:gsLst>
              <a:gs pos="0">
                <a:srgbClr val="FF0000"/>
              </a:gs>
              <a:gs pos="3200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F2B4345-2274-4A48-9F37-29C7E4364B3F}"/>
              </a:ext>
            </a:extLst>
          </p:cNvPr>
          <p:cNvSpPr/>
          <p:nvPr/>
        </p:nvSpPr>
        <p:spPr>
          <a:xfrm>
            <a:off x="11705569" y="5014416"/>
            <a:ext cx="486431" cy="1839964"/>
          </a:xfrm>
          <a:prstGeom prst="rect">
            <a:avLst/>
          </a:prstGeom>
          <a:gradFill>
            <a:gsLst>
              <a:gs pos="75000">
                <a:srgbClr val="FF0000"/>
              </a:gs>
              <a:gs pos="64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>
                    <a:lumMod val="50000"/>
                  </a:prstClr>
                </a:solidFill>
              </a:rPr>
              <a:t>11</a:t>
            </a:r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" name="Подзаголовок 5"/>
          <p:cNvSpPr>
            <a:spLocks noGrp="1"/>
          </p:cNvSpPr>
          <p:nvPr>
            <p:ph type="subTitle" idx="1"/>
          </p:nvPr>
        </p:nvSpPr>
        <p:spPr>
          <a:xfrm>
            <a:off x="938893" y="1387930"/>
            <a:ext cx="10613571" cy="4546469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</a:t>
            </a:r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операторов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 на сайте ФНС www.nalog.gov.ru (главная страница - открытые данные - реестр операторов электронного документооборота)</a:t>
            </a:r>
            <a:endParaRPr lang="ru-RU" sz="4800" dirty="0"/>
          </a:p>
        </p:txBody>
      </p:sp>
      <p:sp>
        <p:nvSpPr>
          <p:cNvPr id="9" name="Заголовок 3"/>
          <p:cNvSpPr>
            <a:spLocks noGrp="1"/>
          </p:cNvSpPr>
          <p:nvPr>
            <p:ph type="ctrTitle"/>
          </p:nvPr>
        </p:nvSpPr>
        <p:spPr>
          <a:xfrm>
            <a:off x="1524000" y="473533"/>
            <a:ext cx="9144000" cy="90623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     Операторы ЭДО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436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F02B06B-D26A-4458-B3AA-BE52EC7942AD}"/>
              </a:ext>
            </a:extLst>
          </p:cNvPr>
          <p:cNvSpPr/>
          <p:nvPr/>
        </p:nvSpPr>
        <p:spPr>
          <a:xfrm>
            <a:off x="1" y="4"/>
            <a:ext cx="293179" cy="575733"/>
          </a:xfrm>
          <a:prstGeom prst="rect">
            <a:avLst/>
          </a:prstGeom>
          <a:gradFill>
            <a:gsLst>
              <a:gs pos="0">
                <a:srgbClr val="FF0000"/>
              </a:gs>
              <a:gs pos="3200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BF2B4345-2274-4A48-9F37-29C7E4364B3F}"/>
              </a:ext>
            </a:extLst>
          </p:cNvPr>
          <p:cNvSpPr/>
          <p:nvPr/>
        </p:nvSpPr>
        <p:spPr>
          <a:xfrm>
            <a:off x="11703667" y="5014416"/>
            <a:ext cx="486431" cy="1839964"/>
          </a:xfrm>
          <a:prstGeom prst="rect">
            <a:avLst/>
          </a:prstGeom>
          <a:gradFill>
            <a:gsLst>
              <a:gs pos="75000">
                <a:srgbClr val="FF0000"/>
              </a:gs>
              <a:gs pos="64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>
                    <a:lumMod val="50000"/>
                  </a:prstClr>
                </a:solidFill>
              </a:rPr>
              <a:t>13</a:t>
            </a:r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58685" y="1306287"/>
            <a:ext cx="9971315" cy="4628112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направлять и получать электронные счета-фактуры через оператора электронного документооборота (ЭДО), необходимо выполнить следующие условия (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п. 1 ст. 169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НК РФ).</a:t>
            </a:r>
          </a:p>
          <a:p>
            <a:pPr lvl="0"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Приобрести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 ключа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усиленной квалифицированной электронной подписи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руководителя организации или лица,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уполномоченного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 подписывать счета-фактуры (Письма Минфина от 12.09.2016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N 03-03-06/2/53176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ФНС от 19.05.2016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N СД-4-3/8904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Электронная подпись главного бухгалтера для выставления электронных счетов-фактур не требуется (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п. 6 ст. 169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НК РФ).</a:t>
            </a:r>
          </a:p>
          <a:p>
            <a:pPr lvl="0"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Заключить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с одним из доверенных операторов ЭДО. Реестр таких операторов размещен на сайте ФНС www.nalog.gov.ru (главная страница - открытые данные - реестр операторов электронного документооборота).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Вы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ваши контрагенты можете обслуживаться как у одного, так и у разных операторов ЭДО. Но такие операторы должны иметь совместимые технические средства для передачи счетов-фактур (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п. 3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Порядка выставления и получения счетов-фактур в электронной форме).</a:t>
            </a:r>
          </a:p>
          <a:p>
            <a:pPr lvl="0"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Договориться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использовании электронных счетов-фактур с конкретным контрагентом. Подтвердить свое согласие на использование электронных счетов-фактур он может в любой форме. Например, направив вам письмо или включив вашу компанию в список контрагентов в системе ЭДО. Впрочем, есть случаи, когда согласие не нужно, поскольку применение электронных счетов-фактур обязательно в силу требований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ст. 169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НК РФ (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п. 4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Порядка выставления и получения счетов-фактур в электронной форме,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Письмо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Минфина от 01.08.2011 N 03-07-09/26).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Если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приобретаете или получаете в составе выполненных работ товары, подлежащие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прослеживаемости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обеспечьте получение электронных счетов-фактур через российского оператора ЭДО (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п. 1.2 ст. 169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НК РФ).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3"/>
          <p:cNvSpPr>
            <a:spLocks noGrp="1"/>
          </p:cNvSpPr>
          <p:nvPr>
            <p:ph type="ctrTitle"/>
          </p:nvPr>
        </p:nvSpPr>
        <p:spPr>
          <a:xfrm>
            <a:off x="1524000" y="287870"/>
            <a:ext cx="9144000" cy="814309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B0F0"/>
                </a:solidFill>
              </a:rPr>
              <a:t>Как стать участником ЭДО </a:t>
            </a:r>
            <a:endParaRPr lang="ru-RU" sz="4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019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F02B06B-D26A-4458-B3AA-BE52EC7942AD}"/>
              </a:ext>
            </a:extLst>
          </p:cNvPr>
          <p:cNvSpPr/>
          <p:nvPr/>
        </p:nvSpPr>
        <p:spPr>
          <a:xfrm>
            <a:off x="1" y="4"/>
            <a:ext cx="293179" cy="575733"/>
          </a:xfrm>
          <a:prstGeom prst="rect">
            <a:avLst/>
          </a:prstGeom>
          <a:gradFill>
            <a:gsLst>
              <a:gs pos="0">
                <a:srgbClr val="FF0000"/>
              </a:gs>
              <a:gs pos="3200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F2B4345-2274-4A48-9F37-29C7E4364B3F}"/>
              </a:ext>
            </a:extLst>
          </p:cNvPr>
          <p:cNvSpPr/>
          <p:nvPr/>
        </p:nvSpPr>
        <p:spPr>
          <a:xfrm>
            <a:off x="11703667" y="5014416"/>
            <a:ext cx="486431" cy="1839964"/>
          </a:xfrm>
          <a:prstGeom prst="rect">
            <a:avLst/>
          </a:prstGeom>
          <a:gradFill>
            <a:gsLst>
              <a:gs pos="75000">
                <a:srgbClr val="FF0000"/>
              </a:gs>
              <a:gs pos="64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>
                    <a:lumMod val="50000"/>
                  </a:prstClr>
                </a:solidFill>
              </a:rPr>
              <a:t>14</a:t>
            </a:r>
            <a:endParaRPr lang="ru-RU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4" name="Заголовок 5"/>
          <p:cNvSpPr>
            <a:spLocks noGrp="1"/>
          </p:cNvSpPr>
          <p:nvPr>
            <p:ph type="ctrTitle"/>
          </p:nvPr>
        </p:nvSpPr>
        <p:spPr>
          <a:xfrm>
            <a:off x="1090109" y="287871"/>
            <a:ext cx="9567135" cy="1091894"/>
          </a:xfrm>
        </p:spPr>
        <p:txBody>
          <a:bodyPr/>
          <a:lstStyle/>
          <a:p>
            <a:r>
              <a:rPr lang="ru-RU" dirty="0" smtClean="0"/>
              <a:t>Как получить КЭП</a:t>
            </a:r>
            <a:endParaRPr lang="ru-RU" dirty="0"/>
          </a:p>
        </p:txBody>
      </p:sp>
      <p:sp>
        <p:nvSpPr>
          <p:cNvPr id="15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34786" y="1461408"/>
            <a:ext cx="10744200" cy="447325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/>
              <a:t>В соответствии с </a:t>
            </a:r>
            <a:r>
              <a:rPr lang="ru-RU" sz="2000" b="1" u="sng" dirty="0">
                <a:hlinkClick r:id="rId2"/>
              </a:rPr>
              <a:t>Федеральным законом от 06.04.2011 № 63-ФЗ</a:t>
            </a:r>
            <a:r>
              <a:rPr lang="ru-RU" sz="2000" b="1" dirty="0"/>
              <a:t> «Об электронной подписи» с 01.01.2022 обязанность по выпуску квалифицированной электронной подписи возлагается на Федеральную налоговую </a:t>
            </a:r>
            <a:r>
              <a:rPr lang="ru-RU" sz="2000" b="1" dirty="0" smtClean="0"/>
              <a:t>службу.</a:t>
            </a:r>
            <a:endParaRPr lang="ru-RU" sz="2000" dirty="0"/>
          </a:p>
          <a:p>
            <a:r>
              <a:rPr lang="ru-RU" sz="2000" b="1" dirty="0"/>
              <a:t>Электронная подпись выдается без предварительной записи в налоговые органы.</a:t>
            </a:r>
            <a:endParaRPr lang="ru-RU" sz="2000" dirty="0"/>
          </a:p>
          <a:p>
            <a:r>
              <a:rPr lang="ru-RU" sz="2000" dirty="0"/>
              <a:t>Для выпуска электронной подписи необходимо иметь с собой:</a:t>
            </a:r>
          </a:p>
          <a:p>
            <a:pPr lvl="0"/>
            <a:r>
              <a:rPr lang="ru-RU" sz="2000" dirty="0" smtClean="0"/>
              <a:t>1. Основной </a:t>
            </a:r>
            <a:r>
              <a:rPr lang="ru-RU" sz="2000" dirty="0"/>
              <a:t>документ, удостоверяющий личность (паспорт).</a:t>
            </a:r>
          </a:p>
          <a:p>
            <a:r>
              <a:rPr lang="ru-RU" sz="2000" dirty="0" smtClean="0"/>
              <a:t>2.Копии</a:t>
            </a:r>
            <a:r>
              <a:rPr lang="ru-RU" sz="2000" dirty="0"/>
              <a:t>, оригиналы или сведения из следующих документов:</a:t>
            </a:r>
          </a:p>
          <a:p>
            <a:pPr lvl="0"/>
            <a:r>
              <a:rPr lang="ru-RU" sz="2000" dirty="0" smtClean="0"/>
              <a:t>   - Страховой </a:t>
            </a:r>
            <a:r>
              <a:rPr lang="ru-RU" sz="2000" dirty="0"/>
              <a:t>номер индивидуального лицевого счета (СНИЛС);</a:t>
            </a:r>
          </a:p>
          <a:p>
            <a:pPr lvl="0"/>
            <a:r>
              <a:rPr lang="ru-RU" sz="2000" dirty="0" smtClean="0"/>
              <a:t>   - Идентификационный </a:t>
            </a:r>
            <a:r>
              <a:rPr lang="ru-RU" sz="2000" dirty="0"/>
              <a:t>номер налогоплательщика (ИНН).</a:t>
            </a:r>
          </a:p>
          <a:p>
            <a:r>
              <a:rPr lang="ru-RU" sz="2000" dirty="0" smtClean="0"/>
              <a:t>   - Для </a:t>
            </a:r>
            <a:r>
              <a:rPr lang="ru-RU" sz="2000" dirty="0"/>
              <a:t>записи электронной подписи - сертифицированный носитель (USB </a:t>
            </a:r>
            <a:r>
              <a:rPr lang="ru-RU" sz="2000" dirty="0" err="1"/>
              <a:t>токен</a:t>
            </a:r>
            <a:r>
              <a:rPr lang="ru-RU" sz="2000" dirty="0"/>
              <a:t>).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703194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</TotalTime>
  <Words>539</Words>
  <Application>Microsoft Office PowerPoint</Application>
  <PresentationFormat>Произвольный</PresentationFormat>
  <Paragraphs>50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Калькулятор финансовой экономии</vt:lpstr>
      <vt:lpstr>Презентация PowerPoint</vt:lpstr>
      <vt:lpstr>      Операторы ЭДО</vt:lpstr>
      <vt:lpstr>Как стать участником ЭДО </vt:lpstr>
      <vt:lpstr>Как получить КЭП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Гаврикова</dc:creator>
  <cp:lastModifiedBy>Дьяченко Евгений Геннадиевич</cp:lastModifiedBy>
  <cp:revision>119</cp:revision>
  <cp:lastPrinted>2025-12-08T07:39:27Z</cp:lastPrinted>
  <dcterms:created xsi:type="dcterms:W3CDTF">2025-05-13T09:24:29Z</dcterms:created>
  <dcterms:modified xsi:type="dcterms:W3CDTF">2025-12-08T07:46:29Z</dcterms:modified>
</cp:coreProperties>
</file>