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80" r:id="rId2"/>
    <p:sldId id="284" r:id="rId3"/>
    <p:sldId id="297" r:id="rId4"/>
    <p:sldId id="296" r:id="rId5"/>
    <p:sldId id="288" r:id="rId6"/>
    <p:sldId id="306" r:id="rId7"/>
    <p:sldId id="289" r:id="rId8"/>
    <p:sldId id="300" r:id="rId9"/>
    <p:sldId id="292" r:id="rId10"/>
    <p:sldId id="311" r:id="rId11"/>
  </p:sldIdLst>
  <p:sldSz cx="9144000" cy="5143500" type="screen16x9"/>
  <p:notesSz cx="6797675" cy="9926638"/>
  <p:defaultTextStyle>
    <a:defPPr>
      <a:defRPr lang="ru-RU"/>
    </a:defPPr>
    <a:lvl1pPr marL="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8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6" pos="2880">
          <p15:clr>
            <a:srgbClr val="A4A3A4"/>
          </p15:clr>
        </p15:guide>
        <p15:guide id="7" pos="113" userDrawn="1">
          <p15:clr>
            <a:srgbClr val="A4A3A4"/>
          </p15:clr>
        </p15:guide>
        <p15:guide id="8" pos="5647" userDrawn="1">
          <p15:clr>
            <a:srgbClr val="A4A3A4"/>
          </p15:clr>
        </p15:guide>
        <p15:guide id="9" orient="horz" pos="1620" userDrawn="1">
          <p15:clr>
            <a:srgbClr val="A4A3A4"/>
          </p15:clr>
        </p15:guide>
        <p15:guide id="10" orient="horz" pos="3162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orient="horz" pos="1756" userDrawn="1">
          <p15:clr>
            <a:srgbClr val="A4A3A4"/>
          </p15:clr>
        </p15:guide>
        <p15:guide id="13" orient="horz" pos="1212" userDrawn="1">
          <p15:clr>
            <a:srgbClr val="A4A3A4"/>
          </p15:clr>
        </p15:guide>
        <p15:guide id="14" pos="3334" userDrawn="1">
          <p15:clr>
            <a:srgbClr val="A4A3A4"/>
          </p15:clr>
        </p15:guide>
        <p15:guide id="15" orient="horz" pos="667" userDrawn="1">
          <p15:clr>
            <a:srgbClr val="A4A3A4"/>
          </p15:clr>
        </p15:guide>
        <p15:guide id="16" pos="204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0005"/>
    <a:srgbClr val="D81921"/>
    <a:srgbClr val="BE5E62"/>
    <a:srgbClr val="0065B3"/>
    <a:srgbClr val="940003"/>
    <a:srgbClr val="E50004"/>
    <a:srgbClr val="D81920"/>
    <a:srgbClr val="385D8A"/>
    <a:srgbClr val="FFFFFF"/>
    <a:srgbClr val="2632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82" autoAdjust="0"/>
    <p:restoredTop sz="94719" autoAdjust="0"/>
  </p:normalViewPr>
  <p:slideViewPr>
    <p:cSldViewPr>
      <p:cViewPr>
        <p:scale>
          <a:sx n="110" d="100"/>
          <a:sy n="110" d="100"/>
        </p:scale>
        <p:origin x="-612" y="216"/>
      </p:cViewPr>
      <p:guideLst>
        <p:guide orient="horz" pos="1620"/>
        <p:guide orient="horz" pos="3162"/>
        <p:guide orient="horz" pos="78"/>
        <p:guide orient="horz" pos="1756"/>
        <p:guide orient="horz" pos="1212"/>
        <p:guide orient="horz" pos="667"/>
        <p:guide pos="2880"/>
        <p:guide pos="113"/>
        <p:guide pos="5647"/>
        <p:guide pos="3334"/>
        <p:guide pos="2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212"/>
    </p:cViewPr>
  </p:sorterViewPr>
  <p:notesViewPr>
    <p:cSldViewPr>
      <p:cViewPr varScale="1">
        <p:scale>
          <a:sx n="92" d="100"/>
          <a:sy n="92" d="100"/>
        </p:scale>
        <p:origin x="-3594" y="-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4.bin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5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622496765839637E-2"/>
          <c:y val="0.1409909913336371"/>
          <c:w val="0.92810659649536786"/>
          <c:h val="0.7759821637077702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ADF-4078-9932-CC83F36E00B8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ADF-4078-9932-CC83F36E00B8}"/>
              </c:ext>
            </c:extLst>
          </c:dPt>
          <c:cat>
            <c:strRef>
              <c:f>Лист1!$A$2:$A$3</c:f>
              <c:strCache>
                <c:ptCount val="2"/>
                <c:pt idx="0">
                  <c:v>возбуждено</c:v>
                </c:pt>
                <c:pt idx="1">
                  <c:v>направлено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</c:v>
                </c:pt>
                <c:pt idx="1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ADF-4078-9932-CC83F36E00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33309056"/>
        <c:axId val="33310592"/>
      </c:barChart>
      <c:catAx>
        <c:axId val="333090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3310592"/>
        <c:crosses val="autoZero"/>
        <c:auto val="1"/>
        <c:lblAlgn val="ctr"/>
        <c:lblOffset val="100"/>
        <c:noMultiLvlLbl val="0"/>
      </c:catAx>
      <c:valAx>
        <c:axId val="333105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3309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622496765839637E-2"/>
          <c:y val="8.302730510721934E-2"/>
          <c:w val="0.95837750323416038"/>
          <c:h val="0.8339453897855613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023-4D84-8324-2B5FB2423943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023-4D84-8324-2B5FB2423943}"/>
              </c:ext>
            </c:extLst>
          </c:dPt>
          <c:dPt>
            <c:idx val="2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023-4D84-8324-2B5FB2423943}"/>
              </c:ext>
            </c:extLst>
          </c:dPt>
          <c:cat>
            <c:strRef>
              <c:f>Лист1!$A$2:$A$3</c:f>
              <c:strCache>
                <c:ptCount val="2"/>
                <c:pt idx="0">
                  <c:v>фл</c:v>
                </c:pt>
                <c:pt idx="1">
                  <c:v>юл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2542</c:v>
                </c:pt>
                <c:pt idx="1">
                  <c:v>4045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023-4D84-8324-2B5FB24239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68624768"/>
        <c:axId val="68626304"/>
      </c:barChart>
      <c:catAx>
        <c:axId val="686247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8626304"/>
        <c:crosses val="autoZero"/>
        <c:auto val="1"/>
        <c:lblAlgn val="ctr"/>
        <c:lblOffset val="100"/>
        <c:noMultiLvlLbl val="0"/>
      </c:catAx>
      <c:valAx>
        <c:axId val="686263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8624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622496765839637E-2"/>
          <c:y val="8.302730510721934E-2"/>
          <c:w val="0.95837750323416038"/>
          <c:h val="0.8339453897855613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53B-4DEA-87F0-7C63CC28CE5F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E53B-4DEA-87F0-7C63CC28CE5F}"/>
              </c:ext>
            </c:extLst>
          </c:dPt>
          <c:dPt>
            <c:idx val="2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53B-4DEA-87F0-7C63CC28CE5F}"/>
              </c:ext>
            </c:extLst>
          </c:dPt>
          <c:cat>
            <c:strRef>
              <c:f>Лист1!$A$2:$A$3</c:f>
              <c:strCache>
                <c:ptCount val="2"/>
                <c:pt idx="0">
                  <c:v>фл </c:v>
                </c:pt>
                <c:pt idx="1">
                  <c:v>юл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7293</c:v>
                </c:pt>
                <c:pt idx="1">
                  <c:v>11037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53B-4DEA-87F0-7C63CC28CE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69009792"/>
        <c:axId val="69011328"/>
      </c:barChart>
      <c:catAx>
        <c:axId val="690097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9011328"/>
        <c:crosses val="autoZero"/>
        <c:auto val="1"/>
        <c:lblAlgn val="ctr"/>
        <c:lblOffset val="100"/>
        <c:noMultiLvlLbl val="0"/>
      </c:catAx>
      <c:valAx>
        <c:axId val="690113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9009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622496765839637E-2"/>
          <c:y val="8.302730510721934E-2"/>
          <c:w val="0.95837750323416038"/>
          <c:h val="0.8339453897855613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023-4D84-8324-2B5FB2423943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023-4D84-8324-2B5FB2423943}"/>
              </c:ext>
            </c:extLst>
          </c:dPt>
          <c:dPt>
            <c:idx val="2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023-4D84-8324-2B5FB2423943}"/>
              </c:ext>
            </c:extLst>
          </c:dPt>
          <c:cat>
            <c:strRef>
              <c:f>Лист1!$A$2</c:f>
              <c:strCache>
                <c:ptCount val="1"/>
                <c:pt idx="0">
                  <c:v>фл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023-4D84-8324-2B5FB24239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31240192"/>
        <c:axId val="31241728"/>
      </c:barChart>
      <c:catAx>
        <c:axId val="312401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1241728"/>
        <c:crosses val="autoZero"/>
        <c:auto val="1"/>
        <c:lblAlgn val="ctr"/>
        <c:lblOffset val="100"/>
        <c:noMultiLvlLbl val="0"/>
      </c:catAx>
      <c:valAx>
        <c:axId val="312417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1240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622496765839637E-2"/>
          <c:y val="8.302730510721934E-2"/>
          <c:w val="0.95837750323416038"/>
          <c:h val="0.8339453897855613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023-4D84-8324-2B5FB2423943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023-4D84-8324-2B5FB2423943}"/>
              </c:ext>
            </c:extLst>
          </c:dPt>
          <c:dPt>
            <c:idx val="2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023-4D84-8324-2B5FB2423943}"/>
              </c:ext>
            </c:extLst>
          </c:dPt>
          <c:cat>
            <c:strRef>
              <c:f>Лист1!$A$2</c:f>
              <c:strCache>
                <c:ptCount val="1"/>
                <c:pt idx="0">
                  <c:v>фл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023-4D84-8324-2B5FB24239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68059136"/>
        <c:axId val="68060672"/>
      </c:barChart>
      <c:catAx>
        <c:axId val="680591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8060672"/>
        <c:crosses val="autoZero"/>
        <c:auto val="1"/>
        <c:lblAlgn val="ctr"/>
        <c:lblOffset val="100"/>
        <c:noMultiLvlLbl val="0"/>
      </c:catAx>
      <c:valAx>
        <c:axId val="680606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8059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0E906-DA58-4946-B80B-E6AEF3EB2841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D33C6A-6F76-4554-9180-681352F276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9949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401DD0-4C05-48AE-9804-54E4BB66CEF9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2E99CD-1F5F-4FE0-BB04-08149A97F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026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8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E99CD-1F5F-4FE0-BB04-08149A97F94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273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FFCF93-AD28-409A-89CE-4A6F9AD7DCF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412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455-44C8-4859-9622-FB83B5DC700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152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455-44C8-4859-9622-FB83B5DC700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44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455-44C8-4859-9622-FB83B5DC700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566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455-44C8-4859-9622-FB83B5DC700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155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455-44C8-4859-9622-FB83B5DC700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595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455-44C8-4859-9622-FB83B5DC700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591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455-44C8-4859-9622-FB83B5DC700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000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455-44C8-4859-9622-FB83B5DC700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806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455-44C8-4859-9622-FB83B5DC700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451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455-44C8-4859-9622-FB83B5DC700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89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455-44C8-4859-9622-FB83B5DC700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647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30455-44C8-4859-9622-FB83B5DC7002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38EA0-3607-4181-9069-861E0EDEB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384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7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.pn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5" Type="http://schemas.openxmlformats.org/officeDocument/2006/relationships/image" Target="../media/image44.png"/><Relationship Id="rId10" Type="http://schemas.openxmlformats.org/officeDocument/2006/relationships/image" Target="../media/image39.jpe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94355" y="1483661"/>
            <a:ext cx="4021691" cy="4021691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 flipV="1">
            <a:off x="4448675" y="-11242"/>
            <a:ext cx="4695325" cy="2346648"/>
            <a:chOff x="-2124744" y="-740618"/>
            <a:chExt cx="2376264" cy="1872208"/>
          </a:xfrm>
        </p:grpSpPr>
        <p:sp>
          <p:nvSpPr>
            <p:cNvPr id="6" name="Равнобедренный треугольник 5"/>
            <p:cNvSpPr/>
            <p:nvPr/>
          </p:nvSpPr>
          <p:spPr>
            <a:xfrm>
              <a:off x="-2124744" y="-740618"/>
              <a:ext cx="2376264" cy="1872208"/>
            </a:xfrm>
            <a:prstGeom prst="triangle">
              <a:avLst/>
            </a:prstGeom>
            <a:solidFill>
              <a:srgbClr val="0372BA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/>
            <p:cNvSpPr/>
            <p:nvPr/>
          </p:nvSpPr>
          <p:spPr>
            <a:xfrm>
              <a:off x="-1873224" y="-344284"/>
              <a:ext cx="1873224" cy="1475874"/>
            </a:xfrm>
            <a:prstGeom prst="triangle">
              <a:avLst/>
            </a:prstGeom>
            <a:solidFill>
              <a:srgbClr val="0082D2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Равнобедренный треугольник 9"/>
            <p:cNvSpPr/>
            <p:nvPr/>
          </p:nvSpPr>
          <p:spPr>
            <a:xfrm>
              <a:off x="-1692696" y="-59816"/>
              <a:ext cx="1512168" cy="1191406"/>
            </a:xfrm>
            <a:prstGeom prst="triangle">
              <a:avLst/>
            </a:prstGeom>
            <a:solidFill>
              <a:srgbClr val="008EE6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>
              <a:off x="-1476672" y="280586"/>
              <a:ext cx="1080120" cy="851004"/>
            </a:xfrm>
            <a:prstGeom prst="triangle">
              <a:avLst/>
            </a:prstGeom>
            <a:solidFill>
              <a:srgbClr val="11A4FF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329337" y="1023325"/>
            <a:ext cx="5117762" cy="4175821"/>
            <a:chOff x="464807" y="1036672"/>
            <a:chExt cx="5117762" cy="4175821"/>
          </a:xfrm>
        </p:grpSpPr>
        <p:sp>
          <p:nvSpPr>
            <p:cNvPr id="13" name="TextBox 12"/>
            <p:cNvSpPr txBox="1"/>
            <p:nvPr/>
          </p:nvSpPr>
          <p:spPr>
            <a:xfrm>
              <a:off x="482696" y="1652278"/>
              <a:ext cx="5099873" cy="932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ru-RU" sz="20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 Black" panose="020B0A04020102020204" pitchFamily="34" charset="0"/>
                </a:rPr>
                <a:t>Практика применения ЕНС, изменения в налоговом законодательстве </a:t>
              </a:r>
              <a:r>
                <a:rPr lang="ru-RU" sz="4000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с</a:t>
              </a:r>
              <a:endParaRPr lang="ru-RU" sz="40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grpSp>
          <p:nvGrpSpPr>
            <p:cNvPr id="14" name="Группа 13"/>
            <p:cNvGrpSpPr/>
            <p:nvPr/>
          </p:nvGrpSpPr>
          <p:grpSpPr>
            <a:xfrm>
              <a:off x="523839" y="1036672"/>
              <a:ext cx="1491631" cy="443666"/>
              <a:chOff x="-9492" y="176678"/>
              <a:chExt cx="1491682" cy="443666"/>
            </a:xfrm>
          </p:grpSpPr>
          <p:pic>
            <p:nvPicPr>
              <p:cNvPr id="15" name="Рисунок 14" descr="G:\Управление ФНС\!Fирменный стиль\FNS_logo_.png"/>
              <p:cNvPicPr/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-9492" y="176678"/>
                <a:ext cx="432049" cy="443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" name="TextBox 15"/>
              <p:cNvSpPr txBox="1"/>
              <p:nvPr/>
            </p:nvSpPr>
            <p:spPr>
              <a:xfrm>
                <a:off x="402070" y="283095"/>
                <a:ext cx="108012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9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ФНС России</a:t>
                </a:r>
              </a:p>
            </p:txBody>
          </p:sp>
        </p:grpSp>
        <p:sp>
          <p:nvSpPr>
            <p:cNvPr id="18" name="Прямоугольник 17"/>
            <p:cNvSpPr/>
            <p:nvPr/>
          </p:nvSpPr>
          <p:spPr>
            <a:xfrm>
              <a:off x="464807" y="3150390"/>
              <a:ext cx="4572000" cy="206210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/>
              <a:r>
                <a:rPr lang="ru-RU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Докладчик</a:t>
              </a:r>
              <a:r>
                <a:rPr lang="ru-RU" sz="16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r>
                <a:rPr lang="ru-RU" sz="1600" b="1" dirty="0" err="1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Несонова</a:t>
              </a:r>
              <a:r>
                <a:rPr lang="ru-RU" sz="16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А.М., </a:t>
              </a:r>
            </a:p>
            <a:p>
              <a:pPr lvl="0"/>
              <a:r>
                <a:rPr lang="ru-RU" sz="16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Заместитель начальника</a:t>
              </a:r>
            </a:p>
            <a:p>
              <a:pPr lvl="0"/>
              <a:r>
                <a:rPr lang="ru-RU" sz="16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Межрайонной ИФНС</a:t>
              </a:r>
              <a:r>
                <a:rPr lang="en-US" sz="16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6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России </a:t>
              </a:r>
            </a:p>
            <a:p>
              <a:pPr lvl="0"/>
              <a:r>
                <a:rPr lang="ru-RU" sz="16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№ 14 по Ставропольскому краю</a:t>
              </a:r>
            </a:p>
            <a:p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r>
                <a:rPr lang="ru-RU" sz="1600" b="1" dirty="0" err="1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Несонова</a:t>
              </a:r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А.М., </a:t>
              </a:r>
            </a:p>
            <a:p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Заместитель начальника</a:t>
              </a:r>
            </a:p>
            <a:p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Межрайонной ИФНС</a:t>
              </a:r>
              <a:r>
                <a:rPr 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России </a:t>
              </a:r>
            </a:p>
            <a:p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№ </a:t>
              </a:r>
              <a:r>
                <a:rPr lang="ru-RU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 по Ставропольскому краю</a:t>
              </a:r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7778741" y="2697258"/>
            <a:ext cx="989903" cy="177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Шеврон 22"/>
          <p:cNvSpPr/>
          <p:nvPr/>
        </p:nvSpPr>
        <p:spPr>
          <a:xfrm>
            <a:off x="3524808" y="0"/>
            <a:ext cx="2708362" cy="5158969"/>
          </a:xfrm>
          <a:prstGeom prst="chevron">
            <a:avLst>
              <a:gd name="adj" fmla="val 89316"/>
            </a:avLst>
          </a:prstGeom>
          <a:solidFill>
            <a:srgbClr val="11A4FF"/>
          </a:solidFill>
          <a:ln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-9354" y="1746587"/>
            <a:ext cx="272957" cy="825163"/>
          </a:xfrm>
          <a:prstGeom prst="rect">
            <a:avLst/>
          </a:prstGeom>
          <a:solidFill>
            <a:srgbClr val="D8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89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744362" y="3391126"/>
            <a:ext cx="385930" cy="397976"/>
            <a:chOff x="1159041" y="2238097"/>
            <a:chExt cx="723951" cy="714709"/>
          </a:xfrm>
        </p:grpSpPr>
        <p:pic>
          <p:nvPicPr>
            <p:cNvPr id="4" name="图片 5">
              <a:extLst>
                <a:ext uri="{FF2B5EF4-FFF2-40B4-BE49-F238E27FC236}">
                  <a16:creationId xmlns="" xmlns:a16="http://schemas.microsoft.com/office/drawing/2014/main" id="{09863E86-BE27-9842-AD37-6FA0E3CB7A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59041" y="2238097"/>
              <a:ext cx="723951" cy="714709"/>
            </a:xfrm>
            <a:prstGeom prst="rect">
              <a:avLst/>
            </a:prstGeom>
          </p:spPr>
        </p:pic>
        <p:sp>
          <p:nvSpPr>
            <p:cNvPr id="5" name="Прямоугольник 4"/>
            <p:cNvSpPr/>
            <p:nvPr/>
          </p:nvSpPr>
          <p:spPr>
            <a:xfrm>
              <a:off x="1291906" y="2321662"/>
              <a:ext cx="529837" cy="5803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kumimoji="1" lang="ru-RU" sz="1500" b="1" dirty="0">
                  <a:solidFill>
                    <a:srgbClr val="002465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5</a:t>
              </a:r>
              <a:endParaRPr lang="ru-RU" sz="1100" b="1" spc="-60" dirty="0">
                <a:solidFill>
                  <a:srgbClr val="002465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</p:grpSp>
      <p:sp>
        <p:nvSpPr>
          <p:cNvPr id="6" name="文本框 1">
            <a:extLst>
              <a:ext uri="{FF2B5EF4-FFF2-40B4-BE49-F238E27FC236}">
                <a16:creationId xmlns="" xmlns:a16="http://schemas.microsoft.com/office/drawing/2014/main" id="{562C50D5-983D-F503-5119-97727E35B1DB}"/>
              </a:ext>
            </a:extLst>
          </p:cNvPr>
          <p:cNvSpPr txBox="1"/>
          <p:nvPr/>
        </p:nvSpPr>
        <p:spPr>
          <a:xfrm>
            <a:off x="-235514" y="-18300"/>
            <a:ext cx="6589262" cy="435507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 algn="ctr"/>
            <a:r>
              <a:rPr kumimoji="1" lang="ru-RU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Внесудебное взыскание задолженности с ФЛ</a:t>
            </a:r>
          </a:p>
        </p:txBody>
      </p:sp>
      <p:pic>
        <p:nvPicPr>
          <p:cNvPr id="7" name="图片 5">
            <a:extLst>
              <a:ext uri="{FF2B5EF4-FFF2-40B4-BE49-F238E27FC236}">
                <a16:creationId xmlns="" xmlns:a16="http://schemas.microsoft.com/office/drawing/2014/main" id="{09863E86-BE27-9842-AD37-6FA0E3CB7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6277" y="4370598"/>
            <a:ext cx="310763" cy="306796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-117297" y="524191"/>
            <a:ext cx="1020494" cy="922846"/>
            <a:chOff x="427512" y="1141367"/>
            <a:chExt cx="1947553" cy="1890045"/>
          </a:xfrm>
        </p:grpSpPr>
        <p:pic>
          <p:nvPicPr>
            <p:cNvPr id="9" name="图片 4">
              <a:extLst>
                <a:ext uri="{FF2B5EF4-FFF2-40B4-BE49-F238E27FC236}">
                  <a16:creationId xmlns="" xmlns:a16="http://schemas.microsoft.com/office/drawing/2014/main" id="{BC356C2A-8C23-4E46-B853-6643FA588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7512" y="1141367"/>
              <a:ext cx="1947553" cy="1890045"/>
            </a:xfrm>
            <a:prstGeom prst="rect">
              <a:avLst/>
            </a:prstGeom>
          </p:spPr>
        </p:pic>
        <p:sp>
          <p:nvSpPr>
            <p:cNvPr id="10" name="Овал 9">
              <a:extLst>
                <a:ext uri="{FF2B5EF4-FFF2-40B4-BE49-F238E27FC236}">
                  <a16:creationId xmlns="" xmlns:a16="http://schemas.microsoft.com/office/drawing/2014/main" id="{8C03000C-CEA3-1561-C24D-D81085AF9937}"/>
                </a:ext>
              </a:extLst>
            </p:cNvPr>
            <p:cNvSpPr/>
            <p:nvPr/>
          </p:nvSpPr>
          <p:spPr>
            <a:xfrm>
              <a:off x="803319" y="1483549"/>
              <a:ext cx="1120484" cy="1093396"/>
            </a:xfrm>
            <a:prstGeom prst="ellipse">
              <a:avLst/>
            </a:prstGeom>
            <a:solidFill>
              <a:srgbClr val="002060"/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="" xmlns:a16="http://schemas.microsoft.com/office/drawing/2014/main" id="{8A09BFEC-D22F-21C8-2FBD-A6A0DF9D5D7A}"/>
                </a:ext>
              </a:extLst>
            </p:cNvPr>
            <p:cNvSpPr/>
            <p:nvPr/>
          </p:nvSpPr>
          <p:spPr>
            <a:xfrm>
              <a:off x="781018" y="1700324"/>
              <a:ext cx="1182451" cy="11346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500" spc="-60" dirty="0">
                  <a:solidFill>
                    <a:schemeClr val="bg1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rPr>
                <a:t>Было</a:t>
              </a:r>
            </a:p>
          </p:txBody>
        </p:sp>
      </p:grpSp>
      <p:sp>
        <p:nvSpPr>
          <p:cNvPr id="12" name="Овал 11">
            <a:extLst>
              <a:ext uri="{FF2B5EF4-FFF2-40B4-BE49-F238E27FC236}">
                <a16:creationId xmlns="" xmlns:a16="http://schemas.microsoft.com/office/drawing/2014/main" id="{B78C054B-65BF-D475-1437-6BEF875C86C3}"/>
              </a:ext>
            </a:extLst>
          </p:cNvPr>
          <p:cNvSpPr/>
          <p:nvPr/>
        </p:nvSpPr>
        <p:spPr>
          <a:xfrm>
            <a:off x="7172364" y="-762597"/>
            <a:ext cx="218046" cy="219560"/>
          </a:xfrm>
          <a:prstGeom prst="ellipse">
            <a:avLst/>
          </a:prstGeom>
          <a:solidFill>
            <a:srgbClr val="0315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2727746" y="633922"/>
            <a:ext cx="542963" cy="536032"/>
            <a:chOff x="1131052" y="2210945"/>
            <a:chExt cx="723951" cy="714709"/>
          </a:xfrm>
        </p:grpSpPr>
        <p:pic>
          <p:nvPicPr>
            <p:cNvPr id="14" name="图片 5">
              <a:extLst>
                <a:ext uri="{FF2B5EF4-FFF2-40B4-BE49-F238E27FC236}">
                  <a16:creationId xmlns="" xmlns:a16="http://schemas.microsoft.com/office/drawing/2014/main" id="{09863E86-BE27-9842-AD37-6FA0E3CB7A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1052" y="2210945"/>
              <a:ext cx="723951" cy="714709"/>
            </a:xfrm>
            <a:prstGeom prst="rect">
              <a:avLst/>
            </a:prstGeom>
          </p:spPr>
        </p:pic>
        <p:sp>
          <p:nvSpPr>
            <p:cNvPr id="15" name="Прямоугольник 14"/>
            <p:cNvSpPr/>
            <p:nvPr/>
          </p:nvSpPr>
          <p:spPr>
            <a:xfrm>
              <a:off x="1346993" y="2337466"/>
              <a:ext cx="353088" cy="492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kumimoji="1" lang="en-US" b="1" dirty="0">
                  <a:solidFill>
                    <a:srgbClr val="002465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1</a:t>
              </a:r>
              <a:endParaRPr lang="ru-RU" sz="1200" b="1" spc="-60" dirty="0">
                <a:solidFill>
                  <a:srgbClr val="002465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56248" y="1332448"/>
            <a:ext cx="542963" cy="536032"/>
            <a:chOff x="1131052" y="2210945"/>
            <a:chExt cx="723951" cy="714709"/>
          </a:xfrm>
        </p:grpSpPr>
        <p:pic>
          <p:nvPicPr>
            <p:cNvPr id="17" name="图片 5">
              <a:extLst>
                <a:ext uri="{FF2B5EF4-FFF2-40B4-BE49-F238E27FC236}">
                  <a16:creationId xmlns="" xmlns:a16="http://schemas.microsoft.com/office/drawing/2014/main" id="{09863E86-BE27-9842-AD37-6FA0E3CB7A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1052" y="2210945"/>
              <a:ext cx="723951" cy="714709"/>
            </a:xfrm>
            <a:prstGeom prst="rect">
              <a:avLst/>
            </a:prstGeom>
          </p:spPr>
        </p:pic>
        <p:sp>
          <p:nvSpPr>
            <p:cNvPr id="18" name="Прямоугольник 17"/>
            <p:cNvSpPr/>
            <p:nvPr/>
          </p:nvSpPr>
          <p:spPr>
            <a:xfrm>
              <a:off x="1346993" y="2337466"/>
              <a:ext cx="402248" cy="492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kumimoji="1" lang="en-US" b="1" dirty="0">
                  <a:solidFill>
                    <a:srgbClr val="002465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2</a:t>
              </a:r>
              <a:endParaRPr lang="ru-RU" sz="1200" b="1" spc="-60" dirty="0">
                <a:solidFill>
                  <a:srgbClr val="002465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232392" y="1810875"/>
            <a:ext cx="542963" cy="536032"/>
            <a:chOff x="1131052" y="2210945"/>
            <a:chExt cx="723951" cy="714709"/>
          </a:xfrm>
        </p:grpSpPr>
        <p:pic>
          <p:nvPicPr>
            <p:cNvPr id="20" name="图片 5">
              <a:extLst>
                <a:ext uri="{FF2B5EF4-FFF2-40B4-BE49-F238E27FC236}">
                  <a16:creationId xmlns="" xmlns:a16="http://schemas.microsoft.com/office/drawing/2014/main" id="{09863E86-BE27-9842-AD37-6FA0E3CB7A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1052" y="2210945"/>
              <a:ext cx="723951" cy="714709"/>
            </a:xfrm>
            <a:prstGeom prst="rect">
              <a:avLst/>
            </a:prstGeom>
          </p:spPr>
        </p:pic>
        <p:sp>
          <p:nvSpPr>
            <p:cNvPr id="21" name="Прямоугольник 20"/>
            <p:cNvSpPr/>
            <p:nvPr/>
          </p:nvSpPr>
          <p:spPr>
            <a:xfrm>
              <a:off x="1318769" y="2322684"/>
              <a:ext cx="402248" cy="492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kumimoji="1" lang="en-US" b="1" dirty="0">
                  <a:solidFill>
                    <a:srgbClr val="002465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3</a:t>
              </a:r>
              <a:endParaRPr lang="ru-RU" sz="1200" b="1" spc="-60" dirty="0">
                <a:solidFill>
                  <a:srgbClr val="002465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1716550" y="2250645"/>
            <a:ext cx="542963" cy="536032"/>
            <a:chOff x="1131052" y="2210945"/>
            <a:chExt cx="723951" cy="714709"/>
          </a:xfrm>
        </p:grpSpPr>
        <p:pic>
          <p:nvPicPr>
            <p:cNvPr id="23" name="图片 5">
              <a:extLst>
                <a:ext uri="{FF2B5EF4-FFF2-40B4-BE49-F238E27FC236}">
                  <a16:creationId xmlns="" xmlns:a16="http://schemas.microsoft.com/office/drawing/2014/main" id="{09863E86-BE27-9842-AD37-6FA0E3CB7A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1052" y="2210945"/>
              <a:ext cx="723951" cy="714709"/>
            </a:xfrm>
            <a:prstGeom prst="rect">
              <a:avLst/>
            </a:prstGeom>
          </p:spPr>
        </p:pic>
        <p:sp>
          <p:nvSpPr>
            <p:cNvPr id="24" name="Прямоугольник 23"/>
            <p:cNvSpPr/>
            <p:nvPr/>
          </p:nvSpPr>
          <p:spPr>
            <a:xfrm>
              <a:off x="1297829" y="2322389"/>
              <a:ext cx="406523" cy="492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kumimoji="1" lang="en-US" b="1" dirty="0">
                  <a:solidFill>
                    <a:srgbClr val="002465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4</a:t>
              </a:r>
              <a:endParaRPr lang="ru-RU" sz="1200" b="1" spc="-60" dirty="0">
                <a:solidFill>
                  <a:srgbClr val="002465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</p:grpSp>
      <p:cxnSp>
        <p:nvCxnSpPr>
          <p:cNvPr id="25" name="Прямая со стрелкой 24"/>
          <p:cNvCxnSpPr>
            <a:cxnSpLocks/>
          </p:cNvCxnSpPr>
          <p:nvPr/>
        </p:nvCxnSpPr>
        <p:spPr>
          <a:xfrm>
            <a:off x="1945688" y="1081211"/>
            <a:ext cx="0" cy="139635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5">
            <a:extLst>
              <a:ext uri="{FF2B5EF4-FFF2-40B4-BE49-F238E27FC236}">
                <a16:creationId xmlns="" xmlns:a16="http://schemas.microsoft.com/office/drawing/2014/main" id="{09863E86-BE27-9842-AD37-6FA0E3CB7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6664" y="2556348"/>
            <a:ext cx="423467" cy="418061"/>
          </a:xfrm>
          <a:prstGeom prst="rect">
            <a:avLst/>
          </a:prstGeom>
        </p:spPr>
      </p:pic>
      <p:pic>
        <p:nvPicPr>
          <p:cNvPr id="27" name="图片 5">
            <a:extLst>
              <a:ext uri="{FF2B5EF4-FFF2-40B4-BE49-F238E27FC236}">
                <a16:creationId xmlns="" xmlns:a16="http://schemas.microsoft.com/office/drawing/2014/main" id="{09863E86-BE27-9842-AD37-6FA0E3CB7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5278" y="-537512"/>
            <a:ext cx="391969" cy="386965"/>
          </a:xfrm>
          <a:prstGeom prst="rect">
            <a:avLst/>
          </a:prstGeom>
        </p:spPr>
      </p:pic>
      <p:grpSp>
        <p:nvGrpSpPr>
          <p:cNvPr id="28" name="Группа 27">
            <a:extLst>
              <a:ext uri="{FF2B5EF4-FFF2-40B4-BE49-F238E27FC236}">
                <a16:creationId xmlns="" xmlns:a16="http://schemas.microsoft.com/office/drawing/2014/main" id="{DF115523-90BF-E78C-BC12-CDD919C29912}"/>
              </a:ext>
            </a:extLst>
          </p:cNvPr>
          <p:cNvGrpSpPr/>
          <p:nvPr/>
        </p:nvGrpSpPr>
        <p:grpSpPr>
          <a:xfrm>
            <a:off x="79622" y="752857"/>
            <a:ext cx="3626384" cy="2785299"/>
            <a:chOff x="-488486" y="1165149"/>
            <a:chExt cx="5574167" cy="5636550"/>
          </a:xfrm>
        </p:grpSpPr>
        <p:grpSp>
          <p:nvGrpSpPr>
            <p:cNvPr id="29" name="Группа 28"/>
            <p:cNvGrpSpPr/>
            <p:nvPr/>
          </p:nvGrpSpPr>
          <p:grpSpPr>
            <a:xfrm>
              <a:off x="1218656" y="1165149"/>
              <a:ext cx="2310008" cy="614516"/>
              <a:chOff x="1789269" y="1624890"/>
              <a:chExt cx="3113595" cy="937325"/>
            </a:xfrm>
            <a:solidFill>
              <a:srgbClr val="002060"/>
            </a:solidFill>
          </p:grpSpPr>
          <p:sp>
            <p:nvSpPr>
              <p:cNvPr id="51" name="Скругленный прямоугольник 50"/>
              <p:cNvSpPr/>
              <p:nvPr/>
            </p:nvSpPr>
            <p:spPr>
              <a:xfrm>
                <a:off x="1789269" y="1624890"/>
                <a:ext cx="3095691" cy="937325"/>
              </a:xfrm>
              <a:prstGeom prst="roundRect">
                <a:avLst>
                  <a:gd name="adj" fmla="val 95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00"/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="" xmlns:a16="http://schemas.microsoft.com/office/drawing/2014/main" id="{A8083406-D352-6683-3C09-35FFA9D37DE3}"/>
                  </a:ext>
                </a:extLst>
              </p:cNvPr>
              <p:cNvSpPr txBox="1"/>
              <p:nvPr/>
            </p:nvSpPr>
            <p:spPr>
              <a:xfrm>
                <a:off x="1789269" y="1701107"/>
                <a:ext cx="3113595" cy="7600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0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требование об уплате</a:t>
                </a:r>
                <a:r>
                  <a:rPr lang="ru-RU" sz="1000" b="1" spc="-60" dirty="0">
                    <a:solidFill>
                      <a:schemeClr val="bg1"/>
                    </a:solidFill>
                    <a:latin typeface="Arial" pitchFamily="34" charset="0"/>
                    <a:ea typeface="Roboto Condensed" panose="02000000000000000000" pitchFamily="2" charset="0"/>
                    <a:cs typeface="Arial" pitchFamily="34" charset="0"/>
                  </a:rPr>
                  <a:t> </a:t>
                </a:r>
              </a:p>
            </p:txBody>
          </p:sp>
        </p:grpSp>
        <p:grpSp>
          <p:nvGrpSpPr>
            <p:cNvPr id="30" name="Группа 29"/>
            <p:cNvGrpSpPr/>
            <p:nvPr/>
          </p:nvGrpSpPr>
          <p:grpSpPr>
            <a:xfrm>
              <a:off x="407287" y="2112210"/>
              <a:ext cx="3998385" cy="1147496"/>
              <a:chOff x="6064004" y="1666920"/>
              <a:chExt cx="3251823" cy="1047819"/>
            </a:xfrm>
            <a:solidFill>
              <a:srgbClr val="002060"/>
            </a:solidFill>
          </p:grpSpPr>
          <p:sp>
            <p:nvSpPr>
              <p:cNvPr id="49" name="Скругленный прямоугольник 48"/>
              <p:cNvSpPr/>
              <p:nvPr/>
            </p:nvSpPr>
            <p:spPr>
              <a:xfrm>
                <a:off x="6119919" y="1672335"/>
                <a:ext cx="3195908" cy="1042404"/>
              </a:xfrm>
              <a:prstGeom prst="roundRect">
                <a:avLst>
                  <a:gd name="adj" fmla="val 95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00" b="1"/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="" xmlns:a16="http://schemas.microsoft.com/office/drawing/2014/main" id="{A8083406-D352-6683-3C09-35FFA9D37DE3}"/>
                  </a:ext>
                </a:extLst>
              </p:cNvPr>
              <p:cNvSpPr txBox="1"/>
              <p:nvPr/>
            </p:nvSpPr>
            <p:spPr>
              <a:xfrm>
                <a:off x="6064004" y="1666920"/>
                <a:ext cx="3145214" cy="10237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0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решение о взыскании задолженности за счет денежных средств на счетах налогоплательщиков </a:t>
                </a:r>
              </a:p>
            </p:txBody>
          </p:sp>
        </p:grpSp>
        <p:grpSp>
          <p:nvGrpSpPr>
            <p:cNvPr id="31" name="Группа 30"/>
            <p:cNvGrpSpPr/>
            <p:nvPr/>
          </p:nvGrpSpPr>
          <p:grpSpPr>
            <a:xfrm>
              <a:off x="575187" y="3483132"/>
              <a:ext cx="3731342" cy="831591"/>
              <a:chOff x="6089982" y="1624890"/>
              <a:chExt cx="3195908" cy="1278743"/>
            </a:xfrm>
            <a:solidFill>
              <a:srgbClr val="002060"/>
            </a:solidFill>
          </p:grpSpPr>
          <p:sp>
            <p:nvSpPr>
              <p:cNvPr id="47" name="Скругленный прямоугольник 46"/>
              <p:cNvSpPr/>
              <p:nvPr/>
            </p:nvSpPr>
            <p:spPr>
              <a:xfrm>
                <a:off x="6089982" y="1624890"/>
                <a:ext cx="3195908" cy="1064662"/>
              </a:xfrm>
              <a:prstGeom prst="roundRect">
                <a:avLst>
                  <a:gd name="adj" fmla="val 95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00"/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="" xmlns:a16="http://schemas.microsoft.com/office/drawing/2014/main" id="{A8083406-D352-6683-3C09-35FFA9D37DE3}"/>
                  </a:ext>
                </a:extLst>
              </p:cNvPr>
              <p:cNvSpPr txBox="1"/>
              <p:nvPr/>
            </p:nvSpPr>
            <p:spPr>
              <a:xfrm>
                <a:off x="6123919" y="1658560"/>
                <a:ext cx="3038251" cy="12450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0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заявление о вынесении судебного приказа</a:t>
                </a:r>
              </a:p>
            </p:txBody>
          </p:sp>
        </p:grpSp>
        <p:grpSp>
          <p:nvGrpSpPr>
            <p:cNvPr id="32" name="Группа 31"/>
            <p:cNvGrpSpPr/>
            <p:nvPr/>
          </p:nvGrpSpPr>
          <p:grpSpPr>
            <a:xfrm>
              <a:off x="83983" y="4448649"/>
              <a:ext cx="2032221" cy="498271"/>
              <a:chOff x="2265275" y="1590106"/>
              <a:chExt cx="1952279" cy="394832"/>
            </a:xfrm>
            <a:solidFill>
              <a:srgbClr val="002060"/>
            </a:solidFill>
          </p:grpSpPr>
          <p:sp>
            <p:nvSpPr>
              <p:cNvPr id="45" name="Скругленный прямоугольник 44"/>
              <p:cNvSpPr/>
              <p:nvPr/>
            </p:nvSpPr>
            <p:spPr>
              <a:xfrm>
                <a:off x="2265275" y="1590107"/>
                <a:ext cx="1952279" cy="361881"/>
              </a:xfrm>
              <a:prstGeom prst="roundRect">
                <a:avLst>
                  <a:gd name="adj" fmla="val 95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00"/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="" xmlns:a16="http://schemas.microsoft.com/office/drawing/2014/main" id="{A8083406-D352-6683-3C09-35FFA9D37DE3}"/>
                  </a:ext>
                </a:extLst>
              </p:cNvPr>
              <p:cNvSpPr txBox="1"/>
              <p:nvPr/>
            </p:nvSpPr>
            <p:spPr>
              <a:xfrm>
                <a:off x="2316383" y="1590106"/>
                <a:ext cx="1730111" cy="394832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0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судебный приказ</a:t>
                </a:r>
              </a:p>
            </p:txBody>
          </p:sp>
        </p:grpSp>
        <p:grpSp>
          <p:nvGrpSpPr>
            <p:cNvPr id="33" name="Группа 32">
              <a:extLst>
                <a:ext uri="{FF2B5EF4-FFF2-40B4-BE49-F238E27FC236}">
                  <a16:creationId xmlns="" xmlns:a16="http://schemas.microsoft.com/office/drawing/2014/main" id="{ACE7CDC8-BDCE-E717-0D83-CCC936C5C913}"/>
                </a:ext>
              </a:extLst>
            </p:cNvPr>
            <p:cNvGrpSpPr/>
            <p:nvPr/>
          </p:nvGrpSpPr>
          <p:grpSpPr>
            <a:xfrm>
              <a:off x="-488486" y="5197729"/>
              <a:ext cx="2717377" cy="1557027"/>
              <a:chOff x="-488486" y="5197729"/>
              <a:chExt cx="2717377" cy="1557027"/>
            </a:xfrm>
          </p:grpSpPr>
          <p:sp>
            <p:nvSpPr>
              <p:cNvPr id="43" name="Скругленный прямоугольник 42"/>
              <p:cNvSpPr/>
              <p:nvPr/>
            </p:nvSpPr>
            <p:spPr>
              <a:xfrm>
                <a:off x="-488486" y="5197729"/>
                <a:ext cx="2717377" cy="1557027"/>
              </a:xfrm>
              <a:prstGeom prst="roundRect">
                <a:avLst>
                  <a:gd name="adj" fmla="val 9501"/>
                </a:avLst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00"/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="" xmlns:a16="http://schemas.microsoft.com/office/drawing/2014/main" id="{A8083406-D352-6683-3C09-35FFA9D37DE3}"/>
                  </a:ext>
                </a:extLst>
              </p:cNvPr>
              <p:cNvSpPr txBox="1"/>
              <p:nvPr/>
            </p:nvSpPr>
            <p:spPr>
              <a:xfrm>
                <a:off x="-370703" y="5197729"/>
                <a:ext cx="2542197" cy="14325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0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поручение  на списание и перечисление суммы задолженности со счетов налогоплательщика</a:t>
                </a:r>
              </a:p>
            </p:txBody>
          </p:sp>
        </p:grpSp>
        <p:grpSp>
          <p:nvGrpSpPr>
            <p:cNvPr id="34" name="Группа 33">
              <a:extLst>
                <a:ext uri="{FF2B5EF4-FFF2-40B4-BE49-F238E27FC236}">
                  <a16:creationId xmlns="" xmlns:a16="http://schemas.microsoft.com/office/drawing/2014/main" id="{54169CE5-7A17-3F0C-6969-BF4C7E420E4E}"/>
                </a:ext>
              </a:extLst>
            </p:cNvPr>
            <p:cNvGrpSpPr/>
            <p:nvPr/>
          </p:nvGrpSpPr>
          <p:grpSpPr>
            <a:xfrm>
              <a:off x="2590675" y="5359229"/>
              <a:ext cx="2459264" cy="809694"/>
              <a:chOff x="2653094" y="5564009"/>
              <a:chExt cx="1916409" cy="809694"/>
            </a:xfrm>
          </p:grpSpPr>
          <p:sp>
            <p:nvSpPr>
              <p:cNvPr id="41" name="Скругленный прямоугольник 40"/>
              <p:cNvSpPr/>
              <p:nvPr/>
            </p:nvSpPr>
            <p:spPr>
              <a:xfrm>
                <a:off x="2653094" y="5626246"/>
                <a:ext cx="1916409" cy="692370"/>
              </a:xfrm>
              <a:prstGeom prst="roundRect">
                <a:avLst>
                  <a:gd name="adj" fmla="val 9501"/>
                </a:avLst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00" dirty="0"/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="" xmlns:a16="http://schemas.microsoft.com/office/drawing/2014/main" id="{A8083406-D352-6683-3C09-35FFA9D37DE3}"/>
                  </a:ext>
                </a:extLst>
              </p:cNvPr>
              <p:cNvSpPr txBox="1"/>
              <p:nvPr/>
            </p:nvSpPr>
            <p:spPr>
              <a:xfrm>
                <a:off x="2665691" y="5564009"/>
                <a:ext cx="1773573" cy="8096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0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административное исковое заявление</a:t>
                </a:r>
              </a:p>
            </p:txBody>
          </p:sp>
        </p:grpSp>
        <p:grpSp>
          <p:nvGrpSpPr>
            <p:cNvPr id="35" name="Группа 34"/>
            <p:cNvGrpSpPr/>
            <p:nvPr/>
          </p:nvGrpSpPr>
          <p:grpSpPr>
            <a:xfrm>
              <a:off x="2590674" y="6303426"/>
              <a:ext cx="2495007" cy="498273"/>
              <a:chOff x="2252624" y="1788632"/>
              <a:chExt cx="1952279" cy="892775"/>
            </a:xfrm>
            <a:solidFill>
              <a:srgbClr val="002060"/>
            </a:solidFill>
          </p:grpSpPr>
          <p:sp>
            <p:nvSpPr>
              <p:cNvPr id="39" name="Скругленный прямоугольник 38"/>
              <p:cNvSpPr/>
              <p:nvPr/>
            </p:nvSpPr>
            <p:spPr>
              <a:xfrm>
                <a:off x="2252624" y="1788633"/>
                <a:ext cx="1952279" cy="808667"/>
              </a:xfrm>
              <a:prstGeom prst="roundRect">
                <a:avLst>
                  <a:gd name="adj" fmla="val 95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00"/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="" xmlns:a16="http://schemas.microsoft.com/office/drawing/2014/main" id="{A8083406-D352-6683-3C09-35FFA9D37DE3}"/>
                  </a:ext>
                </a:extLst>
              </p:cNvPr>
              <p:cNvSpPr txBox="1"/>
              <p:nvPr/>
            </p:nvSpPr>
            <p:spPr>
              <a:xfrm>
                <a:off x="2316049" y="1788632"/>
                <a:ext cx="1730111" cy="892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0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исполнительный лист</a:t>
                </a:r>
              </a:p>
            </p:txBody>
          </p:sp>
        </p:grpSp>
        <p:grpSp>
          <p:nvGrpSpPr>
            <p:cNvPr id="36" name="Группа 35"/>
            <p:cNvGrpSpPr/>
            <p:nvPr/>
          </p:nvGrpSpPr>
          <p:grpSpPr>
            <a:xfrm>
              <a:off x="2647228" y="4382682"/>
              <a:ext cx="2046450" cy="809694"/>
              <a:chOff x="2630672" y="1448548"/>
              <a:chExt cx="1404392" cy="800715"/>
            </a:xfrm>
            <a:solidFill>
              <a:srgbClr val="002060"/>
            </a:solidFill>
          </p:grpSpPr>
          <p:sp>
            <p:nvSpPr>
              <p:cNvPr id="37" name="Скругленный прямоугольник 36"/>
              <p:cNvSpPr/>
              <p:nvPr/>
            </p:nvSpPr>
            <p:spPr>
              <a:xfrm>
                <a:off x="2744868" y="1478739"/>
                <a:ext cx="1184333" cy="748040"/>
              </a:xfrm>
              <a:prstGeom prst="roundRect">
                <a:avLst>
                  <a:gd name="adj" fmla="val 95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00"/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="" xmlns:a16="http://schemas.microsoft.com/office/drawing/2014/main" id="{A8083406-D352-6683-3C09-35FFA9D37DE3}"/>
                  </a:ext>
                </a:extLst>
              </p:cNvPr>
              <p:cNvSpPr txBox="1"/>
              <p:nvPr/>
            </p:nvSpPr>
            <p:spPr>
              <a:xfrm>
                <a:off x="2630672" y="1448548"/>
                <a:ext cx="1404392" cy="8007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0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отмена судебного приказа</a:t>
                </a:r>
              </a:p>
            </p:txBody>
          </p:sp>
        </p:grpSp>
      </p:grpSp>
      <p:cxnSp>
        <p:nvCxnSpPr>
          <p:cNvPr id="53" name="Прямая со стрелкой 52">
            <a:extLst>
              <a:ext uri="{FF2B5EF4-FFF2-40B4-BE49-F238E27FC236}">
                <a16:creationId xmlns="" xmlns:a16="http://schemas.microsoft.com/office/drawing/2014/main" id="{0E519F1F-4BB1-DFCA-0B31-4BDE7739B969}"/>
              </a:ext>
            </a:extLst>
          </p:cNvPr>
          <p:cNvCxnSpPr>
            <a:cxnSpLocks/>
          </p:cNvCxnSpPr>
          <p:nvPr/>
        </p:nvCxnSpPr>
        <p:spPr>
          <a:xfrm>
            <a:off x="1945688" y="1798150"/>
            <a:ext cx="0" cy="117875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>
            <a:extLst>
              <a:ext uri="{FF2B5EF4-FFF2-40B4-BE49-F238E27FC236}">
                <a16:creationId xmlns="" xmlns:a16="http://schemas.microsoft.com/office/drawing/2014/main" id="{EFFF2317-4944-3093-06FC-B3BAAB7967C7}"/>
              </a:ext>
            </a:extLst>
          </p:cNvPr>
          <p:cNvCxnSpPr>
            <a:cxnSpLocks/>
          </p:cNvCxnSpPr>
          <p:nvPr/>
        </p:nvCxnSpPr>
        <p:spPr>
          <a:xfrm>
            <a:off x="1190237" y="2240421"/>
            <a:ext cx="0" cy="134976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>
            <a:extLst>
              <a:ext uri="{FF2B5EF4-FFF2-40B4-BE49-F238E27FC236}">
                <a16:creationId xmlns="" xmlns:a16="http://schemas.microsoft.com/office/drawing/2014/main" id="{D12C9954-33E6-85EC-1503-B78603833C68}"/>
              </a:ext>
            </a:extLst>
          </p:cNvPr>
          <p:cNvCxnSpPr>
            <a:cxnSpLocks/>
          </p:cNvCxnSpPr>
          <p:nvPr/>
        </p:nvCxnSpPr>
        <p:spPr>
          <a:xfrm>
            <a:off x="2644239" y="2240421"/>
            <a:ext cx="0" cy="117464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>
            <a:extLst>
              <a:ext uri="{FF2B5EF4-FFF2-40B4-BE49-F238E27FC236}">
                <a16:creationId xmlns="" xmlns:a16="http://schemas.microsoft.com/office/drawing/2014/main" id="{DBB5C092-E3A9-81F3-F249-B08A4F87CC5B}"/>
              </a:ext>
            </a:extLst>
          </p:cNvPr>
          <p:cNvCxnSpPr>
            <a:cxnSpLocks/>
          </p:cNvCxnSpPr>
          <p:nvPr/>
        </p:nvCxnSpPr>
        <p:spPr>
          <a:xfrm>
            <a:off x="1190237" y="2622830"/>
            <a:ext cx="0" cy="117464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>
            <a:extLst>
              <a:ext uri="{FF2B5EF4-FFF2-40B4-BE49-F238E27FC236}">
                <a16:creationId xmlns="" xmlns:a16="http://schemas.microsoft.com/office/drawing/2014/main" id="{316A03B5-D99F-48D0-390A-6B1EC6453C1B}"/>
              </a:ext>
            </a:extLst>
          </p:cNvPr>
          <p:cNvCxnSpPr>
            <a:cxnSpLocks/>
          </p:cNvCxnSpPr>
          <p:nvPr/>
        </p:nvCxnSpPr>
        <p:spPr>
          <a:xfrm>
            <a:off x="2644239" y="2740294"/>
            <a:ext cx="0" cy="117464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>
            <a:extLst>
              <a:ext uri="{FF2B5EF4-FFF2-40B4-BE49-F238E27FC236}">
                <a16:creationId xmlns="" xmlns:a16="http://schemas.microsoft.com/office/drawing/2014/main" id="{3EAEAE3A-DE5F-654B-9137-8FA58F2D0300}"/>
              </a:ext>
            </a:extLst>
          </p:cNvPr>
          <p:cNvCxnSpPr>
            <a:cxnSpLocks/>
          </p:cNvCxnSpPr>
          <p:nvPr/>
        </p:nvCxnSpPr>
        <p:spPr>
          <a:xfrm>
            <a:off x="2644239" y="3186607"/>
            <a:ext cx="0" cy="117464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>
            <a:extLst>
              <a:ext uri="{FF2B5EF4-FFF2-40B4-BE49-F238E27FC236}">
                <a16:creationId xmlns="" xmlns:a16="http://schemas.microsoft.com/office/drawing/2014/main" id="{E5AA67D5-36B8-5641-BCD2-16042B071793}"/>
              </a:ext>
            </a:extLst>
          </p:cNvPr>
          <p:cNvCxnSpPr>
            <a:cxnSpLocks/>
            <a:stCxn id="39" idx="1"/>
            <a:endCxn id="43" idx="3"/>
          </p:cNvCxnSpPr>
          <p:nvPr/>
        </p:nvCxnSpPr>
        <p:spPr>
          <a:xfrm flipH="1" flipV="1">
            <a:off x="1847465" y="3130257"/>
            <a:ext cx="235365" cy="273190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Группа 59">
            <a:extLst>
              <a:ext uri="{FF2B5EF4-FFF2-40B4-BE49-F238E27FC236}">
                <a16:creationId xmlns="" xmlns:a16="http://schemas.microsoft.com/office/drawing/2014/main" id="{DE4E9AC6-9F91-F356-88D7-FB3EDF9B5CAB}"/>
              </a:ext>
            </a:extLst>
          </p:cNvPr>
          <p:cNvGrpSpPr/>
          <p:nvPr/>
        </p:nvGrpSpPr>
        <p:grpSpPr>
          <a:xfrm>
            <a:off x="4508964" y="795181"/>
            <a:ext cx="1949256" cy="2738175"/>
            <a:chOff x="6011952" y="1060241"/>
            <a:chExt cx="2599008" cy="3650901"/>
          </a:xfrm>
        </p:grpSpPr>
        <p:sp>
          <p:nvSpPr>
            <p:cNvPr id="61" name="Скругленный прямоугольник 66">
              <a:extLst>
                <a:ext uri="{FF2B5EF4-FFF2-40B4-BE49-F238E27FC236}">
                  <a16:creationId xmlns="" xmlns:a16="http://schemas.microsoft.com/office/drawing/2014/main" id="{8ED1614C-634D-347A-E5B4-81944EF159F4}"/>
                </a:ext>
              </a:extLst>
            </p:cNvPr>
            <p:cNvSpPr/>
            <p:nvPr/>
          </p:nvSpPr>
          <p:spPr>
            <a:xfrm>
              <a:off x="6036694" y="3577200"/>
              <a:ext cx="2567898" cy="446574"/>
            </a:xfrm>
            <a:prstGeom prst="roundRect">
              <a:avLst>
                <a:gd name="adj" fmla="val 8001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sp>
          <p:nvSpPr>
            <p:cNvPr id="62" name="Скругленный прямоугольник 61">
              <a:extLst>
                <a:ext uri="{FF2B5EF4-FFF2-40B4-BE49-F238E27FC236}">
                  <a16:creationId xmlns="" xmlns:a16="http://schemas.microsoft.com/office/drawing/2014/main" id="{6744C238-715B-7D95-3DC8-3345DB263ECF}"/>
                </a:ext>
              </a:extLst>
            </p:cNvPr>
            <p:cNvSpPr/>
            <p:nvPr/>
          </p:nvSpPr>
          <p:spPr>
            <a:xfrm>
              <a:off x="6038757" y="4136626"/>
              <a:ext cx="2567899" cy="541814"/>
            </a:xfrm>
            <a:prstGeom prst="roundRect">
              <a:avLst>
                <a:gd name="adj" fmla="val 9501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sp>
          <p:nvSpPr>
            <p:cNvPr id="63" name="Скругленный прямоугольник 101">
              <a:extLst>
                <a:ext uri="{FF2B5EF4-FFF2-40B4-BE49-F238E27FC236}">
                  <a16:creationId xmlns="" xmlns:a16="http://schemas.microsoft.com/office/drawing/2014/main" id="{BEF28DAE-DB85-8731-1D79-26727E6E8457}"/>
                </a:ext>
              </a:extLst>
            </p:cNvPr>
            <p:cNvSpPr/>
            <p:nvPr/>
          </p:nvSpPr>
          <p:spPr>
            <a:xfrm>
              <a:off x="6029723" y="2546442"/>
              <a:ext cx="2567022" cy="940454"/>
            </a:xfrm>
            <a:prstGeom prst="roundRect">
              <a:avLst>
                <a:gd name="adj" fmla="val 5589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grpSp>
          <p:nvGrpSpPr>
            <p:cNvPr id="64" name="Группа 63">
              <a:extLst>
                <a:ext uri="{FF2B5EF4-FFF2-40B4-BE49-F238E27FC236}">
                  <a16:creationId xmlns="" xmlns:a16="http://schemas.microsoft.com/office/drawing/2014/main" id="{7919B9EB-2BD9-E49B-037A-40D22E5E932D}"/>
                </a:ext>
              </a:extLst>
            </p:cNvPr>
            <p:cNvGrpSpPr/>
            <p:nvPr/>
          </p:nvGrpSpPr>
          <p:grpSpPr>
            <a:xfrm>
              <a:off x="6011952" y="1060241"/>
              <a:ext cx="2599008" cy="3650901"/>
              <a:chOff x="5626373" y="1060241"/>
              <a:chExt cx="2955567" cy="3650901"/>
            </a:xfrm>
          </p:grpSpPr>
          <p:sp>
            <p:nvSpPr>
              <p:cNvPr id="65" name="TextBox 64">
                <a:extLst>
                  <a:ext uri="{FF2B5EF4-FFF2-40B4-BE49-F238E27FC236}">
                    <a16:creationId xmlns="" xmlns:a16="http://schemas.microsoft.com/office/drawing/2014/main" id="{BD287C4E-0F84-340C-7240-69B97216135B}"/>
                  </a:ext>
                </a:extLst>
              </p:cNvPr>
              <p:cNvSpPr txBox="1"/>
              <p:nvPr/>
            </p:nvSpPr>
            <p:spPr>
              <a:xfrm>
                <a:off x="5626373" y="3522129"/>
                <a:ext cx="2937064" cy="5745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1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возражение налогоплательщика 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="" xmlns:a16="http://schemas.microsoft.com/office/drawing/2014/main" id="{9D91CB07-9889-89FA-D398-32BB06EB2857}"/>
                  </a:ext>
                </a:extLst>
              </p:cNvPr>
              <p:cNvSpPr txBox="1"/>
              <p:nvPr/>
            </p:nvSpPr>
            <p:spPr>
              <a:xfrm>
                <a:off x="5665871" y="4136626"/>
                <a:ext cx="2897566" cy="5745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1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административное исковое заявление</a:t>
                </a:r>
              </a:p>
            </p:txBody>
          </p:sp>
          <p:sp>
            <p:nvSpPr>
              <p:cNvPr id="67" name="Скругленный прямоугольник 37">
                <a:extLst>
                  <a:ext uri="{FF2B5EF4-FFF2-40B4-BE49-F238E27FC236}">
                    <a16:creationId xmlns="" xmlns:a16="http://schemas.microsoft.com/office/drawing/2014/main" id="{E8F21CEC-BF50-4D92-F3B8-97AA9EA7982D}"/>
                  </a:ext>
                </a:extLst>
              </p:cNvPr>
              <p:cNvSpPr/>
              <p:nvPr/>
            </p:nvSpPr>
            <p:spPr>
              <a:xfrm>
                <a:off x="5628078" y="1074862"/>
                <a:ext cx="2927289" cy="366752"/>
              </a:xfrm>
              <a:prstGeom prst="roundRect">
                <a:avLst>
                  <a:gd name="adj" fmla="val 9501"/>
                </a:avLst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100"/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="" xmlns:a16="http://schemas.microsoft.com/office/drawing/2014/main" id="{1555DAA7-036E-1019-2B51-692BA0DE04DC}"/>
                  </a:ext>
                </a:extLst>
              </p:cNvPr>
              <p:cNvSpPr txBox="1"/>
              <p:nvPr/>
            </p:nvSpPr>
            <p:spPr>
              <a:xfrm>
                <a:off x="5626373" y="1060241"/>
                <a:ext cx="2887044" cy="3488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1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требование об уплате</a:t>
                </a:r>
                <a:r>
                  <a:rPr lang="ru-RU" sz="1100" b="1" spc="-60" dirty="0">
                    <a:solidFill>
                      <a:schemeClr val="bg1"/>
                    </a:solidFill>
                    <a:latin typeface="Arial" pitchFamily="34" charset="0"/>
                    <a:ea typeface="Roboto Condensed" panose="02000000000000000000" pitchFamily="2" charset="0"/>
                    <a:cs typeface="Arial" pitchFamily="34" charset="0"/>
                  </a:rPr>
                  <a:t> </a:t>
                </a:r>
              </a:p>
            </p:txBody>
          </p:sp>
          <p:grpSp>
            <p:nvGrpSpPr>
              <p:cNvPr id="69" name="Группа 68">
                <a:extLst>
                  <a:ext uri="{FF2B5EF4-FFF2-40B4-BE49-F238E27FC236}">
                    <a16:creationId xmlns="" xmlns:a16="http://schemas.microsoft.com/office/drawing/2014/main" id="{071A541E-48B9-39BE-6C39-5B070AC5A80D}"/>
                  </a:ext>
                </a:extLst>
              </p:cNvPr>
              <p:cNvGrpSpPr/>
              <p:nvPr/>
            </p:nvGrpSpPr>
            <p:grpSpPr>
              <a:xfrm>
                <a:off x="5628078" y="1467792"/>
                <a:ext cx="2953862" cy="1025921"/>
                <a:chOff x="5712068" y="1551783"/>
                <a:chExt cx="2779351" cy="1366772"/>
              </a:xfrm>
              <a:solidFill>
                <a:srgbClr val="002060"/>
              </a:solidFill>
            </p:grpSpPr>
            <p:sp>
              <p:nvSpPr>
                <p:cNvPr id="71" name="Скругленный прямоугольник 21">
                  <a:extLst>
                    <a:ext uri="{FF2B5EF4-FFF2-40B4-BE49-F238E27FC236}">
                      <a16:creationId xmlns="" xmlns:a16="http://schemas.microsoft.com/office/drawing/2014/main" id="{237C965F-FB01-679C-CBDD-FC76C6238CC4}"/>
                    </a:ext>
                  </a:extLst>
                </p:cNvPr>
                <p:cNvSpPr/>
                <p:nvPr/>
              </p:nvSpPr>
              <p:spPr>
                <a:xfrm>
                  <a:off x="5712068" y="1624890"/>
                  <a:ext cx="2761942" cy="1245774"/>
                </a:xfrm>
                <a:prstGeom prst="roundRect">
                  <a:avLst>
                    <a:gd name="adj" fmla="val 474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100"/>
                </a:p>
              </p:txBody>
            </p:sp>
            <p:sp>
              <p:nvSpPr>
                <p:cNvPr id="72" name="TextBox 71">
                  <a:extLst>
                    <a:ext uri="{FF2B5EF4-FFF2-40B4-BE49-F238E27FC236}">
                      <a16:creationId xmlns="" xmlns:a16="http://schemas.microsoft.com/office/drawing/2014/main" id="{91B7B708-4811-3598-30B5-BAAD5403E724}"/>
                    </a:ext>
                  </a:extLst>
                </p:cNvPr>
                <p:cNvSpPr txBox="1"/>
                <p:nvPr/>
              </p:nvSpPr>
              <p:spPr>
                <a:xfrm>
                  <a:off x="5729476" y="1551783"/>
                  <a:ext cx="2761943" cy="136677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buNone/>
                  </a:pPr>
                  <a:r>
                    <a:rPr kumimoji="1" lang="ru-RU" sz="1100" b="1" dirty="0">
                      <a:solidFill>
                        <a:schemeClr val="bg1"/>
                      </a:solidFill>
                      <a:latin typeface="Yu Gothic UI Light" panose="020B0300000000000000" pitchFamily="34" charset="-128"/>
                      <a:ea typeface="Yu Gothic UI Light" panose="020B0300000000000000" pitchFamily="34" charset="-128"/>
                    </a:rPr>
                    <a:t>решение о взыскании задолженности за счет денежных средств на счетах налогоплательщиков </a:t>
                  </a:r>
                </a:p>
              </p:txBody>
            </p:sp>
          </p:grpSp>
          <p:sp>
            <p:nvSpPr>
              <p:cNvPr id="70" name="TextBox 69">
                <a:extLst>
                  <a:ext uri="{FF2B5EF4-FFF2-40B4-BE49-F238E27FC236}">
                    <a16:creationId xmlns="" xmlns:a16="http://schemas.microsoft.com/office/drawing/2014/main" id="{59B45647-D86F-027B-62B5-06CD9DC0B537}"/>
                  </a:ext>
                </a:extLst>
              </p:cNvPr>
              <p:cNvSpPr txBox="1"/>
              <p:nvPr/>
            </p:nvSpPr>
            <p:spPr>
              <a:xfrm>
                <a:off x="5626375" y="2521681"/>
                <a:ext cx="2946309" cy="10259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kumimoji="1" lang="ru-RU" sz="1100" b="1" dirty="0">
                    <a:solidFill>
                      <a:schemeClr val="bg1"/>
                    </a:solidFill>
                    <a:latin typeface="Yu Gothic UI Light" panose="020B0300000000000000" pitchFamily="34" charset="-128"/>
                    <a:ea typeface="Yu Gothic UI Light" panose="020B0300000000000000" pitchFamily="34" charset="-128"/>
                  </a:rPr>
                  <a:t>поручение  на списание и перечисление суммы задолженности со счетов налогоплательщика</a:t>
                </a:r>
              </a:p>
            </p:txBody>
          </p:sp>
        </p:grpSp>
      </p:grpSp>
      <p:grpSp>
        <p:nvGrpSpPr>
          <p:cNvPr id="73" name="Группа 72">
            <a:extLst>
              <a:ext uri="{FF2B5EF4-FFF2-40B4-BE49-F238E27FC236}">
                <a16:creationId xmlns="" xmlns:a16="http://schemas.microsoft.com/office/drawing/2014/main" id="{AEC87AE4-684A-A51D-ACFE-94082A79CE9C}"/>
              </a:ext>
            </a:extLst>
          </p:cNvPr>
          <p:cNvGrpSpPr/>
          <p:nvPr/>
        </p:nvGrpSpPr>
        <p:grpSpPr>
          <a:xfrm>
            <a:off x="6290215" y="602130"/>
            <a:ext cx="355816" cy="366179"/>
            <a:chOff x="1131052" y="2210945"/>
            <a:chExt cx="723951" cy="714709"/>
          </a:xfrm>
        </p:grpSpPr>
        <p:pic>
          <p:nvPicPr>
            <p:cNvPr id="74" name="图片 5">
              <a:extLst>
                <a:ext uri="{FF2B5EF4-FFF2-40B4-BE49-F238E27FC236}">
                  <a16:creationId xmlns="" xmlns:a16="http://schemas.microsoft.com/office/drawing/2014/main" id="{ECB3104B-21F6-8F21-A015-5F1078C10D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1052" y="2210945"/>
              <a:ext cx="723951" cy="714709"/>
            </a:xfrm>
            <a:prstGeom prst="rect">
              <a:avLst/>
            </a:prstGeom>
          </p:spPr>
        </p:pic>
        <p:sp>
          <p:nvSpPr>
            <p:cNvPr id="75" name="Прямоугольник 74">
              <a:extLst>
                <a:ext uri="{FF2B5EF4-FFF2-40B4-BE49-F238E27FC236}">
                  <a16:creationId xmlns="" xmlns:a16="http://schemas.microsoft.com/office/drawing/2014/main" id="{04804EB5-B1FE-898F-4E0B-602909761953}"/>
                </a:ext>
              </a:extLst>
            </p:cNvPr>
            <p:cNvSpPr/>
            <p:nvPr/>
          </p:nvSpPr>
          <p:spPr>
            <a:xfrm>
              <a:off x="1191999" y="2288076"/>
              <a:ext cx="512710" cy="6307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None/>
              </a:pPr>
              <a:r>
                <a:rPr kumimoji="1" lang="en-US" sz="1500" b="1" dirty="0">
                  <a:solidFill>
                    <a:srgbClr val="002465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1</a:t>
              </a:r>
              <a:endParaRPr lang="ru-RU" sz="1100" b="1" spc="-60" dirty="0">
                <a:solidFill>
                  <a:srgbClr val="002465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</p:grpSp>
      <p:cxnSp>
        <p:nvCxnSpPr>
          <p:cNvPr id="76" name="Прямая соединительная линия 75">
            <a:extLst>
              <a:ext uri="{FF2B5EF4-FFF2-40B4-BE49-F238E27FC236}">
                <a16:creationId xmlns="" xmlns:a16="http://schemas.microsoft.com/office/drawing/2014/main" id="{AFA291E7-35AB-A562-19E1-F4AF6743AD82}"/>
              </a:ext>
            </a:extLst>
          </p:cNvPr>
          <p:cNvCxnSpPr/>
          <p:nvPr/>
        </p:nvCxnSpPr>
        <p:spPr>
          <a:xfrm flipV="1">
            <a:off x="3940677" y="1241473"/>
            <a:ext cx="0" cy="2066996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图片 5">
            <a:extLst>
              <a:ext uri="{FF2B5EF4-FFF2-40B4-BE49-F238E27FC236}">
                <a16:creationId xmlns="" xmlns:a16="http://schemas.microsoft.com/office/drawing/2014/main" id="{C72A8376-665B-AB26-9CC2-211DE4DD0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9313" y="3194415"/>
            <a:ext cx="423467" cy="418061"/>
          </a:xfrm>
          <a:prstGeom prst="rect">
            <a:avLst/>
          </a:prstGeom>
        </p:spPr>
      </p:pic>
      <p:grpSp>
        <p:nvGrpSpPr>
          <p:cNvPr id="78" name="Группа 77">
            <a:extLst>
              <a:ext uri="{FF2B5EF4-FFF2-40B4-BE49-F238E27FC236}">
                <a16:creationId xmlns="" xmlns:a16="http://schemas.microsoft.com/office/drawing/2014/main" id="{EC9A0779-6B65-547C-3D32-59F8CD90508D}"/>
              </a:ext>
            </a:extLst>
          </p:cNvPr>
          <p:cNvGrpSpPr/>
          <p:nvPr/>
        </p:nvGrpSpPr>
        <p:grpSpPr>
          <a:xfrm>
            <a:off x="3450199" y="455890"/>
            <a:ext cx="1020494" cy="922846"/>
            <a:chOff x="427512" y="1141367"/>
            <a:chExt cx="1947553" cy="1890045"/>
          </a:xfrm>
        </p:grpSpPr>
        <p:pic>
          <p:nvPicPr>
            <p:cNvPr id="79" name="图片 4">
              <a:extLst>
                <a:ext uri="{FF2B5EF4-FFF2-40B4-BE49-F238E27FC236}">
                  <a16:creationId xmlns="" xmlns:a16="http://schemas.microsoft.com/office/drawing/2014/main" id="{C91CEC52-D0E5-20C9-594D-9689DEE465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7512" y="1141367"/>
              <a:ext cx="1947553" cy="1890045"/>
            </a:xfrm>
            <a:prstGeom prst="rect">
              <a:avLst/>
            </a:prstGeom>
          </p:spPr>
        </p:pic>
        <p:sp>
          <p:nvSpPr>
            <p:cNvPr id="80" name="Овал 79">
              <a:extLst>
                <a:ext uri="{FF2B5EF4-FFF2-40B4-BE49-F238E27FC236}">
                  <a16:creationId xmlns="" xmlns:a16="http://schemas.microsoft.com/office/drawing/2014/main" id="{0D922FA6-547A-B57E-B85A-164F3C741C06}"/>
                </a:ext>
              </a:extLst>
            </p:cNvPr>
            <p:cNvSpPr/>
            <p:nvPr/>
          </p:nvSpPr>
          <p:spPr>
            <a:xfrm>
              <a:off x="803319" y="1483549"/>
              <a:ext cx="1120484" cy="1093396"/>
            </a:xfrm>
            <a:prstGeom prst="ellipse">
              <a:avLst/>
            </a:prstGeom>
            <a:solidFill>
              <a:srgbClr val="002060"/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/>
            </a:p>
          </p:txBody>
        </p:sp>
        <p:sp>
          <p:nvSpPr>
            <p:cNvPr id="81" name="Прямоугольник 80">
              <a:extLst>
                <a:ext uri="{FF2B5EF4-FFF2-40B4-BE49-F238E27FC236}">
                  <a16:creationId xmlns="" xmlns:a16="http://schemas.microsoft.com/office/drawing/2014/main" id="{F7685397-27DB-014E-4F7C-7A1FDB275128}"/>
                </a:ext>
              </a:extLst>
            </p:cNvPr>
            <p:cNvSpPr/>
            <p:nvPr/>
          </p:nvSpPr>
          <p:spPr>
            <a:xfrm>
              <a:off x="682333" y="1731213"/>
              <a:ext cx="1373204" cy="6618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500" spc="-60" dirty="0">
                  <a:solidFill>
                    <a:schemeClr val="bg1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rPr>
                <a:t>Стало</a:t>
              </a:r>
            </a:p>
          </p:txBody>
        </p:sp>
      </p:grpSp>
      <p:sp>
        <p:nvSpPr>
          <p:cNvPr id="82" name="Стрелка: изогнутая влево 133">
            <a:extLst>
              <a:ext uri="{FF2B5EF4-FFF2-40B4-BE49-F238E27FC236}">
                <a16:creationId xmlns="" xmlns:a16="http://schemas.microsoft.com/office/drawing/2014/main" id="{141748F7-E795-32B3-D973-A31B6EA34CF3}"/>
              </a:ext>
            </a:extLst>
          </p:cNvPr>
          <p:cNvSpPr/>
          <p:nvPr/>
        </p:nvSpPr>
        <p:spPr>
          <a:xfrm>
            <a:off x="6421669" y="945947"/>
            <a:ext cx="369353" cy="715580"/>
          </a:xfrm>
          <a:prstGeom prst="curvedLeftArrow">
            <a:avLst>
              <a:gd name="adj1" fmla="val 21402"/>
              <a:gd name="adj2" fmla="val 50000"/>
              <a:gd name="adj3" fmla="val 34118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3" name="Стрелка: изогнутая влево 134">
            <a:extLst>
              <a:ext uri="{FF2B5EF4-FFF2-40B4-BE49-F238E27FC236}">
                <a16:creationId xmlns="" xmlns:a16="http://schemas.microsoft.com/office/drawing/2014/main" id="{60C49813-C81D-4F5E-B295-4800AAAFD694}"/>
              </a:ext>
            </a:extLst>
          </p:cNvPr>
          <p:cNvSpPr/>
          <p:nvPr/>
        </p:nvSpPr>
        <p:spPr>
          <a:xfrm flipH="1">
            <a:off x="4165662" y="1434323"/>
            <a:ext cx="369353" cy="715580"/>
          </a:xfrm>
          <a:prstGeom prst="curvedLeftArrow">
            <a:avLst>
              <a:gd name="adj1" fmla="val 21402"/>
              <a:gd name="adj2" fmla="val 50000"/>
              <a:gd name="adj3" fmla="val 34118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4" name="Стрелка: изогнутая влево 135">
            <a:extLst>
              <a:ext uri="{FF2B5EF4-FFF2-40B4-BE49-F238E27FC236}">
                <a16:creationId xmlns="" xmlns:a16="http://schemas.microsoft.com/office/drawing/2014/main" id="{46427009-7F0A-64C1-41A3-271B8ABB10C0}"/>
              </a:ext>
            </a:extLst>
          </p:cNvPr>
          <p:cNvSpPr/>
          <p:nvPr/>
        </p:nvSpPr>
        <p:spPr>
          <a:xfrm>
            <a:off x="6434860" y="2182488"/>
            <a:ext cx="369353" cy="715580"/>
          </a:xfrm>
          <a:prstGeom prst="curvedLeftArrow">
            <a:avLst>
              <a:gd name="adj1" fmla="val 21402"/>
              <a:gd name="adj2" fmla="val 50000"/>
              <a:gd name="adj3" fmla="val 34118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5" name="Стрелка: изогнутая влево 136">
            <a:extLst>
              <a:ext uri="{FF2B5EF4-FFF2-40B4-BE49-F238E27FC236}">
                <a16:creationId xmlns="" xmlns:a16="http://schemas.microsoft.com/office/drawing/2014/main" id="{F7340CFB-5201-E885-9D3E-459D6D6AEE49}"/>
              </a:ext>
            </a:extLst>
          </p:cNvPr>
          <p:cNvSpPr/>
          <p:nvPr/>
        </p:nvSpPr>
        <p:spPr>
          <a:xfrm flipH="1">
            <a:off x="4233032" y="2826013"/>
            <a:ext cx="305963" cy="537158"/>
          </a:xfrm>
          <a:prstGeom prst="curvedLeftArrow">
            <a:avLst>
              <a:gd name="adj1" fmla="val 21402"/>
              <a:gd name="adj2" fmla="val 50000"/>
              <a:gd name="adj3" fmla="val 34118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86" name="Группа 85">
            <a:extLst>
              <a:ext uri="{FF2B5EF4-FFF2-40B4-BE49-F238E27FC236}">
                <a16:creationId xmlns="" xmlns:a16="http://schemas.microsoft.com/office/drawing/2014/main" id="{FC058305-9A2F-C216-9786-8EDD26191CB4}"/>
              </a:ext>
            </a:extLst>
          </p:cNvPr>
          <p:cNvGrpSpPr/>
          <p:nvPr/>
        </p:nvGrpSpPr>
        <p:grpSpPr>
          <a:xfrm rot="3295505">
            <a:off x="4192342" y="1073753"/>
            <a:ext cx="335645" cy="335441"/>
            <a:chOff x="1131051" y="2210945"/>
            <a:chExt cx="723951" cy="639524"/>
          </a:xfrm>
        </p:grpSpPr>
        <p:pic>
          <p:nvPicPr>
            <p:cNvPr id="87" name="图片 5">
              <a:extLst>
                <a:ext uri="{FF2B5EF4-FFF2-40B4-BE49-F238E27FC236}">
                  <a16:creationId xmlns="" xmlns:a16="http://schemas.microsoft.com/office/drawing/2014/main" id="{373F6FBF-02A5-D025-26A4-7AF93C95A8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1051" y="2210945"/>
              <a:ext cx="723951" cy="639524"/>
            </a:xfrm>
            <a:prstGeom prst="rect">
              <a:avLst/>
            </a:prstGeom>
          </p:spPr>
        </p:pic>
        <p:sp>
          <p:nvSpPr>
            <p:cNvPr id="88" name="Прямоугольник 87">
              <a:extLst>
                <a:ext uri="{FF2B5EF4-FFF2-40B4-BE49-F238E27FC236}">
                  <a16:creationId xmlns="" xmlns:a16="http://schemas.microsoft.com/office/drawing/2014/main" id="{3710F9B8-399E-636D-BAE9-2B33F7295700}"/>
                </a:ext>
              </a:extLst>
            </p:cNvPr>
            <p:cNvSpPr/>
            <p:nvPr/>
          </p:nvSpPr>
          <p:spPr>
            <a:xfrm rot="18304495">
              <a:off x="1214210" y="2171102"/>
              <a:ext cx="538496" cy="6970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None/>
              </a:pPr>
              <a:r>
                <a:rPr kumimoji="1" lang="ru-RU" sz="1500" b="1" dirty="0">
                  <a:solidFill>
                    <a:srgbClr val="002465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2</a:t>
              </a:r>
              <a:endParaRPr lang="ru-RU" sz="1100" b="1" spc="-60" dirty="0">
                <a:solidFill>
                  <a:srgbClr val="002465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</p:grpSp>
      <p:grpSp>
        <p:nvGrpSpPr>
          <p:cNvPr id="89" name="Группа 88">
            <a:extLst>
              <a:ext uri="{FF2B5EF4-FFF2-40B4-BE49-F238E27FC236}">
                <a16:creationId xmlns="" xmlns:a16="http://schemas.microsoft.com/office/drawing/2014/main" id="{6DC21792-A48D-8DAA-C53E-086D81E63035}"/>
              </a:ext>
            </a:extLst>
          </p:cNvPr>
          <p:cNvGrpSpPr/>
          <p:nvPr/>
        </p:nvGrpSpPr>
        <p:grpSpPr>
          <a:xfrm>
            <a:off x="6427361" y="1794628"/>
            <a:ext cx="307300" cy="393925"/>
            <a:chOff x="1183908" y="2189806"/>
            <a:chExt cx="625239" cy="768863"/>
          </a:xfrm>
        </p:grpSpPr>
        <p:pic>
          <p:nvPicPr>
            <p:cNvPr id="90" name="图片 5">
              <a:extLst>
                <a:ext uri="{FF2B5EF4-FFF2-40B4-BE49-F238E27FC236}">
                  <a16:creationId xmlns="" xmlns:a16="http://schemas.microsoft.com/office/drawing/2014/main" id="{195DC2BA-8C6A-A553-3878-17CA06336F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346439">
              <a:off x="1183908" y="2189806"/>
              <a:ext cx="625239" cy="617257"/>
            </a:xfrm>
            <a:prstGeom prst="rect">
              <a:avLst/>
            </a:prstGeom>
          </p:spPr>
        </p:pic>
        <p:sp>
          <p:nvSpPr>
            <p:cNvPr id="91" name="Прямоугольник 90">
              <a:extLst>
                <a:ext uri="{FF2B5EF4-FFF2-40B4-BE49-F238E27FC236}">
                  <a16:creationId xmlns="" xmlns:a16="http://schemas.microsoft.com/office/drawing/2014/main" id="{5E4ABCAC-3D1F-AC89-FFEF-9E7DC63F4EDB}"/>
                </a:ext>
              </a:extLst>
            </p:cNvPr>
            <p:cNvSpPr/>
            <p:nvPr/>
          </p:nvSpPr>
          <p:spPr>
            <a:xfrm>
              <a:off x="1299828" y="2237807"/>
              <a:ext cx="393396" cy="7208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b="1" dirty="0">
                  <a:solidFill>
                    <a:srgbClr val="002465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3</a:t>
              </a:r>
              <a:endParaRPr lang="ru-RU" sz="900" b="1" spc="-60" dirty="0">
                <a:solidFill>
                  <a:srgbClr val="002465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</p:grpSp>
      <p:grpSp>
        <p:nvGrpSpPr>
          <p:cNvPr id="92" name="Группа 91">
            <a:extLst>
              <a:ext uri="{FF2B5EF4-FFF2-40B4-BE49-F238E27FC236}">
                <a16:creationId xmlns="" xmlns:a16="http://schemas.microsoft.com/office/drawing/2014/main" id="{9E0B652C-B616-6A20-9BD1-52D8E905E0C2}"/>
              </a:ext>
            </a:extLst>
          </p:cNvPr>
          <p:cNvGrpSpPr/>
          <p:nvPr/>
        </p:nvGrpSpPr>
        <p:grpSpPr>
          <a:xfrm>
            <a:off x="4215952" y="2523035"/>
            <a:ext cx="316250" cy="387433"/>
            <a:chOff x="1174804" y="2198539"/>
            <a:chExt cx="643448" cy="756193"/>
          </a:xfrm>
        </p:grpSpPr>
        <p:pic>
          <p:nvPicPr>
            <p:cNvPr id="93" name="图片 5">
              <a:extLst>
                <a:ext uri="{FF2B5EF4-FFF2-40B4-BE49-F238E27FC236}">
                  <a16:creationId xmlns="" xmlns:a16="http://schemas.microsoft.com/office/drawing/2014/main" id="{508695DB-6F7A-0958-1CDA-1E7AA3EA57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306694">
              <a:off x="1196633" y="2176710"/>
              <a:ext cx="599789" cy="643448"/>
            </a:xfrm>
            <a:prstGeom prst="rect">
              <a:avLst/>
            </a:prstGeom>
          </p:spPr>
        </p:pic>
        <p:sp>
          <p:nvSpPr>
            <p:cNvPr id="94" name="Прямоугольник 93">
              <a:extLst>
                <a:ext uri="{FF2B5EF4-FFF2-40B4-BE49-F238E27FC236}">
                  <a16:creationId xmlns="" xmlns:a16="http://schemas.microsoft.com/office/drawing/2014/main" id="{7FC57CA5-4728-049D-D90F-C3CD2F24A9C6}"/>
                </a:ext>
              </a:extLst>
            </p:cNvPr>
            <p:cNvSpPr/>
            <p:nvPr/>
          </p:nvSpPr>
          <p:spPr>
            <a:xfrm>
              <a:off x="1302314" y="2233869"/>
              <a:ext cx="393397" cy="720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b="1" dirty="0">
                  <a:solidFill>
                    <a:srgbClr val="002465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4</a:t>
              </a:r>
              <a:endParaRPr lang="ru-RU" sz="900" b="1" spc="-60" dirty="0">
                <a:solidFill>
                  <a:srgbClr val="002465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</p:grpSp>
      <p:grpSp>
        <p:nvGrpSpPr>
          <p:cNvPr id="95" name="Группа 94">
            <a:extLst>
              <a:ext uri="{FF2B5EF4-FFF2-40B4-BE49-F238E27FC236}">
                <a16:creationId xmlns="" xmlns:a16="http://schemas.microsoft.com/office/drawing/2014/main" id="{49017530-9128-9598-1515-E84779947A37}"/>
              </a:ext>
            </a:extLst>
          </p:cNvPr>
          <p:cNvGrpSpPr/>
          <p:nvPr/>
        </p:nvGrpSpPr>
        <p:grpSpPr>
          <a:xfrm>
            <a:off x="6310396" y="3341138"/>
            <a:ext cx="382136" cy="419320"/>
            <a:chOff x="1174804" y="2198539"/>
            <a:chExt cx="643448" cy="640912"/>
          </a:xfrm>
        </p:grpSpPr>
        <p:pic>
          <p:nvPicPr>
            <p:cNvPr id="96" name="图片 5">
              <a:extLst>
                <a:ext uri="{FF2B5EF4-FFF2-40B4-BE49-F238E27FC236}">
                  <a16:creationId xmlns="" xmlns:a16="http://schemas.microsoft.com/office/drawing/2014/main" id="{F7F1ADC3-53D6-4998-2038-C05C399F2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832938">
              <a:off x="1196633" y="2176710"/>
              <a:ext cx="599789" cy="643448"/>
            </a:xfrm>
            <a:prstGeom prst="rect">
              <a:avLst/>
            </a:prstGeom>
          </p:spPr>
        </p:pic>
        <p:sp>
          <p:nvSpPr>
            <p:cNvPr id="97" name="Прямоугольник 96">
              <a:extLst>
                <a:ext uri="{FF2B5EF4-FFF2-40B4-BE49-F238E27FC236}">
                  <a16:creationId xmlns="" xmlns:a16="http://schemas.microsoft.com/office/drawing/2014/main" id="{7C37624D-5E23-ACCD-B303-645F20C9AFAE}"/>
                </a:ext>
              </a:extLst>
            </p:cNvPr>
            <p:cNvSpPr/>
            <p:nvPr/>
          </p:nvSpPr>
          <p:spPr>
            <a:xfrm>
              <a:off x="1299829" y="2274943"/>
              <a:ext cx="393397" cy="564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b="1" dirty="0">
                  <a:solidFill>
                    <a:srgbClr val="002465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5</a:t>
              </a:r>
              <a:endParaRPr lang="ru-RU" sz="900" b="1" spc="-60" dirty="0">
                <a:solidFill>
                  <a:srgbClr val="002465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</p:grpSp>
      <p:cxnSp>
        <p:nvCxnSpPr>
          <p:cNvPr id="98" name="Прямая соединительная линия 97">
            <a:extLst>
              <a:ext uri="{FF2B5EF4-FFF2-40B4-BE49-F238E27FC236}">
                <a16:creationId xmlns="" xmlns:a16="http://schemas.microsoft.com/office/drawing/2014/main" id="{80E4B30B-210D-A6F1-1CD1-E65F482759A1}"/>
              </a:ext>
            </a:extLst>
          </p:cNvPr>
          <p:cNvCxnSpPr>
            <a:cxnSpLocks/>
            <a:endCxn id="170" idx="4"/>
          </p:cNvCxnSpPr>
          <p:nvPr/>
        </p:nvCxnSpPr>
        <p:spPr>
          <a:xfrm flipV="1">
            <a:off x="6889271" y="1387965"/>
            <a:ext cx="3922" cy="2673212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9" name="图片 5">
            <a:extLst>
              <a:ext uri="{FF2B5EF4-FFF2-40B4-BE49-F238E27FC236}">
                <a16:creationId xmlns="" xmlns:a16="http://schemas.microsoft.com/office/drawing/2014/main" id="{7F3EE09C-3AE8-46D8-ED8E-E687A0765E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1725" y="417207"/>
            <a:ext cx="391969" cy="386965"/>
          </a:xfrm>
          <a:prstGeom prst="rect">
            <a:avLst/>
          </a:prstGeom>
        </p:spPr>
      </p:pic>
      <p:sp>
        <p:nvSpPr>
          <p:cNvPr id="100" name="Овал 99">
            <a:extLst>
              <a:ext uri="{FF2B5EF4-FFF2-40B4-BE49-F238E27FC236}">
                <a16:creationId xmlns="" xmlns:a16="http://schemas.microsoft.com/office/drawing/2014/main" id="{BC245566-D782-E1C6-BC68-2F7A6D0E3A24}"/>
              </a:ext>
            </a:extLst>
          </p:cNvPr>
          <p:cNvSpPr/>
          <p:nvPr/>
        </p:nvSpPr>
        <p:spPr>
          <a:xfrm>
            <a:off x="7896081" y="3829993"/>
            <a:ext cx="102683" cy="93968"/>
          </a:xfrm>
          <a:prstGeom prst="ellipse">
            <a:avLst/>
          </a:prstGeom>
          <a:solidFill>
            <a:srgbClr val="0315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grpSp>
        <p:nvGrpSpPr>
          <p:cNvPr id="101" name="Группа 100">
            <a:extLst>
              <a:ext uri="{FF2B5EF4-FFF2-40B4-BE49-F238E27FC236}">
                <a16:creationId xmlns="" xmlns:a16="http://schemas.microsoft.com/office/drawing/2014/main" id="{B3C777FA-C840-1096-CFE6-AE08588E8B67}"/>
              </a:ext>
            </a:extLst>
          </p:cNvPr>
          <p:cNvGrpSpPr/>
          <p:nvPr/>
        </p:nvGrpSpPr>
        <p:grpSpPr>
          <a:xfrm>
            <a:off x="6880394" y="1269614"/>
            <a:ext cx="2263605" cy="2560379"/>
            <a:chOff x="9289146" y="1890487"/>
            <a:chExt cx="3042601" cy="3413839"/>
          </a:xfrm>
        </p:grpSpPr>
        <p:sp>
          <p:nvSpPr>
            <p:cNvPr id="102" name="TextBox 101">
              <a:extLst>
                <a:ext uri="{FF2B5EF4-FFF2-40B4-BE49-F238E27FC236}">
                  <a16:creationId xmlns="" xmlns:a16="http://schemas.microsoft.com/office/drawing/2014/main" id="{228683A3-CCA4-0529-562A-0356F5EAC2C6}"/>
                </a:ext>
              </a:extLst>
            </p:cNvPr>
            <p:cNvSpPr txBox="1"/>
            <p:nvPr/>
          </p:nvSpPr>
          <p:spPr>
            <a:xfrm>
              <a:off x="9289146" y="1905560"/>
              <a:ext cx="1421264" cy="57451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1100" b="1" spc="-80">
                  <a:solidFill>
                    <a:schemeClr val="bg1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defRPr>
              </a:lvl1pPr>
            </a:lstStyle>
            <a:p>
              <a:r>
                <a:rPr lang="ru-RU" dirty="0">
                  <a:solidFill>
                    <a:srgbClr val="00204F"/>
                  </a:solidFill>
                </a:rPr>
                <a:t>преимущество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="" xmlns:a16="http://schemas.microsoft.com/office/drawing/2014/main" id="{523B5BB7-9AF1-9818-0FFD-01E43C54B22D}"/>
                </a:ext>
              </a:extLst>
            </p:cNvPr>
            <p:cNvSpPr txBox="1"/>
            <p:nvPr/>
          </p:nvSpPr>
          <p:spPr>
            <a:xfrm>
              <a:off x="10729617" y="1890487"/>
              <a:ext cx="1457317" cy="34881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b="1" spc="-80">
                  <a:solidFill>
                    <a:srgbClr val="00204F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defRPr>
              </a:lvl1pPr>
            </a:lstStyle>
            <a:p>
              <a:r>
                <a:rPr lang="ru-RU" sz="1100" dirty="0"/>
                <a:t>описание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="" xmlns:a16="http://schemas.microsoft.com/office/drawing/2014/main" id="{DD75C823-699F-D9EF-B8A0-B1B9D9E81428}"/>
                </a:ext>
              </a:extLst>
            </p:cNvPr>
            <p:cNvSpPr txBox="1"/>
            <p:nvPr/>
          </p:nvSpPr>
          <p:spPr>
            <a:xfrm>
              <a:off x="9335988" y="2374110"/>
              <a:ext cx="1399130" cy="4514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kumimoji="1" lang="ru-RU" sz="800" b="1" dirty="0">
                  <a:solidFill>
                    <a:srgbClr val="00204F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снижение расходов</a:t>
              </a:r>
              <a:endParaRPr lang="ru-RU" sz="800" b="1" spc="-60" dirty="0">
                <a:solidFill>
                  <a:srgbClr val="00204F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="" xmlns:a16="http://schemas.microsoft.com/office/drawing/2014/main" id="{41852203-F578-6A29-6182-0B36C504AE31}"/>
                </a:ext>
              </a:extLst>
            </p:cNvPr>
            <p:cNvSpPr txBox="1"/>
            <p:nvPr/>
          </p:nvSpPr>
          <p:spPr>
            <a:xfrm>
              <a:off x="10749071" y="2203308"/>
              <a:ext cx="1457316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sz="800" b="1" dirty="0">
                  <a:solidFill>
                    <a:srgbClr val="00204F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исключение дополнительных издержек</a:t>
              </a:r>
              <a:endParaRPr lang="ru-RU" sz="800" b="1" spc="-60" dirty="0">
                <a:solidFill>
                  <a:srgbClr val="00204F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="" xmlns:a16="http://schemas.microsoft.com/office/drawing/2014/main" id="{7A2B36BA-C7DB-844A-5B69-7803306E76D6}"/>
                </a:ext>
              </a:extLst>
            </p:cNvPr>
            <p:cNvSpPr txBox="1"/>
            <p:nvPr/>
          </p:nvSpPr>
          <p:spPr>
            <a:xfrm>
              <a:off x="9349029" y="2827508"/>
              <a:ext cx="1401197" cy="4514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sz="800" b="1" dirty="0">
                  <a:solidFill>
                    <a:srgbClr val="00204F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увеличение срока возражений</a:t>
              </a:r>
              <a:endParaRPr lang="ru-RU" sz="800" b="1" spc="-60" dirty="0">
                <a:solidFill>
                  <a:srgbClr val="00204F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="" xmlns:a16="http://schemas.microsoft.com/office/drawing/2014/main" id="{BD7A0B11-73BD-4BFB-ACB1-D8CA7352706F}"/>
                </a:ext>
              </a:extLst>
            </p:cNvPr>
            <p:cNvSpPr txBox="1"/>
            <p:nvPr/>
          </p:nvSpPr>
          <p:spPr>
            <a:xfrm>
              <a:off x="9332158" y="3525958"/>
              <a:ext cx="1418879" cy="4514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sz="800" b="1" dirty="0">
                  <a:solidFill>
                    <a:srgbClr val="00204F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упрощение подачи возражений</a:t>
              </a:r>
              <a:endParaRPr lang="ru-RU" sz="800" b="1" spc="-60" dirty="0">
                <a:solidFill>
                  <a:srgbClr val="00204F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  <p:sp>
          <p:nvSpPr>
            <p:cNvPr id="108" name="TextBox 107">
              <a:extLst>
                <a:ext uri="{FF2B5EF4-FFF2-40B4-BE49-F238E27FC236}">
                  <a16:creationId xmlns="" xmlns:a16="http://schemas.microsoft.com/office/drawing/2014/main" id="{74B7D7C1-6A16-BDAE-B41F-504B8948557F}"/>
                </a:ext>
              </a:extLst>
            </p:cNvPr>
            <p:cNvSpPr txBox="1"/>
            <p:nvPr/>
          </p:nvSpPr>
          <p:spPr>
            <a:xfrm>
              <a:off x="9335848" y="4184406"/>
              <a:ext cx="1439588" cy="4514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sz="800" b="1" dirty="0">
                  <a:solidFill>
                    <a:srgbClr val="00204F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исключение спорных долгов</a:t>
              </a:r>
              <a:endParaRPr lang="ru-RU" sz="800" b="1" spc="-60" dirty="0">
                <a:solidFill>
                  <a:srgbClr val="00204F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="" xmlns:a16="http://schemas.microsoft.com/office/drawing/2014/main" id="{B1C1A7CA-414A-8824-AF81-158D33D69566}"/>
                </a:ext>
              </a:extLst>
            </p:cNvPr>
            <p:cNvSpPr txBox="1"/>
            <p:nvPr/>
          </p:nvSpPr>
          <p:spPr>
            <a:xfrm>
              <a:off x="9328318" y="4745629"/>
              <a:ext cx="1447119" cy="4514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sz="800" b="1" dirty="0">
                  <a:solidFill>
                    <a:srgbClr val="00204F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повышение судебной защиты</a:t>
              </a:r>
              <a:endParaRPr lang="ru-RU" sz="800" b="1" spc="-60" dirty="0">
                <a:solidFill>
                  <a:srgbClr val="00204F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  <p:sp>
          <p:nvSpPr>
            <p:cNvPr id="110" name="TextBox 109">
              <a:extLst>
                <a:ext uri="{FF2B5EF4-FFF2-40B4-BE49-F238E27FC236}">
                  <a16:creationId xmlns="" xmlns:a16="http://schemas.microsoft.com/office/drawing/2014/main" id="{7901AD29-1C29-C1BA-94CE-D27A67279D18}"/>
                </a:ext>
              </a:extLst>
            </p:cNvPr>
            <p:cNvSpPr txBox="1"/>
            <p:nvPr/>
          </p:nvSpPr>
          <p:spPr>
            <a:xfrm>
              <a:off x="10756911" y="2831871"/>
              <a:ext cx="1435088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sz="800" b="1" dirty="0">
                  <a:solidFill>
                    <a:srgbClr val="00204F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срок возражений расширен с 10 до 30 дней</a:t>
              </a:r>
              <a:endParaRPr lang="ru-RU" sz="800" b="1" spc="-60" dirty="0">
                <a:solidFill>
                  <a:srgbClr val="00204F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="" xmlns:a16="http://schemas.microsoft.com/office/drawing/2014/main" id="{B58E8750-A4F5-60F7-FF0A-516B700361E1}"/>
                </a:ext>
              </a:extLst>
            </p:cNvPr>
            <p:cNvSpPr txBox="1"/>
            <p:nvPr/>
          </p:nvSpPr>
          <p:spPr>
            <a:xfrm>
              <a:off x="10735835" y="3467934"/>
              <a:ext cx="1456164" cy="7797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sz="800" b="1" dirty="0">
                  <a:solidFill>
                    <a:srgbClr val="00204F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возможность подачи через электронные сервисы</a:t>
              </a:r>
              <a:endParaRPr lang="ru-RU" sz="800" b="1" spc="-60" dirty="0">
                <a:solidFill>
                  <a:srgbClr val="00204F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="" xmlns:a16="http://schemas.microsoft.com/office/drawing/2014/main" id="{6568319E-ED8E-C8DD-764C-82C7583E740D}"/>
                </a:ext>
              </a:extLst>
            </p:cNvPr>
            <p:cNvSpPr txBox="1"/>
            <p:nvPr/>
          </p:nvSpPr>
          <p:spPr>
            <a:xfrm>
              <a:off x="10703399" y="4155217"/>
              <a:ext cx="1515382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sz="800" b="1" dirty="0">
                  <a:solidFill>
                    <a:srgbClr val="00204F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спорные суммы не учитываются в сальдо ЕНС </a:t>
              </a:r>
              <a:endParaRPr lang="ru-RU" sz="800" b="1" spc="-60" dirty="0">
                <a:solidFill>
                  <a:srgbClr val="00204F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="" xmlns:a16="http://schemas.microsoft.com/office/drawing/2014/main" id="{17E95CF9-EB45-69DF-DB13-19B66C8C56A2}"/>
                </a:ext>
              </a:extLst>
            </p:cNvPr>
            <p:cNvSpPr txBox="1"/>
            <p:nvPr/>
          </p:nvSpPr>
          <p:spPr>
            <a:xfrm>
              <a:off x="10682008" y="4803123"/>
              <a:ext cx="1556827" cy="4514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sz="800" b="1" dirty="0">
                  <a:solidFill>
                    <a:srgbClr val="00204F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рассмотрение споров в исковом порядке</a:t>
              </a:r>
              <a:endParaRPr lang="ru-RU" sz="800" b="1" spc="-60" dirty="0">
                <a:solidFill>
                  <a:srgbClr val="00204F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  <p:cxnSp>
          <p:nvCxnSpPr>
            <p:cNvPr id="114" name="Прямая соединительная линия 113">
              <a:extLst>
                <a:ext uri="{FF2B5EF4-FFF2-40B4-BE49-F238E27FC236}">
                  <a16:creationId xmlns="" xmlns:a16="http://schemas.microsoft.com/office/drawing/2014/main" id="{81D15E88-C21C-D0A4-BDFC-CD8EE7F9A3AA}"/>
                </a:ext>
              </a:extLst>
            </p:cNvPr>
            <p:cNvCxnSpPr>
              <a:cxnSpLocks/>
              <a:stCxn id="100" idx="0"/>
            </p:cNvCxnSpPr>
            <p:nvPr/>
          </p:nvCxnSpPr>
          <p:spPr>
            <a:xfrm flipV="1">
              <a:off x="10723382" y="1929428"/>
              <a:ext cx="0" cy="3374898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Прямая соединительная линия 114">
              <a:extLst>
                <a:ext uri="{FF2B5EF4-FFF2-40B4-BE49-F238E27FC236}">
                  <a16:creationId xmlns="" xmlns:a16="http://schemas.microsoft.com/office/drawing/2014/main" id="{E98D4022-7040-722C-94DA-3FB44B007465}"/>
                </a:ext>
              </a:extLst>
            </p:cNvPr>
            <p:cNvCxnSpPr>
              <a:cxnSpLocks/>
            </p:cNvCxnSpPr>
            <p:nvPr/>
          </p:nvCxnSpPr>
          <p:spPr>
            <a:xfrm>
              <a:off x="9318426" y="2223563"/>
              <a:ext cx="3013321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Прямая соединительная линия 115">
              <a:extLst>
                <a:ext uri="{FF2B5EF4-FFF2-40B4-BE49-F238E27FC236}">
                  <a16:creationId xmlns="" xmlns:a16="http://schemas.microsoft.com/office/drawing/2014/main" id="{6773733B-69BB-472B-A3D7-B3ABAD40DAEF}"/>
                </a:ext>
              </a:extLst>
            </p:cNvPr>
            <p:cNvCxnSpPr>
              <a:cxnSpLocks/>
            </p:cNvCxnSpPr>
            <p:nvPr/>
          </p:nvCxnSpPr>
          <p:spPr>
            <a:xfrm>
              <a:off x="9318426" y="2828837"/>
              <a:ext cx="3013321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Прямая соединительная линия 116">
              <a:extLst>
                <a:ext uri="{FF2B5EF4-FFF2-40B4-BE49-F238E27FC236}">
                  <a16:creationId xmlns="" xmlns:a16="http://schemas.microsoft.com/office/drawing/2014/main" id="{F1236A9A-4C01-C016-F28D-F95E815B3C7C}"/>
                </a:ext>
              </a:extLst>
            </p:cNvPr>
            <p:cNvCxnSpPr>
              <a:cxnSpLocks/>
            </p:cNvCxnSpPr>
            <p:nvPr/>
          </p:nvCxnSpPr>
          <p:spPr>
            <a:xfrm>
              <a:off x="9318426" y="3429000"/>
              <a:ext cx="3013321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Прямая соединительная линия 117">
              <a:extLst>
                <a:ext uri="{FF2B5EF4-FFF2-40B4-BE49-F238E27FC236}">
                  <a16:creationId xmlns="" xmlns:a16="http://schemas.microsoft.com/office/drawing/2014/main" id="{E422549B-F686-C055-B53B-39C3E61728A2}"/>
                </a:ext>
              </a:extLst>
            </p:cNvPr>
            <p:cNvCxnSpPr>
              <a:cxnSpLocks/>
            </p:cNvCxnSpPr>
            <p:nvPr/>
          </p:nvCxnSpPr>
          <p:spPr>
            <a:xfrm>
              <a:off x="9322960" y="4126121"/>
              <a:ext cx="3008787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Прямая соединительная линия 118">
              <a:extLst>
                <a:ext uri="{FF2B5EF4-FFF2-40B4-BE49-F238E27FC236}">
                  <a16:creationId xmlns="" xmlns:a16="http://schemas.microsoft.com/office/drawing/2014/main" id="{89EC82EE-419B-03DD-EE39-4EB657B96A36}"/>
                </a:ext>
              </a:extLst>
            </p:cNvPr>
            <p:cNvCxnSpPr>
              <a:cxnSpLocks/>
            </p:cNvCxnSpPr>
            <p:nvPr/>
          </p:nvCxnSpPr>
          <p:spPr>
            <a:xfrm>
              <a:off x="9322960" y="4737893"/>
              <a:ext cx="3008787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0" name="图片 5">
            <a:extLst>
              <a:ext uri="{FF2B5EF4-FFF2-40B4-BE49-F238E27FC236}">
                <a16:creationId xmlns="" xmlns:a16="http://schemas.microsoft.com/office/drawing/2014/main" id="{9480E820-7DF6-3F2C-5008-C5827DD0F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1027" y="1891437"/>
            <a:ext cx="190364" cy="187934"/>
          </a:xfrm>
          <a:prstGeom prst="rect">
            <a:avLst/>
          </a:prstGeom>
        </p:spPr>
      </p:pic>
      <p:grpSp>
        <p:nvGrpSpPr>
          <p:cNvPr id="121" name="Группа 120">
            <a:extLst>
              <a:ext uri="{FF2B5EF4-FFF2-40B4-BE49-F238E27FC236}">
                <a16:creationId xmlns="" xmlns:a16="http://schemas.microsoft.com/office/drawing/2014/main" id="{4C5B5B59-FC1A-6216-41E2-272D8C5020EA}"/>
              </a:ext>
            </a:extLst>
          </p:cNvPr>
          <p:cNvGrpSpPr/>
          <p:nvPr/>
        </p:nvGrpSpPr>
        <p:grpSpPr>
          <a:xfrm>
            <a:off x="6809282" y="2345131"/>
            <a:ext cx="190364" cy="187934"/>
            <a:chOff x="9079042" y="3126840"/>
            <a:chExt cx="253819" cy="250579"/>
          </a:xfrm>
        </p:grpSpPr>
        <p:pic>
          <p:nvPicPr>
            <p:cNvPr id="122" name="图片 5">
              <a:extLst>
                <a:ext uri="{FF2B5EF4-FFF2-40B4-BE49-F238E27FC236}">
                  <a16:creationId xmlns="" xmlns:a16="http://schemas.microsoft.com/office/drawing/2014/main" id="{AF35F6A5-F1C1-47E0-2A8B-F9411B2A78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79042" y="3126840"/>
              <a:ext cx="253819" cy="250579"/>
            </a:xfrm>
            <a:prstGeom prst="rect">
              <a:avLst/>
            </a:prstGeom>
          </p:spPr>
        </p:pic>
        <p:sp>
          <p:nvSpPr>
            <p:cNvPr id="123" name="Овал 122">
              <a:extLst>
                <a:ext uri="{FF2B5EF4-FFF2-40B4-BE49-F238E27FC236}">
                  <a16:creationId xmlns="" xmlns:a16="http://schemas.microsoft.com/office/drawing/2014/main" id="{BCD683A9-8F2C-87CC-65C3-0FF7D04CBBB5}"/>
                </a:ext>
              </a:extLst>
            </p:cNvPr>
            <p:cNvSpPr/>
            <p:nvPr/>
          </p:nvSpPr>
          <p:spPr>
            <a:xfrm>
              <a:off x="9150216" y="3205730"/>
              <a:ext cx="104153" cy="99338"/>
            </a:xfrm>
            <a:prstGeom prst="ellipse">
              <a:avLst/>
            </a:prstGeom>
            <a:solidFill>
              <a:srgbClr val="03156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4" name="Группа 123">
            <a:extLst>
              <a:ext uri="{FF2B5EF4-FFF2-40B4-BE49-F238E27FC236}">
                <a16:creationId xmlns="" xmlns:a16="http://schemas.microsoft.com/office/drawing/2014/main" id="{A11EE18B-0E56-CAED-2B18-4A25BE0E19B2}"/>
              </a:ext>
            </a:extLst>
          </p:cNvPr>
          <p:cNvGrpSpPr/>
          <p:nvPr/>
        </p:nvGrpSpPr>
        <p:grpSpPr>
          <a:xfrm>
            <a:off x="6791027" y="3299737"/>
            <a:ext cx="190364" cy="187934"/>
            <a:chOff x="9079042" y="3126840"/>
            <a:chExt cx="253819" cy="250579"/>
          </a:xfrm>
        </p:grpSpPr>
        <p:pic>
          <p:nvPicPr>
            <p:cNvPr id="125" name="图片 5">
              <a:extLst>
                <a:ext uri="{FF2B5EF4-FFF2-40B4-BE49-F238E27FC236}">
                  <a16:creationId xmlns="" xmlns:a16="http://schemas.microsoft.com/office/drawing/2014/main" id="{8A0406A7-71B4-F783-6AFC-2D3575DC3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79042" y="3126840"/>
              <a:ext cx="253819" cy="250579"/>
            </a:xfrm>
            <a:prstGeom prst="rect">
              <a:avLst/>
            </a:prstGeom>
          </p:spPr>
        </p:pic>
        <p:sp>
          <p:nvSpPr>
            <p:cNvPr id="126" name="Овал 125">
              <a:extLst>
                <a:ext uri="{FF2B5EF4-FFF2-40B4-BE49-F238E27FC236}">
                  <a16:creationId xmlns="" xmlns:a16="http://schemas.microsoft.com/office/drawing/2014/main" id="{9F482C8F-BCD0-E669-EBDC-A45083296DA3}"/>
                </a:ext>
              </a:extLst>
            </p:cNvPr>
            <p:cNvSpPr/>
            <p:nvPr/>
          </p:nvSpPr>
          <p:spPr>
            <a:xfrm>
              <a:off x="9150216" y="3205730"/>
              <a:ext cx="104153" cy="99338"/>
            </a:xfrm>
            <a:prstGeom prst="ellipse">
              <a:avLst/>
            </a:prstGeom>
            <a:solidFill>
              <a:srgbClr val="03156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7" name="Овал 126">
            <a:extLst>
              <a:ext uri="{FF2B5EF4-FFF2-40B4-BE49-F238E27FC236}">
                <a16:creationId xmlns="" xmlns:a16="http://schemas.microsoft.com/office/drawing/2014/main" id="{29D0CBAB-EFF7-8989-EC3F-780D0FC7846B}"/>
              </a:ext>
            </a:extLst>
          </p:cNvPr>
          <p:cNvSpPr/>
          <p:nvPr/>
        </p:nvSpPr>
        <p:spPr>
          <a:xfrm>
            <a:off x="6839867" y="2898068"/>
            <a:ext cx="128816" cy="121295"/>
          </a:xfrm>
          <a:prstGeom prst="ellipse">
            <a:avLst/>
          </a:prstGeom>
          <a:solidFill>
            <a:srgbClr val="0315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grpSp>
        <p:nvGrpSpPr>
          <p:cNvPr id="128" name="Группа 127">
            <a:extLst>
              <a:ext uri="{FF2B5EF4-FFF2-40B4-BE49-F238E27FC236}">
                <a16:creationId xmlns="" xmlns:a16="http://schemas.microsoft.com/office/drawing/2014/main" id="{313696AD-03D5-F7C5-9263-853F0489A251}"/>
              </a:ext>
            </a:extLst>
          </p:cNvPr>
          <p:cNvGrpSpPr/>
          <p:nvPr/>
        </p:nvGrpSpPr>
        <p:grpSpPr>
          <a:xfrm>
            <a:off x="3744237" y="1243466"/>
            <a:ext cx="423467" cy="418061"/>
            <a:chOff x="9079042" y="3126840"/>
            <a:chExt cx="253819" cy="250579"/>
          </a:xfrm>
        </p:grpSpPr>
        <p:pic>
          <p:nvPicPr>
            <p:cNvPr id="129" name="图片 5">
              <a:extLst>
                <a:ext uri="{FF2B5EF4-FFF2-40B4-BE49-F238E27FC236}">
                  <a16:creationId xmlns="" xmlns:a16="http://schemas.microsoft.com/office/drawing/2014/main" id="{B6C18753-81C3-82D1-49F4-98A1D81406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79042" y="3126840"/>
              <a:ext cx="253819" cy="250579"/>
            </a:xfrm>
            <a:prstGeom prst="rect">
              <a:avLst/>
            </a:prstGeom>
          </p:spPr>
        </p:pic>
        <p:sp>
          <p:nvSpPr>
            <p:cNvPr id="130" name="Овал 129">
              <a:extLst>
                <a:ext uri="{FF2B5EF4-FFF2-40B4-BE49-F238E27FC236}">
                  <a16:creationId xmlns="" xmlns:a16="http://schemas.microsoft.com/office/drawing/2014/main" id="{A0D57054-6193-B3BF-A951-4563934EB5C3}"/>
                </a:ext>
              </a:extLst>
            </p:cNvPr>
            <p:cNvSpPr/>
            <p:nvPr/>
          </p:nvSpPr>
          <p:spPr>
            <a:xfrm>
              <a:off x="9150216" y="3205730"/>
              <a:ext cx="104153" cy="99338"/>
            </a:xfrm>
            <a:prstGeom prst="ellipse">
              <a:avLst/>
            </a:prstGeom>
            <a:solidFill>
              <a:srgbClr val="03156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1" name="Овал 130">
            <a:extLst>
              <a:ext uri="{FF2B5EF4-FFF2-40B4-BE49-F238E27FC236}">
                <a16:creationId xmlns="" xmlns:a16="http://schemas.microsoft.com/office/drawing/2014/main" id="{CFB447A1-E533-B608-CE5C-A0FD370D6E81}"/>
              </a:ext>
            </a:extLst>
          </p:cNvPr>
          <p:cNvSpPr/>
          <p:nvPr/>
        </p:nvSpPr>
        <p:spPr>
          <a:xfrm>
            <a:off x="3886638" y="1676854"/>
            <a:ext cx="128816" cy="121295"/>
          </a:xfrm>
          <a:prstGeom prst="ellipse">
            <a:avLst/>
          </a:prstGeom>
          <a:solidFill>
            <a:srgbClr val="0315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32" name="object 8">
            <a:extLst>
              <a:ext uri="{FF2B5EF4-FFF2-40B4-BE49-F238E27FC236}">
                <a16:creationId xmlns="" xmlns:a16="http://schemas.microsoft.com/office/drawing/2014/main" id="{906BB7CD-2E49-3D05-ACF2-896A4B5D67FA}"/>
              </a:ext>
            </a:extLst>
          </p:cNvPr>
          <p:cNvSpPr txBox="1"/>
          <p:nvPr/>
        </p:nvSpPr>
        <p:spPr>
          <a:xfrm>
            <a:off x="475823" y="3850145"/>
            <a:ext cx="1060136" cy="378950"/>
          </a:xfrm>
          <a:prstGeom prst="rect">
            <a:avLst/>
          </a:prstGeom>
        </p:spPr>
        <p:txBody>
          <a:bodyPr vert="horz" wrap="square" lIns="0" tIns="66675" rIns="0" bIns="0" rtlCol="0">
            <a:spAutoFit/>
          </a:bodyPr>
          <a:lstStyle/>
          <a:p>
            <a:pPr marL="1429" algn="ctr">
              <a:spcBef>
                <a:spcPts val="525"/>
              </a:spcBef>
            </a:pPr>
            <a:r>
              <a:rPr sz="800" b="1" spc="-8" dirty="0">
                <a:solidFill>
                  <a:srgbClr val="002060"/>
                </a:solidFill>
                <a:latin typeface="Microsoft Sans Serif"/>
                <a:cs typeface="Microsoft Sans Serif"/>
              </a:rPr>
              <a:t>ЛЮБЫЕ</a:t>
            </a:r>
            <a:endParaRPr sz="800" b="1" dirty="0">
              <a:solidFill>
                <a:srgbClr val="002060"/>
              </a:solidFill>
              <a:latin typeface="Microsoft Sans Serif"/>
              <a:cs typeface="Microsoft Sans Serif"/>
            </a:endParaRPr>
          </a:p>
          <a:p>
            <a:pPr algn="ctr">
              <a:spcBef>
                <a:spcPts val="450"/>
              </a:spcBef>
            </a:pPr>
            <a:r>
              <a:rPr sz="800" b="1" spc="-8" dirty="0">
                <a:solidFill>
                  <a:srgbClr val="002060"/>
                </a:solidFill>
                <a:latin typeface="Microsoft Sans Serif"/>
                <a:cs typeface="Microsoft Sans Serif"/>
              </a:rPr>
              <a:t>НАЧИСЛЕНИЯ</a:t>
            </a:r>
            <a:endParaRPr sz="800" b="1" dirty="0">
              <a:solidFill>
                <a:srgbClr val="002060"/>
              </a:solidFill>
              <a:latin typeface="Microsoft Sans Serif"/>
              <a:cs typeface="Microsoft Sans Serif"/>
            </a:endParaRPr>
          </a:p>
        </p:txBody>
      </p:sp>
      <p:sp>
        <p:nvSpPr>
          <p:cNvPr id="133" name="object 60">
            <a:extLst>
              <a:ext uri="{FF2B5EF4-FFF2-40B4-BE49-F238E27FC236}">
                <a16:creationId xmlns="" xmlns:a16="http://schemas.microsoft.com/office/drawing/2014/main" id="{C78E08C1-E4A7-231F-B9A4-8C335A09D127}"/>
              </a:ext>
            </a:extLst>
          </p:cNvPr>
          <p:cNvSpPr txBox="1"/>
          <p:nvPr/>
        </p:nvSpPr>
        <p:spPr>
          <a:xfrm>
            <a:off x="2503748" y="3883563"/>
            <a:ext cx="3931112" cy="148598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1341120" marR="3810" indent="-1332071">
              <a:spcBef>
                <a:spcPts val="79"/>
              </a:spcBef>
            </a:pPr>
            <a:r>
              <a:rPr sz="900" b="1" i="1" dirty="0">
                <a:solidFill>
                  <a:srgbClr val="002060"/>
                </a:solidFill>
                <a:latin typeface="Arial"/>
                <a:cs typeface="Arial"/>
              </a:rPr>
              <a:t>При</a:t>
            </a:r>
            <a:r>
              <a:rPr sz="900" b="1" i="1" spc="-26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sz="900" b="1" i="1" spc="-8" dirty="0">
                <a:solidFill>
                  <a:srgbClr val="002060"/>
                </a:solidFill>
                <a:latin typeface="Arial"/>
                <a:cs typeface="Arial"/>
              </a:rPr>
              <a:t>отсутствии</a:t>
            </a:r>
            <a:r>
              <a:rPr sz="900" b="1" i="1" spc="-15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sz="900" b="1" i="1" dirty="0">
                <a:solidFill>
                  <a:srgbClr val="002060"/>
                </a:solidFill>
                <a:latin typeface="Arial"/>
                <a:cs typeface="Arial"/>
              </a:rPr>
              <a:t>несогласия</a:t>
            </a:r>
            <a:r>
              <a:rPr sz="900" b="1" i="1" spc="-3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sz="900" b="1" i="1" dirty="0">
                <a:solidFill>
                  <a:srgbClr val="002060"/>
                </a:solidFill>
                <a:latin typeface="Arial"/>
                <a:cs typeface="Arial"/>
              </a:rPr>
              <a:t>с</a:t>
            </a:r>
            <a:r>
              <a:rPr sz="900" b="1" i="1" spc="-15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sz="900" b="1" i="1" spc="-8" dirty="0">
                <a:solidFill>
                  <a:srgbClr val="002060"/>
                </a:solidFill>
                <a:latin typeface="Arial"/>
                <a:cs typeface="Arial"/>
              </a:rPr>
              <a:t>обязанностью </a:t>
            </a:r>
            <a:r>
              <a:rPr sz="900" b="1" i="1" dirty="0">
                <a:solidFill>
                  <a:srgbClr val="002060"/>
                </a:solidFill>
                <a:latin typeface="Arial"/>
                <a:cs typeface="Arial"/>
              </a:rPr>
              <a:t>30</a:t>
            </a:r>
            <a:r>
              <a:rPr sz="900" b="1" i="1" spc="-19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sz="900" b="1" i="1" spc="-15" dirty="0">
                <a:solidFill>
                  <a:srgbClr val="002060"/>
                </a:solidFill>
                <a:latin typeface="Arial"/>
                <a:cs typeface="Arial"/>
              </a:rPr>
              <a:t>дней</a:t>
            </a:r>
            <a:endParaRPr sz="9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cxnSp>
        <p:nvCxnSpPr>
          <p:cNvPr id="134" name="Прямая соединительная линия 133">
            <a:extLst>
              <a:ext uri="{FF2B5EF4-FFF2-40B4-BE49-F238E27FC236}">
                <a16:creationId xmlns="" xmlns:a16="http://schemas.microsoft.com/office/drawing/2014/main" id="{82653046-E007-F365-4C0A-661EE9F52315}"/>
              </a:ext>
            </a:extLst>
          </p:cNvPr>
          <p:cNvCxnSpPr>
            <a:cxnSpLocks/>
          </p:cNvCxnSpPr>
          <p:nvPr/>
        </p:nvCxnSpPr>
        <p:spPr>
          <a:xfrm>
            <a:off x="147711" y="3868341"/>
            <a:ext cx="8771784" cy="1031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Овал 134">
            <a:extLst>
              <a:ext uri="{FF2B5EF4-FFF2-40B4-BE49-F238E27FC236}">
                <a16:creationId xmlns="" xmlns:a16="http://schemas.microsoft.com/office/drawing/2014/main" id="{74985AE0-B619-44CF-C75E-A89F212BE1CC}"/>
              </a:ext>
            </a:extLst>
          </p:cNvPr>
          <p:cNvSpPr/>
          <p:nvPr/>
        </p:nvSpPr>
        <p:spPr>
          <a:xfrm>
            <a:off x="8859847" y="3790726"/>
            <a:ext cx="136442" cy="141053"/>
          </a:xfrm>
          <a:prstGeom prst="ellipse">
            <a:avLst/>
          </a:prstGeom>
          <a:solidFill>
            <a:srgbClr val="0315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pic>
        <p:nvPicPr>
          <p:cNvPr id="136" name="图片 5">
            <a:extLst>
              <a:ext uri="{FF2B5EF4-FFF2-40B4-BE49-F238E27FC236}">
                <a16:creationId xmlns="" xmlns:a16="http://schemas.microsoft.com/office/drawing/2014/main" id="{AEC69720-6AFD-BF01-86C5-510433C1AC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276" y="3728681"/>
            <a:ext cx="281592" cy="277997"/>
          </a:xfrm>
          <a:prstGeom prst="rect">
            <a:avLst/>
          </a:prstGeom>
        </p:spPr>
      </p:pic>
      <p:sp>
        <p:nvSpPr>
          <p:cNvPr id="137" name="object 6">
            <a:extLst>
              <a:ext uri="{FF2B5EF4-FFF2-40B4-BE49-F238E27FC236}">
                <a16:creationId xmlns="" xmlns:a16="http://schemas.microsoft.com/office/drawing/2014/main" id="{CD373227-4820-08A8-D686-D2812ABB55CA}"/>
              </a:ext>
            </a:extLst>
          </p:cNvPr>
          <p:cNvSpPr txBox="1"/>
          <p:nvPr/>
        </p:nvSpPr>
        <p:spPr>
          <a:xfrm>
            <a:off x="606317" y="4310610"/>
            <a:ext cx="799148" cy="35920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76213" marR="3810" indent="-167164">
              <a:lnSpc>
                <a:spcPct val="141700"/>
              </a:lnSpc>
              <a:spcBef>
                <a:spcPts val="75"/>
              </a:spcBef>
            </a:pPr>
            <a:r>
              <a:rPr sz="800" b="1" spc="-23" dirty="0">
                <a:solidFill>
                  <a:srgbClr val="002060"/>
                </a:solidFill>
                <a:latin typeface="Microsoft Sans Serif"/>
                <a:cs typeface="Microsoft Sans Serif"/>
              </a:rPr>
              <a:t>НАЧИСЛЕНИЕ </a:t>
            </a:r>
            <a:r>
              <a:rPr sz="800" b="1" dirty="0">
                <a:solidFill>
                  <a:srgbClr val="002060"/>
                </a:solidFill>
                <a:latin typeface="Microsoft Sans Serif"/>
                <a:cs typeface="Microsoft Sans Serif"/>
              </a:rPr>
              <a:t>ПО</a:t>
            </a:r>
            <a:r>
              <a:rPr sz="800" b="1" spc="-4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sz="800" b="1" spc="-19" dirty="0">
                <a:solidFill>
                  <a:srgbClr val="002060"/>
                </a:solidFill>
                <a:latin typeface="Microsoft Sans Serif"/>
                <a:cs typeface="Microsoft Sans Serif"/>
              </a:rPr>
              <a:t>МНК</a:t>
            </a:r>
            <a:endParaRPr sz="800" b="1" dirty="0">
              <a:solidFill>
                <a:srgbClr val="002060"/>
              </a:solidFill>
              <a:latin typeface="Microsoft Sans Serif"/>
              <a:cs typeface="Microsoft Sans Serif"/>
            </a:endParaRPr>
          </a:p>
        </p:txBody>
      </p:sp>
      <p:sp>
        <p:nvSpPr>
          <p:cNvPr id="138" name="object 7">
            <a:extLst>
              <a:ext uri="{FF2B5EF4-FFF2-40B4-BE49-F238E27FC236}">
                <a16:creationId xmlns="" xmlns:a16="http://schemas.microsoft.com/office/drawing/2014/main" id="{F7EC5664-8B7A-6389-FA11-0666F560D135}"/>
              </a:ext>
            </a:extLst>
          </p:cNvPr>
          <p:cNvSpPr txBox="1"/>
          <p:nvPr/>
        </p:nvSpPr>
        <p:spPr>
          <a:xfrm>
            <a:off x="606317" y="4743304"/>
            <a:ext cx="799148" cy="35920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78594" marR="3810" indent="-169545">
              <a:lnSpc>
                <a:spcPct val="141700"/>
              </a:lnSpc>
              <a:spcBef>
                <a:spcPts val="75"/>
              </a:spcBef>
            </a:pPr>
            <a:r>
              <a:rPr sz="800" b="1" spc="-23" dirty="0">
                <a:solidFill>
                  <a:srgbClr val="002060"/>
                </a:solidFill>
                <a:latin typeface="Microsoft Sans Serif"/>
                <a:cs typeface="Microsoft Sans Serif"/>
              </a:rPr>
              <a:t>НАЧИСЛЕНИЕ </a:t>
            </a:r>
            <a:r>
              <a:rPr sz="800" b="1" dirty="0">
                <a:solidFill>
                  <a:srgbClr val="002060"/>
                </a:solidFill>
                <a:latin typeface="Microsoft Sans Serif"/>
                <a:cs typeface="Microsoft Sans Serif"/>
              </a:rPr>
              <a:t>ПО</a:t>
            </a:r>
            <a:r>
              <a:rPr sz="800" b="1" spc="-4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sz="800" b="1" spc="-19" dirty="0">
                <a:solidFill>
                  <a:srgbClr val="002060"/>
                </a:solidFill>
                <a:latin typeface="Microsoft Sans Serif"/>
                <a:cs typeface="Microsoft Sans Serif"/>
              </a:rPr>
              <a:t>СНУ</a:t>
            </a:r>
            <a:endParaRPr sz="800" b="1">
              <a:solidFill>
                <a:srgbClr val="002060"/>
              </a:solidFill>
              <a:latin typeface="Microsoft Sans Serif"/>
              <a:cs typeface="Microsoft Sans Serif"/>
            </a:endParaRPr>
          </a:p>
        </p:txBody>
      </p:sp>
      <p:cxnSp>
        <p:nvCxnSpPr>
          <p:cNvPr id="139" name="Прямая со стрелкой 138">
            <a:extLst>
              <a:ext uri="{FF2B5EF4-FFF2-40B4-BE49-F238E27FC236}">
                <a16:creationId xmlns="" xmlns:a16="http://schemas.microsoft.com/office/drawing/2014/main" id="{B9B4EB78-93DE-D334-88AB-19F86163E667}"/>
              </a:ext>
            </a:extLst>
          </p:cNvPr>
          <p:cNvCxnSpPr>
            <a:cxnSpLocks/>
          </p:cNvCxnSpPr>
          <p:nvPr/>
        </p:nvCxnSpPr>
        <p:spPr>
          <a:xfrm>
            <a:off x="1412514" y="4076323"/>
            <a:ext cx="5914163" cy="0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object 61">
            <a:extLst>
              <a:ext uri="{FF2B5EF4-FFF2-40B4-BE49-F238E27FC236}">
                <a16:creationId xmlns="" xmlns:a16="http://schemas.microsoft.com/office/drawing/2014/main" id="{21C9D8BF-75B3-4BC0-0ADF-683490FEAFDC}"/>
              </a:ext>
            </a:extLst>
          </p:cNvPr>
          <p:cNvSpPr txBox="1"/>
          <p:nvPr/>
        </p:nvSpPr>
        <p:spPr>
          <a:xfrm>
            <a:off x="2922302" y="4134677"/>
            <a:ext cx="2856071" cy="148598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900" b="1" i="1" spc="-8" dirty="0">
                <a:solidFill>
                  <a:srgbClr val="002060"/>
                </a:solidFill>
                <a:latin typeface="Arial"/>
                <a:cs typeface="Arial"/>
              </a:rPr>
              <a:t>При наличии несогласия с обязанностью</a:t>
            </a:r>
          </a:p>
        </p:txBody>
      </p:sp>
      <p:grpSp>
        <p:nvGrpSpPr>
          <p:cNvPr id="141" name="Группа 140">
            <a:extLst>
              <a:ext uri="{FF2B5EF4-FFF2-40B4-BE49-F238E27FC236}">
                <a16:creationId xmlns="" xmlns:a16="http://schemas.microsoft.com/office/drawing/2014/main" id="{D9FF5517-6A52-0FF6-2830-08CDE03D2A66}"/>
              </a:ext>
            </a:extLst>
          </p:cNvPr>
          <p:cNvGrpSpPr/>
          <p:nvPr/>
        </p:nvGrpSpPr>
        <p:grpSpPr>
          <a:xfrm>
            <a:off x="2130922" y="4322973"/>
            <a:ext cx="2016443" cy="338554"/>
            <a:chOff x="3114792" y="5815214"/>
            <a:chExt cx="2688590" cy="451405"/>
          </a:xfrm>
        </p:grpSpPr>
        <p:sp>
          <p:nvSpPr>
            <p:cNvPr id="142" name="Скругленный прямоугольник 75">
              <a:extLst>
                <a:ext uri="{FF2B5EF4-FFF2-40B4-BE49-F238E27FC236}">
                  <a16:creationId xmlns="" xmlns:a16="http://schemas.microsoft.com/office/drawing/2014/main" id="{D4F4B442-6F7E-426F-5B23-429ED393F569}"/>
                </a:ext>
              </a:extLst>
            </p:cNvPr>
            <p:cNvSpPr/>
            <p:nvPr/>
          </p:nvSpPr>
          <p:spPr>
            <a:xfrm>
              <a:off x="3114792" y="5846672"/>
              <a:ext cx="2688590" cy="348965"/>
            </a:xfrm>
            <a:prstGeom prst="roundRect">
              <a:avLst>
                <a:gd name="adj" fmla="val 9501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sp>
          <p:nvSpPr>
            <p:cNvPr id="143" name="TextBox 142">
              <a:extLst>
                <a:ext uri="{FF2B5EF4-FFF2-40B4-BE49-F238E27FC236}">
                  <a16:creationId xmlns="" xmlns:a16="http://schemas.microsoft.com/office/drawing/2014/main" id="{FCB9C9B3-C852-9730-573A-4E038697E2BC}"/>
                </a:ext>
              </a:extLst>
            </p:cNvPr>
            <p:cNvSpPr txBox="1"/>
            <p:nvPr/>
          </p:nvSpPr>
          <p:spPr>
            <a:xfrm>
              <a:off x="3235483" y="5815214"/>
              <a:ext cx="2564967" cy="4514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sz="800" b="1" dirty="0">
                  <a:solidFill>
                    <a:schemeClr val="bg1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Обжалование решения по МНК по главе 19 НК</a:t>
              </a:r>
            </a:p>
          </p:txBody>
        </p:sp>
      </p:grpSp>
      <p:cxnSp>
        <p:nvCxnSpPr>
          <p:cNvPr id="144" name="Прямая со стрелкой 143">
            <a:extLst>
              <a:ext uri="{FF2B5EF4-FFF2-40B4-BE49-F238E27FC236}">
                <a16:creationId xmlns="" xmlns:a16="http://schemas.microsoft.com/office/drawing/2014/main" id="{88DCDFDB-9271-C815-DF7F-79DC887FD145}"/>
              </a:ext>
            </a:extLst>
          </p:cNvPr>
          <p:cNvCxnSpPr>
            <a:cxnSpLocks/>
          </p:cNvCxnSpPr>
          <p:nvPr/>
        </p:nvCxnSpPr>
        <p:spPr>
          <a:xfrm>
            <a:off x="1412514" y="4505933"/>
            <a:ext cx="670316" cy="0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" name="Группа 144">
            <a:extLst>
              <a:ext uri="{FF2B5EF4-FFF2-40B4-BE49-F238E27FC236}">
                <a16:creationId xmlns="" xmlns:a16="http://schemas.microsoft.com/office/drawing/2014/main" id="{C386A64A-49FA-10A5-58B2-B0AAB2547A31}"/>
              </a:ext>
            </a:extLst>
          </p:cNvPr>
          <p:cNvGrpSpPr/>
          <p:nvPr/>
        </p:nvGrpSpPr>
        <p:grpSpPr>
          <a:xfrm>
            <a:off x="1843287" y="4667058"/>
            <a:ext cx="2626016" cy="707886"/>
            <a:chOff x="2763785" y="5815214"/>
            <a:chExt cx="3039597" cy="943847"/>
          </a:xfrm>
        </p:grpSpPr>
        <p:sp>
          <p:nvSpPr>
            <p:cNvPr id="146" name="Скругленный прямоугольник 75">
              <a:extLst>
                <a:ext uri="{FF2B5EF4-FFF2-40B4-BE49-F238E27FC236}">
                  <a16:creationId xmlns="" xmlns:a16="http://schemas.microsoft.com/office/drawing/2014/main" id="{10737375-7BAE-EBB9-2A32-D5BAA7324659}"/>
                </a:ext>
              </a:extLst>
            </p:cNvPr>
            <p:cNvSpPr/>
            <p:nvPr/>
          </p:nvSpPr>
          <p:spPr>
            <a:xfrm>
              <a:off x="2763786" y="5846672"/>
              <a:ext cx="3039596" cy="557527"/>
            </a:xfrm>
            <a:prstGeom prst="roundRect">
              <a:avLst>
                <a:gd name="adj" fmla="val 9501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sp>
          <p:nvSpPr>
            <p:cNvPr id="147" name="TextBox 146">
              <a:extLst>
                <a:ext uri="{FF2B5EF4-FFF2-40B4-BE49-F238E27FC236}">
                  <a16:creationId xmlns="" xmlns:a16="http://schemas.microsoft.com/office/drawing/2014/main" id="{94D2DC24-403C-204B-1B44-A2C77F7B8660}"/>
                </a:ext>
              </a:extLst>
            </p:cNvPr>
            <p:cNvSpPr txBox="1"/>
            <p:nvPr/>
          </p:nvSpPr>
          <p:spPr>
            <a:xfrm>
              <a:off x="2763785" y="5815214"/>
              <a:ext cx="3036664" cy="9438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kumimoji="1" lang="ru-RU" sz="800" b="1" dirty="0">
                  <a:solidFill>
                    <a:schemeClr val="bg1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2 варианта несогласия:</a:t>
              </a:r>
            </a:p>
            <a:p>
              <a:pPr algn="ctr">
                <a:buNone/>
              </a:pPr>
              <a:r>
                <a:rPr kumimoji="1" lang="ru-RU" sz="800" b="1" dirty="0">
                  <a:solidFill>
                    <a:schemeClr val="bg1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Заявление о перерасчете + Жалоба на отказ в перерасчете</a:t>
              </a:r>
            </a:p>
            <a:p>
              <a:pPr algn="ctr">
                <a:buNone/>
              </a:pPr>
              <a:r>
                <a:rPr kumimoji="1" lang="ru-RU" sz="800" b="1" dirty="0">
                  <a:solidFill>
                    <a:schemeClr val="bg1"/>
                  </a:solidFill>
                  <a:latin typeface="Yu Gothic UI Light" panose="020B0300000000000000" pitchFamily="34" charset="-128"/>
                  <a:ea typeface="Yu Gothic UI Light" panose="020B0300000000000000" pitchFamily="34" charset="-128"/>
                </a:rPr>
                <a:t>Жалоба по главе 19 НК + Несогласие с отказом по жалобе</a:t>
              </a:r>
            </a:p>
          </p:txBody>
        </p:sp>
      </p:grpSp>
      <p:cxnSp>
        <p:nvCxnSpPr>
          <p:cNvPr id="148" name="Прямая со стрелкой 147">
            <a:extLst>
              <a:ext uri="{FF2B5EF4-FFF2-40B4-BE49-F238E27FC236}">
                <a16:creationId xmlns="" xmlns:a16="http://schemas.microsoft.com/office/drawing/2014/main" id="{9C148467-A738-DF21-5AD0-96AA37C31371}"/>
              </a:ext>
            </a:extLst>
          </p:cNvPr>
          <p:cNvCxnSpPr>
            <a:cxnSpLocks/>
          </p:cNvCxnSpPr>
          <p:nvPr/>
        </p:nvCxnSpPr>
        <p:spPr>
          <a:xfrm>
            <a:off x="1412514" y="4924661"/>
            <a:ext cx="434951" cy="0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Прямоугольник: скругленные углы 262">
            <a:extLst>
              <a:ext uri="{FF2B5EF4-FFF2-40B4-BE49-F238E27FC236}">
                <a16:creationId xmlns="" xmlns:a16="http://schemas.microsoft.com/office/drawing/2014/main" id="{5C9AACA7-24D0-6E15-0564-203F8CD0F347}"/>
              </a:ext>
            </a:extLst>
          </p:cNvPr>
          <p:cNvSpPr/>
          <p:nvPr/>
        </p:nvSpPr>
        <p:spPr>
          <a:xfrm>
            <a:off x="4694759" y="4334267"/>
            <a:ext cx="2405501" cy="732725"/>
          </a:xfrm>
          <a:prstGeom prst="roundRect">
            <a:avLst/>
          </a:prstGeom>
          <a:noFill/>
          <a:ln w="22225"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50" name="TextBox 149">
            <a:extLst>
              <a:ext uri="{FF2B5EF4-FFF2-40B4-BE49-F238E27FC236}">
                <a16:creationId xmlns="" xmlns:a16="http://schemas.microsoft.com/office/drawing/2014/main" id="{840304DF-69DE-FD33-3017-7DEB996DDE49}"/>
              </a:ext>
            </a:extLst>
          </p:cNvPr>
          <p:cNvSpPr txBox="1"/>
          <p:nvPr/>
        </p:nvSpPr>
        <p:spPr>
          <a:xfrm>
            <a:off x="4524064" y="4347570"/>
            <a:ext cx="2670014" cy="31547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69056" algn="ctr">
              <a:spcBef>
                <a:spcPts val="450"/>
              </a:spcBef>
            </a:pPr>
            <a:r>
              <a:rPr lang="ru-RU" sz="800" dirty="0">
                <a:solidFill>
                  <a:srgbClr val="002060"/>
                </a:solidFill>
                <a:latin typeface="Microsoft Sans Serif"/>
                <a:cs typeface="Microsoft Sans Serif"/>
              </a:rPr>
              <a:t>1.</a:t>
            </a:r>
            <a:r>
              <a:rPr lang="ru-RU" sz="800" spc="-38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lang="ru-RU" sz="800" spc="-8" dirty="0">
                <a:solidFill>
                  <a:srgbClr val="002060"/>
                </a:solidFill>
                <a:latin typeface="Microsoft Sans Serif"/>
                <a:cs typeface="Microsoft Sans Serif"/>
              </a:rPr>
              <a:t>Блокировка взыскания</a:t>
            </a:r>
            <a:r>
              <a:rPr lang="ru-RU" sz="800" spc="-34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lang="ru-RU" sz="800" spc="-38" dirty="0">
                <a:solidFill>
                  <a:srgbClr val="002060"/>
                </a:solidFill>
                <a:latin typeface="Microsoft Sans Serif"/>
                <a:cs typeface="Microsoft Sans Serif"/>
              </a:rPr>
              <a:t>и </a:t>
            </a:r>
            <a:r>
              <a:rPr lang="ru-RU" sz="800" spc="-8" dirty="0">
                <a:solidFill>
                  <a:srgbClr val="002060"/>
                </a:solidFill>
                <a:latin typeface="Microsoft Sans Serif"/>
                <a:cs typeface="Microsoft Sans Serif"/>
              </a:rPr>
              <a:t>исключение</a:t>
            </a:r>
            <a:r>
              <a:rPr lang="ru-RU" sz="800" spc="-26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lang="ru-RU" sz="800" dirty="0">
                <a:solidFill>
                  <a:srgbClr val="002060"/>
                </a:solidFill>
                <a:latin typeface="Microsoft Sans Serif"/>
                <a:cs typeface="Microsoft Sans Serif"/>
              </a:rPr>
              <a:t>долга</a:t>
            </a:r>
            <a:r>
              <a:rPr lang="ru-RU" sz="800" spc="-30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lang="ru-RU" sz="800" dirty="0">
                <a:solidFill>
                  <a:srgbClr val="002060"/>
                </a:solidFill>
                <a:latin typeface="Microsoft Sans Serif"/>
                <a:cs typeface="Microsoft Sans Serif"/>
              </a:rPr>
              <a:t>из</a:t>
            </a:r>
            <a:r>
              <a:rPr lang="ru-RU" sz="800" spc="-38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lang="ru-RU" sz="800" spc="-15" dirty="0">
                <a:solidFill>
                  <a:srgbClr val="002060"/>
                </a:solidFill>
                <a:latin typeface="Microsoft Sans Serif"/>
                <a:cs typeface="Microsoft Sans Serif"/>
              </a:rPr>
              <a:t>ЕНС</a:t>
            </a:r>
            <a:endParaRPr lang="ru-RU" sz="800" dirty="0">
              <a:solidFill>
                <a:srgbClr val="002060"/>
              </a:solidFill>
            </a:endParaRPr>
          </a:p>
        </p:txBody>
      </p:sp>
      <p:sp>
        <p:nvSpPr>
          <p:cNvPr id="151" name="TextBox 150">
            <a:extLst>
              <a:ext uri="{FF2B5EF4-FFF2-40B4-BE49-F238E27FC236}">
                <a16:creationId xmlns="" xmlns:a16="http://schemas.microsoft.com/office/drawing/2014/main" id="{0225C1C8-9997-02AC-567E-23D4AD6219E3}"/>
              </a:ext>
            </a:extLst>
          </p:cNvPr>
          <p:cNvSpPr txBox="1"/>
          <p:nvPr/>
        </p:nvSpPr>
        <p:spPr>
          <a:xfrm>
            <a:off x="4469303" y="4497733"/>
            <a:ext cx="2774787" cy="31547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69056" algn="ctr">
              <a:spcBef>
                <a:spcPts val="214"/>
              </a:spcBef>
            </a:pPr>
            <a:r>
              <a:rPr lang="ru-RU" sz="800" dirty="0">
                <a:solidFill>
                  <a:srgbClr val="002060"/>
                </a:solidFill>
                <a:latin typeface="Microsoft Sans Serif"/>
                <a:cs typeface="Microsoft Sans Serif"/>
              </a:rPr>
              <a:t>2.</a:t>
            </a:r>
            <a:r>
              <a:rPr lang="ru-RU" sz="800" spc="-19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lang="ru-RU" sz="800" dirty="0">
                <a:solidFill>
                  <a:srgbClr val="002060"/>
                </a:solidFill>
                <a:latin typeface="Microsoft Sans Serif"/>
                <a:cs typeface="Microsoft Sans Serif"/>
              </a:rPr>
              <a:t>Обращение</a:t>
            </a:r>
            <a:r>
              <a:rPr lang="ru-RU" sz="800" spc="4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lang="ru-RU" sz="800" dirty="0">
                <a:solidFill>
                  <a:srgbClr val="002060"/>
                </a:solidFill>
                <a:latin typeface="Microsoft Sans Serif"/>
                <a:cs typeface="Microsoft Sans Serif"/>
              </a:rPr>
              <a:t>ТНО</a:t>
            </a:r>
            <a:r>
              <a:rPr lang="ru-RU" sz="800" spc="-23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lang="ru-RU" sz="800" dirty="0">
                <a:solidFill>
                  <a:srgbClr val="002060"/>
                </a:solidFill>
                <a:latin typeface="Microsoft Sans Serif"/>
                <a:cs typeface="Microsoft Sans Serif"/>
              </a:rPr>
              <a:t>в</a:t>
            </a:r>
            <a:r>
              <a:rPr lang="ru-RU" sz="800" spc="-15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lang="ru-RU" sz="800" dirty="0">
                <a:solidFill>
                  <a:srgbClr val="002060"/>
                </a:solidFill>
                <a:latin typeface="Microsoft Sans Serif"/>
                <a:cs typeface="Microsoft Sans Serif"/>
              </a:rPr>
              <a:t>суд</a:t>
            </a:r>
            <a:r>
              <a:rPr lang="ru-RU" sz="800" spc="-4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lang="ru-RU" sz="800" spc="-38" dirty="0">
                <a:solidFill>
                  <a:srgbClr val="002060"/>
                </a:solidFill>
                <a:latin typeface="Microsoft Sans Serif"/>
                <a:cs typeface="Microsoft Sans Serif"/>
              </a:rPr>
              <a:t>с </a:t>
            </a:r>
            <a:r>
              <a:rPr lang="ru-RU" sz="800" spc="-8" dirty="0">
                <a:solidFill>
                  <a:srgbClr val="002060"/>
                </a:solidFill>
                <a:latin typeface="Microsoft Sans Serif"/>
                <a:cs typeface="Microsoft Sans Serif"/>
              </a:rPr>
              <a:t>административным</a:t>
            </a:r>
            <a:r>
              <a:rPr lang="ru-RU" sz="800" spc="-23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lang="ru-RU" sz="800" spc="-8" dirty="0">
                <a:solidFill>
                  <a:srgbClr val="002060"/>
                </a:solidFill>
                <a:latin typeface="Microsoft Sans Serif"/>
                <a:cs typeface="Microsoft Sans Serif"/>
              </a:rPr>
              <a:t>заявлением</a:t>
            </a:r>
            <a:endParaRPr lang="ru-RU" sz="800" dirty="0">
              <a:solidFill>
                <a:srgbClr val="002060"/>
              </a:solidFill>
            </a:endParaRPr>
          </a:p>
        </p:txBody>
      </p:sp>
      <p:sp>
        <p:nvSpPr>
          <p:cNvPr id="152" name="TextBox 151">
            <a:extLst>
              <a:ext uri="{FF2B5EF4-FFF2-40B4-BE49-F238E27FC236}">
                <a16:creationId xmlns="" xmlns:a16="http://schemas.microsoft.com/office/drawing/2014/main" id="{647C368C-BB06-60DB-9F34-E615BD6AFA0E}"/>
              </a:ext>
            </a:extLst>
          </p:cNvPr>
          <p:cNvSpPr txBox="1"/>
          <p:nvPr/>
        </p:nvSpPr>
        <p:spPr>
          <a:xfrm>
            <a:off x="4617884" y="4747791"/>
            <a:ext cx="2482376" cy="19236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69056" algn="ctr">
              <a:spcBef>
                <a:spcPts val="214"/>
              </a:spcBef>
            </a:pPr>
            <a:r>
              <a:rPr lang="ru-RU" sz="800" dirty="0">
                <a:solidFill>
                  <a:srgbClr val="002060"/>
                </a:solidFill>
                <a:latin typeface="Microsoft Sans Serif"/>
                <a:cs typeface="Microsoft Sans Serif"/>
              </a:rPr>
              <a:t>3. Получение судебного акта</a:t>
            </a:r>
            <a:endParaRPr lang="ru-RU" sz="800" dirty="0">
              <a:solidFill>
                <a:srgbClr val="002060"/>
              </a:solidFill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="" xmlns:a16="http://schemas.microsoft.com/office/drawing/2014/main" id="{BE56D0A3-3189-4583-EE77-1E33C6A062ED}"/>
              </a:ext>
            </a:extLst>
          </p:cNvPr>
          <p:cNvSpPr txBox="1"/>
          <p:nvPr/>
        </p:nvSpPr>
        <p:spPr>
          <a:xfrm>
            <a:off x="4859190" y="4882326"/>
            <a:ext cx="2021205" cy="19236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69056" algn="ctr">
              <a:spcBef>
                <a:spcPts val="214"/>
              </a:spcBef>
            </a:pPr>
            <a:r>
              <a:rPr lang="ru-RU" sz="800" dirty="0">
                <a:solidFill>
                  <a:srgbClr val="002060"/>
                </a:solidFill>
                <a:latin typeface="Microsoft Sans Serif"/>
                <a:cs typeface="Microsoft Sans Serif"/>
              </a:rPr>
              <a:t>4. Отражение долга в ЕНС</a:t>
            </a:r>
          </a:p>
        </p:txBody>
      </p:sp>
      <p:sp>
        <p:nvSpPr>
          <p:cNvPr id="154" name="Подзаголовок 3">
            <a:extLst>
              <a:ext uri="{FF2B5EF4-FFF2-40B4-BE49-F238E27FC236}">
                <a16:creationId xmlns="" xmlns:a16="http://schemas.microsoft.com/office/drawing/2014/main" id="{0CD28B81-34E5-F33B-7F54-8A83A13D9454}"/>
              </a:ext>
            </a:extLst>
          </p:cNvPr>
          <p:cNvSpPr txBox="1">
            <a:spLocks/>
          </p:cNvSpPr>
          <p:nvPr/>
        </p:nvSpPr>
        <p:spPr>
          <a:xfrm>
            <a:off x="-13581" y="407613"/>
            <a:ext cx="6212852" cy="538334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100" dirty="0"/>
              <a:t>С 1 ноября 2025 года в России введен внесудебный порядок взыскания налоговых задолженностей ФЛ</a:t>
            </a:r>
          </a:p>
        </p:txBody>
      </p:sp>
      <p:pic>
        <p:nvPicPr>
          <p:cNvPr id="155" name="图片 5">
            <a:extLst>
              <a:ext uri="{FF2B5EF4-FFF2-40B4-BE49-F238E27FC236}">
                <a16:creationId xmlns="" xmlns:a16="http://schemas.microsoft.com/office/drawing/2014/main" id="{E3C7E8DE-F15A-8FE0-613A-FF3C454F18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9309" y="3780139"/>
            <a:ext cx="190364" cy="187934"/>
          </a:xfrm>
          <a:prstGeom prst="rect">
            <a:avLst/>
          </a:prstGeom>
        </p:spPr>
      </p:pic>
      <p:sp>
        <p:nvSpPr>
          <p:cNvPr id="156" name="object 84">
            <a:extLst>
              <a:ext uri="{FF2B5EF4-FFF2-40B4-BE49-F238E27FC236}">
                <a16:creationId xmlns="" xmlns:a16="http://schemas.microsoft.com/office/drawing/2014/main" id="{9369F9AE-BD12-7E94-0A28-DA71BB9040CC}"/>
              </a:ext>
            </a:extLst>
          </p:cNvPr>
          <p:cNvSpPr txBox="1"/>
          <p:nvPr/>
        </p:nvSpPr>
        <p:spPr>
          <a:xfrm>
            <a:off x="7417519" y="4040122"/>
            <a:ext cx="1618745" cy="425597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32861" algn="ctr">
              <a:spcBef>
                <a:spcPts val="79"/>
              </a:spcBef>
            </a:pPr>
            <a:r>
              <a:rPr sz="900" dirty="0">
                <a:solidFill>
                  <a:srgbClr val="002060"/>
                </a:solidFill>
                <a:latin typeface="Microsoft Sans Serif"/>
                <a:cs typeface="Microsoft Sans Serif"/>
              </a:rPr>
              <a:t>Меры</a:t>
            </a:r>
            <a:r>
              <a:rPr sz="900" spc="-8" dirty="0">
                <a:solidFill>
                  <a:srgbClr val="002060"/>
                </a:solidFill>
                <a:latin typeface="Microsoft Sans Serif"/>
                <a:cs typeface="Microsoft Sans Serif"/>
              </a:rPr>
              <a:t> взыскания</a:t>
            </a:r>
            <a:r>
              <a:rPr sz="900" spc="-19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sz="900" dirty="0">
                <a:solidFill>
                  <a:srgbClr val="002060"/>
                </a:solidFill>
                <a:latin typeface="Microsoft Sans Serif"/>
                <a:cs typeface="Microsoft Sans Serif"/>
              </a:rPr>
              <a:t>в </a:t>
            </a:r>
            <a:r>
              <a:rPr sz="900" spc="-8" dirty="0">
                <a:solidFill>
                  <a:srgbClr val="002060"/>
                </a:solidFill>
                <a:latin typeface="Microsoft Sans Serif"/>
                <a:cs typeface="Microsoft Sans Serif"/>
              </a:rPr>
              <a:t>отношении</a:t>
            </a:r>
            <a:endParaRPr sz="900" dirty="0">
              <a:solidFill>
                <a:srgbClr val="002060"/>
              </a:solidFill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</a:pPr>
            <a:r>
              <a:rPr sz="900" b="1" spc="-8" dirty="0">
                <a:solidFill>
                  <a:srgbClr val="002060"/>
                </a:solidFill>
                <a:latin typeface="Arial"/>
                <a:cs typeface="Arial"/>
              </a:rPr>
              <a:t>отрицательного</a:t>
            </a:r>
            <a:r>
              <a:rPr sz="900" b="1" spc="8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sz="900" b="1" dirty="0" err="1">
                <a:solidFill>
                  <a:srgbClr val="002060"/>
                </a:solidFill>
                <a:latin typeface="Arial"/>
                <a:cs typeface="Arial"/>
              </a:rPr>
              <a:t>сальдо</a:t>
            </a:r>
            <a:r>
              <a:rPr sz="900" b="1" spc="-15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sz="900" spc="-15" dirty="0">
                <a:solidFill>
                  <a:srgbClr val="002060"/>
                </a:solidFill>
                <a:latin typeface="Microsoft Sans Serif"/>
                <a:cs typeface="Microsoft Sans Serif"/>
              </a:rPr>
              <a:t>ЕНС</a:t>
            </a:r>
            <a:endParaRPr sz="900" dirty="0">
              <a:solidFill>
                <a:srgbClr val="002060"/>
              </a:solidFill>
              <a:latin typeface="Microsoft Sans Serif"/>
              <a:cs typeface="Microsoft Sans Serif"/>
            </a:endParaRPr>
          </a:p>
        </p:txBody>
      </p:sp>
      <p:sp>
        <p:nvSpPr>
          <p:cNvPr id="157" name="object 84">
            <a:extLst>
              <a:ext uri="{FF2B5EF4-FFF2-40B4-BE49-F238E27FC236}">
                <a16:creationId xmlns="" xmlns:a16="http://schemas.microsoft.com/office/drawing/2014/main" id="{8F8D03B7-E6EB-5C91-1468-D40F97CDFAAC}"/>
              </a:ext>
            </a:extLst>
          </p:cNvPr>
          <p:cNvSpPr txBox="1"/>
          <p:nvPr/>
        </p:nvSpPr>
        <p:spPr>
          <a:xfrm>
            <a:off x="7443610" y="4523089"/>
            <a:ext cx="1552679" cy="425597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32861" algn="ctr">
              <a:spcBef>
                <a:spcPts val="79"/>
              </a:spcBef>
            </a:pPr>
            <a:r>
              <a:rPr lang="ru-RU" sz="900" i="1" dirty="0">
                <a:solidFill>
                  <a:srgbClr val="002060"/>
                </a:solidFill>
                <a:latin typeface="Microsoft Sans Serif"/>
                <a:cs typeface="Microsoft Sans Serif"/>
              </a:rPr>
              <a:t>При оспаривании – приостановление взыскания</a:t>
            </a:r>
          </a:p>
        </p:txBody>
      </p:sp>
      <p:cxnSp>
        <p:nvCxnSpPr>
          <p:cNvPr id="158" name="Прямая со стрелкой 157">
            <a:extLst>
              <a:ext uri="{FF2B5EF4-FFF2-40B4-BE49-F238E27FC236}">
                <a16:creationId xmlns="" xmlns:a16="http://schemas.microsoft.com/office/drawing/2014/main" id="{9E67A2BF-E518-32EC-C9BC-E71E2025FD89}"/>
              </a:ext>
            </a:extLst>
          </p:cNvPr>
          <p:cNvCxnSpPr>
            <a:cxnSpLocks/>
          </p:cNvCxnSpPr>
          <p:nvPr/>
        </p:nvCxnSpPr>
        <p:spPr>
          <a:xfrm>
            <a:off x="4213192" y="4478753"/>
            <a:ext cx="371330" cy="0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 стрелкой 158">
            <a:extLst>
              <a:ext uri="{FF2B5EF4-FFF2-40B4-BE49-F238E27FC236}">
                <a16:creationId xmlns="" xmlns:a16="http://schemas.microsoft.com/office/drawing/2014/main" id="{CB290C16-E56D-2C5D-AF32-228D20B69A41}"/>
              </a:ext>
            </a:extLst>
          </p:cNvPr>
          <p:cNvCxnSpPr>
            <a:cxnSpLocks/>
          </p:cNvCxnSpPr>
          <p:nvPr/>
        </p:nvCxnSpPr>
        <p:spPr>
          <a:xfrm>
            <a:off x="4499918" y="4887062"/>
            <a:ext cx="165219" cy="0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Прямоугольник: скругленные углы 286">
            <a:extLst>
              <a:ext uri="{FF2B5EF4-FFF2-40B4-BE49-F238E27FC236}">
                <a16:creationId xmlns="" xmlns:a16="http://schemas.microsoft.com/office/drawing/2014/main" id="{CFA6F8B7-B8FB-13E8-33C6-071D12F42AE8}"/>
              </a:ext>
            </a:extLst>
          </p:cNvPr>
          <p:cNvSpPr/>
          <p:nvPr/>
        </p:nvSpPr>
        <p:spPr>
          <a:xfrm>
            <a:off x="7387897" y="4001575"/>
            <a:ext cx="1684502" cy="1071302"/>
          </a:xfrm>
          <a:prstGeom prst="roundRect">
            <a:avLst>
              <a:gd name="adj" fmla="val 20285"/>
            </a:avLst>
          </a:prstGeom>
          <a:noFill/>
          <a:ln w="15875" cap="rnd" cmpd="sng">
            <a:prstDash val="lgDashDotDot"/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cxnSp>
        <p:nvCxnSpPr>
          <p:cNvPr id="161" name="Прямая со стрелкой 160">
            <a:extLst>
              <a:ext uri="{FF2B5EF4-FFF2-40B4-BE49-F238E27FC236}">
                <a16:creationId xmlns="" xmlns:a16="http://schemas.microsoft.com/office/drawing/2014/main" id="{E9993357-F3FD-9C52-38C2-80FF50E8B385}"/>
              </a:ext>
            </a:extLst>
          </p:cNvPr>
          <p:cNvCxnSpPr>
            <a:cxnSpLocks/>
          </p:cNvCxnSpPr>
          <p:nvPr/>
        </p:nvCxnSpPr>
        <p:spPr>
          <a:xfrm>
            <a:off x="7161481" y="4735888"/>
            <a:ext cx="165219" cy="0"/>
          </a:xfrm>
          <a:prstGeom prst="straightConnector1">
            <a:avLst/>
          </a:prstGeom>
          <a:ln w="19050">
            <a:solidFill>
              <a:srgbClr val="002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2" name="Group 610">
            <a:extLst>
              <a:ext uri="{FF2B5EF4-FFF2-40B4-BE49-F238E27FC236}">
                <a16:creationId xmlns="" xmlns:a16="http://schemas.microsoft.com/office/drawing/2014/main" id="{07791B26-B094-FDFA-69E3-E18F60DDE0E7}"/>
              </a:ext>
            </a:extLst>
          </p:cNvPr>
          <p:cNvGrpSpPr/>
          <p:nvPr/>
        </p:nvGrpSpPr>
        <p:grpSpPr>
          <a:xfrm>
            <a:off x="235614" y="4359094"/>
            <a:ext cx="308086" cy="251732"/>
            <a:chOff x="7451725" y="4408488"/>
            <a:chExt cx="434975" cy="381000"/>
          </a:xfrm>
          <a:solidFill>
            <a:srgbClr val="002060"/>
          </a:solidFill>
        </p:grpSpPr>
        <p:sp>
          <p:nvSpPr>
            <p:cNvPr id="163" name="Freeform 306">
              <a:extLst>
                <a:ext uri="{FF2B5EF4-FFF2-40B4-BE49-F238E27FC236}">
                  <a16:creationId xmlns="" xmlns:a16="http://schemas.microsoft.com/office/drawing/2014/main" id="{357331DE-F5BC-0D1F-DD8D-F6D10B562B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31113" y="4587875"/>
              <a:ext cx="201613" cy="201613"/>
            </a:xfrm>
            <a:custGeom>
              <a:avLst/>
              <a:gdLst>
                <a:gd name="T0" fmla="*/ 560 w 1656"/>
                <a:gd name="T1" fmla="*/ 136 h 1654"/>
                <a:gd name="T2" fmla="*/ 412 w 1656"/>
                <a:gd name="T3" fmla="*/ 189 h 1654"/>
                <a:gd name="T4" fmla="*/ 285 w 1656"/>
                <a:gd name="T5" fmla="*/ 284 h 1654"/>
                <a:gd name="T6" fmla="*/ 190 w 1656"/>
                <a:gd name="T7" fmla="*/ 411 h 1654"/>
                <a:gd name="T8" fmla="*/ 137 w 1656"/>
                <a:gd name="T9" fmla="*/ 559 h 1654"/>
                <a:gd name="T10" fmla="*/ 129 w 1656"/>
                <a:gd name="T11" fmla="*/ 719 h 1654"/>
                <a:gd name="T12" fmla="*/ 167 w 1656"/>
                <a:gd name="T13" fmla="*/ 872 h 1654"/>
                <a:gd name="T14" fmla="*/ 248 w 1656"/>
                <a:gd name="T15" fmla="*/ 1007 h 1654"/>
                <a:gd name="T16" fmla="*/ 367 w 1656"/>
                <a:gd name="T17" fmla="*/ 1115 h 1654"/>
                <a:gd name="T18" fmla="*/ 509 w 1656"/>
                <a:gd name="T19" fmla="*/ 1182 h 1654"/>
                <a:gd name="T20" fmla="*/ 667 w 1656"/>
                <a:gd name="T21" fmla="*/ 1206 h 1654"/>
                <a:gd name="T22" fmla="*/ 824 w 1656"/>
                <a:gd name="T23" fmla="*/ 1182 h 1654"/>
                <a:gd name="T24" fmla="*/ 967 w 1656"/>
                <a:gd name="T25" fmla="*/ 1115 h 1654"/>
                <a:gd name="T26" fmla="*/ 1084 w 1656"/>
                <a:gd name="T27" fmla="*/ 1007 h 1654"/>
                <a:gd name="T28" fmla="*/ 1166 w 1656"/>
                <a:gd name="T29" fmla="*/ 872 h 1654"/>
                <a:gd name="T30" fmla="*/ 1204 w 1656"/>
                <a:gd name="T31" fmla="*/ 719 h 1654"/>
                <a:gd name="T32" fmla="*/ 1197 w 1656"/>
                <a:gd name="T33" fmla="*/ 559 h 1654"/>
                <a:gd name="T34" fmla="*/ 1144 w 1656"/>
                <a:gd name="T35" fmla="*/ 411 h 1654"/>
                <a:gd name="T36" fmla="*/ 1049 w 1656"/>
                <a:gd name="T37" fmla="*/ 284 h 1654"/>
                <a:gd name="T38" fmla="*/ 921 w 1656"/>
                <a:gd name="T39" fmla="*/ 189 h 1654"/>
                <a:gd name="T40" fmla="*/ 772 w 1656"/>
                <a:gd name="T41" fmla="*/ 136 h 1654"/>
                <a:gd name="T42" fmla="*/ 667 w 1656"/>
                <a:gd name="T43" fmla="*/ 0 h 1654"/>
                <a:gd name="T44" fmla="*/ 839 w 1656"/>
                <a:gd name="T45" fmla="*/ 23 h 1654"/>
                <a:gd name="T46" fmla="*/ 999 w 1656"/>
                <a:gd name="T47" fmla="*/ 89 h 1654"/>
                <a:gd name="T48" fmla="*/ 1137 w 1656"/>
                <a:gd name="T49" fmla="*/ 194 h 1654"/>
                <a:gd name="T50" fmla="*/ 1253 w 1656"/>
                <a:gd name="T51" fmla="*/ 346 h 1654"/>
                <a:gd name="T52" fmla="*/ 1318 w 1656"/>
                <a:gd name="T53" fmla="*/ 521 h 1654"/>
                <a:gd name="T54" fmla="*/ 1330 w 1656"/>
                <a:gd name="T55" fmla="*/ 705 h 1654"/>
                <a:gd name="T56" fmla="*/ 1292 w 1656"/>
                <a:gd name="T57" fmla="*/ 886 h 1654"/>
                <a:gd name="T58" fmla="*/ 1232 w 1656"/>
                <a:gd name="T59" fmla="*/ 1010 h 1654"/>
                <a:gd name="T60" fmla="*/ 1237 w 1656"/>
                <a:gd name="T61" fmla="*/ 1052 h 1654"/>
                <a:gd name="T62" fmla="*/ 1621 w 1656"/>
                <a:gd name="T63" fmla="*/ 1444 h 1654"/>
                <a:gd name="T64" fmla="*/ 1655 w 1656"/>
                <a:gd name="T65" fmla="*/ 1523 h 1654"/>
                <a:gd name="T66" fmla="*/ 1650 w 1656"/>
                <a:gd name="T67" fmla="*/ 1575 h 1654"/>
                <a:gd name="T68" fmla="*/ 1614 w 1656"/>
                <a:gd name="T69" fmla="*/ 1623 h 1654"/>
                <a:gd name="T70" fmla="*/ 1561 w 1656"/>
                <a:gd name="T71" fmla="*/ 1652 h 1654"/>
                <a:gd name="T72" fmla="*/ 1491 w 1656"/>
                <a:gd name="T73" fmla="*/ 1644 h 1654"/>
                <a:gd name="T74" fmla="*/ 1422 w 1656"/>
                <a:gd name="T75" fmla="*/ 1599 h 1654"/>
                <a:gd name="T76" fmla="*/ 1043 w 1656"/>
                <a:gd name="T77" fmla="*/ 1230 h 1654"/>
                <a:gd name="T78" fmla="*/ 1004 w 1656"/>
                <a:gd name="T79" fmla="*/ 1234 h 1654"/>
                <a:gd name="T80" fmla="*/ 892 w 1656"/>
                <a:gd name="T81" fmla="*/ 1289 h 1654"/>
                <a:gd name="T82" fmla="*/ 720 w 1656"/>
                <a:gd name="T83" fmla="*/ 1328 h 1654"/>
                <a:gd name="T84" fmla="*/ 602 w 1656"/>
                <a:gd name="T85" fmla="*/ 1328 h 1654"/>
                <a:gd name="T86" fmla="*/ 436 w 1656"/>
                <a:gd name="T87" fmla="*/ 1291 h 1654"/>
                <a:gd name="T88" fmla="*/ 285 w 1656"/>
                <a:gd name="T89" fmla="*/ 1212 h 1654"/>
                <a:gd name="T90" fmla="*/ 154 w 1656"/>
                <a:gd name="T91" fmla="*/ 1091 h 1654"/>
                <a:gd name="T92" fmla="*/ 60 w 1656"/>
                <a:gd name="T93" fmla="*/ 942 h 1654"/>
                <a:gd name="T94" fmla="*/ 9 w 1656"/>
                <a:gd name="T95" fmla="*/ 779 h 1654"/>
                <a:gd name="T96" fmla="*/ 3 w 1656"/>
                <a:gd name="T97" fmla="*/ 608 h 1654"/>
                <a:gd name="T98" fmla="*/ 38 w 1656"/>
                <a:gd name="T99" fmla="*/ 441 h 1654"/>
                <a:gd name="T100" fmla="*/ 118 w 1656"/>
                <a:gd name="T101" fmla="*/ 287 h 1654"/>
                <a:gd name="T102" fmla="*/ 238 w 1656"/>
                <a:gd name="T103" fmla="*/ 154 h 1654"/>
                <a:gd name="T104" fmla="*/ 385 w 1656"/>
                <a:gd name="T105" fmla="*/ 62 h 1654"/>
                <a:gd name="T106" fmla="*/ 549 w 1656"/>
                <a:gd name="T107" fmla="*/ 10 h 1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56" h="1654">
                  <a:moveTo>
                    <a:pt x="667" y="125"/>
                  </a:moveTo>
                  <a:lnTo>
                    <a:pt x="613" y="129"/>
                  </a:lnTo>
                  <a:lnTo>
                    <a:pt x="560" y="136"/>
                  </a:lnTo>
                  <a:lnTo>
                    <a:pt x="509" y="149"/>
                  </a:lnTo>
                  <a:lnTo>
                    <a:pt x="459" y="166"/>
                  </a:lnTo>
                  <a:lnTo>
                    <a:pt x="412" y="189"/>
                  </a:lnTo>
                  <a:lnTo>
                    <a:pt x="367" y="216"/>
                  </a:lnTo>
                  <a:lnTo>
                    <a:pt x="323" y="247"/>
                  </a:lnTo>
                  <a:lnTo>
                    <a:pt x="285" y="284"/>
                  </a:lnTo>
                  <a:lnTo>
                    <a:pt x="248" y="324"/>
                  </a:lnTo>
                  <a:lnTo>
                    <a:pt x="217" y="366"/>
                  </a:lnTo>
                  <a:lnTo>
                    <a:pt x="190" y="411"/>
                  </a:lnTo>
                  <a:lnTo>
                    <a:pt x="167" y="458"/>
                  </a:lnTo>
                  <a:lnTo>
                    <a:pt x="150" y="508"/>
                  </a:lnTo>
                  <a:lnTo>
                    <a:pt x="137" y="559"/>
                  </a:lnTo>
                  <a:lnTo>
                    <a:pt x="129" y="612"/>
                  </a:lnTo>
                  <a:lnTo>
                    <a:pt x="126" y="665"/>
                  </a:lnTo>
                  <a:lnTo>
                    <a:pt x="129" y="719"/>
                  </a:lnTo>
                  <a:lnTo>
                    <a:pt x="137" y="772"/>
                  </a:lnTo>
                  <a:lnTo>
                    <a:pt x="150" y="823"/>
                  </a:lnTo>
                  <a:lnTo>
                    <a:pt x="167" y="872"/>
                  </a:lnTo>
                  <a:lnTo>
                    <a:pt x="190" y="920"/>
                  </a:lnTo>
                  <a:lnTo>
                    <a:pt x="217" y="965"/>
                  </a:lnTo>
                  <a:lnTo>
                    <a:pt x="248" y="1007"/>
                  </a:lnTo>
                  <a:lnTo>
                    <a:pt x="285" y="1047"/>
                  </a:lnTo>
                  <a:lnTo>
                    <a:pt x="323" y="1084"/>
                  </a:lnTo>
                  <a:lnTo>
                    <a:pt x="367" y="1115"/>
                  </a:lnTo>
                  <a:lnTo>
                    <a:pt x="412" y="1142"/>
                  </a:lnTo>
                  <a:lnTo>
                    <a:pt x="459" y="1165"/>
                  </a:lnTo>
                  <a:lnTo>
                    <a:pt x="509" y="1182"/>
                  </a:lnTo>
                  <a:lnTo>
                    <a:pt x="560" y="1195"/>
                  </a:lnTo>
                  <a:lnTo>
                    <a:pt x="613" y="1202"/>
                  </a:lnTo>
                  <a:lnTo>
                    <a:pt x="667" y="1206"/>
                  </a:lnTo>
                  <a:lnTo>
                    <a:pt x="721" y="1202"/>
                  </a:lnTo>
                  <a:lnTo>
                    <a:pt x="772" y="1195"/>
                  </a:lnTo>
                  <a:lnTo>
                    <a:pt x="824" y="1182"/>
                  </a:lnTo>
                  <a:lnTo>
                    <a:pt x="874" y="1165"/>
                  </a:lnTo>
                  <a:lnTo>
                    <a:pt x="921" y="1142"/>
                  </a:lnTo>
                  <a:lnTo>
                    <a:pt x="967" y="1115"/>
                  </a:lnTo>
                  <a:lnTo>
                    <a:pt x="1009" y="1084"/>
                  </a:lnTo>
                  <a:lnTo>
                    <a:pt x="1049" y="1047"/>
                  </a:lnTo>
                  <a:lnTo>
                    <a:pt x="1084" y="1007"/>
                  </a:lnTo>
                  <a:lnTo>
                    <a:pt x="1117" y="965"/>
                  </a:lnTo>
                  <a:lnTo>
                    <a:pt x="1144" y="920"/>
                  </a:lnTo>
                  <a:lnTo>
                    <a:pt x="1166" y="872"/>
                  </a:lnTo>
                  <a:lnTo>
                    <a:pt x="1184" y="823"/>
                  </a:lnTo>
                  <a:lnTo>
                    <a:pt x="1197" y="772"/>
                  </a:lnTo>
                  <a:lnTo>
                    <a:pt x="1204" y="719"/>
                  </a:lnTo>
                  <a:lnTo>
                    <a:pt x="1206" y="665"/>
                  </a:lnTo>
                  <a:lnTo>
                    <a:pt x="1204" y="612"/>
                  </a:lnTo>
                  <a:lnTo>
                    <a:pt x="1197" y="559"/>
                  </a:lnTo>
                  <a:lnTo>
                    <a:pt x="1184" y="508"/>
                  </a:lnTo>
                  <a:lnTo>
                    <a:pt x="1166" y="458"/>
                  </a:lnTo>
                  <a:lnTo>
                    <a:pt x="1144" y="411"/>
                  </a:lnTo>
                  <a:lnTo>
                    <a:pt x="1117" y="366"/>
                  </a:lnTo>
                  <a:lnTo>
                    <a:pt x="1084" y="324"/>
                  </a:lnTo>
                  <a:lnTo>
                    <a:pt x="1049" y="284"/>
                  </a:lnTo>
                  <a:lnTo>
                    <a:pt x="1009" y="247"/>
                  </a:lnTo>
                  <a:lnTo>
                    <a:pt x="966" y="216"/>
                  </a:lnTo>
                  <a:lnTo>
                    <a:pt x="921" y="189"/>
                  </a:lnTo>
                  <a:lnTo>
                    <a:pt x="874" y="166"/>
                  </a:lnTo>
                  <a:lnTo>
                    <a:pt x="824" y="149"/>
                  </a:lnTo>
                  <a:lnTo>
                    <a:pt x="772" y="136"/>
                  </a:lnTo>
                  <a:lnTo>
                    <a:pt x="720" y="129"/>
                  </a:lnTo>
                  <a:lnTo>
                    <a:pt x="667" y="125"/>
                  </a:lnTo>
                  <a:close/>
                  <a:moveTo>
                    <a:pt x="667" y="0"/>
                  </a:moveTo>
                  <a:lnTo>
                    <a:pt x="725" y="2"/>
                  </a:lnTo>
                  <a:lnTo>
                    <a:pt x="783" y="10"/>
                  </a:lnTo>
                  <a:lnTo>
                    <a:pt x="839" y="23"/>
                  </a:lnTo>
                  <a:lnTo>
                    <a:pt x="895" y="40"/>
                  </a:lnTo>
                  <a:lnTo>
                    <a:pt x="948" y="62"/>
                  </a:lnTo>
                  <a:lnTo>
                    <a:pt x="999" y="89"/>
                  </a:lnTo>
                  <a:lnTo>
                    <a:pt x="1048" y="119"/>
                  </a:lnTo>
                  <a:lnTo>
                    <a:pt x="1094" y="154"/>
                  </a:lnTo>
                  <a:lnTo>
                    <a:pt x="1137" y="194"/>
                  </a:lnTo>
                  <a:lnTo>
                    <a:pt x="1182" y="242"/>
                  </a:lnTo>
                  <a:lnTo>
                    <a:pt x="1219" y="292"/>
                  </a:lnTo>
                  <a:lnTo>
                    <a:pt x="1253" y="346"/>
                  </a:lnTo>
                  <a:lnTo>
                    <a:pt x="1280" y="402"/>
                  </a:lnTo>
                  <a:lnTo>
                    <a:pt x="1301" y="461"/>
                  </a:lnTo>
                  <a:lnTo>
                    <a:pt x="1318" y="521"/>
                  </a:lnTo>
                  <a:lnTo>
                    <a:pt x="1328" y="582"/>
                  </a:lnTo>
                  <a:lnTo>
                    <a:pt x="1333" y="644"/>
                  </a:lnTo>
                  <a:lnTo>
                    <a:pt x="1330" y="705"/>
                  </a:lnTo>
                  <a:lnTo>
                    <a:pt x="1324" y="767"/>
                  </a:lnTo>
                  <a:lnTo>
                    <a:pt x="1310" y="827"/>
                  </a:lnTo>
                  <a:lnTo>
                    <a:pt x="1292" y="886"/>
                  </a:lnTo>
                  <a:lnTo>
                    <a:pt x="1268" y="944"/>
                  </a:lnTo>
                  <a:lnTo>
                    <a:pt x="1238" y="997"/>
                  </a:lnTo>
                  <a:lnTo>
                    <a:pt x="1232" y="1010"/>
                  </a:lnTo>
                  <a:lnTo>
                    <a:pt x="1230" y="1023"/>
                  </a:lnTo>
                  <a:lnTo>
                    <a:pt x="1231" y="1038"/>
                  </a:lnTo>
                  <a:lnTo>
                    <a:pt x="1237" y="1052"/>
                  </a:lnTo>
                  <a:lnTo>
                    <a:pt x="1246" y="1066"/>
                  </a:lnTo>
                  <a:lnTo>
                    <a:pt x="1600" y="1420"/>
                  </a:lnTo>
                  <a:lnTo>
                    <a:pt x="1621" y="1444"/>
                  </a:lnTo>
                  <a:lnTo>
                    <a:pt x="1637" y="1470"/>
                  </a:lnTo>
                  <a:lnTo>
                    <a:pt x="1649" y="1496"/>
                  </a:lnTo>
                  <a:lnTo>
                    <a:pt x="1655" y="1523"/>
                  </a:lnTo>
                  <a:lnTo>
                    <a:pt x="1656" y="1539"/>
                  </a:lnTo>
                  <a:lnTo>
                    <a:pt x="1654" y="1556"/>
                  </a:lnTo>
                  <a:lnTo>
                    <a:pt x="1650" y="1575"/>
                  </a:lnTo>
                  <a:lnTo>
                    <a:pt x="1640" y="1594"/>
                  </a:lnTo>
                  <a:lnTo>
                    <a:pt x="1625" y="1612"/>
                  </a:lnTo>
                  <a:lnTo>
                    <a:pt x="1614" y="1623"/>
                  </a:lnTo>
                  <a:lnTo>
                    <a:pt x="1598" y="1637"/>
                  </a:lnTo>
                  <a:lnTo>
                    <a:pt x="1581" y="1647"/>
                  </a:lnTo>
                  <a:lnTo>
                    <a:pt x="1561" y="1652"/>
                  </a:lnTo>
                  <a:lnTo>
                    <a:pt x="1540" y="1654"/>
                  </a:lnTo>
                  <a:lnTo>
                    <a:pt x="1516" y="1652"/>
                  </a:lnTo>
                  <a:lnTo>
                    <a:pt x="1491" y="1644"/>
                  </a:lnTo>
                  <a:lnTo>
                    <a:pt x="1468" y="1634"/>
                  </a:lnTo>
                  <a:lnTo>
                    <a:pt x="1444" y="1617"/>
                  </a:lnTo>
                  <a:lnTo>
                    <a:pt x="1422" y="1599"/>
                  </a:lnTo>
                  <a:lnTo>
                    <a:pt x="1068" y="1245"/>
                  </a:lnTo>
                  <a:lnTo>
                    <a:pt x="1056" y="1236"/>
                  </a:lnTo>
                  <a:lnTo>
                    <a:pt x="1043" y="1230"/>
                  </a:lnTo>
                  <a:lnTo>
                    <a:pt x="1028" y="1228"/>
                  </a:lnTo>
                  <a:lnTo>
                    <a:pt x="1015" y="1230"/>
                  </a:lnTo>
                  <a:lnTo>
                    <a:pt x="1004" y="1234"/>
                  </a:lnTo>
                  <a:lnTo>
                    <a:pt x="999" y="1237"/>
                  </a:lnTo>
                  <a:lnTo>
                    <a:pt x="946" y="1265"/>
                  </a:lnTo>
                  <a:lnTo>
                    <a:pt x="892" y="1289"/>
                  </a:lnTo>
                  <a:lnTo>
                    <a:pt x="835" y="1307"/>
                  </a:lnTo>
                  <a:lnTo>
                    <a:pt x="778" y="1320"/>
                  </a:lnTo>
                  <a:lnTo>
                    <a:pt x="720" y="1328"/>
                  </a:lnTo>
                  <a:lnTo>
                    <a:pt x="660" y="1331"/>
                  </a:lnTo>
                  <a:lnTo>
                    <a:pt x="660" y="1331"/>
                  </a:lnTo>
                  <a:lnTo>
                    <a:pt x="602" y="1328"/>
                  </a:lnTo>
                  <a:lnTo>
                    <a:pt x="546" y="1321"/>
                  </a:lnTo>
                  <a:lnTo>
                    <a:pt x="490" y="1308"/>
                  </a:lnTo>
                  <a:lnTo>
                    <a:pt x="436" y="1291"/>
                  </a:lnTo>
                  <a:lnTo>
                    <a:pt x="383" y="1269"/>
                  </a:lnTo>
                  <a:lnTo>
                    <a:pt x="332" y="1242"/>
                  </a:lnTo>
                  <a:lnTo>
                    <a:pt x="285" y="1212"/>
                  </a:lnTo>
                  <a:lnTo>
                    <a:pt x="238" y="1176"/>
                  </a:lnTo>
                  <a:lnTo>
                    <a:pt x="195" y="1137"/>
                  </a:lnTo>
                  <a:lnTo>
                    <a:pt x="154" y="1091"/>
                  </a:lnTo>
                  <a:lnTo>
                    <a:pt x="118" y="1044"/>
                  </a:lnTo>
                  <a:lnTo>
                    <a:pt x="87" y="994"/>
                  </a:lnTo>
                  <a:lnTo>
                    <a:pt x="60" y="942"/>
                  </a:lnTo>
                  <a:lnTo>
                    <a:pt x="38" y="890"/>
                  </a:lnTo>
                  <a:lnTo>
                    <a:pt x="21" y="835"/>
                  </a:lnTo>
                  <a:lnTo>
                    <a:pt x="9" y="779"/>
                  </a:lnTo>
                  <a:lnTo>
                    <a:pt x="3" y="723"/>
                  </a:lnTo>
                  <a:lnTo>
                    <a:pt x="0" y="665"/>
                  </a:lnTo>
                  <a:lnTo>
                    <a:pt x="3" y="608"/>
                  </a:lnTo>
                  <a:lnTo>
                    <a:pt x="9" y="552"/>
                  </a:lnTo>
                  <a:lnTo>
                    <a:pt x="21" y="496"/>
                  </a:lnTo>
                  <a:lnTo>
                    <a:pt x="38" y="441"/>
                  </a:lnTo>
                  <a:lnTo>
                    <a:pt x="60" y="388"/>
                  </a:lnTo>
                  <a:lnTo>
                    <a:pt x="87" y="337"/>
                  </a:lnTo>
                  <a:lnTo>
                    <a:pt x="118" y="287"/>
                  </a:lnTo>
                  <a:lnTo>
                    <a:pt x="154" y="240"/>
                  </a:lnTo>
                  <a:lnTo>
                    <a:pt x="195" y="194"/>
                  </a:lnTo>
                  <a:lnTo>
                    <a:pt x="238" y="154"/>
                  </a:lnTo>
                  <a:lnTo>
                    <a:pt x="285" y="119"/>
                  </a:lnTo>
                  <a:lnTo>
                    <a:pt x="333" y="89"/>
                  </a:lnTo>
                  <a:lnTo>
                    <a:pt x="385" y="62"/>
                  </a:lnTo>
                  <a:lnTo>
                    <a:pt x="438" y="40"/>
                  </a:lnTo>
                  <a:lnTo>
                    <a:pt x="493" y="23"/>
                  </a:lnTo>
                  <a:lnTo>
                    <a:pt x="549" y="10"/>
                  </a:lnTo>
                  <a:lnTo>
                    <a:pt x="607" y="2"/>
                  </a:lnTo>
                  <a:lnTo>
                    <a:pt x="6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307">
              <a:extLst>
                <a:ext uri="{FF2B5EF4-FFF2-40B4-BE49-F238E27FC236}">
                  <a16:creationId xmlns="" xmlns:a16="http://schemas.microsoft.com/office/drawing/2014/main" id="{5D8E3257-924B-B6BE-52ED-CAB6D7BA5A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1725" y="4408488"/>
              <a:ext cx="434975" cy="327025"/>
            </a:xfrm>
            <a:custGeom>
              <a:avLst/>
              <a:gdLst>
                <a:gd name="T0" fmla="*/ 635 w 3558"/>
                <a:gd name="T1" fmla="*/ 209 h 2677"/>
                <a:gd name="T2" fmla="*/ 570 w 3558"/>
                <a:gd name="T3" fmla="*/ 299 h 2677"/>
                <a:gd name="T4" fmla="*/ 519 w 3558"/>
                <a:gd name="T5" fmla="*/ 375 h 2677"/>
                <a:gd name="T6" fmla="*/ 440 w 3558"/>
                <a:gd name="T7" fmla="*/ 441 h 2677"/>
                <a:gd name="T8" fmla="*/ 233 w 3558"/>
                <a:gd name="T9" fmla="*/ 459 h 2677"/>
                <a:gd name="T10" fmla="*/ 189 w 3558"/>
                <a:gd name="T11" fmla="*/ 491 h 2677"/>
                <a:gd name="T12" fmla="*/ 188 w 3558"/>
                <a:gd name="T13" fmla="*/ 2084 h 2677"/>
                <a:gd name="T14" fmla="*/ 194 w 3558"/>
                <a:gd name="T15" fmla="*/ 2097 h 2677"/>
                <a:gd name="T16" fmla="*/ 199 w 3558"/>
                <a:gd name="T17" fmla="*/ 2087 h 2677"/>
                <a:gd name="T18" fmla="*/ 470 w 3558"/>
                <a:gd name="T19" fmla="*/ 696 h 2677"/>
                <a:gd name="T20" fmla="*/ 568 w 3558"/>
                <a:gd name="T21" fmla="*/ 639 h 2677"/>
                <a:gd name="T22" fmla="*/ 3034 w 3558"/>
                <a:gd name="T23" fmla="*/ 628 h 2677"/>
                <a:gd name="T24" fmla="*/ 3040 w 3558"/>
                <a:gd name="T25" fmla="*/ 600 h 2677"/>
                <a:gd name="T26" fmla="*/ 3031 w 3558"/>
                <a:gd name="T27" fmla="*/ 478 h 2677"/>
                <a:gd name="T28" fmla="*/ 1399 w 3558"/>
                <a:gd name="T29" fmla="*/ 459 h 2677"/>
                <a:gd name="T30" fmla="*/ 1295 w 3558"/>
                <a:gd name="T31" fmla="*/ 430 h 2677"/>
                <a:gd name="T32" fmla="*/ 1228 w 3558"/>
                <a:gd name="T33" fmla="*/ 364 h 2677"/>
                <a:gd name="T34" fmla="*/ 1186 w 3558"/>
                <a:gd name="T35" fmla="*/ 291 h 2677"/>
                <a:gd name="T36" fmla="*/ 1133 w 3558"/>
                <a:gd name="T37" fmla="*/ 212 h 2677"/>
                <a:gd name="T38" fmla="*/ 1092 w 3558"/>
                <a:gd name="T39" fmla="*/ 187 h 2677"/>
                <a:gd name="T40" fmla="*/ 665 w 3558"/>
                <a:gd name="T41" fmla="*/ 0 h 2677"/>
                <a:gd name="T42" fmla="*/ 1146 w 3558"/>
                <a:gd name="T43" fmla="*/ 8 h 2677"/>
                <a:gd name="T44" fmla="*/ 1246 w 3558"/>
                <a:gd name="T45" fmla="*/ 62 h 2677"/>
                <a:gd name="T46" fmla="*/ 1341 w 3558"/>
                <a:gd name="T47" fmla="*/ 186 h 2677"/>
                <a:gd name="T48" fmla="*/ 1384 w 3558"/>
                <a:gd name="T49" fmla="*/ 263 h 2677"/>
                <a:gd name="T50" fmla="*/ 3031 w 3558"/>
                <a:gd name="T51" fmla="*/ 276 h 2677"/>
                <a:gd name="T52" fmla="*/ 3158 w 3558"/>
                <a:gd name="T53" fmla="*/ 341 h 2677"/>
                <a:gd name="T54" fmla="*/ 3223 w 3558"/>
                <a:gd name="T55" fmla="*/ 468 h 2677"/>
                <a:gd name="T56" fmla="*/ 3226 w 3558"/>
                <a:gd name="T57" fmla="*/ 610 h 2677"/>
                <a:gd name="T58" fmla="*/ 3237 w 3558"/>
                <a:gd name="T59" fmla="*/ 634 h 2677"/>
                <a:gd name="T60" fmla="*/ 3493 w 3558"/>
                <a:gd name="T61" fmla="*/ 647 h 2677"/>
                <a:gd name="T62" fmla="*/ 3554 w 3558"/>
                <a:gd name="T63" fmla="*/ 720 h 2677"/>
                <a:gd name="T64" fmla="*/ 3233 w 3558"/>
                <a:gd name="T65" fmla="*/ 2567 h 2677"/>
                <a:gd name="T66" fmla="*/ 3158 w 3558"/>
                <a:gd name="T67" fmla="*/ 2653 h 2677"/>
                <a:gd name="T68" fmla="*/ 3019 w 3558"/>
                <a:gd name="T69" fmla="*/ 2677 h 2677"/>
                <a:gd name="T70" fmla="*/ 2991 w 3558"/>
                <a:gd name="T71" fmla="*/ 2664 h 2677"/>
                <a:gd name="T72" fmla="*/ 2847 w 3558"/>
                <a:gd name="T73" fmla="*/ 2511 h 2677"/>
                <a:gd name="T74" fmla="*/ 2857 w 3558"/>
                <a:gd name="T75" fmla="*/ 2474 h 2677"/>
                <a:gd name="T76" fmla="*/ 2936 w 3558"/>
                <a:gd name="T77" fmla="*/ 2217 h 2677"/>
                <a:gd name="T78" fmla="*/ 2926 w 3558"/>
                <a:gd name="T79" fmla="*/ 1949 h 2677"/>
                <a:gd name="T80" fmla="*/ 2828 w 3558"/>
                <a:gd name="T81" fmla="*/ 1696 h 2677"/>
                <a:gd name="T82" fmla="*/ 2651 w 3558"/>
                <a:gd name="T83" fmla="*/ 1487 h 2677"/>
                <a:gd name="T84" fmla="*/ 2431 w 3558"/>
                <a:gd name="T85" fmla="*/ 1353 h 2677"/>
                <a:gd name="T86" fmla="*/ 2179 w 3558"/>
                <a:gd name="T87" fmla="*/ 1292 h 2677"/>
                <a:gd name="T88" fmla="*/ 1918 w 3558"/>
                <a:gd name="T89" fmla="*/ 1313 h 2677"/>
                <a:gd name="T90" fmla="*/ 1680 w 3558"/>
                <a:gd name="T91" fmla="*/ 1411 h 2677"/>
                <a:gd name="T92" fmla="*/ 1479 w 3558"/>
                <a:gd name="T93" fmla="*/ 1583 h 2677"/>
                <a:gd name="T94" fmla="*/ 1342 w 3558"/>
                <a:gd name="T95" fmla="*/ 1811 h 2677"/>
                <a:gd name="T96" fmla="*/ 1284 w 3558"/>
                <a:gd name="T97" fmla="*/ 2063 h 2677"/>
                <a:gd name="T98" fmla="*/ 1307 w 3558"/>
                <a:gd name="T99" fmla="*/ 2320 h 2677"/>
                <a:gd name="T100" fmla="*/ 1410 w 3558"/>
                <a:gd name="T101" fmla="*/ 2561 h 2677"/>
                <a:gd name="T102" fmla="*/ 1464 w 3558"/>
                <a:gd name="T103" fmla="*/ 2639 h 2677"/>
                <a:gd name="T104" fmla="*/ 1466 w 3558"/>
                <a:gd name="T105" fmla="*/ 2668 h 2677"/>
                <a:gd name="T106" fmla="*/ 233 w 3558"/>
                <a:gd name="T107" fmla="*/ 2677 h 2677"/>
                <a:gd name="T108" fmla="*/ 123 w 3558"/>
                <a:gd name="T109" fmla="*/ 2645 h 2677"/>
                <a:gd name="T110" fmla="*/ 25 w 3558"/>
                <a:gd name="T111" fmla="*/ 2546 h 2677"/>
                <a:gd name="T112" fmla="*/ 0 w 3558"/>
                <a:gd name="T113" fmla="*/ 505 h 2677"/>
                <a:gd name="T114" fmla="*/ 45 w 3558"/>
                <a:gd name="T115" fmla="*/ 368 h 2677"/>
                <a:gd name="T116" fmla="*/ 160 w 3558"/>
                <a:gd name="T117" fmla="*/ 284 h 2677"/>
                <a:gd name="T118" fmla="*/ 363 w 3558"/>
                <a:gd name="T119" fmla="*/ 269 h 2677"/>
                <a:gd name="T120" fmla="*/ 410 w 3558"/>
                <a:gd name="T121" fmla="*/ 204 h 2677"/>
                <a:gd name="T122" fmla="*/ 497 w 3558"/>
                <a:gd name="T123" fmla="*/ 80 h 2677"/>
                <a:gd name="T124" fmla="*/ 601 w 3558"/>
                <a:gd name="T125" fmla="*/ 8 h 2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58" h="2677">
                  <a:moveTo>
                    <a:pt x="685" y="186"/>
                  </a:moveTo>
                  <a:lnTo>
                    <a:pt x="668" y="188"/>
                  </a:lnTo>
                  <a:lnTo>
                    <a:pt x="651" y="196"/>
                  </a:lnTo>
                  <a:lnTo>
                    <a:pt x="635" y="209"/>
                  </a:lnTo>
                  <a:lnTo>
                    <a:pt x="618" y="227"/>
                  </a:lnTo>
                  <a:lnTo>
                    <a:pt x="601" y="250"/>
                  </a:lnTo>
                  <a:lnTo>
                    <a:pt x="583" y="278"/>
                  </a:lnTo>
                  <a:lnTo>
                    <a:pt x="570" y="299"/>
                  </a:lnTo>
                  <a:lnTo>
                    <a:pt x="559" y="318"/>
                  </a:lnTo>
                  <a:lnTo>
                    <a:pt x="547" y="336"/>
                  </a:lnTo>
                  <a:lnTo>
                    <a:pt x="534" y="355"/>
                  </a:lnTo>
                  <a:lnTo>
                    <a:pt x="519" y="375"/>
                  </a:lnTo>
                  <a:lnTo>
                    <a:pt x="503" y="394"/>
                  </a:lnTo>
                  <a:lnTo>
                    <a:pt x="484" y="411"/>
                  </a:lnTo>
                  <a:lnTo>
                    <a:pt x="463" y="427"/>
                  </a:lnTo>
                  <a:lnTo>
                    <a:pt x="440" y="441"/>
                  </a:lnTo>
                  <a:lnTo>
                    <a:pt x="414" y="450"/>
                  </a:lnTo>
                  <a:lnTo>
                    <a:pt x="385" y="457"/>
                  </a:lnTo>
                  <a:lnTo>
                    <a:pt x="354" y="459"/>
                  </a:lnTo>
                  <a:lnTo>
                    <a:pt x="233" y="459"/>
                  </a:lnTo>
                  <a:lnTo>
                    <a:pt x="218" y="461"/>
                  </a:lnTo>
                  <a:lnTo>
                    <a:pt x="206" y="468"/>
                  </a:lnTo>
                  <a:lnTo>
                    <a:pt x="195" y="478"/>
                  </a:lnTo>
                  <a:lnTo>
                    <a:pt x="189" y="491"/>
                  </a:lnTo>
                  <a:lnTo>
                    <a:pt x="187" y="505"/>
                  </a:lnTo>
                  <a:lnTo>
                    <a:pt x="187" y="2049"/>
                  </a:lnTo>
                  <a:lnTo>
                    <a:pt x="187" y="2070"/>
                  </a:lnTo>
                  <a:lnTo>
                    <a:pt x="188" y="2084"/>
                  </a:lnTo>
                  <a:lnTo>
                    <a:pt x="189" y="2093"/>
                  </a:lnTo>
                  <a:lnTo>
                    <a:pt x="191" y="2098"/>
                  </a:lnTo>
                  <a:lnTo>
                    <a:pt x="192" y="2099"/>
                  </a:lnTo>
                  <a:lnTo>
                    <a:pt x="194" y="2097"/>
                  </a:lnTo>
                  <a:lnTo>
                    <a:pt x="195" y="2093"/>
                  </a:lnTo>
                  <a:lnTo>
                    <a:pt x="198" y="2090"/>
                  </a:lnTo>
                  <a:lnTo>
                    <a:pt x="198" y="2088"/>
                  </a:lnTo>
                  <a:lnTo>
                    <a:pt x="199" y="2087"/>
                  </a:lnTo>
                  <a:lnTo>
                    <a:pt x="433" y="774"/>
                  </a:lnTo>
                  <a:lnTo>
                    <a:pt x="440" y="746"/>
                  </a:lnTo>
                  <a:lnTo>
                    <a:pt x="453" y="720"/>
                  </a:lnTo>
                  <a:lnTo>
                    <a:pt x="470" y="696"/>
                  </a:lnTo>
                  <a:lnTo>
                    <a:pt x="491" y="677"/>
                  </a:lnTo>
                  <a:lnTo>
                    <a:pt x="515" y="659"/>
                  </a:lnTo>
                  <a:lnTo>
                    <a:pt x="541" y="647"/>
                  </a:lnTo>
                  <a:lnTo>
                    <a:pt x="568" y="639"/>
                  </a:lnTo>
                  <a:lnTo>
                    <a:pt x="597" y="636"/>
                  </a:lnTo>
                  <a:lnTo>
                    <a:pt x="3021" y="636"/>
                  </a:lnTo>
                  <a:lnTo>
                    <a:pt x="3029" y="634"/>
                  </a:lnTo>
                  <a:lnTo>
                    <a:pt x="3034" y="628"/>
                  </a:lnTo>
                  <a:lnTo>
                    <a:pt x="3037" y="621"/>
                  </a:lnTo>
                  <a:lnTo>
                    <a:pt x="3040" y="613"/>
                  </a:lnTo>
                  <a:lnTo>
                    <a:pt x="3040" y="606"/>
                  </a:lnTo>
                  <a:lnTo>
                    <a:pt x="3040" y="600"/>
                  </a:lnTo>
                  <a:lnTo>
                    <a:pt x="3040" y="599"/>
                  </a:lnTo>
                  <a:lnTo>
                    <a:pt x="3040" y="505"/>
                  </a:lnTo>
                  <a:lnTo>
                    <a:pt x="3037" y="491"/>
                  </a:lnTo>
                  <a:lnTo>
                    <a:pt x="3031" y="478"/>
                  </a:lnTo>
                  <a:lnTo>
                    <a:pt x="3020" y="468"/>
                  </a:lnTo>
                  <a:lnTo>
                    <a:pt x="3007" y="461"/>
                  </a:lnTo>
                  <a:lnTo>
                    <a:pt x="2993" y="459"/>
                  </a:lnTo>
                  <a:lnTo>
                    <a:pt x="1399" y="459"/>
                  </a:lnTo>
                  <a:lnTo>
                    <a:pt x="1369" y="457"/>
                  </a:lnTo>
                  <a:lnTo>
                    <a:pt x="1342" y="451"/>
                  </a:lnTo>
                  <a:lnTo>
                    <a:pt x="1317" y="442"/>
                  </a:lnTo>
                  <a:lnTo>
                    <a:pt x="1295" y="430"/>
                  </a:lnTo>
                  <a:lnTo>
                    <a:pt x="1275" y="416"/>
                  </a:lnTo>
                  <a:lnTo>
                    <a:pt x="1257" y="400"/>
                  </a:lnTo>
                  <a:lnTo>
                    <a:pt x="1242" y="382"/>
                  </a:lnTo>
                  <a:lnTo>
                    <a:pt x="1228" y="364"/>
                  </a:lnTo>
                  <a:lnTo>
                    <a:pt x="1215" y="346"/>
                  </a:lnTo>
                  <a:lnTo>
                    <a:pt x="1205" y="326"/>
                  </a:lnTo>
                  <a:lnTo>
                    <a:pt x="1195" y="308"/>
                  </a:lnTo>
                  <a:lnTo>
                    <a:pt x="1186" y="291"/>
                  </a:lnTo>
                  <a:lnTo>
                    <a:pt x="1177" y="272"/>
                  </a:lnTo>
                  <a:lnTo>
                    <a:pt x="1161" y="247"/>
                  </a:lnTo>
                  <a:lnTo>
                    <a:pt x="1147" y="227"/>
                  </a:lnTo>
                  <a:lnTo>
                    <a:pt x="1133" y="212"/>
                  </a:lnTo>
                  <a:lnTo>
                    <a:pt x="1121" y="201"/>
                  </a:lnTo>
                  <a:lnTo>
                    <a:pt x="1111" y="194"/>
                  </a:lnTo>
                  <a:lnTo>
                    <a:pt x="1100" y="189"/>
                  </a:lnTo>
                  <a:lnTo>
                    <a:pt x="1092" y="187"/>
                  </a:lnTo>
                  <a:lnTo>
                    <a:pt x="1085" y="186"/>
                  </a:lnTo>
                  <a:lnTo>
                    <a:pt x="1080" y="186"/>
                  </a:lnTo>
                  <a:lnTo>
                    <a:pt x="685" y="186"/>
                  </a:lnTo>
                  <a:close/>
                  <a:moveTo>
                    <a:pt x="665" y="0"/>
                  </a:moveTo>
                  <a:lnTo>
                    <a:pt x="1080" y="0"/>
                  </a:lnTo>
                  <a:lnTo>
                    <a:pt x="1101" y="1"/>
                  </a:lnTo>
                  <a:lnTo>
                    <a:pt x="1124" y="4"/>
                  </a:lnTo>
                  <a:lnTo>
                    <a:pt x="1146" y="8"/>
                  </a:lnTo>
                  <a:lnTo>
                    <a:pt x="1171" y="17"/>
                  </a:lnTo>
                  <a:lnTo>
                    <a:pt x="1196" y="28"/>
                  </a:lnTo>
                  <a:lnTo>
                    <a:pt x="1221" y="43"/>
                  </a:lnTo>
                  <a:lnTo>
                    <a:pt x="1246" y="62"/>
                  </a:lnTo>
                  <a:lnTo>
                    <a:pt x="1270" y="85"/>
                  </a:lnTo>
                  <a:lnTo>
                    <a:pt x="1294" y="114"/>
                  </a:lnTo>
                  <a:lnTo>
                    <a:pt x="1318" y="147"/>
                  </a:lnTo>
                  <a:lnTo>
                    <a:pt x="1341" y="186"/>
                  </a:lnTo>
                  <a:lnTo>
                    <a:pt x="1351" y="206"/>
                  </a:lnTo>
                  <a:lnTo>
                    <a:pt x="1364" y="230"/>
                  </a:lnTo>
                  <a:lnTo>
                    <a:pt x="1375" y="249"/>
                  </a:lnTo>
                  <a:lnTo>
                    <a:pt x="1384" y="263"/>
                  </a:lnTo>
                  <a:lnTo>
                    <a:pt x="1391" y="270"/>
                  </a:lnTo>
                  <a:lnTo>
                    <a:pt x="1399" y="272"/>
                  </a:lnTo>
                  <a:lnTo>
                    <a:pt x="2993" y="272"/>
                  </a:lnTo>
                  <a:lnTo>
                    <a:pt x="3031" y="276"/>
                  </a:lnTo>
                  <a:lnTo>
                    <a:pt x="3067" y="284"/>
                  </a:lnTo>
                  <a:lnTo>
                    <a:pt x="3100" y="298"/>
                  </a:lnTo>
                  <a:lnTo>
                    <a:pt x="3130" y="318"/>
                  </a:lnTo>
                  <a:lnTo>
                    <a:pt x="3158" y="341"/>
                  </a:lnTo>
                  <a:lnTo>
                    <a:pt x="3181" y="368"/>
                  </a:lnTo>
                  <a:lnTo>
                    <a:pt x="3200" y="399"/>
                  </a:lnTo>
                  <a:lnTo>
                    <a:pt x="3214" y="432"/>
                  </a:lnTo>
                  <a:lnTo>
                    <a:pt x="3223" y="468"/>
                  </a:lnTo>
                  <a:lnTo>
                    <a:pt x="3226" y="505"/>
                  </a:lnTo>
                  <a:lnTo>
                    <a:pt x="3226" y="603"/>
                  </a:lnTo>
                  <a:lnTo>
                    <a:pt x="3226" y="606"/>
                  </a:lnTo>
                  <a:lnTo>
                    <a:pt x="3226" y="610"/>
                  </a:lnTo>
                  <a:lnTo>
                    <a:pt x="3226" y="616"/>
                  </a:lnTo>
                  <a:lnTo>
                    <a:pt x="3228" y="623"/>
                  </a:lnTo>
                  <a:lnTo>
                    <a:pt x="3232" y="629"/>
                  </a:lnTo>
                  <a:lnTo>
                    <a:pt x="3237" y="634"/>
                  </a:lnTo>
                  <a:lnTo>
                    <a:pt x="3245" y="636"/>
                  </a:lnTo>
                  <a:lnTo>
                    <a:pt x="3440" y="636"/>
                  </a:lnTo>
                  <a:lnTo>
                    <a:pt x="3468" y="639"/>
                  </a:lnTo>
                  <a:lnTo>
                    <a:pt x="3493" y="647"/>
                  </a:lnTo>
                  <a:lnTo>
                    <a:pt x="3515" y="659"/>
                  </a:lnTo>
                  <a:lnTo>
                    <a:pt x="3532" y="677"/>
                  </a:lnTo>
                  <a:lnTo>
                    <a:pt x="3545" y="696"/>
                  </a:lnTo>
                  <a:lnTo>
                    <a:pt x="3554" y="720"/>
                  </a:lnTo>
                  <a:lnTo>
                    <a:pt x="3558" y="746"/>
                  </a:lnTo>
                  <a:lnTo>
                    <a:pt x="3556" y="774"/>
                  </a:lnTo>
                  <a:lnTo>
                    <a:pt x="3241" y="2540"/>
                  </a:lnTo>
                  <a:lnTo>
                    <a:pt x="3233" y="2567"/>
                  </a:lnTo>
                  <a:lnTo>
                    <a:pt x="3221" y="2593"/>
                  </a:lnTo>
                  <a:lnTo>
                    <a:pt x="3204" y="2616"/>
                  </a:lnTo>
                  <a:lnTo>
                    <a:pt x="3182" y="2637"/>
                  </a:lnTo>
                  <a:lnTo>
                    <a:pt x="3158" y="2653"/>
                  </a:lnTo>
                  <a:lnTo>
                    <a:pt x="3132" y="2666"/>
                  </a:lnTo>
                  <a:lnTo>
                    <a:pt x="3105" y="2674"/>
                  </a:lnTo>
                  <a:lnTo>
                    <a:pt x="3076" y="2677"/>
                  </a:lnTo>
                  <a:lnTo>
                    <a:pt x="3019" y="2677"/>
                  </a:lnTo>
                  <a:lnTo>
                    <a:pt x="3009" y="2676"/>
                  </a:lnTo>
                  <a:lnTo>
                    <a:pt x="3002" y="2672"/>
                  </a:lnTo>
                  <a:lnTo>
                    <a:pt x="2995" y="2668"/>
                  </a:lnTo>
                  <a:lnTo>
                    <a:pt x="2991" y="2664"/>
                  </a:lnTo>
                  <a:lnTo>
                    <a:pt x="2989" y="2663"/>
                  </a:lnTo>
                  <a:lnTo>
                    <a:pt x="2857" y="2531"/>
                  </a:lnTo>
                  <a:lnTo>
                    <a:pt x="2850" y="2521"/>
                  </a:lnTo>
                  <a:lnTo>
                    <a:pt x="2847" y="2511"/>
                  </a:lnTo>
                  <a:lnTo>
                    <a:pt x="2847" y="2500"/>
                  </a:lnTo>
                  <a:lnTo>
                    <a:pt x="2851" y="2490"/>
                  </a:lnTo>
                  <a:lnTo>
                    <a:pt x="2854" y="2481"/>
                  </a:lnTo>
                  <a:lnTo>
                    <a:pt x="2857" y="2474"/>
                  </a:lnTo>
                  <a:lnTo>
                    <a:pt x="2885" y="2412"/>
                  </a:lnTo>
                  <a:lnTo>
                    <a:pt x="2907" y="2349"/>
                  </a:lnTo>
                  <a:lnTo>
                    <a:pt x="2924" y="2284"/>
                  </a:lnTo>
                  <a:lnTo>
                    <a:pt x="2936" y="2217"/>
                  </a:lnTo>
                  <a:lnTo>
                    <a:pt x="2941" y="2151"/>
                  </a:lnTo>
                  <a:lnTo>
                    <a:pt x="2942" y="2084"/>
                  </a:lnTo>
                  <a:lnTo>
                    <a:pt x="2937" y="2017"/>
                  </a:lnTo>
                  <a:lnTo>
                    <a:pt x="2926" y="1949"/>
                  </a:lnTo>
                  <a:lnTo>
                    <a:pt x="2910" y="1882"/>
                  </a:lnTo>
                  <a:lnTo>
                    <a:pt x="2887" y="1818"/>
                  </a:lnTo>
                  <a:lnTo>
                    <a:pt x="2860" y="1756"/>
                  </a:lnTo>
                  <a:lnTo>
                    <a:pt x="2828" y="1696"/>
                  </a:lnTo>
                  <a:lnTo>
                    <a:pt x="2790" y="1638"/>
                  </a:lnTo>
                  <a:lnTo>
                    <a:pt x="2748" y="1583"/>
                  </a:lnTo>
                  <a:lnTo>
                    <a:pt x="2700" y="1533"/>
                  </a:lnTo>
                  <a:lnTo>
                    <a:pt x="2651" y="1487"/>
                  </a:lnTo>
                  <a:lnTo>
                    <a:pt x="2600" y="1446"/>
                  </a:lnTo>
                  <a:lnTo>
                    <a:pt x="2546" y="1411"/>
                  </a:lnTo>
                  <a:lnTo>
                    <a:pt x="2489" y="1380"/>
                  </a:lnTo>
                  <a:lnTo>
                    <a:pt x="2431" y="1353"/>
                  </a:lnTo>
                  <a:lnTo>
                    <a:pt x="2370" y="1330"/>
                  </a:lnTo>
                  <a:lnTo>
                    <a:pt x="2308" y="1313"/>
                  </a:lnTo>
                  <a:lnTo>
                    <a:pt x="2244" y="1300"/>
                  </a:lnTo>
                  <a:lnTo>
                    <a:pt x="2179" y="1292"/>
                  </a:lnTo>
                  <a:lnTo>
                    <a:pt x="2112" y="1290"/>
                  </a:lnTo>
                  <a:lnTo>
                    <a:pt x="2047" y="1292"/>
                  </a:lnTo>
                  <a:lnTo>
                    <a:pt x="1982" y="1300"/>
                  </a:lnTo>
                  <a:lnTo>
                    <a:pt x="1918" y="1313"/>
                  </a:lnTo>
                  <a:lnTo>
                    <a:pt x="1855" y="1330"/>
                  </a:lnTo>
                  <a:lnTo>
                    <a:pt x="1795" y="1353"/>
                  </a:lnTo>
                  <a:lnTo>
                    <a:pt x="1736" y="1380"/>
                  </a:lnTo>
                  <a:lnTo>
                    <a:pt x="1680" y="1411"/>
                  </a:lnTo>
                  <a:lnTo>
                    <a:pt x="1626" y="1446"/>
                  </a:lnTo>
                  <a:lnTo>
                    <a:pt x="1574" y="1487"/>
                  </a:lnTo>
                  <a:lnTo>
                    <a:pt x="1525" y="1533"/>
                  </a:lnTo>
                  <a:lnTo>
                    <a:pt x="1479" y="1583"/>
                  </a:lnTo>
                  <a:lnTo>
                    <a:pt x="1437" y="1636"/>
                  </a:lnTo>
                  <a:lnTo>
                    <a:pt x="1400" y="1692"/>
                  </a:lnTo>
                  <a:lnTo>
                    <a:pt x="1369" y="1751"/>
                  </a:lnTo>
                  <a:lnTo>
                    <a:pt x="1342" y="1811"/>
                  </a:lnTo>
                  <a:lnTo>
                    <a:pt x="1320" y="1872"/>
                  </a:lnTo>
                  <a:lnTo>
                    <a:pt x="1303" y="1935"/>
                  </a:lnTo>
                  <a:lnTo>
                    <a:pt x="1291" y="1998"/>
                  </a:lnTo>
                  <a:lnTo>
                    <a:pt x="1284" y="2063"/>
                  </a:lnTo>
                  <a:lnTo>
                    <a:pt x="1282" y="2128"/>
                  </a:lnTo>
                  <a:lnTo>
                    <a:pt x="1286" y="2193"/>
                  </a:lnTo>
                  <a:lnTo>
                    <a:pt x="1294" y="2256"/>
                  </a:lnTo>
                  <a:lnTo>
                    <a:pt x="1307" y="2320"/>
                  </a:lnTo>
                  <a:lnTo>
                    <a:pt x="1325" y="2382"/>
                  </a:lnTo>
                  <a:lnTo>
                    <a:pt x="1348" y="2444"/>
                  </a:lnTo>
                  <a:lnTo>
                    <a:pt x="1376" y="2503"/>
                  </a:lnTo>
                  <a:lnTo>
                    <a:pt x="1410" y="2561"/>
                  </a:lnTo>
                  <a:lnTo>
                    <a:pt x="1447" y="2616"/>
                  </a:lnTo>
                  <a:lnTo>
                    <a:pt x="1453" y="2623"/>
                  </a:lnTo>
                  <a:lnTo>
                    <a:pt x="1458" y="2630"/>
                  </a:lnTo>
                  <a:lnTo>
                    <a:pt x="1464" y="2639"/>
                  </a:lnTo>
                  <a:lnTo>
                    <a:pt x="1467" y="2646"/>
                  </a:lnTo>
                  <a:lnTo>
                    <a:pt x="1469" y="2654"/>
                  </a:lnTo>
                  <a:lnTo>
                    <a:pt x="1469" y="2662"/>
                  </a:lnTo>
                  <a:lnTo>
                    <a:pt x="1466" y="2668"/>
                  </a:lnTo>
                  <a:lnTo>
                    <a:pt x="1459" y="2672"/>
                  </a:lnTo>
                  <a:lnTo>
                    <a:pt x="1449" y="2676"/>
                  </a:lnTo>
                  <a:lnTo>
                    <a:pt x="1432" y="2677"/>
                  </a:lnTo>
                  <a:lnTo>
                    <a:pt x="233" y="2677"/>
                  </a:lnTo>
                  <a:lnTo>
                    <a:pt x="210" y="2676"/>
                  </a:lnTo>
                  <a:lnTo>
                    <a:pt x="190" y="2670"/>
                  </a:lnTo>
                  <a:lnTo>
                    <a:pt x="155" y="2660"/>
                  </a:lnTo>
                  <a:lnTo>
                    <a:pt x="123" y="2645"/>
                  </a:lnTo>
                  <a:lnTo>
                    <a:pt x="93" y="2627"/>
                  </a:lnTo>
                  <a:lnTo>
                    <a:pt x="67" y="2603"/>
                  </a:lnTo>
                  <a:lnTo>
                    <a:pt x="44" y="2576"/>
                  </a:lnTo>
                  <a:lnTo>
                    <a:pt x="25" y="2546"/>
                  </a:lnTo>
                  <a:lnTo>
                    <a:pt x="12" y="2514"/>
                  </a:lnTo>
                  <a:lnTo>
                    <a:pt x="3" y="2478"/>
                  </a:lnTo>
                  <a:lnTo>
                    <a:pt x="0" y="2441"/>
                  </a:lnTo>
                  <a:lnTo>
                    <a:pt x="0" y="505"/>
                  </a:lnTo>
                  <a:lnTo>
                    <a:pt x="3" y="468"/>
                  </a:lnTo>
                  <a:lnTo>
                    <a:pt x="12" y="432"/>
                  </a:lnTo>
                  <a:lnTo>
                    <a:pt x="26" y="399"/>
                  </a:lnTo>
                  <a:lnTo>
                    <a:pt x="45" y="368"/>
                  </a:lnTo>
                  <a:lnTo>
                    <a:pt x="68" y="341"/>
                  </a:lnTo>
                  <a:lnTo>
                    <a:pt x="95" y="318"/>
                  </a:lnTo>
                  <a:lnTo>
                    <a:pt x="126" y="298"/>
                  </a:lnTo>
                  <a:lnTo>
                    <a:pt x="160" y="284"/>
                  </a:lnTo>
                  <a:lnTo>
                    <a:pt x="195" y="276"/>
                  </a:lnTo>
                  <a:lnTo>
                    <a:pt x="233" y="272"/>
                  </a:lnTo>
                  <a:lnTo>
                    <a:pt x="354" y="272"/>
                  </a:lnTo>
                  <a:lnTo>
                    <a:pt x="363" y="269"/>
                  </a:lnTo>
                  <a:lnTo>
                    <a:pt x="373" y="261"/>
                  </a:lnTo>
                  <a:lnTo>
                    <a:pt x="384" y="245"/>
                  </a:lnTo>
                  <a:lnTo>
                    <a:pt x="396" y="227"/>
                  </a:lnTo>
                  <a:lnTo>
                    <a:pt x="410" y="204"/>
                  </a:lnTo>
                  <a:lnTo>
                    <a:pt x="424" y="181"/>
                  </a:lnTo>
                  <a:lnTo>
                    <a:pt x="448" y="143"/>
                  </a:lnTo>
                  <a:lnTo>
                    <a:pt x="472" y="110"/>
                  </a:lnTo>
                  <a:lnTo>
                    <a:pt x="497" y="80"/>
                  </a:lnTo>
                  <a:lnTo>
                    <a:pt x="520" y="56"/>
                  </a:lnTo>
                  <a:lnTo>
                    <a:pt x="546" y="35"/>
                  </a:lnTo>
                  <a:lnTo>
                    <a:pt x="572" y="20"/>
                  </a:lnTo>
                  <a:lnTo>
                    <a:pt x="601" y="8"/>
                  </a:lnTo>
                  <a:lnTo>
                    <a:pt x="631" y="2"/>
                  </a:lnTo>
                  <a:lnTo>
                    <a:pt x="6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5" name="Freeform 211">
            <a:extLst>
              <a:ext uri="{FF2B5EF4-FFF2-40B4-BE49-F238E27FC236}">
                <a16:creationId xmlns="" xmlns:a16="http://schemas.microsoft.com/office/drawing/2014/main" id="{E7A2C0E2-60D5-B725-D7A8-2900BDF43141}"/>
              </a:ext>
            </a:extLst>
          </p:cNvPr>
          <p:cNvSpPr>
            <a:spLocks noEditPoints="1"/>
          </p:cNvSpPr>
          <p:nvPr/>
        </p:nvSpPr>
        <p:spPr bwMode="auto">
          <a:xfrm>
            <a:off x="232437" y="3950938"/>
            <a:ext cx="265760" cy="254595"/>
          </a:xfrm>
          <a:custGeom>
            <a:avLst/>
            <a:gdLst>
              <a:gd name="T0" fmla="*/ 3290 w 3326"/>
              <a:gd name="T1" fmla="*/ 2733 h 2943"/>
              <a:gd name="T2" fmla="*/ 3316 w 3326"/>
              <a:gd name="T3" fmla="*/ 2868 h 2943"/>
              <a:gd name="T4" fmla="*/ 3203 w 3326"/>
              <a:gd name="T5" fmla="*/ 2943 h 2943"/>
              <a:gd name="T6" fmla="*/ 26 w 3326"/>
              <a:gd name="T7" fmla="*/ 2890 h 2943"/>
              <a:gd name="T8" fmla="*/ 26 w 3326"/>
              <a:gd name="T9" fmla="*/ 2751 h 2943"/>
              <a:gd name="T10" fmla="*/ 128 w 3326"/>
              <a:gd name="T11" fmla="*/ 2252 h 2943"/>
              <a:gd name="T12" fmla="*/ 3305 w 3326"/>
              <a:gd name="T13" fmla="*/ 2306 h 2943"/>
              <a:gd name="T14" fmla="*/ 3305 w 3326"/>
              <a:gd name="T15" fmla="*/ 2443 h 2943"/>
              <a:gd name="T16" fmla="*/ 128 w 3326"/>
              <a:gd name="T17" fmla="*/ 2497 h 2943"/>
              <a:gd name="T18" fmla="*/ 14 w 3326"/>
              <a:gd name="T19" fmla="*/ 2422 h 2943"/>
              <a:gd name="T20" fmla="*/ 40 w 3326"/>
              <a:gd name="T21" fmla="*/ 2288 h 2943"/>
              <a:gd name="T22" fmla="*/ 2613 w 3326"/>
              <a:gd name="T23" fmla="*/ 857 h 2943"/>
              <a:gd name="T24" fmla="*/ 2746 w 3326"/>
              <a:gd name="T25" fmla="*/ 968 h 2943"/>
              <a:gd name="T26" fmla="*/ 2715 w 3326"/>
              <a:gd name="T27" fmla="*/ 1141 h 2943"/>
              <a:gd name="T28" fmla="*/ 2550 w 3326"/>
              <a:gd name="T29" fmla="*/ 1200 h 2943"/>
              <a:gd name="T30" fmla="*/ 2418 w 3326"/>
              <a:gd name="T31" fmla="*/ 1089 h 2943"/>
              <a:gd name="T32" fmla="*/ 2448 w 3326"/>
              <a:gd name="T33" fmla="*/ 916 h 2943"/>
              <a:gd name="T34" fmla="*/ 745 w 3326"/>
              <a:gd name="T35" fmla="*/ 854 h 2943"/>
              <a:gd name="T36" fmla="*/ 896 w 3326"/>
              <a:gd name="T37" fmla="*/ 940 h 2943"/>
              <a:gd name="T38" fmla="*/ 896 w 3326"/>
              <a:gd name="T39" fmla="*/ 1116 h 2943"/>
              <a:gd name="T40" fmla="*/ 745 w 3326"/>
              <a:gd name="T41" fmla="*/ 1202 h 2943"/>
              <a:gd name="T42" fmla="*/ 594 w 3326"/>
              <a:gd name="T43" fmla="*/ 1116 h 2943"/>
              <a:gd name="T44" fmla="*/ 594 w 3326"/>
              <a:gd name="T45" fmla="*/ 939 h 2943"/>
              <a:gd name="T46" fmla="*/ 745 w 3326"/>
              <a:gd name="T47" fmla="*/ 854 h 2943"/>
              <a:gd name="T48" fmla="*/ 1454 w 3326"/>
              <a:gd name="T49" fmla="*/ 729 h 2943"/>
              <a:gd name="T50" fmla="*/ 1309 w 3326"/>
              <a:gd name="T51" fmla="*/ 938 h 2943"/>
              <a:gd name="T52" fmla="*/ 1340 w 3326"/>
              <a:gd name="T53" fmla="*/ 1200 h 2943"/>
              <a:gd name="T54" fmla="*/ 1531 w 3326"/>
              <a:gd name="T55" fmla="*/ 1369 h 2943"/>
              <a:gd name="T56" fmla="*/ 1795 w 3326"/>
              <a:gd name="T57" fmla="*/ 1369 h 2943"/>
              <a:gd name="T58" fmla="*/ 1986 w 3326"/>
              <a:gd name="T59" fmla="*/ 1200 h 2943"/>
              <a:gd name="T60" fmla="*/ 2017 w 3326"/>
              <a:gd name="T61" fmla="*/ 938 h 2943"/>
              <a:gd name="T62" fmla="*/ 1872 w 3326"/>
              <a:gd name="T63" fmla="*/ 729 h 2943"/>
              <a:gd name="T64" fmla="*/ 1663 w 3326"/>
              <a:gd name="T65" fmla="*/ 398 h 2943"/>
              <a:gd name="T66" fmla="*/ 1998 w 3326"/>
              <a:gd name="T67" fmla="*/ 494 h 2943"/>
              <a:gd name="T68" fmla="*/ 2226 w 3326"/>
              <a:gd name="T69" fmla="*/ 744 h 2943"/>
              <a:gd name="T70" fmla="*/ 2292 w 3326"/>
              <a:gd name="T71" fmla="*/ 1089 h 2943"/>
              <a:gd name="T72" fmla="*/ 2166 w 3326"/>
              <a:gd name="T73" fmla="*/ 1410 h 2943"/>
              <a:gd name="T74" fmla="*/ 1895 w 3326"/>
              <a:gd name="T75" fmla="*/ 1615 h 2943"/>
              <a:gd name="T76" fmla="*/ 1543 w 3326"/>
              <a:gd name="T77" fmla="*/ 1648 h 2943"/>
              <a:gd name="T78" fmla="*/ 1237 w 3326"/>
              <a:gd name="T79" fmla="*/ 1494 h 2943"/>
              <a:gd name="T80" fmla="*/ 1057 w 3326"/>
              <a:gd name="T81" fmla="*/ 1205 h 2943"/>
              <a:gd name="T82" fmla="*/ 1057 w 3326"/>
              <a:gd name="T83" fmla="*/ 852 h 2943"/>
              <a:gd name="T84" fmla="*/ 1237 w 3326"/>
              <a:gd name="T85" fmla="*/ 563 h 2943"/>
              <a:gd name="T86" fmla="*/ 1543 w 3326"/>
              <a:gd name="T87" fmla="*/ 409 h 2943"/>
              <a:gd name="T88" fmla="*/ 586 w 3326"/>
              <a:gd name="T89" fmla="*/ 343 h 2943"/>
              <a:gd name="T90" fmla="*/ 456 w 3326"/>
              <a:gd name="T91" fmla="*/ 544 h 2943"/>
              <a:gd name="T92" fmla="*/ 246 w 3326"/>
              <a:gd name="T93" fmla="*/ 586 h 2943"/>
              <a:gd name="T94" fmla="*/ 421 w 3326"/>
              <a:gd name="T95" fmla="*/ 1493 h 2943"/>
              <a:gd name="T96" fmla="*/ 577 w 3326"/>
              <a:gd name="T97" fmla="*/ 1673 h 2943"/>
              <a:gd name="T98" fmla="*/ 2716 w 3326"/>
              <a:gd name="T99" fmla="*/ 1793 h 2943"/>
              <a:gd name="T100" fmla="*/ 2788 w 3326"/>
              <a:gd name="T101" fmla="*/ 1583 h 2943"/>
              <a:gd name="T102" fmla="*/ 3008 w 3326"/>
              <a:gd name="T103" fmla="*/ 1484 h 2943"/>
              <a:gd name="T104" fmla="*/ 2965 w 3326"/>
              <a:gd name="T105" fmla="*/ 606 h 2943"/>
              <a:gd name="T106" fmla="*/ 2763 w 3326"/>
              <a:gd name="T107" fmla="*/ 476 h 2943"/>
              <a:gd name="T108" fmla="*/ 2726 w 3326"/>
              <a:gd name="T109" fmla="*/ 246 h 2943"/>
              <a:gd name="T110" fmla="*/ 3158 w 3326"/>
              <a:gd name="T111" fmla="*/ 27 h 2943"/>
              <a:gd name="T112" fmla="*/ 3314 w 3326"/>
              <a:gd name="T113" fmla="*/ 205 h 2943"/>
              <a:gd name="T114" fmla="*/ 3299 w 3326"/>
              <a:gd name="T115" fmla="*/ 1891 h 2943"/>
              <a:gd name="T116" fmla="*/ 3121 w 3326"/>
              <a:gd name="T117" fmla="*/ 2045 h 2943"/>
              <a:gd name="T118" fmla="*/ 167 w 3326"/>
              <a:gd name="T119" fmla="*/ 2030 h 2943"/>
              <a:gd name="T120" fmla="*/ 12 w 3326"/>
              <a:gd name="T121" fmla="*/ 1852 h 2943"/>
              <a:gd name="T122" fmla="*/ 27 w 3326"/>
              <a:gd name="T123" fmla="*/ 166 h 2943"/>
              <a:gd name="T124" fmla="*/ 205 w 3326"/>
              <a:gd name="T125" fmla="*/ 12 h 2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26" h="2943">
                <a:moveTo>
                  <a:pt x="128" y="2698"/>
                </a:moveTo>
                <a:lnTo>
                  <a:pt x="3203" y="2698"/>
                </a:lnTo>
                <a:lnTo>
                  <a:pt x="3228" y="2700"/>
                </a:lnTo>
                <a:lnTo>
                  <a:pt x="3251" y="2707"/>
                </a:lnTo>
                <a:lnTo>
                  <a:pt x="3271" y="2718"/>
                </a:lnTo>
                <a:lnTo>
                  <a:pt x="3290" y="2733"/>
                </a:lnTo>
                <a:lnTo>
                  <a:pt x="3305" y="2751"/>
                </a:lnTo>
                <a:lnTo>
                  <a:pt x="3316" y="2773"/>
                </a:lnTo>
                <a:lnTo>
                  <a:pt x="3323" y="2796"/>
                </a:lnTo>
                <a:lnTo>
                  <a:pt x="3326" y="2820"/>
                </a:lnTo>
                <a:lnTo>
                  <a:pt x="3323" y="2845"/>
                </a:lnTo>
                <a:lnTo>
                  <a:pt x="3316" y="2868"/>
                </a:lnTo>
                <a:lnTo>
                  <a:pt x="3305" y="2890"/>
                </a:lnTo>
                <a:lnTo>
                  <a:pt x="3290" y="2908"/>
                </a:lnTo>
                <a:lnTo>
                  <a:pt x="3271" y="2923"/>
                </a:lnTo>
                <a:lnTo>
                  <a:pt x="3251" y="2934"/>
                </a:lnTo>
                <a:lnTo>
                  <a:pt x="3228" y="2941"/>
                </a:lnTo>
                <a:lnTo>
                  <a:pt x="3203" y="2943"/>
                </a:lnTo>
                <a:lnTo>
                  <a:pt x="128" y="2943"/>
                </a:lnTo>
                <a:lnTo>
                  <a:pt x="103" y="2941"/>
                </a:lnTo>
                <a:lnTo>
                  <a:pt x="80" y="2934"/>
                </a:lnTo>
                <a:lnTo>
                  <a:pt x="59" y="2923"/>
                </a:lnTo>
                <a:lnTo>
                  <a:pt x="40" y="2908"/>
                </a:lnTo>
                <a:lnTo>
                  <a:pt x="26" y="2890"/>
                </a:lnTo>
                <a:lnTo>
                  <a:pt x="14" y="2868"/>
                </a:lnTo>
                <a:lnTo>
                  <a:pt x="7" y="2845"/>
                </a:lnTo>
                <a:lnTo>
                  <a:pt x="5" y="2820"/>
                </a:lnTo>
                <a:lnTo>
                  <a:pt x="7" y="2796"/>
                </a:lnTo>
                <a:lnTo>
                  <a:pt x="14" y="2773"/>
                </a:lnTo>
                <a:lnTo>
                  <a:pt x="26" y="2751"/>
                </a:lnTo>
                <a:lnTo>
                  <a:pt x="40" y="2733"/>
                </a:lnTo>
                <a:lnTo>
                  <a:pt x="59" y="2718"/>
                </a:lnTo>
                <a:lnTo>
                  <a:pt x="80" y="2707"/>
                </a:lnTo>
                <a:lnTo>
                  <a:pt x="103" y="2700"/>
                </a:lnTo>
                <a:lnTo>
                  <a:pt x="128" y="2698"/>
                </a:lnTo>
                <a:close/>
                <a:moveTo>
                  <a:pt x="128" y="2252"/>
                </a:moveTo>
                <a:lnTo>
                  <a:pt x="3203" y="2252"/>
                </a:lnTo>
                <a:lnTo>
                  <a:pt x="3228" y="2255"/>
                </a:lnTo>
                <a:lnTo>
                  <a:pt x="3251" y="2262"/>
                </a:lnTo>
                <a:lnTo>
                  <a:pt x="3271" y="2273"/>
                </a:lnTo>
                <a:lnTo>
                  <a:pt x="3290" y="2288"/>
                </a:lnTo>
                <a:lnTo>
                  <a:pt x="3305" y="2306"/>
                </a:lnTo>
                <a:lnTo>
                  <a:pt x="3316" y="2327"/>
                </a:lnTo>
                <a:lnTo>
                  <a:pt x="3323" y="2349"/>
                </a:lnTo>
                <a:lnTo>
                  <a:pt x="3326" y="2375"/>
                </a:lnTo>
                <a:lnTo>
                  <a:pt x="3323" y="2400"/>
                </a:lnTo>
                <a:lnTo>
                  <a:pt x="3316" y="2422"/>
                </a:lnTo>
                <a:lnTo>
                  <a:pt x="3305" y="2443"/>
                </a:lnTo>
                <a:lnTo>
                  <a:pt x="3290" y="2461"/>
                </a:lnTo>
                <a:lnTo>
                  <a:pt x="3271" y="2476"/>
                </a:lnTo>
                <a:lnTo>
                  <a:pt x="3251" y="2487"/>
                </a:lnTo>
                <a:lnTo>
                  <a:pt x="3228" y="2494"/>
                </a:lnTo>
                <a:lnTo>
                  <a:pt x="3203" y="2497"/>
                </a:lnTo>
                <a:lnTo>
                  <a:pt x="128" y="2497"/>
                </a:lnTo>
                <a:lnTo>
                  <a:pt x="103" y="2494"/>
                </a:lnTo>
                <a:lnTo>
                  <a:pt x="80" y="2487"/>
                </a:lnTo>
                <a:lnTo>
                  <a:pt x="59" y="2476"/>
                </a:lnTo>
                <a:lnTo>
                  <a:pt x="40" y="2461"/>
                </a:lnTo>
                <a:lnTo>
                  <a:pt x="26" y="2443"/>
                </a:lnTo>
                <a:lnTo>
                  <a:pt x="14" y="2422"/>
                </a:lnTo>
                <a:lnTo>
                  <a:pt x="7" y="2400"/>
                </a:lnTo>
                <a:lnTo>
                  <a:pt x="5" y="2375"/>
                </a:lnTo>
                <a:lnTo>
                  <a:pt x="7" y="2349"/>
                </a:lnTo>
                <a:lnTo>
                  <a:pt x="14" y="2327"/>
                </a:lnTo>
                <a:lnTo>
                  <a:pt x="26" y="2306"/>
                </a:lnTo>
                <a:lnTo>
                  <a:pt x="40" y="2288"/>
                </a:lnTo>
                <a:lnTo>
                  <a:pt x="59" y="2273"/>
                </a:lnTo>
                <a:lnTo>
                  <a:pt x="80" y="2262"/>
                </a:lnTo>
                <a:lnTo>
                  <a:pt x="103" y="2255"/>
                </a:lnTo>
                <a:lnTo>
                  <a:pt x="128" y="2252"/>
                </a:lnTo>
                <a:close/>
                <a:moveTo>
                  <a:pt x="2582" y="854"/>
                </a:moveTo>
                <a:lnTo>
                  <a:pt x="2613" y="857"/>
                </a:lnTo>
                <a:lnTo>
                  <a:pt x="2643" y="865"/>
                </a:lnTo>
                <a:lnTo>
                  <a:pt x="2670" y="878"/>
                </a:lnTo>
                <a:lnTo>
                  <a:pt x="2694" y="895"/>
                </a:lnTo>
                <a:lnTo>
                  <a:pt x="2715" y="916"/>
                </a:lnTo>
                <a:lnTo>
                  <a:pt x="2733" y="940"/>
                </a:lnTo>
                <a:lnTo>
                  <a:pt x="2746" y="968"/>
                </a:lnTo>
                <a:lnTo>
                  <a:pt x="2754" y="997"/>
                </a:lnTo>
                <a:lnTo>
                  <a:pt x="2757" y="1029"/>
                </a:lnTo>
                <a:lnTo>
                  <a:pt x="2754" y="1060"/>
                </a:lnTo>
                <a:lnTo>
                  <a:pt x="2746" y="1089"/>
                </a:lnTo>
                <a:lnTo>
                  <a:pt x="2733" y="1117"/>
                </a:lnTo>
                <a:lnTo>
                  <a:pt x="2715" y="1141"/>
                </a:lnTo>
                <a:lnTo>
                  <a:pt x="2694" y="1162"/>
                </a:lnTo>
                <a:lnTo>
                  <a:pt x="2670" y="1179"/>
                </a:lnTo>
                <a:lnTo>
                  <a:pt x="2643" y="1192"/>
                </a:lnTo>
                <a:lnTo>
                  <a:pt x="2614" y="1200"/>
                </a:lnTo>
                <a:lnTo>
                  <a:pt x="2582" y="1203"/>
                </a:lnTo>
                <a:lnTo>
                  <a:pt x="2550" y="1200"/>
                </a:lnTo>
                <a:lnTo>
                  <a:pt x="2521" y="1192"/>
                </a:lnTo>
                <a:lnTo>
                  <a:pt x="2493" y="1179"/>
                </a:lnTo>
                <a:lnTo>
                  <a:pt x="2469" y="1162"/>
                </a:lnTo>
                <a:lnTo>
                  <a:pt x="2448" y="1141"/>
                </a:lnTo>
                <a:lnTo>
                  <a:pt x="2431" y="1117"/>
                </a:lnTo>
                <a:lnTo>
                  <a:pt x="2418" y="1089"/>
                </a:lnTo>
                <a:lnTo>
                  <a:pt x="2410" y="1060"/>
                </a:lnTo>
                <a:lnTo>
                  <a:pt x="2407" y="1029"/>
                </a:lnTo>
                <a:lnTo>
                  <a:pt x="2410" y="997"/>
                </a:lnTo>
                <a:lnTo>
                  <a:pt x="2418" y="968"/>
                </a:lnTo>
                <a:lnTo>
                  <a:pt x="2431" y="940"/>
                </a:lnTo>
                <a:lnTo>
                  <a:pt x="2448" y="916"/>
                </a:lnTo>
                <a:lnTo>
                  <a:pt x="2469" y="895"/>
                </a:lnTo>
                <a:lnTo>
                  <a:pt x="2493" y="878"/>
                </a:lnTo>
                <a:lnTo>
                  <a:pt x="2521" y="865"/>
                </a:lnTo>
                <a:lnTo>
                  <a:pt x="2550" y="857"/>
                </a:lnTo>
                <a:lnTo>
                  <a:pt x="2582" y="854"/>
                </a:lnTo>
                <a:close/>
                <a:moveTo>
                  <a:pt x="745" y="854"/>
                </a:moveTo>
                <a:lnTo>
                  <a:pt x="776" y="857"/>
                </a:lnTo>
                <a:lnTo>
                  <a:pt x="806" y="865"/>
                </a:lnTo>
                <a:lnTo>
                  <a:pt x="833" y="878"/>
                </a:lnTo>
                <a:lnTo>
                  <a:pt x="858" y="895"/>
                </a:lnTo>
                <a:lnTo>
                  <a:pt x="878" y="916"/>
                </a:lnTo>
                <a:lnTo>
                  <a:pt x="896" y="940"/>
                </a:lnTo>
                <a:lnTo>
                  <a:pt x="908" y="968"/>
                </a:lnTo>
                <a:lnTo>
                  <a:pt x="916" y="997"/>
                </a:lnTo>
                <a:lnTo>
                  <a:pt x="919" y="1028"/>
                </a:lnTo>
                <a:lnTo>
                  <a:pt x="916" y="1059"/>
                </a:lnTo>
                <a:lnTo>
                  <a:pt x="908" y="1088"/>
                </a:lnTo>
                <a:lnTo>
                  <a:pt x="896" y="1116"/>
                </a:lnTo>
                <a:lnTo>
                  <a:pt x="878" y="1140"/>
                </a:lnTo>
                <a:lnTo>
                  <a:pt x="858" y="1161"/>
                </a:lnTo>
                <a:lnTo>
                  <a:pt x="833" y="1178"/>
                </a:lnTo>
                <a:lnTo>
                  <a:pt x="806" y="1191"/>
                </a:lnTo>
                <a:lnTo>
                  <a:pt x="776" y="1199"/>
                </a:lnTo>
                <a:lnTo>
                  <a:pt x="745" y="1202"/>
                </a:lnTo>
                <a:lnTo>
                  <a:pt x="713" y="1199"/>
                </a:lnTo>
                <a:lnTo>
                  <a:pt x="684" y="1191"/>
                </a:lnTo>
                <a:lnTo>
                  <a:pt x="657" y="1178"/>
                </a:lnTo>
                <a:lnTo>
                  <a:pt x="633" y="1161"/>
                </a:lnTo>
                <a:lnTo>
                  <a:pt x="612" y="1140"/>
                </a:lnTo>
                <a:lnTo>
                  <a:pt x="594" y="1116"/>
                </a:lnTo>
                <a:lnTo>
                  <a:pt x="581" y="1088"/>
                </a:lnTo>
                <a:lnTo>
                  <a:pt x="573" y="1059"/>
                </a:lnTo>
                <a:lnTo>
                  <a:pt x="570" y="1028"/>
                </a:lnTo>
                <a:lnTo>
                  <a:pt x="573" y="997"/>
                </a:lnTo>
                <a:lnTo>
                  <a:pt x="581" y="967"/>
                </a:lnTo>
                <a:lnTo>
                  <a:pt x="594" y="939"/>
                </a:lnTo>
                <a:lnTo>
                  <a:pt x="612" y="915"/>
                </a:lnTo>
                <a:lnTo>
                  <a:pt x="633" y="894"/>
                </a:lnTo>
                <a:lnTo>
                  <a:pt x="657" y="877"/>
                </a:lnTo>
                <a:lnTo>
                  <a:pt x="684" y="865"/>
                </a:lnTo>
                <a:lnTo>
                  <a:pt x="713" y="857"/>
                </a:lnTo>
                <a:lnTo>
                  <a:pt x="745" y="854"/>
                </a:lnTo>
                <a:close/>
                <a:moveTo>
                  <a:pt x="1663" y="663"/>
                </a:moveTo>
                <a:lnTo>
                  <a:pt x="1618" y="666"/>
                </a:lnTo>
                <a:lnTo>
                  <a:pt x="1573" y="674"/>
                </a:lnTo>
                <a:lnTo>
                  <a:pt x="1531" y="688"/>
                </a:lnTo>
                <a:lnTo>
                  <a:pt x="1491" y="707"/>
                </a:lnTo>
                <a:lnTo>
                  <a:pt x="1454" y="729"/>
                </a:lnTo>
                <a:lnTo>
                  <a:pt x="1420" y="756"/>
                </a:lnTo>
                <a:lnTo>
                  <a:pt x="1390" y="786"/>
                </a:lnTo>
                <a:lnTo>
                  <a:pt x="1363" y="820"/>
                </a:lnTo>
                <a:lnTo>
                  <a:pt x="1340" y="857"/>
                </a:lnTo>
                <a:lnTo>
                  <a:pt x="1322" y="897"/>
                </a:lnTo>
                <a:lnTo>
                  <a:pt x="1309" y="938"/>
                </a:lnTo>
                <a:lnTo>
                  <a:pt x="1300" y="983"/>
                </a:lnTo>
                <a:lnTo>
                  <a:pt x="1298" y="1029"/>
                </a:lnTo>
                <a:lnTo>
                  <a:pt x="1300" y="1074"/>
                </a:lnTo>
                <a:lnTo>
                  <a:pt x="1309" y="1119"/>
                </a:lnTo>
                <a:lnTo>
                  <a:pt x="1322" y="1160"/>
                </a:lnTo>
                <a:lnTo>
                  <a:pt x="1340" y="1200"/>
                </a:lnTo>
                <a:lnTo>
                  <a:pt x="1363" y="1237"/>
                </a:lnTo>
                <a:lnTo>
                  <a:pt x="1390" y="1271"/>
                </a:lnTo>
                <a:lnTo>
                  <a:pt x="1420" y="1301"/>
                </a:lnTo>
                <a:lnTo>
                  <a:pt x="1454" y="1328"/>
                </a:lnTo>
                <a:lnTo>
                  <a:pt x="1491" y="1351"/>
                </a:lnTo>
                <a:lnTo>
                  <a:pt x="1531" y="1369"/>
                </a:lnTo>
                <a:lnTo>
                  <a:pt x="1573" y="1383"/>
                </a:lnTo>
                <a:lnTo>
                  <a:pt x="1618" y="1391"/>
                </a:lnTo>
                <a:lnTo>
                  <a:pt x="1663" y="1394"/>
                </a:lnTo>
                <a:lnTo>
                  <a:pt x="1708" y="1391"/>
                </a:lnTo>
                <a:lnTo>
                  <a:pt x="1753" y="1383"/>
                </a:lnTo>
                <a:lnTo>
                  <a:pt x="1795" y="1369"/>
                </a:lnTo>
                <a:lnTo>
                  <a:pt x="1835" y="1351"/>
                </a:lnTo>
                <a:lnTo>
                  <a:pt x="1872" y="1328"/>
                </a:lnTo>
                <a:lnTo>
                  <a:pt x="1906" y="1301"/>
                </a:lnTo>
                <a:lnTo>
                  <a:pt x="1936" y="1271"/>
                </a:lnTo>
                <a:lnTo>
                  <a:pt x="1963" y="1237"/>
                </a:lnTo>
                <a:lnTo>
                  <a:pt x="1986" y="1200"/>
                </a:lnTo>
                <a:lnTo>
                  <a:pt x="2004" y="1160"/>
                </a:lnTo>
                <a:lnTo>
                  <a:pt x="2017" y="1118"/>
                </a:lnTo>
                <a:lnTo>
                  <a:pt x="2025" y="1074"/>
                </a:lnTo>
                <a:lnTo>
                  <a:pt x="2028" y="1029"/>
                </a:lnTo>
                <a:lnTo>
                  <a:pt x="2025" y="983"/>
                </a:lnTo>
                <a:lnTo>
                  <a:pt x="2017" y="938"/>
                </a:lnTo>
                <a:lnTo>
                  <a:pt x="2004" y="897"/>
                </a:lnTo>
                <a:lnTo>
                  <a:pt x="1986" y="857"/>
                </a:lnTo>
                <a:lnTo>
                  <a:pt x="1963" y="820"/>
                </a:lnTo>
                <a:lnTo>
                  <a:pt x="1936" y="786"/>
                </a:lnTo>
                <a:lnTo>
                  <a:pt x="1906" y="756"/>
                </a:lnTo>
                <a:lnTo>
                  <a:pt x="1872" y="729"/>
                </a:lnTo>
                <a:lnTo>
                  <a:pt x="1835" y="707"/>
                </a:lnTo>
                <a:lnTo>
                  <a:pt x="1795" y="688"/>
                </a:lnTo>
                <a:lnTo>
                  <a:pt x="1753" y="674"/>
                </a:lnTo>
                <a:lnTo>
                  <a:pt x="1708" y="666"/>
                </a:lnTo>
                <a:lnTo>
                  <a:pt x="1663" y="663"/>
                </a:lnTo>
                <a:close/>
                <a:moveTo>
                  <a:pt x="1663" y="398"/>
                </a:moveTo>
                <a:lnTo>
                  <a:pt x="1724" y="401"/>
                </a:lnTo>
                <a:lnTo>
                  <a:pt x="1783" y="409"/>
                </a:lnTo>
                <a:lnTo>
                  <a:pt x="1841" y="423"/>
                </a:lnTo>
                <a:lnTo>
                  <a:pt x="1895" y="442"/>
                </a:lnTo>
                <a:lnTo>
                  <a:pt x="1948" y="466"/>
                </a:lnTo>
                <a:lnTo>
                  <a:pt x="1998" y="494"/>
                </a:lnTo>
                <a:lnTo>
                  <a:pt x="2045" y="526"/>
                </a:lnTo>
                <a:lnTo>
                  <a:pt x="2089" y="563"/>
                </a:lnTo>
                <a:lnTo>
                  <a:pt x="2129" y="604"/>
                </a:lnTo>
                <a:lnTo>
                  <a:pt x="2166" y="647"/>
                </a:lnTo>
                <a:lnTo>
                  <a:pt x="2198" y="694"/>
                </a:lnTo>
                <a:lnTo>
                  <a:pt x="2226" y="744"/>
                </a:lnTo>
                <a:lnTo>
                  <a:pt x="2250" y="796"/>
                </a:lnTo>
                <a:lnTo>
                  <a:pt x="2269" y="852"/>
                </a:lnTo>
                <a:lnTo>
                  <a:pt x="2283" y="909"/>
                </a:lnTo>
                <a:lnTo>
                  <a:pt x="2292" y="968"/>
                </a:lnTo>
                <a:lnTo>
                  <a:pt x="2295" y="1029"/>
                </a:lnTo>
                <a:lnTo>
                  <a:pt x="2292" y="1089"/>
                </a:lnTo>
                <a:lnTo>
                  <a:pt x="2283" y="1148"/>
                </a:lnTo>
                <a:lnTo>
                  <a:pt x="2269" y="1205"/>
                </a:lnTo>
                <a:lnTo>
                  <a:pt x="2250" y="1261"/>
                </a:lnTo>
                <a:lnTo>
                  <a:pt x="2226" y="1313"/>
                </a:lnTo>
                <a:lnTo>
                  <a:pt x="2198" y="1363"/>
                </a:lnTo>
                <a:lnTo>
                  <a:pt x="2166" y="1410"/>
                </a:lnTo>
                <a:lnTo>
                  <a:pt x="2129" y="1453"/>
                </a:lnTo>
                <a:lnTo>
                  <a:pt x="2089" y="1494"/>
                </a:lnTo>
                <a:lnTo>
                  <a:pt x="2045" y="1531"/>
                </a:lnTo>
                <a:lnTo>
                  <a:pt x="1998" y="1563"/>
                </a:lnTo>
                <a:lnTo>
                  <a:pt x="1948" y="1591"/>
                </a:lnTo>
                <a:lnTo>
                  <a:pt x="1895" y="1615"/>
                </a:lnTo>
                <a:lnTo>
                  <a:pt x="1841" y="1634"/>
                </a:lnTo>
                <a:lnTo>
                  <a:pt x="1783" y="1648"/>
                </a:lnTo>
                <a:lnTo>
                  <a:pt x="1724" y="1656"/>
                </a:lnTo>
                <a:lnTo>
                  <a:pt x="1663" y="1659"/>
                </a:lnTo>
                <a:lnTo>
                  <a:pt x="1602" y="1656"/>
                </a:lnTo>
                <a:lnTo>
                  <a:pt x="1543" y="1648"/>
                </a:lnTo>
                <a:lnTo>
                  <a:pt x="1485" y="1634"/>
                </a:lnTo>
                <a:lnTo>
                  <a:pt x="1431" y="1615"/>
                </a:lnTo>
                <a:lnTo>
                  <a:pt x="1378" y="1591"/>
                </a:lnTo>
                <a:lnTo>
                  <a:pt x="1328" y="1563"/>
                </a:lnTo>
                <a:lnTo>
                  <a:pt x="1281" y="1531"/>
                </a:lnTo>
                <a:lnTo>
                  <a:pt x="1237" y="1494"/>
                </a:lnTo>
                <a:lnTo>
                  <a:pt x="1197" y="1453"/>
                </a:lnTo>
                <a:lnTo>
                  <a:pt x="1160" y="1410"/>
                </a:lnTo>
                <a:lnTo>
                  <a:pt x="1128" y="1363"/>
                </a:lnTo>
                <a:lnTo>
                  <a:pt x="1100" y="1313"/>
                </a:lnTo>
                <a:lnTo>
                  <a:pt x="1076" y="1261"/>
                </a:lnTo>
                <a:lnTo>
                  <a:pt x="1057" y="1205"/>
                </a:lnTo>
                <a:lnTo>
                  <a:pt x="1043" y="1148"/>
                </a:lnTo>
                <a:lnTo>
                  <a:pt x="1034" y="1089"/>
                </a:lnTo>
                <a:lnTo>
                  <a:pt x="1031" y="1029"/>
                </a:lnTo>
                <a:lnTo>
                  <a:pt x="1034" y="968"/>
                </a:lnTo>
                <a:lnTo>
                  <a:pt x="1043" y="909"/>
                </a:lnTo>
                <a:lnTo>
                  <a:pt x="1057" y="852"/>
                </a:lnTo>
                <a:lnTo>
                  <a:pt x="1076" y="796"/>
                </a:lnTo>
                <a:lnTo>
                  <a:pt x="1100" y="744"/>
                </a:lnTo>
                <a:lnTo>
                  <a:pt x="1128" y="694"/>
                </a:lnTo>
                <a:lnTo>
                  <a:pt x="1160" y="647"/>
                </a:lnTo>
                <a:lnTo>
                  <a:pt x="1197" y="604"/>
                </a:lnTo>
                <a:lnTo>
                  <a:pt x="1237" y="563"/>
                </a:lnTo>
                <a:lnTo>
                  <a:pt x="1281" y="526"/>
                </a:lnTo>
                <a:lnTo>
                  <a:pt x="1328" y="494"/>
                </a:lnTo>
                <a:lnTo>
                  <a:pt x="1378" y="466"/>
                </a:lnTo>
                <a:lnTo>
                  <a:pt x="1431" y="442"/>
                </a:lnTo>
                <a:lnTo>
                  <a:pt x="1485" y="423"/>
                </a:lnTo>
                <a:lnTo>
                  <a:pt x="1543" y="409"/>
                </a:lnTo>
                <a:lnTo>
                  <a:pt x="1602" y="401"/>
                </a:lnTo>
                <a:lnTo>
                  <a:pt x="1663" y="398"/>
                </a:lnTo>
                <a:close/>
                <a:moveTo>
                  <a:pt x="584" y="246"/>
                </a:moveTo>
                <a:lnTo>
                  <a:pt x="588" y="272"/>
                </a:lnTo>
                <a:lnTo>
                  <a:pt x="589" y="299"/>
                </a:lnTo>
                <a:lnTo>
                  <a:pt x="586" y="343"/>
                </a:lnTo>
                <a:lnTo>
                  <a:pt x="577" y="384"/>
                </a:lnTo>
                <a:lnTo>
                  <a:pt x="562" y="422"/>
                </a:lnTo>
                <a:lnTo>
                  <a:pt x="542" y="459"/>
                </a:lnTo>
                <a:lnTo>
                  <a:pt x="518" y="491"/>
                </a:lnTo>
                <a:lnTo>
                  <a:pt x="489" y="519"/>
                </a:lnTo>
                <a:lnTo>
                  <a:pt x="456" y="544"/>
                </a:lnTo>
                <a:lnTo>
                  <a:pt x="421" y="563"/>
                </a:lnTo>
                <a:lnTo>
                  <a:pt x="381" y="579"/>
                </a:lnTo>
                <a:lnTo>
                  <a:pt x="341" y="588"/>
                </a:lnTo>
                <a:lnTo>
                  <a:pt x="298" y="591"/>
                </a:lnTo>
                <a:lnTo>
                  <a:pt x="271" y="590"/>
                </a:lnTo>
                <a:lnTo>
                  <a:pt x="246" y="586"/>
                </a:lnTo>
                <a:lnTo>
                  <a:pt x="246" y="1470"/>
                </a:lnTo>
                <a:lnTo>
                  <a:pt x="271" y="1467"/>
                </a:lnTo>
                <a:lnTo>
                  <a:pt x="298" y="1465"/>
                </a:lnTo>
                <a:lnTo>
                  <a:pt x="341" y="1468"/>
                </a:lnTo>
                <a:lnTo>
                  <a:pt x="381" y="1478"/>
                </a:lnTo>
                <a:lnTo>
                  <a:pt x="421" y="1493"/>
                </a:lnTo>
                <a:lnTo>
                  <a:pt x="456" y="1513"/>
                </a:lnTo>
                <a:lnTo>
                  <a:pt x="489" y="1537"/>
                </a:lnTo>
                <a:lnTo>
                  <a:pt x="518" y="1566"/>
                </a:lnTo>
                <a:lnTo>
                  <a:pt x="542" y="1598"/>
                </a:lnTo>
                <a:lnTo>
                  <a:pt x="562" y="1634"/>
                </a:lnTo>
                <a:lnTo>
                  <a:pt x="577" y="1673"/>
                </a:lnTo>
                <a:lnTo>
                  <a:pt x="586" y="1713"/>
                </a:lnTo>
                <a:lnTo>
                  <a:pt x="589" y="1757"/>
                </a:lnTo>
                <a:lnTo>
                  <a:pt x="588" y="1784"/>
                </a:lnTo>
                <a:lnTo>
                  <a:pt x="584" y="1810"/>
                </a:lnTo>
                <a:lnTo>
                  <a:pt x="2718" y="1810"/>
                </a:lnTo>
                <a:lnTo>
                  <a:pt x="2716" y="1793"/>
                </a:lnTo>
                <a:lnTo>
                  <a:pt x="2716" y="1775"/>
                </a:lnTo>
                <a:lnTo>
                  <a:pt x="2720" y="1731"/>
                </a:lnTo>
                <a:lnTo>
                  <a:pt x="2729" y="1690"/>
                </a:lnTo>
                <a:lnTo>
                  <a:pt x="2744" y="1652"/>
                </a:lnTo>
                <a:lnTo>
                  <a:pt x="2763" y="1616"/>
                </a:lnTo>
                <a:lnTo>
                  <a:pt x="2788" y="1583"/>
                </a:lnTo>
                <a:lnTo>
                  <a:pt x="2816" y="1555"/>
                </a:lnTo>
                <a:lnTo>
                  <a:pt x="2849" y="1530"/>
                </a:lnTo>
                <a:lnTo>
                  <a:pt x="2885" y="1511"/>
                </a:lnTo>
                <a:lnTo>
                  <a:pt x="2923" y="1496"/>
                </a:lnTo>
                <a:lnTo>
                  <a:pt x="2965" y="1487"/>
                </a:lnTo>
                <a:lnTo>
                  <a:pt x="3008" y="1484"/>
                </a:lnTo>
                <a:lnTo>
                  <a:pt x="3044" y="1486"/>
                </a:lnTo>
                <a:lnTo>
                  <a:pt x="3080" y="1493"/>
                </a:lnTo>
                <a:lnTo>
                  <a:pt x="3080" y="600"/>
                </a:lnTo>
                <a:lnTo>
                  <a:pt x="3044" y="607"/>
                </a:lnTo>
                <a:lnTo>
                  <a:pt x="3008" y="609"/>
                </a:lnTo>
                <a:lnTo>
                  <a:pt x="2965" y="606"/>
                </a:lnTo>
                <a:lnTo>
                  <a:pt x="2923" y="596"/>
                </a:lnTo>
                <a:lnTo>
                  <a:pt x="2885" y="582"/>
                </a:lnTo>
                <a:lnTo>
                  <a:pt x="2849" y="561"/>
                </a:lnTo>
                <a:lnTo>
                  <a:pt x="2816" y="537"/>
                </a:lnTo>
                <a:lnTo>
                  <a:pt x="2788" y="508"/>
                </a:lnTo>
                <a:lnTo>
                  <a:pt x="2763" y="476"/>
                </a:lnTo>
                <a:lnTo>
                  <a:pt x="2744" y="440"/>
                </a:lnTo>
                <a:lnTo>
                  <a:pt x="2729" y="401"/>
                </a:lnTo>
                <a:lnTo>
                  <a:pt x="2720" y="360"/>
                </a:lnTo>
                <a:lnTo>
                  <a:pt x="2716" y="317"/>
                </a:lnTo>
                <a:lnTo>
                  <a:pt x="2718" y="281"/>
                </a:lnTo>
                <a:lnTo>
                  <a:pt x="2726" y="246"/>
                </a:lnTo>
                <a:lnTo>
                  <a:pt x="584" y="246"/>
                </a:lnTo>
                <a:close/>
                <a:moveTo>
                  <a:pt x="289" y="0"/>
                </a:moveTo>
                <a:lnTo>
                  <a:pt x="3037" y="0"/>
                </a:lnTo>
                <a:lnTo>
                  <a:pt x="3080" y="3"/>
                </a:lnTo>
                <a:lnTo>
                  <a:pt x="3120" y="12"/>
                </a:lnTo>
                <a:lnTo>
                  <a:pt x="3158" y="27"/>
                </a:lnTo>
                <a:lnTo>
                  <a:pt x="3194" y="46"/>
                </a:lnTo>
                <a:lnTo>
                  <a:pt x="3226" y="71"/>
                </a:lnTo>
                <a:lnTo>
                  <a:pt x="3255" y="99"/>
                </a:lnTo>
                <a:lnTo>
                  <a:pt x="3280" y="131"/>
                </a:lnTo>
                <a:lnTo>
                  <a:pt x="3299" y="166"/>
                </a:lnTo>
                <a:lnTo>
                  <a:pt x="3314" y="205"/>
                </a:lnTo>
                <a:lnTo>
                  <a:pt x="3323" y="246"/>
                </a:lnTo>
                <a:lnTo>
                  <a:pt x="3326" y="288"/>
                </a:lnTo>
                <a:lnTo>
                  <a:pt x="3326" y="1769"/>
                </a:lnTo>
                <a:lnTo>
                  <a:pt x="3323" y="1811"/>
                </a:lnTo>
                <a:lnTo>
                  <a:pt x="3314" y="1852"/>
                </a:lnTo>
                <a:lnTo>
                  <a:pt x="3299" y="1891"/>
                </a:lnTo>
                <a:lnTo>
                  <a:pt x="3280" y="1926"/>
                </a:lnTo>
                <a:lnTo>
                  <a:pt x="3255" y="1958"/>
                </a:lnTo>
                <a:lnTo>
                  <a:pt x="3227" y="1986"/>
                </a:lnTo>
                <a:lnTo>
                  <a:pt x="3195" y="2011"/>
                </a:lnTo>
                <a:lnTo>
                  <a:pt x="3159" y="2030"/>
                </a:lnTo>
                <a:lnTo>
                  <a:pt x="3121" y="2045"/>
                </a:lnTo>
                <a:lnTo>
                  <a:pt x="3081" y="2054"/>
                </a:lnTo>
                <a:lnTo>
                  <a:pt x="3037" y="2057"/>
                </a:lnTo>
                <a:lnTo>
                  <a:pt x="289" y="2057"/>
                </a:lnTo>
                <a:lnTo>
                  <a:pt x="245" y="2054"/>
                </a:lnTo>
                <a:lnTo>
                  <a:pt x="205" y="2045"/>
                </a:lnTo>
                <a:lnTo>
                  <a:pt x="167" y="2030"/>
                </a:lnTo>
                <a:lnTo>
                  <a:pt x="131" y="2011"/>
                </a:lnTo>
                <a:lnTo>
                  <a:pt x="99" y="1986"/>
                </a:lnTo>
                <a:lnTo>
                  <a:pt x="71" y="1958"/>
                </a:lnTo>
                <a:lnTo>
                  <a:pt x="46" y="1926"/>
                </a:lnTo>
                <a:lnTo>
                  <a:pt x="27" y="1891"/>
                </a:lnTo>
                <a:lnTo>
                  <a:pt x="12" y="1852"/>
                </a:lnTo>
                <a:lnTo>
                  <a:pt x="3" y="1811"/>
                </a:lnTo>
                <a:lnTo>
                  <a:pt x="0" y="1769"/>
                </a:lnTo>
                <a:lnTo>
                  <a:pt x="0" y="288"/>
                </a:lnTo>
                <a:lnTo>
                  <a:pt x="3" y="246"/>
                </a:lnTo>
                <a:lnTo>
                  <a:pt x="12" y="205"/>
                </a:lnTo>
                <a:lnTo>
                  <a:pt x="27" y="166"/>
                </a:lnTo>
                <a:lnTo>
                  <a:pt x="46" y="131"/>
                </a:lnTo>
                <a:lnTo>
                  <a:pt x="71" y="99"/>
                </a:lnTo>
                <a:lnTo>
                  <a:pt x="99" y="71"/>
                </a:lnTo>
                <a:lnTo>
                  <a:pt x="131" y="46"/>
                </a:lnTo>
                <a:lnTo>
                  <a:pt x="167" y="27"/>
                </a:lnTo>
                <a:lnTo>
                  <a:pt x="205" y="12"/>
                </a:lnTo>
                <a:lnTo>
                  <a:pt x="245" y="3"/>
                </a:lnTo>
                <a:lnTo>
                  <a:pt x="289" y="0"/>
                </a:lnTo>
                <a:close/>
              </a:path>
            </a:pathLst>
          </a:custGeom>
          <a:solidFill>
            <a:srgbClr val="00206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6" name="Group 31">
            <a:extLst>
              <a:ext uri="{FF2B5EF4-FFF2-40B4-BE49-F238E27FC236}">
                <a16:creationId xmlns="" xmlns:a16="http://schemas.microsoft.com/office/drawing/2014/main" id="{EE5E357D-2CC7-3EBB-9FC1-B663FE9B2081}"/>
              </a:ext>
            </a:extLst>
          </p:cNvPr>
          <p:cNvGrpSpPr/>
          <p:nvPr/>
        </p:nvGrpSpPr>
        <p:grpSpPr>
          <a:xfrm>
            <a:off x="280559" y="4768246"/>
            <a:ext cx="265760" cy="293158"/>
            <a:chOff x="5349875" y="4229101"/>
            <a:chExt cx="442913" cy="377825"/>
          </a:xfrm>
          <a:solidFill>
            <a:srgbClr val="002060"/>
          </a:solidFill>
        </p:grpSpPr>
        <p:sp>
          <p:nvSpPr>
            <p:cNvPr id="167" name="Freeform 249">
              <a:extLst>
                <a:ext uri="{FF2B5EF4-FFF2-40B4-BE49-F238E27FC236}">
                  <a16:creationId xmlns="" xmlns:a16="http://schemas.microsoft.com/office/drawing/2014/main" id="{D4B3E6FE-1A41-7B52-74F7-339B84ACB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4175" y="4292601"/>
              <a:ext cx="328613" cy="247650"/>
            </a:xfrm>
            <a:custGeom>
              <a:avLst/>
              <a:gdLst>
                <a:gd name="T0" fmla="*/ 2227 w 2474"/>
                <a:gd name="T1" fmla="*/ 0 h 1870"/>
                <a:gd name="T2" fmla="*/ 2250 w 2474"/>
                <a:gd name="T3" fmla="*/ 1 h 1870"/>
                <a:gd name="T4" fmla="*/ 2271 w 2474"/>
                <a:gd name="T5" fmla="*/ 8 h 1870"/>
                <a:gd name="T6" fmla="*/ 2291 w 2474"/>
                <a:gd name="T7" fmla="*/ 17 h 1870"/>
                <a:gd name="T8" fmla="*/ 2311 w 2474"/>
                <a:gd name="T9" fmla="*/ 31 h 1870"/>
                <a:gd name="T10" fmla="*/ 2437 w 2474"/>
                <a:gd name="T11" fmla="*/ 150 h 1870"/>
                <a:gd name="T12" fmla="*/ 2453 w 2474"/>
                <a:gd name="T13" fmla="*/ 167 h 1870"/>
                <a:gd name="T14" fmla="*/ 2464 w 2474"/>
                <a:gd name="T15" fmla="*/ 186 h 1870"/>
                <a:gd name="T16" fmla="*/ 2471 w 2474"/>
                <a:gd name="T17" fmla="*/ 208 h 1870"/>
                <a:gd name="T18" fmla="*/ 2474 w 2474"/>
                <a:gd name="T19" fmla="*/ 230 h 1870"/>
                <a:gd name="T20" fmla="*/ 2473 w 2474"/>
                <a:gd name="T21" fmla="*/ 252 h 1870"/>
                <a:gd name="T22" fmla="*/ 2467 w 2474"/>
                <a:gd name="T23" fmla="*/ 273 h 1870"/>
                <a:gd name="T24" fmla="*/ 2458 w 2474"/>
                <a:gd name="T25" fmla="*/ 294 h 1870"/>
                <a:gd name="T26" fmla="*/ 2443 w 2474"/>
                <a:gd name="T27" fmla="*/ 313 h 1870"/>
                <a:gd name="T28" fmla="*/ 1030 w 2474"/>
                <a:gd name="T29" fmla="*/ 1830 h 1870"/>
                <a:gd name="T30" fmla="*/ 1013 w 2474"/>
                <a:gd name="T31" fmla="*/ 1846 h 1870"/>
                <a:gd name="T32" fmla="*/ 993 w 2474"/>
                <a:gd name="T33" fmla="*/ 1858 h 1870"/>
                <a:gd name="T34" fmla="*/ 970 w 2474"/>
                <a:gd name="T35" fmla="*/ 1865 h 1870"/>
                <a:gd name="T36" fmla="*/ 947 w 2474"/>
                <a:gd name="T37" fmla="*/ 1870 h 1870"/>
                <a:gd name="T38" fmla="*/ 924 w 2474"/>
                <a:gd name="T39" fmla="*/ 1870 h 1870"/>
                <a:gd name="T40" fmla="*/ 901 w 2474"/>
                <a:gd name="T41" fmla="*/ 1866 h 1870"/>
                <a:gd name="T42" fmla="*/ 879 w 2474"/>
                <a:gd name="T43" fmla="*/ 1858 h 1870"/>
                <a:gd name="T44" fmla="*/ 859 w 2474"/>
                <a:gd name="T45" fmla="*/ 1846 h 1870"/>
                <a:gd name="T46" fmla="*/ 46 w 2474"/>
                <a:gd name="T47" fmla="*/ 1245 h 1870"/>
                <a:gd name="T48" fmla="*/ 29 w 2474"/>
                <a:gd name="T49" fmla="*/ 1230 h 1870"/>
                <a:gd name="T50" fmla="*/ 16 w 2474"/>
                <a:gd name="T51" fmla="*/ 1211 h 1870"/>
                <a:gd name="T52" fmla="*/ 7 w 2474"/>
                <a:gd name="T53" fmla="*/ 1191 h 1870"/>
                <a:gd name="T54" fmla="*/ 1 w 2474"/>
                <a:gd name="T55" fmla="*/ 1170 h 1870"/>
                <a:gd name="T56" fmla="*/ 0 w 2474"/>
                <a:gd name="T57" fmla="*/ 1148 h 1870"/>
                <a:gd name="T58" fmla="*/ 4 w 2474"/>
                <a:gd name="T59" fmla="*/ 1125 h 1870"/>
                <a:gd name="T60" fmla="*/ 11 w 2474"/>
                <a:gd name="T61" fmla="*/ 1104 h 1870"/>
                <a:gd name="T62" fmla="*/ 23 w 2474"/>
                <a:gd name="T63" fmla="*/ 1085 h 1870"/>
                <a:gd name="T64" fmla="*/ 127 w 2474"/>
                <a:gd name="T65" fmla="*/ 946 h 1870"/>
                <a:gd name="T66" fmla="*/ 144 w 2474"/>
                <a:gd name="T67" fmla="*/ 928 h 1870"/>
                <a:gd name="T68" fmla="*/ 162 w 2474"/>
                <a:gd name="T69" fmla="*/ 915 h 1870"/>
                <a:gd name="T70" fmla="*/ 182 w 2474"/>
                <a:gd name="T71" fmla="*/ 906 h 1870"/>
                <a:gd name="T72" fmla="*/ 203 w 2474"/>
                <a:gd name="T73" fmla="*/ 901 h 1870"/>
                <a:gd name="T74" fmla="*/ 226 w 2474"/>
                <a:gd name="T75" fmla="*/ 900 h 1870"/>
                <a:gd name="T76" fmla="*/ 248 w 2474"/>
                <a:gd name="T77" fmla="*/ 903 h 1870"/>
                <a:gd name="T78" fmla="*/ 269 w 2474"/>
                <a:gd name="T79" fmla="*/ 910 h 1870"/>
                <a:gd name="T80" fmla="*/ 290 w 2474"/>
                <a:gd name="T81" fmla="*/ 922 h 1870"/>
                <a:gd name="T82" fmla="*/ 811 w 2474"/>
                <a:gd name="T83" fmla="*/ 1304 h 1870"/>
                <a:gd name="T84" fmla="*/ 831 w 2474"/>
                <a:gd name="T85" fmla="*/ 1316 h 1870"/>
                <a:gd name="T86" fmla="*/ 853 w 2474"/>
                <a:gd name="T87" fmla="*/ 1324 h 1870"/>
                <a:gd name="T88" fmla="*/ 876 w 2474"/>
                <a:gd name="T89" fmla="*/ 1328 h 1870"/>
                <a:gd name="T90" fmla="*/ 899 w 2474"/>
                <a:gd name="T91" fmla="*/ 1327 h 1870"/>
                <a:gd name="T92" fmla="*/ 923 w 2474"/>
                <a:gd name="T93" fmla="*/ 1323 h 1870"/>
                <a:gd name="T94" fmla="*/ 945 w 2474"/>
                <a:gd name="T95" fmla="*/ 1315 h 1870"/>
                <a:gd name="T96" fmla="*/ 964 w 2474"/>
                <a:gd name="T97" fmla="*/ 1304 h 1870"/>
                <a:gd name="T98" fmla="*/ 983 w 2474"/>
                <a:gd name="T99" fmla="*/ 1288 h 1870"/>
                <a:gd name="T100" fmla="*/ 2147 w 2474"/>
                <a:gd name="T101" fmla="*/ 37 h 1870"/>
                <a:gd name="T102" fmla="*/ 2164 w 2474"/>
                <a:gd name="T103" fmla="*/ 22 h 1870"/>
                <a:gd name="T104" fmla="*/ 2185 w 2474"/>
                <a:gd name="T105" fmla="*/ 11 h 1870"/>
                <a:gd name="T106" fmla="*/ 2205 w 2474"/>
                <a:gd name="T107" fmla="*/ 3 h 1870"/>
                <a:gd name="T108" fmla="*/ 2227 w 2474"/>
                <a:gd name="T109" fmla="*/ 0 h 1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74" h="1870">
                  <a:moveTo>
                    <a:pt x="2227" y="0"/>
                  </a:moveTo>
                  <a:lnTo>
                    <a:pt x="2250" y="1"/>
                  </a:lnTo>
                  <a:lnTo>
                    <a:pt x="2271" y="8"/>
                  </a:lnTo>
                  <a:lnTo>
                    <a:pt x="2291" y="17"/>
                  </a:lnTo>
                  <a:lnTo>
                    <a:pt x="2311" y="31"/>
                  </a:lnTo>
                  <a:lnTo>
                    <a:pt x="2437" y="150"/>
                  </a:lnTo>
                  <a:lnTo>
                    <a:pt x="2453" y="167"/>
                  </a:lnTo>
                  <a:lnTo>
                    <a:pt x="2464" y="186"/>
                  </a:lnTo>
                  <a:lnTo>
                    <a:pt x="2471" y="208"/>
                  </a:lnTo>
                  <a:lnTo>
                    <a:pt x="2474" y="230"/>
                  </a:lnTo>
                  <a:lnTo>
                    <a:pt x="2473" y="252"/>
                  </a:lnTo>
                  <a:lnTo>
                    <a:pt x="2467" y="273"/>
                  </a:lnTo>
                  <a:lnTo>
                    <a:pt x="2458" y="294"/>
                  </a:lnTo>
                  <a:lnTo>
                    <a:pt x="2443" y="313"/>
                  </a:lnTo>
                  <a:lnTo>
                    <a:pt x="1030" y="1830"/>
                  </a:lnTo>
                  <a:lnTo>
                    <a:pt x="1013" y="1846"/>
                  </a:lnTo>
                  <a:lnTo>
                    <a:pt x="993" y="1858"/>
                  </a:lnTo>
                  <a:lnTo>
                    <a:pt x="970" y="1865"/>
                  </a:lnTo>
                  <a:lnTo>
                    <a:pt x="947" y="1870"/>
                  </a:lnTo>
                  <a:lnTo>
                    <a:pt x="924" y="1870"/>
                  </a:lnTo>
                  <a:lnTo>
                    <a:pt x="901" y="1866"/>
                  </a:lnTo>
                  <a:lnTo>
                    <a:pt x="879" y="1858"/>
                  </a:lnTo>
                  <a:lnTo>
                    <a:pt x="859" y="1846"/>
                  </a:lnTo>
                  <a:lnTo>
                    <a:pt x="46" y="1245"/>
                  </a:lnTo>
                  <a:lnTo>
                    <a:pt x="29" y="1230"/>
                  </a:lnTo>
                  <a:lnTo>
                    <a:pt x="16" y="1211"/>
                  </a:lnTo>
                  <a:lnTo>
                    <a:pt x="7" y="1191"/>
                  </a:lnTo>
                  <a:lnTo>
                    <a:pt x="1" y="1170"/>
                  </a:lnTo>
                  <a:lnTo>
                    <a:pt x="0" y="1148"/>
                  </a:lnTo>
                  <a:lnTo>
                    <a:pt x="4" y="1125"/>
                  </a:lnTo>
                  <a:lnTo>
                    <a:pt x="11" y="1104"/>
                  </a:lnTo>
                  <a:lnTo>
                    <a:pt x="23" y="1085"/>
                  </a:lnTo>
                  <a:lnTo>
                    <a:pt x="127" y="946"/>
                  </a:lnTo>
                  <a:lnTo>
                    <a:pt x="144" y="928"/>
                  </a:lnTo>
                  <a:lnTo>
                    <a:pt x="162" y="915"/>
                  </a:lnTo>
                  <a:lnTo>
                    <a:pt x="182" y="906"/>
                  </a:lnTo>
                  <a:lnTo>
                    <a:pt x="203" y="901"/>
                  </a:lnTo>
                  <a:lnTo>
                    <a:pt x="226" y="900"/>
                  </a:lnTo>
                  <a:lnTo>
                    <a:pt x="248" y="903"/>
                  </a:lnTo>
                  <a:lnTo>
                    <a:pt x="269" y="910"/>
                  </a:lnTo>
                  <a:lnTo>
                    <a:pt x="290" y="922"/>
                  </a:lnTo>
                  <a:lnTo>
                    <a:pt x="811" y="1304"/>
                  </a:lnTo>
                  <a:lnTo>
                    <a:pt x="831" y="1316"/>
                  </a:lnTo>
                  <a:lnTo>
                    <a:pt x="853" y="1324"/>
                  </a:lnTo>
                  <a:lnTo>
                    <a:pt x="876" y="1328"/>
                  </a:lnTo>
                  <a:lnTo>
                    <a:pt x="899" y="1327"/>
                  </a:lnTo>
                  <a:lnTo>
                    <a:pt x="923" y="1323"/>
                  </a:lnTo>
                  <a:lnTo>
                    <a:pt x="945" y="1315"/>
                  </a:lnTo>
                  <a:lnTo>
                    <a:pt x="964" y="1304"/>
                  </a:lnTo>
                  <a:lnTo>
                    <a:pt x="983" y="1288"/>
                  </a:lnTo>
                  <a:lnTo>
                    <a:pt x="2147" y="37"/>
                  </a:lnTo>
                  <a:lnTo>
                    <a:pt x="2164" y="22"/>
                  </a:lnTo>
                  <a:lnTo>
                    <a:pt x="2185" y="11"/>
                  </a:lnTo>
                  <a:lnTo>
                    <a:pt x="2205" y="3"/>
                  </a:lnTo>
                  <a:lnTo>
                    <a:pt x="22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250">
              <a:extLst>
                <a:ext uri="{FF2B5EF4-FFF2-40B4-BE49-F238E27FC236}">
                  <a16:creationId xmlns="" xmlns:a16="http://schemas.microsoft.com/office/drawing/2014/main" id="{DF8156AE-F58A-9E18-F1B6-60DD90738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9875" y="4229101"/>
              <a:ext cx="388938" cy="377825"/>
            </a:xfrm>
            <a:custGeom>
              <a:avLst/>
              <a:gdLst>
                <a:gd name="T0" fmla="*/ 2791 w 2936"/>
                <a:gd name="T1" fmla="*/ 3 h 2859"/>
                <a:gd name="T2" fmla="*/ 2873 w 2936"/>
                <a:gd name="T3" fmla="*/ 43 h 2859"/>
                <a:gd name="T4" fmla="*/ 2925 w 2936"/>
                <a:gd name="T5" fmla="*/ 117 h 2859"/>
                <a:gd name="T6" fmla="*/ 2936 w 2936"/>
                <a:gd name="T7" fmla="*/ 317 h 2859"/>
                <a:gd name="T8" fmla="*/ 2925 w 2936"/>
                <a:gd name="T9" fmla="*/ 360 h 2859"/>
                <a:gd name="T10" fmla="*/ 2907 w 2936"/>
                <a:gd name="T11" fmla="*/ 381 h 2859"/>
                <a:gd name="T12" fmla="*/ 2879 w 2936"/>
                <a:gd name="T13" fmla="*/ 407 h 2859"/>
                <a:gd name="T14" fmla="*/ 2842 w 2936"/>
                <a:gd name="T15" fmla="*/ 442 h 2859"/>
                <a:gd name="T16" fmla="*/ 2809 w 2936"/>
                <a:gd name="T17" fmla="*/ 473 h 2859"/>
                <a:gd name="T18" fmla="*/ 2795 w 2936"/>
                <a:gd name="T19" fmla="*/ 486 h 2859"/>
                <a:gd name="T20" fmla="*/ 2786 w 2936"/>
                <a:gd name="T21" fmla="*/ 495 h 2859"/>
                <a:gd name="T22" fmla="*/ 2769 w 2936"/>
                <a:gd name="T23" fmla="*/ 504 h 2859"/>
                <a:gd name="T24" fmla="*/ 2752 w 2936"/>
                <a:gd name="T25" fmla="*/ 497 h 2859"/>
                <a:gd name="T26" fmla="*/ 2748 w 2936"/>
                <a:gd name="T27" fmla="*/ 367 h 2859"/>
                <a:gd name="T28" fmla="*/ 2724 w 2936"/>
                <a:gd name="T29" fmla="*/ 277 h 2859"/>
                <a:gd name="T30" fmla="*/ 2660 w 2936"/>
                <a:gd name="T31" fmla="*/ 213 h 2859"/>
                <a:gd name="T32" fmla="*/ 2571 w 2936"/>
                <a:gd name="T33" fmla="*/ 189 h 2859"/>
                <a:gd name="T34" fmla="*/ 303 w 2936"/>
                <a:gd name="T35" fmla="*/ 200 h 2859"/>
                <a:gd name="T36" fmla="*/ 230 w 2936"/>
                <a:gd name="T37" fmla="*/ 252 h 2859"/>
                <a:gd name="T38" fmla="*/ 191 w 2936"/>
                <a:gd name="T39" fmla="*/ 334 h 2859"/>
                <a:gd name="T40" fmla="*/ 191 w 2936"/>
                <a:gd name="T41" fmla="*/ 2525 h 2859"/>
                <a:gd name="T42" fmla="*/ 230 w 2936"/>
                <a:gd name="T43" fmla="*/ 2607 h 2859"/>
                <a:gd name="T44" fmla="*/ 303 w 2936"/>
                <a:gd name="T45" fmla="*/ 2659 h 2859"/>
                <a:gd name="T46" fmla="*/ 2571 w 2936"/>
                <a:gd name="T47" fmla="*/ 2670 h 2859"/>
                <a:gd name="T48" fmla="*/ 2660 w 2936"/>
                <a:gd name="T49" fmla="*/ 2646 h 2859"/>
                <a:gd name="T50" fmla="*/ 2724 w 2936"/>
                <a:gd name="T51" fmla="*/ 2582 h 2859"/>
                <a:gd name="T52" fmla="*/ 2748 w 2936"/>
                <a:gd name="T53" fmla="*/ 2492 h 2859"/>
                <a:gd name="T54" fmla="*/ 2752 w 2936"/>
                <a:gd name="T55" fmla="*/ 1774 h 2859"/>
                <a:gd name="T56" fmla="*/ 2770 w 2936"/>
                <a:gd name="T57" fmla="*/ 1739 h 2859"/>
                <a:gd name="T58" fmla="*/ 2799 w 2936"/>
                <a:gd name="T59" fmla="*/ 1709 h 2859"/>
                <a:gd name="T60" fmla="*/ 2839 w 2936"/>
                <a:gd name="T61" fmla="*/ 1667 h 2859"/>
                <a:gd name="T62" fmla="*/ 2874 w 2936"/>
                <a:gd name="T63" fmla="*/ 1628 h 2859"/>
                <a:gd name="T64" fmla="*/ 2894 w 2936"/>
                <a:gd name="T65" fmla="*/ 1606 h 2859"/>
                <a:gd name="T66" fmla="*/ 2901 w 2936"/>
                <a:gd name="T67" fmla="*/ 1600 h 2859"/>
                <a:gd name="T68" fmla="*/ 2916 w 2936"/>
                <a:gd name="T69" fmla="*/ 1589 h 2859"/>
                <a:gd name="T70" fmla="*/ 2932 w 2936"/>
                <a:gd name="T71" fmla="*/ 1590 h 2859"/>
                <a:gd name="T72" fmla="*/ 2936 w 2936"/>
                <a:gd name="T73" fmla="*/ 2681 h 2859"/>
                <a:gd name="T74" fmla="*/ 2912 w 2936"/>
                <a:gd name="T75" fmla="*/ 2770 h 2859"/>
                <a:gd name="T76" fmla="*/ 2849 w 2936"/>
                <a:gd name="T77" fmla="*/ 2834 h 2859"/>
                <a:gd name="T78" fmla="*/ 2759 w 2936"/>
                <a:gd name="T79" fmla="*/ 2859 h 2859"/>
                <a:gd name="T80" fmla="*/ 116 w 2936"/>
                <a:gd name="T81" fmla="*/ 2848 h 2859"/>
                <a:gd name="T82" fmla="*/ 42 w 2936"/>
                <a:gd name="T83" fmla="*/ 2795 h 2859"/>
                <a:gd name="T84" fmla="*/ 3 w 2936"/>
                <a:gd name="T85" fmla="*/ 2713 h 2859"/>
                <a:gd name="T86" fmla="*/ 3 w 2936"/>
                <a:gd name="T87" fmla="*/ 146 h 2859"/>
                <a:gd name="T88" fmla="*/ 42 w 2936"/>
                <a:gd name="T89" fmla="*/ 64 h 2859"/>
                <a:gd name="T90" fmla="*/ 116 w 2936"/>
                <a:gd name="T91" fmla="*/ 11 h 2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36" h="2859">
                  <a:moveTo>
                    <a:pt x="178" y="0"/>
                  </a:moveTo>
                  <a:lnTo>
                    <a:pt x="2759" y="0"/>
                  </a:lnTo>
                  <a:lnTo>
                    <a:pt x="2791" y="3"/>
                  </a:lnTo>
                  <a:lnTo>
                    <a:pt x="2820" y="11"/>
                  </a:lnTo>
                  <a:lnTo>
                    <a:pt x="2849" y="25"/>
                  </a:lnTo>
                  <a:lnTo>
                    <a:pt x="2873" y="43"/>
                  </a:lnTo>
                  <a:lnTo>
                    <a:pt x="2894" y="64"/>
                  </a:lnTo>
                  <a:lnTo>
                    <a:pt x="2912" y="88"/>
                  </a:lnTo>
                  <a:lnTo>
                    <a:pt x="2925" y="117"/>
                  </a:lnTo>
                  <a:lnTo>
                    <a:pt x="2934" y="146"/>
                  </a:lnTo>
                  <a:lnTo>
                    <a:pt x="2936" y="178"/>
                  </a:lnTo>
                  <a:lnTo>
                    <a:pt x="2936" y="317"/>
                  </a:lnTo>
                  <a:lnTo>
                    <a:pt x="2935" y="333"/>
                  </a:lnTo>
                  <a:lnTo>
                    <a:pt x="2931" y="347"/>
                  </a:lnTo>
                  <a:lnTo>
                    <a:pt x="2925" y="360"/>
                  </a:lnTo>
                  <a:lnTo>
                    <a:pt x="2919" y="369"/>
                  </a:lnTo>
                  <a:lnTo>
                    <a:pt x="2912" y="376"/>
                  </a:lnTo>
                  <a:lnTo>
                    <a:pt x="2907" y="381"/>
                  </a:lnTo>
                  <a:lnTo>
                    <a:pt x="2900" y="388"/>
                  </a:lnTo>
                  <a:lnTo>
                    <a:pt x="2890" y="396"/>
                  </a:lnTo>
                  <a:lnTo>
                    <a:pt x="2879" y="407"/>
                  </a:lnTo>
                  <a:lnTo>
                    <a:pt x="2867" y="418"/>
                  </a:lnTo>
                  <a:lnTo>
                    <a:pt x="2855" y="431"/>
                  </a:lnTo>
                  <a:lnTo>
                    <a:pt x="2842" y="442"/>
                  </a:lnTo>
                  <a:lnTo>
                    <a:pt x="2830" y="454"/>
                  </a:lnTo>
                  <a:lnTo>
                    <a:pt x="2818" y="464"/>
                  </a:lnTo>
                  <a:lnTo>
                    <a:pt x="2809" y="473"/>
                  </a:lnTo>
                  <a:lnTo>
                    <a:pt x="2801" y="480"/>
                  </a:lnTo>
                  <a:lnTo>
                    <a:pt x="2796" y="484"/>
                  </a:lnTo>
                  <a:lnTo>
                    <a:pt x="2795" y="486"/>
                  </a:lnTo>
                  <a:lnTo>
                    <a:pt x="2794" y="487"/>
                  </a:lnTo>
                  <a:lnTo>
                    <a:pt x="2791" y="490"/>
                  </a:lnTo>
                  <a:lnTo>
                    <a:pt x="2786" y="495"/>
                  </a:lnTo>
                  <a:lnTo>
                    <a:pt x="2781" y="499"/>
                  </a:lnTo>
                  <a:lnTo>
                    <a:pt x="2775" y="502"/>
                  </a:lnTo>
                  <a:lnTo>
                    <a:pt x="2769" y="504"/>
                  </a:lnTo>
                  <a:lnTo>
                    <a:pt x="2763" y="505"/>
                  </a:lnTo>
                  <a:lnTo>
                    <a:pt x="2757" y="503"/>
                  </a:lnTo>
                  <a:lnTo>
                    <a:pt x="2752" y="497"/>
                  </a:lnTo>
                  <a:lnTo>
                    <a:pt x="2749" y="486"/>
                  </a:lnTo>
                  <a:lnTo>
                    <a:pt x="2748" y="472"/>
                  </a:lnTo>
                  <a:lnTo>
                    <a:pt x="2748" y="367"/>
                  </a:lnTo>
                  <a:lnTo>
                    <a:pt x="2745" y="334"/>
                  </a:lnTo>
                  <a:lnTo>
                    <a:pt x="2737" y="305"/>
                  </a:lnTo>
                  <a:lnTo>
                    <a:pt x="2724" y="277"/>
                  </a:lnTo>
                  <a:lnTo>
                    <a:pt x="2707" y="252"/>
                  </a:lnTo>
                  <a:lnTo>
                    <a:pt x="2686" y="231"/>
                  </a:lnTo>
                  <a:lnTo>
                    <a:pt x="2660" y="213"/>
                  </a:lnTo>
                  <a:lnTo>
                    <a:pt x="2633" y="200"/>
                  </a:lnTo>
                  <a:lnTo>
                    <a:pt x="2602" y="192"/>
                  </a:lnTo>
                  <a:lnTo>
                    <a:pt x="2571" y="189"/>
                  </a:lnTo>
                  <a:lnTo>
                    <a:pt x="365" y="189"/>
                  </a:lnTo>
                  <a:lnTo>
                    <a:pt x="334" y="192"/>
                  </a:lnTo>
                  <a:lnTo>
                    <a:pt x="303" y="200"/>
                  </a:lnTo>
                  <a:lnTo>
                    <a:pt x="276" y="213"/>
                  </a:lnTo>
                  <a:lnTo>
                    <a:pt x="252" y="231"/>
                  </a:lnTo>
                  <a:lnTo>
                    <a:pt x="230" y="252"/>
                  </a:lnTo>
                  <a:lnTo>
                    <a:pt x="212" y="277"/>
                  </a:lnTo>
                  <a:lnTo>
                    <a:pt x="199" y="305"/>
                  </a:lnTo>
                  <a:lnTo>
                    <a:pt x="191" y="334"/>
                  </a:lnTo>
                  <a:lnTo>
                    <a:pt x="188" y="367"/>
                  </a:lnTo>
                  <a:lnTo>
                    <a:pt x="188" y="2492"/>
                  </a:lnTo>
                  <a:lnTo>
                    <a:pt x="191" y="2525"/>
                  </a:lnTo>
                  <a:lnTo>
                    <a:pt x="199" y="2554"/>
                  </a:lnTo>
                  <a:lnTo>
                    <a:pt x="212" y="2582"/>
                  </a:lnTo>
                  <a:lnTo>
                    <a:pt x="230" y="2607"/>
                  </a:lnTo>
                  <a:lnTo>
                    <a:pt x="252" y="2628"/>
                  </a:lnTo>
                  <a:lnTo>
                    <a:pt x="276" y="2646"/>
                  </a:lnTo>
                  <a:lnTo>
                    <a:pt x="303" y="2659"/>
                  </a:lnTo>
                  <a:lnTo>
                    <a:pt x="334" y="2667"/>
                  </a:lnTo>
                  <a:lnTo>
                    <a:pt x="365" y="2670"/>
                  </a:lnTo>
                  <a:lnTo>
                    <a:pt x="2571" y="2670"/>
                  </a:lnTo>
                  <a:lnTo>
                    <a:pt x="2602" y="2667"/>
                  </a:lnTo>
                  <a:lnTo>
                    <a:pt x="2633" y="2659"/>
                  </a:lnTo>
                  <a:lnTo>
                    <a:pt x="2660" y="2646"/>
                  </a:lnTo>
                  <a:lnTo>
                    <a:pt x="2686" y="2628"/>
                  </a:lnTo>
                  <a:lnTo>
                    <a:pt x="2707" y="2607"/>
                  </a:lnTo>
                  <a:lnTo>
                    <a:pt x="2724" y="2582"/>
                  </a:lnTo>
                  <a:lnTo>
                    <a:pt x="2737" y="2554"/>
                  </a:lnTo>
                  <a:lnTo>
                    <a:pt x="2745" y="2525"/>
                  </a:lnTo>
                  <a:lnTo>
                    <a:pt x="2748" y="2492"/>
                  </a:lnTo>
                  <a:lnTo>
                    <a:pt x="2748" y="1812"/>
                  </a:lnTo>
                  <a:lnTo>
                    <a:pt x="2749" y="1791"/>
                  </a:lnTo>
                  <a:lnTo>
                    <a:pt x="2752" y="1774"/>
                  </a:lnTo>
                  <a:lnTo>
                    <a:pt x="2757" y="1759"/>
                  </a:lnTo>
                  <a:lnTo>
                    <a:pt x="2763" y="1748"/>
                  </a:lnTo>
                  <a:lnTo>
                    <a:pt x="2770" y="1739"/>
                  </a:lnTo>
                  <a:lnTo>
                    <a:pt x="2777" y="1731"/>
                  </a:lnTo>
                  <a:lnTo>
                    <a:pt x="2788" y="1721"/>
                  </a:lnTo>
                  <a:lnTo>
                    <a:pt x="2799" y="1709"/>
                  </a:lnTo>
                  <a:lnTo>
                    <a:pt x="2812" y="1695"/>
                  </a:lnTo>
                  <a:lnTo>
                    <a:pt x="2826" y="1681"/>
                  </a:lnTo>
                  <a:lnTo>
                    <a:pt x="2839" y="1667"/>
                  </a:lnTo>
                  <a:lnTo>
                    <a:pt x="2851" y="1654"/>
                  </a:lnTo>
                  <a:lnTo>
                    <a:pt x="2863" y="1641"/>
                  </a:lnTo>
                  <a:lnTo>
                    <a:pt x="2874" y="1628"/>
                  </a:lnTo>
                  <a:lnTo>
                    <a:pt x="2883" y="1618"/>
                  </a:lnTo>
                  <a:lnTo>
                    <a:pt x="2889" y="1611"/>
                  </a:lnTo>
                  <a:lnTo>
                    <a:pt x="2894" y="1606"/>
                  </a:lnTo>
                  <a:lnTo>
                    <a:pt x="2896" y="1604"/>
                  </a:lnTo>
                  <a:lnTo>
                    <a:pt x="2898" y="1603"/>
                  </a:lnTo>
                  <a:lnTo>
                    <a:pt x="2901" y="1600"/>
                  </a:lnTo>
                  <a:lnTo>
                    <a:pt x="2905" y="1596"/>
                  </a:lnTo>
                  <a:lnTo>
                    <a:pt x="2910" y="1592"/>
                  </a:lnTo>
                  <a:lnTo>
                    <a:pt x="2916" y="1589"/>
                  </a:lnTo>
                  <a:lnTo>
                    <a:pt x="2922" y="1587"/>
                  </a:lnTo>
                  <a:lnTo>
                    <a:pt x="2928" y="1587"/>
                  </a:lnTo>
                  <a:lnTo>
                    <a:pt x="2932" y="1590"/>
                  </a:lnTo>
                  <a:lnTo>
                    <a:pt x="2935" y="1598"/>
                  </a:lnTo>
                  <a:lnTo>
                    <a:pt x="2936" y="1610"/>
                  </a:lnTo>
                  <a:lnTo>
                    <a:pt x="2936" y="2681"/>
                  </a:lnTo>
                  <a:lnTo>
                    <a:pt x="2934" y="2713"/>
                  </a:lnTo>
                  <a:lnTo>
                    <a:pt x="2925" y="2743"/>
                  </a:lnTo>
                  <a:lnTo>
                    <a:pt x="2912" y="2770"/>
                  </a:lnTo>
                  <a:lnTo>
                    <a:pt x="2894" y="2795"/>
                  </a:lnTo>
                  <a:lnTo>
                    <a:pt x="2873" y="2816"/>
                  </a:lnTo>
                  <a:lnTo>
                    <a:pt x="2849" y="2834"/>
                  </a:lnTo>
                  <a:lnTo>
                    <a:pt x="2820" y="2848"/>
                  </a:lnTo>
                  <a:lnTo>
                    <a:pt x="2791" y="2856"/>
                  </a:lnTo>
                  <a:lnTo>
                    <a:pt x="2759" y="2859"/>
                  </a:lnTo>
                  <a:lnTo>
                    <a:pt x="178" y="2859"/>
                  </a:lnTo>
                  <a:lnTo>
                    <a:pt x="146" y="2856"/>
                  </a:lnTo>
                  <a:lnTo>
                    <a:pt x="116" y="2848"/>
                  </a:lnTo>
                  <a:lnTo>
                    <a:pt x="88" y="2834"/>
                  </a:lnTo>
                  <a:lnTo>
                    <a:pt x="63" y="2816"/>
                  </a:lnTo>
                  <a:lnTo>
                    <a:pt x="42" y="2795"/>
                  </a:lnTo>
                  <a:lnTo>
                    <a:pt x="24" y="2770"/>
                  </a:lnTo>
                  <a:lnTo>
                    <a:pt x="11" y="2743"/>
                  </a:lnTo>
                  <a:lnTo>
                    <a:pt x="3" y="2713"/>
                  </a:lnTo>
                  <a:lnTo>
                    <a:pt x="0" y="2681"/>
                  </a:lnTo>
                  <a:lnTo>
                    <a:pt x="0" y="178"/>
                  </a:lnTo>
                  <a:lnTo>
                    <a:pt x="3" y="146"/>
                  </a:lnTo>
                  <a:lnTo>
                    <a:pt x="11" y="117"/>
                  </a:lnTo>
                  <a:lnTo>
                    <a:pt x="24" y="88"/>
                  </a:lnTo>
                  <a:lnTo>
                    <a:pt x="42" y="64"/>
                  </a:lnTo>
                  <a:lnTo>
                    <a:pt x="63" y="43"/>
                  </a:lnTo>
                  <a:lnTo>
                    <a:pt x="88" y="25"/>
                  </a:lnTo>
                  <a:lnTo>
                    <a:pt x="116" y="11"/>
                  </a:lnTo>
                  <a:lnTo>
                    <a:pt x="146" y="3"/>
                  </a:lnTo>
                  <a:lnTo>
                    <a:pt x="1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69" name="Прямая соединительная линия 168">
            <a:extLst>
              <a:ext uri="{FF2B5EF4-FFF2-40B4-BE49-F238E27FC236}">
                <a16:creationId xmlns="" xmlns:a16="http://schemas.microsoft.com/office/drawing/2014/main" id="{628668AE-D245-98B7-AC0F-2FE3F001C6BD}"/>
              </a:ext>
            </a:extLst>
          </p:cNvPr>
          <p:cNvCxnSpPr>
            <a:cxnSpLocks/>
          </p:cNvCxnSpPr>
          <p:nvPr/>
        </p:nvCxnSpPr>
        <p:spPr>
          <a:xfrm>
            <a:off x="6923096" y="1298819"/>
            <a:ext cx="2241822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Овал 169">
            <a:extLst>
              <a:ext uri="{FF2B5EF4-FFF2-40B4-BE49-F238E27FC236}">
                <a16:creationId xmlns="" xmlns:a16="http://schemas.microsoft.com/office/drawing/2014/main" id="{F9FEA15E-2C66-5FDF-4848-82D330C51E98}"/>
              </a:ext>
            </a:extLst>
          </p:cNvPr>
          <p:cNvSpPr/>
          <p:nvPr/>
        </p:nvSpPr>
        <p:spPr>
          <a:xfrm>
            <a:off x="6828784" y="1266670"/>
            <a:ext cx="128816" cy="121295"/>
          </a:xfrm>
          <a:prstGeom prst="ellipse">
            <a:avLst/>
          </a:prstGeom>
          <a:solidFill>
            <a:srgbClr val="0315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71" name="TextBox 170">
            <a:extLst>
              <a:ext uri="{FF2B5EF4-FFF2-40B4-BE49-F238E27FC236}">
                <a16:creationId xmlns="" xmlns:a16="http://schemas.microsoft.com/office/drawing/2014/main" id="{791706BB-E048-1F1D-43AE-CCFE449C148E}"/>
              </a:ext>
            </a:extLst>
          </p:cNvPr>
          <p:cNvSpPr txBox="1"/>
          <p:nvPr/>
        </p:nvSpPr>
        <p:spPr>
          <a:xfrm>
            <a:off x="6906204" y="-31321"/>
            <a:ext cx="1917036" cy="43858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200" b="1" i="1" dirty="0"/>
              <a:t> Федеральный закон от 31.07.2025 № 287-ФЗ</a:t>
            </a:r>
          </a:p>
        </p:txBody>
      </p:sp>
      <p:sp>
        <p:nvSpPr>
          <p:cNvPr id="172" name="Подзаголовок 3">
            <a:extLst>
              <a:ext uri="{FF2B5EF4-FFF2-40B4-BE49-F238E27FC236}">
                <a16:creationId xmlns="" xmlns:a16="http://schemas.microsoft.com/office/drawing/2014/main" id="{D770AD92-5B86-10DF-9336-0269396A4A89}"/>
              </a:ext>
            </a:extLst>
          </p:cNvPr>
          <p:cNvSpPr txBox="1">
            <a:spLocks/>
          </p:cNvSpPr>
          <p:nvPr/>
        </p:nvSpPr>
        <p:spPr>
          <a:xfrm>
            <a:off x="6704694" y="779608"/>
            <a:ext cx="2439306" cy="66486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800" b="1" dirty="0"/>
              <a:t>Основным принципом новых условий бесспорного порядка взыскания является сохранение обязательности судебной процедуры в случаях несогласия ФЛ с долгом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="" xmlns:a16="http://schemas.microsoft.com/office/drawing/2014/main" id="{57D4AD63-6E3B-02EE-104F-D5B86D984CDB}"/>
              </a:ext>
            </a:extLst>
          </p:cNvPr>
          <p:cNvSpPr txBox="1"/>
          <p:nvPr/>
        </p:nvSpPr>
        <p:spPr>
          <a:xfrm>
            <a:off x="6490555" y="319996"/>
            <a:ext cx="2653445" cy="45012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800" b="1" dirty="0"/>
              <a:t>Если раньше взыскание всегда проходило через суд, то теперь, как и у бизнеса, долги можно взыскивать в бесспорном порядке</a:t>
            </a:r>
          </a:p>
        </p:txBody>
      </p:sp>
    </p:spTree>
    <p:extLst>
      <p:ext uri="{BB962C8B-B14F-4D97-AF65-F5344CB8AC3E}">
        <p14:creationId xmlns:p14="http://schemas.microsoft.com/office/powerpoint/2010/main" val="271943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Прямоугольник 113"/>
          <p:cNvSpPr/>
          <p:nvPr/>
        </p:nvSpPr>
        <p:spPr>
          <a:xfrm rot="10800000" flipH="1">
            <a:off x="146818" y="-30940"/>
            <a:ext cx="5122629" cy="2487487"/>
          </a:xfrm>
          <a:prstGeom prst="homePlate">
            <a:avLst/>
          </a:prstGeom>
          <a:solidFill>
            <a:srgbClr val="11A4FF"/>
          </a:solidFill>
          <a:ln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8" name="Группа 27"/>
          <p:cNvGrpSpPr/>
          <p:nvPr/>
        </p:nvGrpSpPr>
        <p:grpSpPr>
          <a:xfrm>
            <a:off x="2588937" y="1936064"/>
            <a:ext cx="2630036" cy="1643798"/>
            <a:chOff x="3181934" y="1936064"/>
            <a:chExt cx="2630036" cy="1643798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7499"/>
            <a:stretch/>
          </p:blipFill>
          <p:spPr>
            <a:xfrm>
              <a:off x="3181934" y="1936064"/>
              <a:ext cx="2630036" cy="1643798"/>
            </a:xfrm>
            <a:prstGeom prst="rect">
              <a:avLst/>
            </a:prstGeom>
          </p:spPr>
        </p:pic>
        <p:grpSp>
          <p:nvGrpSpPr>
            <p:cNvPr id="25" name="Группа 24"/>
            <p:cNvGrpSpPr/>
            <p:nvPr/>
          </p:nvGrpSpPr>
          <p:grpSpPr>
            <a:xfrm>
              <a:off x="3732870" y="2499466"/>
              <a:ext cx="1703743" cy="1021231"/>
              <a:chOff x="3732870" y="2499466"/>
              <a:chExt cx="1703743" cy="1021231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5106882" y="2499466"/>
                <a:ext cx="116619" cy="117897"/>
              </a:xfrm>
              <a:custGeom>
                <a:avLst/>
                <a:gdLst>
                  <a:gd name="connsiteX0" fmla="*/ 0 w 138049"/>
                  <a:gd name="connsiteY0" fmla="*/ 0 h 161669"/>
                  <a:gd name="connsiteX1" fmla="*/ 138049 w 138049"/>
                  <a:gd name="connsiteY1" fmla="*/ 0 h 161669"/>
                  <a:gd name="connsiteX2" fmla="*/ 138049 w 138049"/>
                  <a:gd name="connsiteY2" fmla="*/ 161669 h 161669"/>
                  <a:gd name="connsiteX3" fmla="*/ 0 w 138049"/>
                  <a:gd name="connsiteY3" fmla="*/ 161669 h 161669"/>
                  <a:gd name="connsiteX4" fmla="*/ 0 w 138049"/>
                  <a:gd name="connsiteY4" fmla="*/ 0 h 161669"/>
                  <a:gd name="connsiteX0" fmla="*/ 0 w 138049"/>
                  <a:gd name="connsiteY0" fmla="*/ 0 h 161669"/>
                  <a:gd name="connsiteX1" fmla="*/ 104712 w 138049"/>
                  <a:gd name="connsiteY1" fmla="*/ 92868 h 161669"/>
                  <a:gd name="connsiteX2" fmla="*/ 138049 w 138049"/>
                  <a:gd name="connsiteY2" fmla="*/ 161669 h 161669"/>
                  <a:gd name="connsiteX3" fmla="*/ 0 w 138049"/>
                  <a:gd name="connsiteY3" fmla="*/ 161669 h 161669"/>
                  <a:gd name="connsiteX4" fmla="*/ 0 w 138049"/>
                  <a:gd name="connsiteY4" fmla="*/ 0 h 161669"/>
                  <a:gd name="connsiteX0" fmla="*/ 26194 w 138049"/>
                  <a:gd name="connsiteY0" fmla="*/ 0 h 104519"/>
                  <a:gd name="connsiteX1" fmla="*/ 104712 w 138049"/>
                  <a:gd name="connsiteY1" fmla="*/ 35718 h 104519"/>
                  <a:gd name="connsiteX2" fmla="*/ 138049 w 138049"/>
                  <a:gd name="connsiteY2" fmla="*/ 104519 h 104519"/>
                  <a:gd name="connsiteX3" fmla="*/ 0 w 138049"/>
                  <a:gd name="connsiteY3" fmla="*/ 104519 h 104519"/>
                  <a:gd name="connsiteX4" fmla="*/ 26194 w 138049"/>
                  <a:gd name="connsiteY4" fmla="*/ 0 h 104519"/>
                  <a:gd name="connsiteX0" fmla="*/ 26194 w 138049"/>
                  <a:gd name="connsiteY0" fmla="*/ 9526 h 114045"/>
                  <a:gd name="connsiteX1" fmla="*/ 128525 w 138049"/>
                  <a:gd name="connsiteY1" fmla="*/ 0 h 114045"/>
                  <a:gd name="connsiteX2" fmla="*/ 138049 w 138049"/>
                  <a:gd name="connsiteY2" fmla="*/ 114045 h 114045"/>
                  <a:gd name="connsiteX3" fmla="*/ 0 w 138049"/>
                  <a:gd name="connsiteY3" fmla="*/ 114045 h 114045"/>
                  <a:gd name="connsiteX4" fmla="*/ 26194 w 138049"/>
                  <a:gd name="connsiteY4" fmla="*/ 9526 h 114045"/>
                  <a:gd name="connsiteX0" fmla="*/ 26194 w 138049"/>
                  <a:gd name="connsiteY0" fmla="*/ 15186 h 119705"/>
                  <a:gd name="connsiteX1" fmla="*/ 128525 w 138049"/>
                  <a:gd name="connsiteY1" fmla="*/ 5660 h 119705"/>
                  <a:gd name="connsiteX2" fmla="*/ 138049 w 138049"/>
                  <a:gd name="connsiteY2" fmla="*/ 119705 h 119705"/>
                  <a:gd name="connsiteX3" fmla="*/ 0 w 138049"/>
                  <a:gd name="connsiteY3" fmla="*/ 119705 h 119705"/>
                  <a:gd name="connsiteX4" fmla="*/ 26194 w 138049"/>
                  <a:gd name="connsiteY4" fmla="*/ 15186 h 119705"/>
                  <a:gd name="connsiteX0" fmla="*/ 19051 w 138049"/>
                  <a:gd name="connsiteY0" fmla="*/ 6233 h 122659"/>
                  <a:gd name="connsiteX1" fmla="*/ 128525 w 138049"/>
                  <a:gd name="connsiteY1" fmla="*/ 8614 h 122659"/>
                  <a:gd name="connsiteX2" fmla="*/ 138049 w 138049"/>
                  <a:gd name="connsiteY2" fmla="*/ 122659 h 122659"/>
                  <a:gd name="connsiteX3" fmla="*/ 0 w 138049"/>
                  <a:gd name="connsiteY3" fmla="*/ 122659 h 122659"/>
                  <a:gd name="connsiteX4" fmla="*/ 19051 w 138049"/>
                  <a:gd name="connsiteY4" fmla="*/ 6233 h 122659"/>
                  <a:gd name="connsiteX0" fmla="*/ 7145 w 126143"/>
                  <a:gd name="connsiteY0" fmla="*/ 6233 h 122659"/>
                  <a:gd name="connsiteX1" fmla="*/ 116619 w 126143"/>
                  <a:gd name="connsiteY1" fmla="*/ 8614 h 122659"/>
                  <a:gd name="connsiteX2" fmla="*/ 126143 w 126143"/>
                  <a:gd name="connsiteY2" fmla="*/ 122659 h 122659"/>
                  <a:gd name="connsiteX3" fmla="*/ 0 w 126143"/>
                  <a:gd name="connsiteY3" fmla="*/ 105990 h 122659"/>
                  <a:gd name="connsiteX4" fmla="*/ 7145 w 126143"/>
                  <a:gd name="connsiteY4" fmla="*/ 6233 h 122659"/>
                  <a:gd name="connsiteX0" fmla="*/ 7145 w 116619"/>
                  <a:gd name="connsiteY0" fmla="*/ 6233 h 117897"/>
                  <a:gd name="connsiteX1" fmla="*/ 116619 w 116619"/>
                  <a:gd name="connsiteY1" fmla="*/ 8614 h 117897"/>
                  <a:gd name="connsiteX2" fmla="*/ 116618 w 116619"/>
                  <a:gd name="connsiteY2" fmla="*/ 117897 h 117897"/>
                  <a:gd name="connsiteX3" fmla="*/ 0 w 116619"/>
                  <a:gd name="connsiteY3" fmla="*/ 105990 h 117897"/>
                  <a:gd name="connsiteX4" fmla="*/ 7145 w 116619"/>
                  <a:gd name="connsiteY4" fmla="*/ 6233 h 117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619" h="117897">
                    <a:moveTo>
                      <a:pt x="7145" y="6233"/>
                    </a:moveTo>
                    <a:cubicBezTo>
                      <a:pt x="41255" y="3058"/>
                      <a:pt x="56315" y="-7261"/>
                      <a:pt x="116619" y="8614"/>
                    </a:cubicBezTo>
                    <a:cubicBezTo>
                      <a:pt x="116619" y="45042"/>
                      <a:pt x="116618" y="81469"/>
                      <a:pt x="116618" y="117897"/>
                    </a:cubicBezTo>
                    <a:lnTo>
                      <a:pt x="0" y="105990"/>
                    </a:lnTo>
                    <a:lnTo>
                      <a:pt x="7145" y="6233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2" name="Прямоугольник 121"/>
              <p:cNvSpPr/>
              <p:nvPr/>
            </p:nvSpPr>
            <p:spPr>
              <a:xfrm>
                <a:off x="3732870" y="3363495"/>
                <a:ext cx="147885" cy="157202"/>
              </a:xfrm>
              <a:custGeom>
                <a:avLst/>
                <a:gdLst>
                  <a:gd name="connsiteX0" fmla="*/ 0 w 144970"/>
                  <a:gd name="connsiteY0" fmla="*/ 0 h 112012"/>
                  <a:gd name="connsiteX1" fmla="*/ 144970 w 144970"/>
                  <a:gd name="connsiteY1" fmla="*/ 0 h 112012"/>
                  <a:gd name="connsiteX2" fmla="*/ 144970 w 144970"/>
                  <a:gd name="connsiteY2" fmla="*/ 112012 h 112012"/>
                  <a:gd name="connsiteX3" fmla="*/ 0 w 144970"/>
                  <a:gd name="connsiteY3" fmla="*/ 112012 h 112012"/>
                  <a:gd name="connsiteX4" fmla="*/ 0 w 144970"/>
                  <a:gd name="connsiteY4" fmla="*/ 0 h 112012"/>
                  <a:gd name="connsiteX0" fmla="*/ 0 w 144970"/>
                  <a:gd name="connsiteY0" fmla="*/ 0 h 112012"/>
                  <a:gd name="connsiteX1" fmla="*/ 106870 w 144970"/>
                  <a:gd name="connsiteY1" fmla="*/ 33337 h 112012"/>
                  <a:gd name="connsiteX2" fmla="*/ 144970 w 144970"/>
                  <a:gd name="connsiteY2" fmla="*/ 112012 h 112012"/>
                  <a:gd name="connsiteX3" fmla="*/ 0 w 144970"/>
                  <a:gd name="connsiteY3" fmla="*/ 112012 h 112012"/>
                  <a:gd name="connsiteX4" fmla="*/ 0 w 144970"/>
                  <a:gd name="connsiteY4" fmla="*/ 0 h 112012"/>
                  <a:gd name="connsiteX0" fmla="*/ 0 w 144970"/>
                  <a:gd name="connsiteY0" fmla="*/ 0 h 138206"/>
                  <a:gd name="connsiteX1" fmla="*/ 106870 w 144970"/>
                  <a:gd name="connsiteY1" fmla="*/ 33337 h 138206"/>
                  <a:gd name="connsiteX2" fmla="*/ 144970 w 144970"/>
                  <a:gd name="connsiteY2" fmla="*/ 112012 h 138206"/>
                  <a:gd name="connsiteX3" fmla="*/ 69056 w 144970"/>
                  <a:gd name="connsiteY3" fmla="*/ 138206 h 138206"/>
                  <a:gd name="connsiteX4" fmla="*/ 0 w 144970"/>
                  <a:gd name="connsiteY4" fmla="*/ 0 h 138206"/>
                  <a:gd name="connsiteX0" fmla="*/ 0 w 144970"/>
                  <a:gd name="connsiteY0" fmla="*/ 0 h 138206"/>
                  <a:gd name="connsiteX1" fmla="*/ 106870 w 144970"/>
                  <a:gd name="connsiteY1" fmla="*/ 33337 h 138206"/>
                  <a:gd name="connsiteX2" fmla="*/ 144970 w 144970"/>
                  <a:gd name="connsiteY2" fmla="*/ 112012 h 138206"/>
                  <a:gd name="connsiteX3" fmla="*/ 69056 w 144970"/>
                  <a:gd name="connsiteY3" fmla="*/ 138206 h 138206"/>
                  <a:gd name="connsiteX4" fmla="*/ 0 w 144970"/>
                  <a:gd name="connsiteY4" fmla="*/ 0 h 138206"/>
                  <a:gd name="connsiteX0" fmla="*/ 0 w 147352"/>
                  <a:gd name="connsiteY0" fmla="*/ 2382 h 104869"/>
                  <a:gd name="connsiteX1" fmla="*/ 109252 w 147352"/>
                  <a:gd name="connsiteY1" fmla="*/ 0 h 104869"/>
                  <a:gd name="connsiteX2" fmla="*/ 147352 w 147352"/>
                  <a:gd name="connsiteY2" fmla="*/ 78675 h 104869"/>
                  <a:gd name="connsiteX3" fmla="*/ 71438 w 147352"/>
                  <a:gd name="connsiteY3" fmla="*/ 104869 h 104869"/>
                  <a:gd name="connsiteX4" fmla="*/ 0 w 147352"/>
                  <a:gd name="connsiteY4" fmla="*/ 2382 h 104869"/>
                  <a:gd name="connsiteX0" fmla="*/ 0 w 147352"/>
                  <a:gd name="connsiteY0" fmla="*/ 9286 h 111773"/>
                  <a:gd name="connsiteX1" fmla="*/ 109252 w 147352"/>
                  <a:gd name="connsiteY1" fmla="*/ 6904 h 111773"/>
                  <a:gd name="connsiteX2" fmla="*/ 147352 w 147352"/>
                  <a:gd name="connsiteY2" fmla="*/ 85579 h 111773"/>
                  <a:gd name="connsiteX3" fmla="*/ 71438 w 147352"/>
                  <a:gd name="connsiteY3" fmla="*/ 111773 h 111773"/>
                  <a:gd name="connsiteX4" fmla="*/ 0 w 147352"/>
                  <a:gd name="connsiteY4" fmla="*/ 9286 h 111773"/>
                  <a:gd name="connsiteX0" fmla="*/ 0 w 147352"/>
                  <a:gd name="connsiteY0" fmla="*/ 21432 h 123919"/>
                  <a:gd name="connsiteX1" fmla="*/ 109252 w 147352"/>
                  <a:gd name="connsiteY1" fmla="*/ 0 h 123919"/>
                  <a:gd name="connsiteX2" fmla="*/ 147352 w 147352"/>
                  <a:gd name="connsiteY2" fmla="*/ 97725 h 123919"/>
                  <a:gd name="connsiteX3" fmla="*/ 71438 w 147352"/>
                  <a:gd name="connsiteY3" fmla="*/ 123919 h 123919"/>
                  <a:gd name="connsiteX4" fmla="*/ 0 w 147352"/>
                  <a:gd name="connsiteY4" fmla="*/ 21432 h 123919"/>
                  <a:gd name="connsiteX0" fmla="*/ 0 w 147352"/>
                  <a:gd name="connsiteY0" fmla="*/ 21432 h 140588"/>
                  <a:gd name="connsiteX1" fmla="*/ 109252 w 147352"/>
                  <a:gd name="connsiteY1" fmla="*/ 0 h 140588"/>
                  <a:gd name="connsiteX2" fmla="*/ 147352 w 147352"/>
                  <a:gd name="connsiteY2" fmla="*/ 97725 h 140588"/>
                  <a:gd name="connsiteX3" fmla="*/ 69057 w 147352"/>
                  <a:gd name="connsiteY3" fmla="*/ 140588 h 140588"/>
                  <a:gd name="connsiteX4" fmla="*/ 0 w 147352"/>
                  <a:gd name="connsiteY4" fmla="*/ 21432 h 140588"/>
                  <a:gd name="connsiteX0" fmla="*/ 533 w 147885"/>
                  <a:gd name="connsiteY0" fmla="*/ 38046 h 157202"/>
                  <a:gd name="connsiteX1" fmla="*/ 41410 w 147885"/>
                  <a:gd name="connsiteY1" fmla="*/ 1211 h 157202"/>
                  <a:gd name="connsiteX2" fmla="*/ 109785 w 147885"/>
                  <a:gd name="connsiteY2" fmla="*/ 16614 h 157202"/>
                  <a:gd name="connsiteX3" fmla="*/ 147885 w 147885"/>
                  <a:gd name="connsiteY3" fmla="*/ 114339 h 157202"/>
                  <a:gd name="connsiteX4" fmla="*/ 69590 w 147885"/>
                  <a:gd name="connsiteY4" fmla="*/ 157202 h 157202"/>
                  <a:gd name="connsiteX5" fmla="*/ 533 w 147885"/>
                  <a:gd name="connsiteY5" fmla="*/ 38046 h 157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7885" h="157202">
                    <a:moveTo>
                      <a:pt x="533" y="38046"/>
                    </a:moveTo>
                    <a:cubicBezTo>
                      <a:pt x="-4164" y="16016"/>
                      <a:pt x="23201" y="4783"/>
                      <a:pt x="41410" y="1211"/>
                    </a:cubicBezTo>
                    <a:cubicBezTo>
                      <a:pt x="59619" y="-2361"/>
                      <a:pt x="92039" y="1728"/>
                      <a:pt x="109785" y="16614"/>
                    </a:cubicBezTo>
                    <a:lnTo>
                      <a:pt x="147885" y="114339"/>
                    </a:lnTo>
                    <a:lnTo>
                      <a:pt x="69590" y="157202"/>
                    </a:lnTo>
                    <a:cubicBezTo>
                      <a:pt x="27521" y="115895"/>
                      <a:pt x="23552" y="84115"/>
                      <a:pt x="533" y="38046"/>
                    </a:cubicBez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23" name="Прямоугольник 13"/>
              <p:cNvSpPr/>
              <p:nvPr/>
            </p:nvSpPr>
            <p:spPr>
              <a:xfrm>
                <a:off x="5303327" y="3318322"/>
                <a:ext cx="133286" cy="156412"/>
              </a:xfrm>
              <a:custGeom>
                <a:avLst/>
                <a:gdLst>
                  <a:gd name="connsiteX0" fmla="*/ 0 w 138049"/>
                  <a:gd name="connsiteY0" fmla="*/ 0 h 161669"/>
                  <a:gd name="connsiteX1" fmla="*/ 138049 w 138049"/>
                  <a:gd name="connsiteY1" fmla="*/ 0 h 161669"/>
                  <a:gd name="connsiteX2" fmla="*/ 138049 w 138049"/>
                  <a:gd name="connsiteY2" fmla="*/ 161669 h 161669"/>
                  <a:gd name="connsiteX3" fmla="*/ 0 w 138049"/>
                  <a:gd name="connsiteY3" fmla="*/ 161669 h 161669"/>
                  <a:gd name="connsiteX4" fmla="*/ 0 w 138049"/>
                  <a:gd name="connsiteY4" fmla="*/ 0 h 161669"/>
                  <a:gd name="connsiteX0" fmla="*/ 0 w 138049"/>
                  <a:gd name="connsiteY0" fmla="*/ 0 h 161669"/>
                  <a:gd name="connsiteX1" fmla="*/ 104712 w 138049"/>
                  <a:gd name="connsiteY1" fmla="*/ 92868 h 161669"/>
                  <a:gd name="connsiteX2" fmla="*/ 138049 w 138049"/>
                  <a:gd name="connsiteY2" fmla="*/ 161669 h 161669"/>
                  <a:gd name="connsiteX3" fmla="*/ 0 w 138049"/>
                  <a:gd name="connsiteY3" fmla="*/ 161669 h 161669"/>
                  <a:gd name="connsiteX4" fmla="*/ 0 w 138049"/>
                  <a:gd name="connsiteY4" fmla="*/ 0 h 161669"/>
                  <a:gd name="connsiteX0" fmla="*/ 26194 w 138049"/>
                  <a:gd name="connsiteY0" fmla="*/ 0 h 104519"/>
                  <a:gd name="connsiteX1" fmla="*/ 104712 w 138049"/>
                  <a:gd name="connsiteY1" fmla="*/ 35718 h 104519"/>
                  <a:gd name="connsiteX2" fmla="*/ 138049 w 138049"/>
                  <a:gd name="connsiteY2" fmla="*/ 104519 h 104519"/>
                  <a:gd name="connsiteX3" fmla="*/ 0 w 138049"/>
                  <a:gd name="connsiteY3" fmla="*/ 104519 h 104519"/>
                  <a:gd name="connsiteX4" fmla="*/ 26194 w 138049"/>
                  <a:gd name="connsiteY4" fmla="*/ 0 h 104519"/>
                  <a:gd name="connsiteX0" fmla="*/ 26194 w 138049"/>
                  <a:gd name="connsiteY0" fmla="*/ 9526 h 114045"/>
                  <a:gd name="connsiteX1" fmla="*/ 128525 w 138049"/>
                  <a:gd name="connsiteY1" fmla="*/ 0 h 114045"/>
                  <a:gd name="connsiteX2" fmla="*/ 138049 w 138049"/>
                  <a:gd name="connsiteY2" fmla="*/ 114045 h 114045"/>
                  <a:gd name="connsiteX3" fmla="*/ 0 w 138049"/>
                  <a:gd name="connsiteY3" fmla="*/ 114045 h 114045"/>
                  <a:gd name="connsiteX4" fmla="*/ 26194 w 138049"/>
                  <a:gd name="connsiteY4" fmla="*/ 9526 h 114045"/>
                  <a:gd name="connsiteX0" fmla="*/ 26194 w 138049"/>
                  <a:gd name="connsiteY0" fmla="*/ 15186 h 119705"/>
                  <a:gd name="connsiteX1" fmla="*/ 128525 w 138049"/>
                  <a:gd name="connsiteY1" fmla="*/ 5660 h 119705"/>
                  <a:gd name="connsiteX2" fmla="*/ 138049 w 138049"/>
                  <a:gd name="connsiteY2" fmla="*/ 119705 h 119705"/>
                  <a:gd name="connsiteX3" fmla="*/ 0 w 138049"/>
                  <a:gd name="connsiteY3" fmla="*/ 119705 h 119705"/>
                  <a:gd name="connsiteX4" fmla="*/ 26194 w 138049"/>
                  <a:gd name="connsiteY4" fmla="*/ 15186 h 119705"/>
                  <a:gd name="connsiteX0" fmla="*/ 19051 w 138049"/>
                  <a:gd name="connsiteY0" fmla="*/ 6233 h 122659"/>
                  <a:gd name="connsiteX1" fmla="*/ 128525 w 138049"/>
                  <a:gd name="connsiteY1" fmla="*/ 8614 h 122659"/>
                  <a:gd name="connsiteX2" fmla="*/ 138049 w 138049"/>
                  <a:gd name="connsiteY2" fmla="*/ 122659 h 122659"/>
                  <a:gd name="connsiteX3" fmla="*/ 0 w 138049"/>
                  <a:gd name="connsiteY3" fmla="*/ 122659 h 122659"/>
                  <a:gd name="connsiteX4" fmla="*/ 19051 w 138049"/>
                  <a:gd name="connsiteY4" fmla="*/ 6233 h 122659"/>
                  <a:gd name="connsiteX0" fmla="*/ 7145 w 126143"/>
                  <a:gd name="connsiteY0" fmla="*/ 6233 h 122659"/>
                  <a:gd name="connsiteX1" fmla="*/ 116619 w 126143"/>
                  <a:gd name="connsiteY1" fmla="*/ 8614 h 122659"/>
                  <a:gd name="connsiteX2" fmla="*/ 126143 w 126143"/>
                  <a:gd name="connsiteY2" fmla="*/ 122659 h 122659"/>
                  <a:gd name="connsiteX3" fmla="*/ 0 w 126143"/>
                  <a:gd name="connsiteY3" fmla="*/ 105990 h 122659"/>
                  <a:gd name="connsiteX4" fmla="*/ 7145 w 126143"/>
                  <a:gd name="connsiteY4" fmla="*/ 6233 h 122659"/>
                  <a:gd name="connsiteX0" fmla="*/ 7145 w 116619"/>
                  <a:gd name="connsiteY0" fmla="*/ 6233 h 117897"/>
                  <a:gd name="connsiteX1" fmla="*/ 116619 w 116619"/>
                  <a:gd name="connsiteY1" fmla="*/ 8614 h 117897"/>
                  <a:gd name="connsiteX2" fmla="*/ 116618 w 116619"/>
                  <a:gd name="connsiteY2" fmla="*/ 117897 h 117897"/>
                  <a:gd name="connsiteX3" fmla="*/ 0 w 116619"/>
                  <a:gd name="connsiteY3" fmla="*/ 105990 h 117897"/>
                  <a:gd name="connsiteX4" fmla="*/ 7145 w 116619"/>
                  <a:gd name="connsiteY4" fmla="*/ 6233 h 117897"/>
                  <a:gd name="connsiteX0" fmla="*/ 7145 w 135668"/>
                  <a:gd name="connsiteY0" fmla="*/ 6233 h 153616"/>
                  <a:gd name="connsiteX1" fmla="*/ 116619 w 135668"/>
                  <a:gd name="connsiteY1" fmla="*/ 8614 h 153616"/>
                  <a:gd name="connsiteX2" fmla="*/ 135668 w 135668"/>
                  <a:gd name="connsiteY2" fmla="*/ 153616 h 153616"/>
                  <a:gd name="connsiteX3" fmla="*/ 0 w 135668"/>
                  <a:gd name="connsiteY3" fmla="*/ 105990 h 153616"/>
                  <a:gd name="connsiteX4" fmla="*/ 7145 w 135668"/>
                  <a:gd name="connsiteY4" fmla="*/ 6233 h 153616"/>
                  <a:gd name="connsiteX0" fmla="*/ 7145 w 135668"/>
                  <a:gd name="connsiteY0" fmla="*/ 6233 h 154653"/>
                  <a:gd name="connsiteX1" fmla="*/ 116619 w 135668"/>
                  <a:gd name="connsiteY1" fmla="*/ 8614 h 154653"/>
                  <a:gd name="connsiteX2" fmla="*/ 135668 w 135668"/>
                  <a:gd name="connsiteY2" fmla="*/ 153616 h 154653"/>
                  <a:gd name="connsiteX3" fmla="*/ 0 w 135668"/>
                  <a:gd name="connsiteY3" fmla="*/ 105990 h 154653"/>
                  <a:gd name="connsiteX4" fmla="*/ 7145 w 135668"/>
                  <a:gd name="connsiteY4" fmla="*/ 6233 h 154653"/>
                  <a:gd name="connsiteX0" fmla="*/ 14288 w 142811"/>
                  <a:gd name="connsiteY0" fmla="*/ 6233 h 154922"/>
                  <a:gd name="connsiteX1" fmla="*/ 123762 w 142811"/>
                  <a:gd name="connsiteY1" fmla="*/ 8614 h 154922"/>
                  <a:gd name="connsiteX2" fmla="*/ 142811 w 142811"/>
                  <a:gd name="connsiteY2" fmla="*/ 153616 h 154922"/>
                  <a:gd name="connsiteX3" fmla="*/ 0 w 142811"/>
                  <a:gd name="connsiteY3" fmla="*/ 115515 h 154922"/>
                  <a:gd name="connsiteX4" fmla="*/ 14288 w 142811"/>
                  <a:gd name="connsiteY4" fmla="*/ 6233 h 154922"/>
                  <a:gd name="connsiteX0" fmla="*/ 14288 w 133286"/>
                  <a:gd name="connsiteY0" fmla="*/ 6233 h 145846"/>
                  <a:gd name="connsiteX1" fmla="*/ 123762 w 133286"/>
                  <a:gd name="connsiteY1" fmla="*/ 8614 h 145846"/>
                  <a:gd name="connsiteX2" fmla="*/ 133286 w 133286"/>
                  <a:gd name="connsiteY2" fmla="*/ 144091 h 145846"/>
                  <a:gd name="connsiteX3" fmla="*/ 0 w 133286"/>
                  <a:gd name="connsiteY3" fmla="*/ 115515 h 145846"/>
                  <a:gd name="connsiteX4" fmla="*/ 14288 w 133286"/>
                  <a:gd name="connsiteY4" fmla="*/ 6233 h 145846"/>
                  <a:gd name="connsiteX0" fmla="*/ 14288 w 133286"/>
                  <a:gd name="connsiteY0" fmla="*/ 6233 h 156412"/>
                  <a:gd name="connsiteX1" fmla="*/ 123762 w 133286"/>
                  <a:gd name="connsiteY1" fmla="*/ 8614 h 156412"/>
                  <a:gd name="connsiteX2" fmla="*/ 133286 w 133286"/>
                  <a:gd name="connsiteY2" fmla="*/ 144091 h 156412"/>
                  <a:gd name="connsiteX3" fmla="*/ 78298 w 133286"/>
                  <a:gd name="connsiteY3" fmla="*/ 148778 h 156412"/>
                  <a:gd name="connsiteX4" fmla="*/ 0 w 133286"/>
                  <a:gd name="connsiteY4" fmla="*/ 115515 h 156412"/>
                  <a:gd name="connsiteX5" fmla="*/ 14288 w 133286"/>
                  <a:gd name="connsiteY5" fmla="*/ 6233 h 156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286" h="156412">
                    <a:moveTo>
                      <a:pt x="14288" y="6233"/>
                    </a:moveTo>
                    <a:cubicBezTo>
                      <a:pt x="48398" y="3058"/>
                      <a:pt x="63458" y="-7261"/>
                      <a:pt x="123762" y="8614"/>
                    </a:cubicBezTo>
                    <a:cubicBezTo>
                      <a:pt x="123762" y="45042"/>
                      <a:pt x="133286" y="107663"/>
                      <a:pt x="133286" y="144091"/>
                    </a:cubicBezTo>
                    <a:cubicBezTo>
                      <a:pt x="124518" y="165467"/>
                      <a:pt x="100512" y="153541"/>
                      <a:pt x="78298" y="148778"/>
                    </a:cubicBezTo>
                    <a:cubicBezTo>
                      <a:pt x="56084" y="144015"/>
                      <a:pt x="9478" y="137288"/>
                      <a:pt x="0" y="115515"/>
                    </a:cubicBezTo>
                    <a:lnTo>
                      <a:pt x="14288" y="6233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4" name="Прямоугольник 13"/>
              <p:cNvSpPr/>
              <p:nvPr/>
            </p:nvSpPr>
            <p:spPr>
              <a:xfrm>
                <a:off x="3830200" y="2594234"/>
                <a:ext cx="151544" cy="209290"/>
              </a:xfrm>
              <a:custGeom>
                <a:avLst/>
                <a:gdLst>
                  <a:gd name="connsiteX0" fmla="*/ 0 w 138049"/>
                  <a:gd name="connsiteY0" fmla="*/ 0 h 161669"/>
                  <a:gd name="connsiteX1" fmla="*/ 138049 w 138049"/>
                  <a:gd name="connsiteY1" fmla="*/ 0 h 161669"/>
                  <a:gd name="connsiteX2" fmla="*/ 138049 w 138049"/>
                  <a:gd name="connsiteY2" fmla="*/ 161669 h 161669"/>
                  <a:gd name="connsiteX3" fmla="*/ 0 w 138049"/>
                  <a:gd name="connsiteY3" fmla="*/ 161669 h 161669"/>
                  <a:gd name="connsiteX4" fmla="*/ 0 w 138049"/>
                  <a:gd name="connsiteY4" fmla="*/ 0 h 161669"/>
                  <a:gd name="connsiteX0" fmla="*/ 0 w 138049"/>
                  <a:gd name="connsiteY0" fmla="*/ 0 h 161669"/>
                  <a:gd name="connsiteX1" fmla="*/ 104712 w 138049"/>
                  <a:gd name="connsiteY1" fmla="*/ 92868 h 161669"/>
                  <a:gd name="connsiteX2" fmla="*/ 138049 w 138049"/>
                  <a:gd name="connsiteY2" fmla="*/ 161669 h 161669"/>
                  <a:gd name="connsiteX3" fmla="*/ 0 w 138049"/>
                  <a:gd name="connsiteY3" fmla="*/ 161669 h 161669"/>
                  <a:gd name="connsiteX4" fmla="*/ 0 w 138049"/>
                  <a:gd name="connsiteY4" fmla="*/ 0 h 161669"/>
                  <a:gd name="connsiteX0" fmla="*/ 26194 w 138049"/>
                  <a:gd name="connsiteY0" fmla="*/ 0 h 104519"/>
                  <a:gd name="connsiteX1" fmla="*/ 104712 w 138049"/>
                  <a:gd name="connsiteY1" fmla="*/ 35718 h 104519"/>
                  <a:gd name="connsiteX2" fmla="*/ 138049 w 138049"/>
                  <a:gd name="connsiteY2" fmla="*/ 104519 h 104519"/>
                  <a:gd name="connsiteX3" fmla="*/ 0 w 138049"/>
                  <a:gd name="connsiteY3" fmla="*/ 104519 h 104519"/>
                  <a:gd name="connsiteX4" fmla="*/ 26194 w 138049"/>
                  <a:gd name="connsiteY4" fmla="*/ 0 h 104519"/>
                  <a:gd name="connsiteX0" fmla="*/ 26194 w 138049"/>
                  <a:gd name="connsiteY0" fmla="*/ 9526 h 114045"/>
                  <a:gd name="connsiteX1" fmla="*/ 128525 w 138049"/>
                  <a:gd name="connsiteY1" fmla="*/ 0 h 114045"/>
                  <a:gd name="connsiteX2" fmla="*/ 138049 w 138049"/>
                  <a:gd name="connsiteY2" fmla="*/ 114045 h 114045"/>
                  <a:gd name="connsiteX3" fmla="*/ 0 w 138049"/>
                  <a:gd name="connsiteY3" fmla="*/ 114045 h 114045"/>
                  <a:gd name="connsiteX4" fmla="*/ 26194 w 138049"/>
                  <a:gd name="connsiteY4" fmla="*/ 9526 h 114045"/>
                  <a:gd name="connsiteX0" fmla="*/ 26194 w 138049"/>
                  <a:gd name="connsiteY0" fmla="*/ 15186 h 119705"/>
                  <a:gd name="connsiteX1" fmla="*/ 128525 w 138049"/>
                  <a:gd name="connsiteY1" fmla="*/ 5660 h 119705"/>
                  <a:gd name="connsiteX2" fmla="*/ 138049 w 138049"/>
                  <a:gd name="connsiteY2" fmla="*/ 119705 h 119705"/>
                  <a:gd name="connsiteX3" fmla="*/ 0 w 138049"/>
                  <a:gd name="connsiteY3" fmla="*/ 119705 h 119705"/>
                  <a:gd name="connsiteX4" fmla="*/ 26194 w 138049"/>
                  <a:gd name="connsiteY4" fmla="*/ 15186 h 119705"/>
                  <a:gd name="connsiteX0" fmla="*/ 19051 w 138049"/>
                  <a:gd name="connsiteY0" fmla="*/ 6233 h 122659"/>
                  <a:gd name="connsiteX1" fmla="*/ 128525 w 138049"/>
                  <a:gd name="connsiteY1" fmla="*/ 8614 h 122659"/>
                  <a:gd name="connsiteX2" fmla="*/ 138049 w 138049"/>
                  <a:gd name="connsiteY2" fmla="*/ 122659 h 122659"/>
                  <a:gd name="connsiteX3" fmla="*/ 0 w 138049"/>
                  <a:gd name="connsiteY3" fmla="*/ 122659 h 122659"/>
                  <a:gd name="connsiteX4" fmla="*/ 19051 w 138049"/>
                  <a:gd name="connsiteY4" fmla="*/ 6233 h 122659"/>
                  <a:gd name="connsiteX0" fmla="*/ 7145 w 126143"/>
                  <a:gd name="connsiteY0" fmla="*/ 6233 h 122659"/>
                  <a:gd name="connsiteX1" fmla="*/ 116619 w 126143"/>
                  <a:gd name="connsiteY1" fmla="*/ 8614 h 122659"/>
                  <a:gd name="connsiteX2" fmla="*/ 126143 w 126143"/>
                  <a:gd name="connsiteY2" fmla="*/ 122659 h 122659"/>
                  <a:gd name="connsiteX3" fmla="*/ 0 w 126143"/>
                  <a:gd name="connsiteY3" fmla="*/ 105990 h 122659"/>
                  <a:gd name="connsiteX4" fmla="*/ 7145 w 126143"/>
                  <a:gd name="connsiteY4" fmla="*/ 6233 h 122659"/>
                  <a:gd name="connsiteX0" fmla="*/ 7145 w 116619"/>
                  <a:gd name="connsiteY0" fmla="*/ 6233 h 117897"/>
                  <a:gd name="connsiteX1" fmla="*/ 116619 w 116619"/>
                  <a:gd name="connsiteY1" fmla="*/ 8614 h 117897"/>
                  <a:gd name="connsiteX2" fmla="*/ 116618 w 116619"/>
                  <a:gd name="connsiteY2" fmla="*/ 117897 h 117897"/>
                  <a:gd name="connsiteX3" fmla="*/ 0 w 116619"/>
                  <a:gd name="connsiteY3" fmla="*/ 105990 h 117897"/>
                  <a:gd name="connsiteX4" fmla="*/ 7145 w 116619"/>
                  <a:gd name="connsiteY4" fmla="*/ 6233 h 117897"/>
                  <a:gd name="connsiteX0" fmla="*/ 7145 w 151544"/>
                  <a:gd name="connsiteY0" fmla="*/ 97626 h 209290"/>
                  <a:gd name="connsiteX1" fmla="*/ 151544 w 151544"/>
                  <a:gd name="connsiteY1" fmla="*/ 1582 h 209290"/>
                  <a:gd name="connsiteX2" fmla="*/ 116618 w 151544"/>
                  <a:gd name="connsiteY2" fmla="*/ 209290 h 209290"/>
                  <a:gd name="connsiteX3" fmla="*/ 0 w 151544"/>
                  <a:gd name="connsiteY3" fmla="*/ 197383 h 209290"/>
                  <a:gd name="connsiteX4" fmla="*/ 7145 w 151544"/>
                  <a:gd name="connsiteY4" fmla="*/ 97626 h 209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544" h="209290">
                    <a:moveTo>
                      <a:pt x="7145" y="97626"/>
                    </a:moveTo>
                    <a:cubicBezTo>
                      <a:pt x="41255" y="94451"/>
                      <a:pt x="91240" y="-14293"/>
                      <a:pt x="151544" y="1582"/>
                    </a:cubicBezTo>
                    <a:cubicBezTo>
                      <a:pt x="151544" y="38010"/>
                      <a:pt x="116618" y="172862"/>
                      <a:pt x="116618" y="209290"/>
                    </a:cubicBezTo>
                    <a:lnTo>
                      <a:pt x="0" y="197383"/>
                    </a:lnTo>
                    <a:lnTo>
                      <a:pt x="7145" y="97626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561" y="2058604"/>
            <a:ext cx="3300051" cy="3002083"/>
          </a:xfrm>
          <a:prstGeom prst="rect">
            <a:avLst/>
          </a:prstGeom>
        </p:spPr>
      </p:pic>
      <p:sp>
        <p:nvSpPr>
          <p:cNvPr id="79" name="Freeform 5">
            <a:extLst>
              <a:ext uri="{FF2B5EF4-FFF2-40B4-BE49-F238E27FC236}">
                <a16:creationId xmlns="" xmlns:a16="http://schemas.microsoft.com/office/drawing/2014/main" id="{2C2882BD-A573-4F9D-A400-2D99C6FAFD88}"/>
              </a:ext>
            </a:extLst>
          </p:cNvPr>
          <p:cNvSpPr/>
          <p:nvPr/>
        </p:nvSpPr>
        <p:spPr bwMode="auto">
          <a:xfrm>
            <a:off x="-206551" y="4459045"/>
            <a:ext cx="8911235" cy="692962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0065B3"/>
          </a:solidFill>
          <a:ln>
            <a:noFill/>
          </a:ln>
        </p:spPr>
        <p:txBody>
          <a:bodyPr vert="horz" wrap="square" lIns="64462" tIns="32231" rIns="64462" bIns="32231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7" name="Группа 56"/>
          <p:cNvGrpSpPr/>
          <p:nvPr/>
        </p:nvGrpSpPr>
        <p:grpSpPr>
          <a:xfrm>
            <a:off x="3518469" y="2460709"/>
            <a:ext cx="1055323" cy="970587"/>
            <a:chOff x="-2844824" y="-20538"/>
            <a:chExt cx="2664296" cy="2450372"/>
          </a:xfrm>
        </p:grpSpPr>
        <p:pic>
          <p:nvPicPr>
            <p:cNvPr id="58" name="Рисунок 5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89" t="7319" r="36712" b="45082"/>
            <a:stretch/>
          </p:blipFill>
          <p:spPr>
            <a:xfrm>
              <a:off x="-2844824" y="-20538"/>
              <a:ext cx="2664296" cy="2448272"/>
            </a:xfrm>
            <a:prstGeom prst="rect">
              <a:avLst/>
            </a:prstGeom>
          </p:spPr>
        </p:pic>
        <p:grpSp>
          <p:nvGrpSpPr>
            <p:cNvPr id="59" name="Группа 58"/>
            <p:cNvGrpSpPr/>
            <p:nvPr/>
          </p:nvGrpSpPr>
          <p:grpSpPr>
            <a:xfrm>
              <a:off x="-2521596" y="102304"/>
              <a:ext cx="1725892" cy="2327530"/>
              <a:chOff x="-2521595" y="102304"/>
              <a:chExt cx="1725893" cy="2327530"/>
            </a:xfrm>
          </p:grpSpPr>
          <p:sp>
            <p:nvSpPr>
              <p:cNvPr id="60" name="Прямоугольник 59"/>
              <p:cNvSpPr/>
              <p:nvPr/>
            </p:nvSpPr>
            <p:spPr>
              <a:xfrm rot="21173320">
                <a:off x="-2521595" y="102304"/>
                <a:ext cx="1620863" cy="52522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1" name="Прямоугольник 60"/>
              <p:cNvSpPr/>
              <p:nvPr/>
            </p:nvSpPr>
            <p:spPr>
              <a:xfrm rot="21173320">
                <a:off x="-2416565" y="1904605"/>
                <a:ext cx="1620863" cy="52522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2" name="Овал 61"/>
              <p:cNvSpPr/>
              <p:nvPr/>
            </p:nvSpPr>
            <p:spPr>
              <a:xfrm>
                <a:off x="-1756135" y="987574"/>
                <a:ext cx="279463" cy="504056"/>
              </a:xfrm>
              <a:prstGeom prst="ellipse">
                <a:avLst/>
              </a:prstGeom>
              <a:solidFill>
                <a:srgbClr val="D819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41" name="Группа 40"/>
          <p:cNvGrpSpPr/>
          <p:nvPr/>
        </p:nvGrpSpPr>
        <p:grpSpPr>
          <a:xfrm rot="10800000">
            <a:off x="2538844" y="3588196"/>
            <a:ext cx="3257292" cy="822565"/>
            <a:chOff x="5918556" y="186503"/>
            <a:chExt cx="3181028" cy="822565"/>
          </a:xfrm>
        </p:grpSpPr>
        <p:grpSp>
          <p:nvGrpSpPr>
            <p:cNvPr id="42" name="Группа 41"/>
            <p:cNvGrpSpPr/>
            <p:nvPr/>
          </p:nvGrpSpPr>
          <p:grpSpPr>
            <a:xfrm>
              <a:off x="6444207" y="186503"/>
              <a:ext cx="2160240" cy="822565"/>
              <a:chOff x="6588224" y="267841"/>
              <a:chExt cx="1944216" cy="719733"/>
            </a:xfrm>
          </p:grpSpPr>
          <p:sp>
            <p:nvSpPr>
              <p:cNvPr id="45" name="Шеврон 44"/>
              <p:cNvSpPr/>
              <p:nvPr/>
            </p:nvSpPr>
            <p:spPr>
              <a:xfrm rot="10800000">
                <a:off x="7884368" y="267841"/>
                <a:ext cx="648072" cy="719733"/>
              </a:xfrm>
              <a:prstGeom prst="chevron">
                <a:avLst/>
              </a:prstGeom>
              <a:solidFill>
                <a:srgbClr val="D819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" name="Шеврон 45"/>
              <p:cNvSpPr/>
              <p:nvPr/>
            </p:nvSpPr>
            <p:spPr>
              <a:xfrm rot="10800000">
                <a:off x="7236296" y="267841"/>
                <a:ext cx="648072" cy="719733"/>
              </a:xfrm>
              <a:prstGeom prst="chevron">
                <a:avLst/>
              </a:prstGeom>
              <a:solidFill>
                <a:srgbClr val="D819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7" name="Шеврон 46"/>
              <p:cNvSpPr/>
              <p:nvPr/>
            </p:nvSpPr>
            <p:spPr>
              <a:xfrm rot="10800000">
                <a:off x="6588224" y="267841"/>
                <a:ext cx="648072" cy="719733"/>
              </a:xfrm>
              <a:prstGeom prst="chevron">
                <a:avLst/>
              </a:prstGeom>
              <a:solidFill>
                <a:srgbClr val="D819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3" name="Прямоугольник 42"/>
            <p:cNvSpPr/>
            <p:nvPr/>
          </p:nvSpPr>
          <p:spPr>
            <a:xfrm>
              <a:off x="6003238" y="915566"/>
              <a:ext cx="3096346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Прямоугольник 96"/>
            <p:cNvSpPr/>
            <p:nvPr/>
          </p:nvSpPr>
          <p:spPr>
            <a:xfrm>
              <a:off x="5918556" y="234823"/>
              <a:ext cx="3096346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64462" tIns="32231" rIns="64462" bIns="3223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ru-RU"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5374508" y="4720872"/>
            <a:ext cx="3085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Единый налоговый счет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845349" y="4720872"/>
            <a:ext cx="2430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Налогоплательщик</a:t>
            </a:r>
          </a:p>
        </p:txBody>
      </p:sp>
      <p:grpSp>
        <p:nvGrpSpPr>
          <p:cNvPr id="98" name="Группа 97"/>
          <p:cNvGrpSpPr/>
          <p:nvPr/>
        </p:nvGrpSpPr>
        <p:grpSpPr>
          <a:xfrm>
            <a:off x="172509" y="2950918"/>
            <a:ext cx="3064693" cy="1805093"/>
            <a:chOff x="345311" y="2736779"/>
            <a:chExt cx="3055369" cy="2064624"/>
          </a:xfrm>
        </p:grpSpPr>
        <p:grpSp>
          <p:nvGrpSpPr>
            <p:cNvPr id="49" name="Группа 48"/>
            <p:cNvGrpSpPr/>
            <p:nvPr/>
          </p:nvGrpSpPr>
          <p:grpSpPr>
            <a:xfrm>
              <a:off x="345311" y="2736779"/>
              <a:ext cx="3055369" cy="2064624"/>
              <a:chOff x="611560" y="3117706"/>
              <a:chExt cx="2630375" cy="1777441"/>
            </a:xfrm>
          </p:grpSpPr>
          <p:grpSp>
            <p:nvGrpSpPr>
              <p:cNvPr id="33" name="Группа 32"/>
              <p:cNvGrpSpPr/>
              <p:nvPr/>
            </p:nvGrpSpPr>
            <p:grpSpPr>
              <a:xfrm>
                <a:off x="611560" y="3795886"/>
                <a:ext cx="2630375" cy="1099261"/>
                <a:chOff x="395536" y="3742312"/>
                <a:chExt cx="2630375" cy="1099261"/>
              </a:xfrm>
            </p:grpSpPr>
            <p:grpSp>
              <p:nvGrpSpPr>
                <p:cNvPr id="23" name="Группа 22"/>
                <p:cNvGrpSpPr/>
                <p:nvPr/>
              </p:nvGrpSpPr>
              <p:grpSpPr>
                <a:xfrm>
                  <a:off x="395536" y="3742312"/>
                  <a:ext cx="2630375" cy="1099261"/>
                  <a:chOff x="611560" y="3776995"/>
                  <a:chExt cx="2630375" cy="1099261"/>
                </a:xfrm>
              </p:grpSpPr>
              <p:pic>
                <p:nvPicPr>
                  <p:cNvPr id="21" name="Рисунок 20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800" t="57001" r="2400" b="3800"/>
                  <a:stretch/>
                </p:blipFill>
                <p:spPr>
                  <a:xfrm>
                    <a:off x="611560" y="3776995"/>
                    <a:ext cx="2630375" cy="1099261"/>
                  </a:xfrm>
                  <a:prstGeom prst="rect">
                    <a:avLst/>
                  </a:prstGeom>
                </p:spPr>
              </p:pic>
              <p:sp>
                <p:nvSpPr>
                  <p:cNvPr id="22" name="Прямоугольник 21"/>
                  <p:cNvSpPr/>
                  <p:nvPr/>
                </p:nvSpPr>
                <p:spPr>
                  <a:xfrm>
                    <a:off x="1403649" y="3851425"/>
                    <a:ext cx="648072" cy="232494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26" name="Прямоугольник 25"/>
                <p:cNvSpPr/>
                <p:nvPr/>
              </p:nvSpPr>
              <p:spPr>
                <a:xfrm rot="19589337">
                  <a:off x="796131" y="4381233"/>
                  <a:ext cx="118749" cy="282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7" name="Прямоугольник 26"/>
                <p:cNvSpPr/>
                <p:nvPr/>
              </p:nvSpPr>
              <p:spPr>
                <a:xfrm rot="19589337">
                  <a:off x="831330" y="4381234"/>
                  <a:ext cx="118749" cy="282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9" name="Прямоугольник 28"/>
                <p:cNvSpPr/>
                <p:nvPr/>
              </p:nvSpPr>
              <p:spPr>
                <a:xfrm rot="19589337">
                  <a:off x="773145" y="4421797"/>
                  <a:ext cx="118749" cy="23848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рямоугольник 29"/>
                <p:cNvSpPr/>
                <p:nvPr/>
              </p:nvSpPr>
              <p:spPr>
                <a:xfrm rot="19589337">
                  <a:off x="786539" y="4533179"/>
                  <a:ext cx="105704" cy="14398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1" name="Прямоугольник 30"/>
                <p:cNvSpPr/>
                <p:nvPr/>
              </p:nvSpPr>
              <p:spPr>
                <a:xfrm rot="19589337">
                  <a:off x="878755" y="4638892"/>
                  <a:ext cx="55244" cy="6598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Прямоугольник 31"/>
                <p:cNvSpPr/>
                <p:nvPr/>
              </p:nvSpPr>
              <p:spPr>
                <a:xfrm rot="19589337">
                  <a:off x="799101" y="4357558"/>
                  <a:ext cx="45719" cy="14398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34" name="Рисунок 33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200" t="23400" r="12201" b="22001"/>
              <a:stretch/>
            </p:blipFill>
            <p:spPr>
              <a:xfrm flipH="1">
                <a:off x="1287244" y="3117706"/>
                <a:ext cx="678335" cy="1102295"/>
              </a:xfrm>
              <a:prstGeom prst="rect">
                <a:avLst/>
              </a:prstGeom>
            </p:spPr>
          </p:pic>
        </p:grpSp>
        <p:sp>
          <p:nvSpPr>
            <p:cNvPr id="73" name="TextBox 72"/>
            <p:cNvSpPr txBox="1"/>
            <p:nvPr/>
          </p:nvSpPr>
          <p:spPr>
            <a:xfrm>
              <a:off x="1872995" y="3626573"/>
              <a:ext cx="148537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" dirty="0" smtClean="0">
                  <a:solidFill>
                    <a:srgbClr val="DB1921"/>
                  </a:solidFill>
                  <a:latin typeface="Arial Black" panose="020B0A04020102020204" pitchFamily="34" charset="0"/>
                </a:rPr>
                <a:t>Налоговый период</a:t>
              </a:r>
              <a:endParaRPr lang="ru-RU" sz="800" dirty="0">
                <a:solidFill>
                  <a:srgbClr val="DB192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5377041" y="1980472"/>
            <a:ext cx="2939375" cy="2764496"/>
            <a:chOff x="2312177" y="2061457"/>
            <a:chExt cx="2570883" cy="2417928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825" t="10135" r="16375" b="32466"/>
            <a:stretch/>
          </p:blipFill>
          <p:spPr>
            <a:xfrm>
              <a:off x="2312177" y="2061457"/>
              <a:ext cx="2570883" cy="2242686"/>
            </a:xfrm>
            <a:prstGeom prst="rect">
              <a:avLst/>
            </a:prstGeom>
          </p:spPr>
        </p:pic>
        <p:grpSp>
          <p:nvGrpSpPr>
            <p:cNvPr id="15" name="Группа 14"/>
            <p:cNvGrpSpPr/>
            <p:nvPr/>
          </p:nvGrpSpPr>
          <p:grpSpPr>
            <a:xfrm>
              <a:off x="3334926" y="2160859"/>
              <a:ext cx="454806" cy="505340"/>
              <a:chOff x="8007054" y="665353"/>
              <a:chExt cx="749748" cy="833053"/>
            </a:xfrm>
          </p:grpSpPr>
          <p:pic>
            <p:nvPicPr>
              <p:cNvPr id="10" name="Рисунок 9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636" t="12593" r="43764" b="73407"/>
              <a:stretch/>
            </p:blipFill>
            <p:spPr>
              <a:xfrm>
                <a:off x="8007054" y="665353"/>
                <a:ext cx="749748" cy="833053"/>
              </a:xfrm>
              <a:prstGeom prst="rect">
                <a:avLst/>
              </a:prstGeom>
            </p:spPr>
          </p:pic>
          <p:sp>
            <p:nvSpPr>
              <p:cNvPr id="12" name="Прямоугольник 11"/>
              <p:cNvSpPr/>
              <p:nvPr/>
            </p:nvSpPr>
            <p:spPr>
              <a:xfrm>
                <a:off x="8236279" y="908508"/>
                <a:ext cx="333957" cy="288975"/>
              </a:xfrm>
              <a:prstGeom prst="rect">
                <a:avLst/>
              </a:prstGeom>
              <a:solidFill>
                <a:srgbClr val="E047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9" name="Рисунок 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18741" y="855143"/>
                <a:ext cx="355538" cy="395703"/>
              </a:xfrm>
              <a:prstGeom prst="rect">
                <a:avLst/>
              </a:prstGeom>
            </p:spPr>
          </p:pic>
        </p:grpSp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37" t="11442" r="9217" b="12513"/>
            <a:stretch/>
          </p:blipFill>
          <p:spPr>
            <a:xfrm>
              <a:off x="2690063" y="2668328"/>
              <a:ext cx="1811055" cy="1811057"/>
            </a:xfrm>
            <a:prstGeom prst="rect">
              <a:avLst/>
            </a:prstGeom>
          </p:spPr>
        </p:pic>
        <p:sp>
          <p:nvSpPr>
            <p:cNvPr id="16" name="Прямоугольник 15"/>
            <p:cNvSpPr/>
            <p:nvPr/>
          </p:nvSpPr>
          <p:spPr>
            <a:xfrm>
              <a:off x="2992483" y="2641679"/>
              <a:ext cx="1075463" cy="139649"/>
            </a:xfrm>
            <a:prstGeom prst="rect">
              <a:avLst/>
            </a:prstGeom>
            <a:solidFill>
              <a:srgbClr val="EC8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46297" y="2607829"/>
              <a:ext cx="1155302" cy="201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latin typeface="Arial Black" panose="020B0A04020102020204" pitchFamily="34" charset="0"/>
                </a:rPr>
                <a:t>КАЗНАЧЕЙСТВО</a:t>
              </a:r>
              <a:endParaRPr lang="ru-RU" sz="9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2660863" y="3220451"/>
            <a:ext cx="2902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Общая сумма платежей</a:t>
            </a:r>
          </a:p>
        </p:txBody>
      </p:sp>
      <p:sp>
        <p:nvSpPr>
          <p:cNvPr id="7" name="Прямоугольник 113"/>
          <p:cNvSpPr/>
          <p:nvPr/>
        </p:nvSpPr>
        <p:spPr>
          <a:xfrm rot="10800000" flipH="1">
            <a:off x="0" y="-30940"/>
            <a:ext cx="5122629" cy="2487487"/>
          </a:xfrm>
          <a:prstGeom prst="homePlate">
            <a:avLst/>
          </a:prstGeom>
          <a:solidFill>
            <a:srgbClr val="0065B3"/>
          </a:solidFill>
          <a:ln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4341" y="971161"/>
            <a:ext cx="453662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Начиная с 1 </a:t>
            </a:r>
            <a:r>
              <a:rPr lang="ru-RU" sz="1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января 2023 </a:t>
            </a:r>
            <a:r>
              <a:rPr lang="ru-RU" sz="1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  <a:r>
              <a:rPr lang="en-US" sz="1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уплата налоговых платежей производится </a:t>
            </a:r>
            <a:r>
              <a:rPr lang="ru-RU" sz="1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исключительно с помощью </a:t>
            </a:r>
            <a:r>
              <a:rPr lang="ru-RU" sz="19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ЕНП</a:t>
            </a:r>
            <a:endParaRPr lang="ru-RU" sz="1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4341" y="102305"/>
            <a:ext cx="41045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Единый налоговый платеж (ЕНП)</a:t>
            </a: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-9354" y="84728"/>
            <a:ext cx="272957" cy="825163"/>
          </a:xfrm>
          <a:prstGeom prst="rect">
            <a:avLst/>
          </a:prstGeom>
          <a:solidFill>
            <a:srgbClr val="D8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2" name="Группа 81"/>
          <p:cNvGrpSpPr/>
          <p:nvPr/>
        </p:nvGrpSpPr>
        <p:grpSpPr>
          <a:xfrm>
            <a:off x="8664750" y="3787423"/>
            <a:ext cx="479250" cy="1372868"/>
            <a:chOff x="8502135" y="3764924"/>
            <a:chExt cx="479250" cy="1372868"/>
          </a:xfrm>
        </p:grpSpPr>
        <p:sp>
          <p:nvSpPr>
            <p:cNvPr id="86" name="Прямоугольник 85"/>
            <p:cNvSpPr/>
            <p:nvPr/>
          </p:nvSpPr>
          <p:spPr>
            <a:xfrm>
              <a:off x="8502135" y="3764924"/>
              <a:ext cx="479250" cy="967066"/>
            </a:xfrm>
            <a:prstGeom prst="rect">
              <a:avLst/>
            </a:prstGeom>
            <a:solidFill>
              <a:srgbClr val="0065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Прямоугольник 86"/>
            <p:cNvSpPr/>
            <p:nvPr/>
          </p:nvSpPr>
          <p:spPr>
            <a:xfrm>
              <a:off x="8502135" y="4731989"/>
              <a:ext cx="479250" cy="405803"/>
            </a:xfrm>
            <a:prstGeom prst="rect">
              <a:avLst/>
            </a:prstGeom>
            <a:gradFill flip="none" rotWithShape="1">
              <a:gsLst>
                <a:gs pos="46700">
                  <a:srgbClr val="DA0005"/>
                </a:gs>
                <a:gs pos="0">
                  <a:srgbClr val="D81921"/>
                </a:gs>
                <a:gs pos="100000">
                  <a:srgbClr val="94000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00" dirty="0" smtClean="0">
                  <a:latin typeface="Arial Black" panose="020B0A04020102020204" pitchFamily="34" charset="0"/>
                </a:rPr>
                <a:t>1</a:t>
              </a:r>
              <a:endParaRPr lang="ru-RU" sz="1700" dirty="0"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993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рямоугольник 42"/>
          <p:cNvSpPr/>
          <p:nvPr/>
        </p:nvSpPr>
        <p:spPr>
          <a:xfrm>
            <a:off x="-9354" y="62066"/>
            <a:ext cx="272957" cy="825163"/>
          </a:xfrm>
          <a:prstGeom prst="rect">
            <a:avLst/>
          </a:prstGeom>
          <a:solidFill>
            <a:srgbClr val="D8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 rot="16200000" flipV="1">
            <a:off x="5688360" y="1887439"/>
            <a:ext cx="2303909" cy="424859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65B3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36000" rIns="72000" bIns="36000" rtlCol="0" anchor="ctr"/>
          <a:lstStyle/>
          <a:p>
            <a:pPr lvl="0"/>
            <a:endParaRPr lang="ru-RU" sz="23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Freeform 5">
            <a:extLst>
              <a:ext uri="{FF2B5EF4-FFF2-40B4-BE49-F238E27FC236}">
                <a16:creationId xmlns="" xmlns:a16="http://schemas.microsoft.com/office/drawing/2014/main" id="{2C2882BD-A573-4F9D-A400-2D99C6FAFD88}"/>
              </a:ext>
            </a:extLst>
          </p:cNvPr>
          <p:cNvSpPr/>
          <p:nvPr/>
        </p:nvSpPr>
        <p:spPr bwMode="auto">
          <a:xfrm>
            <a:off x="4720032" y="4852877"/>
            <a:ext cx="4244581" cy="307541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0065B3"/>
          </a:solidFill>
          <a:ln>
            <a:noFill/>
          </a:ln>
        </p:spPr>
        <p:txBody>
          <a:bodyPr vert="horz" wrap="square" lIns="64462" tIns="32231" rIns="64462" bIns="32231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0" t="8000" r="19201" b="15001"/>
          <a:stretch/>
        </p:blipFill>
        <p:spPr>
          <a:xfrm>
            <a:off x="5292141" y="3470194"/>
            <a:ext cx="1227309" cy="1569814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 rot="16200000" flipV="1">
            <a:off x="5824798" y="-506117"/>
            <a:ext cx="2031034" cy="424859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65B3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36000" rIns="72000" bIns="36000" rtlCol="0" anchor="ctr"/>
          <a:lstStyle/>
          <a:p>
            <a:pPr lvl="0"/>
            <a:endParaRPr lang="ru-RU" sz="23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2" name="Freeform 5">
            <a:extLst>
              <a:ext uri="{FF2B5EF4-FFF2-40B4-BE49-F238E27FC236}">
                <a16:creationId xmlns="" xmlns:a16="http://schemas.microsoft.com/office/drawing/2014/main" id="{2C2882BD-A573-4F9D-A400-2D99C6FAFD88}"/>
              </a:ext>
            </a:extLst>
          </p:cNvPr>
          <p:cNvSpPr/>
          <p:nvPr/>
        </p:nvSpPr>
        <p:spPr bwMode="auto">
          <a:xfrm>
            <a:off x="4708209" y="2326156"/>
            <a:ext cx="4244581" cy="307541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0065B3"/>
          </a:solidFill>
          <a:ln>
            <a:noFill/>
          </a:ln>
        </p:spPr>
        <p:txBody>
          <a:bodyPr vert="horz" wrap="square" lIns="64462" tIns="32231" rIns="64462" bIns="32231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 rot="16200000" flipV="1">
            <a:off x="1288171" y="-506117"/>
            <a:ext cx="2031034" cy="424859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65B3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36000" rIns="72000" bIns="36000" rtlCol="0" anchor="ctr"/>
          <a:lstStyle/>
          <a:p>
            <a:pPr lvl="0"/>
            <a:endParaRPr lang="ru-RU" sz="23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4" name="Freeform 5">
            <a:extLst>
              <a:ext uri="{FF2B5EF4-FFF2-40B4-BE49-F238E27FC236}">
                <a16:creationId xmlns="" xmlns:a16="http://schemas.microsoft.com/office/drawing/2014/main" id="{2C2882BD-A573-4F9D-A400-2D99C6FAFD88}"/>
              </a:ext>
            </a:extLst>
          </p:cNvPr>
          <p:cNvSpPr/>
          <p:nvPr/>
        </p:nvSpPr>
        <p:spPr bwMode="auto">
          <a:xfrm>
            <a:off x="183405" y="2326156"/>
            <a:ext cx="4244581" cy="307541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0065B3"/>
          </a:solidFill>
          <a:ln>
            <a:noFill/>
          </a:ln>
        </p:spPr>
        <p:txBody>
          <a:bodyPr vert="horz" wrap="square" lIns="64462" tIns="32231" rIns="64462" bIns="32231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5898" y="125219"/>
            <a:ext cx="950505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Внедрение ЕНС с января 2023 года – это ряд </a:t>
            </a:r>
            <a:r>
              <a:rPr lang="ru-RU" sz="2000" dirty="0" smtClean="0">
                <a:solidFill>
                  <a:srgbClr val="00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преимуществ:</a:t>
            </a:r>
            <a:endParaRPr lang="ru-RU" sz="2000" dirty="0">
              <a:solidFill>
                <a:srgbClr val="000000"/>
              </a:solidFill>
              <a:latin typeface="Arial Black" panose="020B0A04020102020204" pitchFamily="34" charset="0"/>
              <a:ea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5576" y="735095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spcAft>
                <a:spcPts val="0"/>
              </a:spcAft>
              <a:defRPr b="1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defRPr>
            </a:lvl1pPr>
          </a:lstStyle>
          <a:p>
            <a:r>
              <a:rPr lang="ru-RU" dirty="0" smtClean="0"/>
              <a:t>Упрощение платежей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23528" y="73429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0065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65B3"/>
                </a:solidFill>
                <a:latin typeface="Arial Black" panose="020B0A04020102020204" pitchFamily="34" charset="0"/>
              </a:rPr>
              <a:t>1</a:t>
            </a:r>
            <a:endParaRPr lang="ru-RU" dirty="0">
              <a:solidFill>
                <a:srgbClr val="0065B3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 rot="16200000" flipV="1">
            <a:off x="1151733" y="1887439"/>
            <a:ext cx="2303909" cy="424859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65B3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36000" rIns="72000" bIns="36000" rtlCol="0" anchor="ctr"/>
          <a:lstStyle/>
          <a:p>
            <a:pPr lvl="0"/>
            <a:endParaRPr lang="ru-RU" sz="23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932041" y="73429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0065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65B3"/>
                </a:solidFill>
                <a:latin typeface="Arial Black" panose="020B0A04020102020204" pitchFamily="34" charset="0"/>
              </a:rPr>
              <a:t>2</a:t>
            </a:r>
            <a:endParaRPr lang="ru-RU" dirty="0">
              <a:solidFill>
                <a:srgbClr val="0065B3"/>
              </a:solidFill>
              <a:latin typeface="Arial Black" panose="020B0A040201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55576" y="3045970"/>
            <a:ext cx="3888432" cy="4062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spcAft>
                <a:spcPts val="0"/>
              </a:spcAft>
              <a:defRPr b="1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defRPr>
            </a:lvl1pPr>
          </a:lstStyle>
          <a:p>
            <a:r>
              <a:rPr lang="ru-RU" dirty="0"/>
              <a:t>Проще разобраться с долгом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323528" y="303307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0065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65B3"/>
                </a:solidFill>
                <a:latin typeface="Arial Black" panose="020B0A04020102020204" pitchFamily="34" charset="0"/>
              </a:rPr>
              <a:t>3</a:t>
            </a:r>
            <a:endParaRPr lang="ru-RU" dirty="0">
              <a:solidFill>
                <a:srgbClr val="0065B3"/>
              </a:solidFill>
              <a:latin typeface="Arial Black" panose="020B0A040201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366294" y="2892353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spcAft>
                <a:spcPts val="0"/>
              </a:spcAft>
              <a:defRPr b="1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defRPr>
            </a:lvl1pPr>
          </a:lstStyle>
          <a:p>
            <a:r>
              <a:rPr lang="ru-RU" dirty="0"/>
              <a:t>Прозрачность и </a:t>
            </a:r>
            <a:r>
              <a:rPr lang="ru-RU" dirty="0" err="1"/>
              <a:t>сервисность</a:t>
            </a:r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4934246" y="303307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0065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65B3"/>
                </a:solidFill>
                <a:latin typeface="Arial Black" panose="020B0A04020102020204" pitchFamily="34" charset="0"/>
              </a:rPr>
              <a:t>4</a:t>
            </a:r>
            <a:endParaRPr lang="ru-RU" dirty="0">
              <a:solidFill>
                <a:srgbClr val="0065B3"/>
              </a:solidFill>
              <a:latin typeface="Arial Black" panose="020B0A040201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284" y="533623"/>
            <a:ext cx="2190632" cy="2190632"/>
          </a:xfrm>
          <a:prstGeom prst="rect">
            <a:avLst/>
          </a:prstGeom>
        </p:spPr>
      </p:pic>
      <p:pic>
        <p:nvPicPr>
          <p:cNvPr id="93" name="Рисунок 9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0" t="22001" r="42345" b="22001"/>
          <a:stretch/>
        </p:blipFill>
        <p:spPr>
          <a:xfrm>
            <a:off x="3090922" y="757451"/>
            <a:ext cx="987015" cy="1839015"/>
          </a:xfrm>
          <a:prstGeom prst="rect">
            <a:avLst/>
          </a:prstGeom>
        </p:spPr>
      </p:pic>
      <p:grpSp>
        <p:nvGrpSpPr>
          <p:cNvPr id="1027" name="Группа 1026"/>
          <p:cNvGrpSpPr/>
          <p:nvPr/>
        </p:nvGrpSpPr>
        <p:grpSpPr>
          <a:xfrm>
            <a:off x="549353" y="1100377"/>
            <a:ext cx="1779748" cy="1533321"/>
            <a:chOff x="549353" y="1100377"/>
            <a:chExt cx="1779748" cy="1533321"/>
          </a:xfrm>
        </p:grpSpPr>
        <p:grpSp>
          <p:nvGrpSpPr>
            <p:cNvPr id="1024" name="Группа 1023"/>
            <p:cNvGrpSpPr/>
            <p:nvPr/>
          </p:nvGrpSpPr>
          <p:grpSpPr>
            <a:xfrm>
              <a:off x="549353" y="1100377"/>
              <a:ext cx="1779748" cy="1533321"/>
              <a:chOff x="549353" y="1100377"/>
              <a:chExt cx="1779748" cy="1533321"/>
            </a:xfrm>
          </p:grpSpPr>
          <p:pic>
            <p:nvPicPr>
              <p:cNvPr id="19" name="Рисунок 18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01" t="10800" r="3800" b="10800"/>
              <a:stretch/>
            </p:blipFill>
            <p:spPr>
              <a:xfrm>
                <a:off x="549353" y="1100377"/>
                <a:ext cx="1779748" cy="1533321"/>
              </a:xfrm>
              <a:prstGeom prst="rect">
                <a:avLst/>
              </a:prstGeom>
            </p:spPr>
          </p:pic>
          <p:sp>
            <p:nvSpPr>
              <p:cNvPr id="20" name="Овал 19"/>
              <p:cNvSpPr/>
              <p:nvPr/>
            </p:nvSpPr>
            <p:spPr>
              <a:xfrm>
                <a:off x="780907" y="2359304"/>
                <a:ext cx="152581" cy="217905"/>
              </a:xfrm>
              <a:custGeom>
                <a:avLst/>
                <a:gdLst>
                  <a:gd name="connsiteX0" fmla="*/ 0 w 97097"/>
                  <a:gd name="connsiteY0" fmla="*/ 71024 h 142047"/>
                  <a:gd name="connsiteX1" fmla="*/ 48549 w 97097"/>
                  <a:gd name="connsiteY1" fmla="*/ 0 h 142047"/>
                  <a:gd name="connsiteX2" fmla="*/ 97098 w 97097"/>
                  <a:gd name="connsiteY2" fmla="*/ 71024 h 142047"/>
                  <a:gd name="connsiteX3" fmla="*/ 48549 w 97097"/>
                  <a:gd name="connsiteY3" fmla="*/ 142048 h 142047"/>
                  <a:gd name="connsiteX4" fmla="*/ 0 w 97097"/>
                  <a:gd name="connsiteY4" fmla="*/ 71024 h 142047"/>
                  <a:gd name="connsiteX0" fmla="*/ 0 w 151867"/>
                  <a:gd name="connsiteY0" fmla="*/ 73569 h 174251"/>
                  <a:gd name="connsiteX1" fmla="*/ 48549 w 151867"/>
                  <a:gd name="connsiteY1" fmla="*/ 2545 h 174251"/>
                  <a:gd name="connsiteX2" fmla="*/ 151867 w 151867"/>
                  <a:gd name="connsiteY2" fmla="*/ 156913 h 174251"/>
                  <a:gd name="connsiteX3" fmla="*/ 48549 w 151867"/>
                  <a:gd name="connsiteY3" fmla="*/ 144593 h 174251"/>
                  <a:gd name="connsiteX4" fmla="*/ 0 w 151867"/>
                  <a:gd name="connsiteY4" fmla="*/ 73569 h 174251"/>
                  <a:gd name="connsiteX0" fmla="*/ 57 w 151924"/>
                  <a:gd name="connsiteY0" fmla="*/ 73315 h 201843"/>
                  <a:gd name="connsiteX1" fmla="*/ 48606 w 151924"/>
                  <a:gd name="connsiteY1" fmla="*/ 2291 h 201843"/>
                  <a:gd name="connsiteX2" fmla="*/ 151924 w 151924"/>
                  <a:gd name="connsiteY2" fmla="*/ 156659 h 201843"/>
                  <a:gd name="connsiteX3" fmla="*/ 41462 w 151924"/>
                  <a:gd name="connsiteY3" fmla="*/ 196727 h 201843"/>
                  <a:gd name="connsiteX4" fmla="*/ 57 w 151924"/>
                  <a:gd name="connsiteY4" fmla="*/ 73315 h 201843"/>
                  <a:gd name="connsiteX0" fmla="*/ 1779 w 153646"/>
                  <a:gd name="connsiteY0" fmla="*/ 73315 h 205911"/>
                  <a:gd name="connsiteX1" fmla="*/ 50328 w 153646"/>
                  <a:gd name="connsiteY1" fmla="*/ 2291 h 205911"/>
                  <a:gd name="connsiteX2" fmla="*/ 153646 w 153646"/>
                  <a:gd name="connsiteY2" fmla="*/ 156659 h 205911"/>
                  <a:gd name="connsiteX3" fmla="*/ 43184 w 153646"/>
                  <a:gd name="connsiteY3" fmla="*/ 196727 h 205911"/>
                  <a:gd name="connsiteX4" fmla="*/ 1779 w 153646"/>
                  <a:gd name="connsiteY4" fmla="*/ 73315 h 205911"/>
                  <a:gd name="connsiteX0" fmla="*/ 47 w 155876"/>
                  <a:gd name="connsiteY0" fmla="*/ 73315 h 220165"/>
                  <a:gd name="connsiteX1" fmla="*/ 48596 w 155876"/>
                  <a:gd name="connsiteY1" fmla="*/ 2291 h 220165"/>
                  <a:gd name="connsiteX2" fmla="*/ 151914 w 155876"/>
                  <a:gd name="connsiteY2" fmla="*/ 156659 h 220165"/>
                  <a:gd name="connsiteX3" fmla="*/ 123780 w 155876"/>
                  <a:gd name="connsiteY3" fmla="*/ 217088 h 220165"/>
                  <a:gd name="connsiteX4" fmla="*/ 41452 w 155876"/>
                  <a:gd name="connsiteY4" fmla="*/ 196727 h 220165"/>
                  <a:gd name="connsiteX5" fmla="*/ 47 w 155876"/>
                  <a:gd name="connsiteY5" fmla="*/ 73315 h 220165"/>
                  <a:gd name="connsiteX0" fmla="*/ 47 w 152395"/>
                  <a:gd name="connsiteY0" fmla="*/ 71064 h 217914"/>
                  <a:gd name="connsiteX1" fmla="*/ 48596 w 152395"/>
                  <a:gd name="connsiteY1" fmla="*/ 40 h 217914"/>
                  <a:gd name="connsiteX2" fmla="*/ 123780 w 152395"/>
                  <a:gd name="connsiteY2" fmla="*/ 62437 h 217914"/>
                  <a:gd name="connsiteX3" fmla="*/ 151914 w 152395"/>
                  <a:gd name="connsiteY3" fmla="*/ 154408 h 217914"/>
                  <a:gd name="connsiteX4" fmla="*/ 123780 w 152395"/>
                  <a:gd name="connsiteY4" fmla="*/ 214837 h 217914"/>
                  <a:gd name="connsiteX5" fmla="*/ 41452 w 152395"/>
                  <a:gd name="connsiteY5" fmla="*/ 194476 h 217914"/>
                  <a:gd name="connsiteX6" fmla="*/ 47 w 152395"/>
                  <a:gd name="connsiteY6" fmla="*/ 71064 h 217914"/>
                  <a:gd name="connsiteX0" fmla="*/ 224 w 152572"/>
                  <a:gd name="connsiteY0" fmla="*/ 63929 h 210779"/>
                  <a:gd name="connsiteX1" fmla="*/ 58298 w 152572"/>
                  <a:gd name="connsiteY1" fmla="*/ 49 h 210779"/>
                  <a:gd name="connsiteX2" fmla="*/ 123957 w 152572"/>
                  <a:gd name="connsiteY2" fmla="*/ 55302 h 210779"/>
                  <a:gd name="connsiteX3" fmla="*/ 152091 w 152572"/>
                  <a:gd name="connsiteY3" fmla="*/ 147273 h 210779"/>
                  <a:gd name="connsiteX4" fmla="*/ 123957 w 152572"/>
                  <a:gd name="connsiteY4" fmla="*/ 207702 h 210779"/>
                  <a:gd name="connsiteX5" fmla="*/ 41629 w 152572"/>
                  <a:gd name="connsiteY5" fmla="*/ 187341 h 210779"/>
                  <a:gd name="connsiteX6" fmla="*/ 224 w 152572"/>
                  <a:gd name="connsiteY6" fmla="*/ 63929 h 210779"/>
                  <a:gd name="connsiteX0" fmla="*/ 233 w 152581"/>
                  <a:gd name="connsiteY0" fmla="*/ 71055 h 217905"/>
                  <a:gd name="connsiteX1" fmla="*/ 26336 w 152581"/>
                  <a:gd name="connsiteY1" fmla="*/ 7659 h 217905"/>
                  <a:gd name="connsiteX2" fmla="*/ 58307 w 152581"/>
                  <a:gd name="connsiteY2" fmla="*/ 7175 h 217905"/>
                  <a:gd name="connsiteX3" fmla="*/ 123966 w 152581"/>
                  <a:gd name="connsiteY3" fmla="*/ 62428 h 217905"/>
                  <a:gd name="connsiteX4" fmla="*/ 152100 w 152581"/>
                  <a:gd name="connsiteY4" fmla="*/ 154399 h 217905"/>
                  <a:gd name="connsiteX5" fmla="*/ 123966 w 152581"/>
                  <a:gd name="connsiteY5" fmla="*/ 214828 h 217905"/>
                  <a:gd name="connsiteX6" fmla="*/ 41638 w 152581"/>
                  <a:gd name="connsiteY6" fmla="*/ 194467 h 217905"/>
                  <a:gd name="connsiteX7" fmla="*/ 233 w 152581"/>
                  <a:gd name="connsiteY7" fmla="*/ 71055 h 217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581" h="217905">
                    <a:moveTo>
                      <a:pt x="233" y="71055"/>
                    </a:moveTo>
                    <a:cubicBezTo>
                      <a:pt x="-2317" y="39920"/>
                      <a:pt x="16657" y="18306"/>
                      <a:pt x="26336" y="7659"/>
                    </a:cubicBezTo>
                    <a:cubicBezTo>
                      <a:pt x="36015" y="-2988"/>
                      <a:pt x="42035" y="-1953"/>
                      <a:pt x="58307" y="7175"/>
                    </a:cubicBezTo>
                    <a:cubicBezTo>
                      <a:pt x="74579" y="16303"/>
                      <a:pt x="106746" y="36700"/>
                      <a:pt x="123966" y="62428"/>
                    </a:cubicBezTo>
                    <a:cubicBezTo>
                      <a:pt x="141186" y="88156"/>
                      <a:pt x="148925" y="130587"/>
                      <a:pt x="152100" y="154399"/>
                    </a:cubicBezTo>
                    <a:cubicBezTo>
                      <a:pt x="155275" y="178212"/>
                      <a:pt x="142376" y="208150"/>
                      <a:pt x="123966" y="214828"/>
                    </a:cubicBezTo>
                    <a:cubicBezTo>
                      <a:pt x="105556" y="221506"/>
                      <a:pt x="62260" y="218429"/>
                      <a:pt x="41638" y="194467"/>
                    </a:cubicBezTo>
                    <a:cubicBezTo>
                      <a:pt x="21016" y="170505"/>
                      <a:pt x="2783" y="102190"/>
                      <a:pt x="233" y="710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025" name="Прямоугольник 1024"/>
            <p:cNvSpPr/>
            <p:nvPr/>
          </p:nvSpPr>
          <p:spPr>
            <a:xfrm>
              <a:off x="1388041" y="1257814"/>
              <a:ext cx="663679" cy="29573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00" dirty="0" smtClean="0">
                  <a:solidFill>
                    <a:srgbClr val="5C656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Платежный документ</a:t>
              </a:r>
              <a:endParaRPr lang="ru-RU" sz="700" dirty="0">
                <a:solidFill>
                  <a:srgbClr val="5C656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5364089" y="725355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spcAft>
                <a:spcPts val="0"/>
              </a:spcAft>
              <a:defRPr b="1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defRPr>
            </a:lvl1pPr>
          </a:lstStyle>
          <a:p>
            <a:r>
              <a:rPr lang="ru-RU" dirty="0"/>
              <a:t>Экономия денег и времени</a:t>
            </a:r>
          </a:p>
        </p:txBody>
      </p:sp>
      <p:sp>
        <p:nvSpPr>
          <p:cNvPr id="106" name="Freeform 5">
            <a:extLst>
              <a:ext uri="{FF2B5EF4-FFF2-40B4-BE49-F238E27FC236}">
                <a16:creationId xmlns="" xmlns:a16="http://schemas.microsoft.com/office/drawing/2014/main" id="{2C2882BD-A573-4F9D-A400-2D99C6FAFD88}"/>
              </a:ext>
            </a:extLst>
          </p:cNvPr>
          <p:cNvSpPr/>
          <p:nvPr/>
        </p:nvSpPr>
        <p:spPr bwMode="auto">
          <a:xfrm>
            <a:off x="206810" y="4841473"/>
            <a:ext cx="4244581" cy="307541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0065B3"/>
          </a:solidFill>
          <a:ln>
            <a:noFill/>
          </a:ln>
        </p:spPr>
        <p:txBody>
          <a:bodyPr vert="horz" wrap="square" lIns="64462" tIns="32231" rIns="64462" bIns="32231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034" name="Рисунок 10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53" y="3352744"/>
            <a:ext cx="1866464" cy="1866464"/>
          </a:xfrm>
          <a:prstGeom prst="rect">
            <a:avLst/>
          </a:prstGeom>
        </p:spPr>
      </p:pic>
      <p:pic>
        <p:nvPicPr>
          <p:cNvPr id="1038" name="Рисунок 103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00" t="19200" r="17801" b="13601"/>
          <a:stretch/>
        </p:blipFill>
        <p:spPr>
          <a:xfrm>
            <a:off x="3042510" y="3352743"/>
            <a:ext cx="790359" cy="1724419"/>
          </a:xfrm>
          <a:prstGeom prst="rect">
            <a:avLst/>
          </a:prstGeom>
        </p:spPr>
      </p:pic>
      <p:pic>
        <p:nvPicPr>
          <p:cNvPr id="1037" name="Рисунок 103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0" t="17801" r="37400" b="13601"/>
          <a:stretch/>
        </p:blipFill>
        <p:spPr>
          <a:xfrm>
            <a:off x="2294050" y="3471455"/>
            <a:ext cx="1088384" cy="1568553"/>
          </a:xfrm>
          <a:prstGeom prst="rect">
            <a:avLst/>
          </a:prstGeom>
        </p:spPr>
      </p:pic>
      <p:pic>
        <p:nvPicPr>
          <p:cNvPr id="1035" name="Рисунок 103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00" t="24800" b="8001"/>
          <a:stretch/>
        </p:blipFill>
        <p:spPr>
          <a:xfrm>
            <a:off x="1983380" y="3352744"/>
            <a:ext cx="636410" cy="17244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89" t="10738" r="5712" b="24863"/>
          <a:stretch/>
        </p:blipFill>
        <p:spPr>
          <a:xfrm>
            <a:off x="5828696" y="1099728"/>
            <a:ext cx="1176435" cy="104069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84" r="57347"/>
          <a:stretch/>
        </p:blipFill>
        <p:spPr>
          <a:xfrm>
            <a:off x="5404420" y="1103915"/>
            <a:ext cx="847390" cy="15300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38" r="62294" b="3663"/>
          <a:stretch/>
        </p:blipFill>
        <p:spPr>
          <a:xfrm>
            <a:off x="6734295" y="1086705"/>
            <a:ext cx="702884" cy="15397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" t="5201" r="1" b="5201"/>
          <a:stretch/>
        </p:blipFill>
        <p:spPr>
          <a:xfrm flipH="1">
            <a:off x="7180959" y="1100377"/>
            <a:ext cx="1564274" cy="147845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45" t="32146" r="15755" b="4855"/>
          <a:stretch/>
        </p:blipFill>
        <p:spPr>
          <a:xfrm>
            <a:off x="6220407" y="3405896"/>
            <a:ext cx="813456" cy="174311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1" t="5293" r="20380" b="11672"/>
          <a:stretch/>
        </p:blipFill>
        <p:spPr>
          <a:xfrm>
            <a:off x="7634829" y="3411966"/>
            <a:ext cx="883435" cy="16989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51" r="59421"/>
          <a:stretch/>
        </p:blipFill>
        <p:spPr>
          <a:xfrm>
            <a:off x="7005131" y="3401059"/>
            <a:ext cx="881416" cy="1738727"/>
          </a:xfrm>
          <a:prstGeom prst="rect">
            <a:avLst/>
          </a:prstGeom>
        </p:spPr>
      </p:pic>
      <p:pic>
        <p:nvPicPr>
          <p:cNvPr id="48" name="Рисунок 47" descr="G:\Управление ФНС\!Fирменный стиль\FNS_logo_.png"/>
          <p:cNvPicPr/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687769" y="3981295"/>
            <a:ext cx="432034" cy="443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4" name="Группа 43"/>
          <p:cNvGrpSpPr/>
          <p:nvPr/>
        </p:nvGrpSpPr>
        <p:grpSpPr>
          <a:xfrm>
            <a:off x="8664750" y="3787423"/>
            <a:ext cx="479250" cy="1372868"/>
            <a:chOff x="8502135" y="3764924"/>
            <a:chExt cx="479250" cy="1372868"/>
          </a:xfrm>
        </p:grpSpPr>
        <p:sp>
          <p:nvSpPr>
            <p:cNvPr id="45" name="Прямоугольник 44"/>
            <p:cNvSpPr/>
            <p:nvPr/>
          </p:nvSpPr>
          <p:spPr>
            <a:xfrm>
              <a:off x="8502135" y="3764924"/>
              <a:ext cx="479250" cy="967066"/>
            </a:xfrm>
            <a:prstGeom prst="rect">
              <a:avLst/>
            </a:prstGeom>
            <a:solidFill>
              <a:srgbClr val="0065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8502135" y="4731989"/>
              <a:ext cx="479250" cy="405803"/>
            </a:xfrm>
            <a:prstGeom prst="rect">
              <a:avLst/>
            </a:prstGeom>
            <a:gradFill flip="none" rotWithShape="1">
              <a:gsLst>
                <a:gs pos="46700">
                  <a:srgbClr val="DA0005"/>
                </a:gs>
                <a:gs pos="0">
                  <a:srgbClr val="D81921"/>
                </a:gs>
                <a:gs pos="100000">
                  <a:srgbClr val="94000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00" dirty="0" smtClean="0">
                  <a:latin typeface="Arial Black" panose="020B0A04020102020204" pitchFamily="34" charset="0"/>
                </a:rPr>
                <a:t>14</a:t>
              </a:r>
              <a:endParaRPr lang="ru-RU" sz="1700" dirty="0"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678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рямоугольник 64"/>
          <p:cNvSpPr/>
          <p:nvPr/>
        </p:nvSpPr>
        <p:spPr>
          <a:xfrm rot="16200000" flipV="1">
            <a:off x="5239179" y="1253038"/>
            <a:ext cx="3352935" cy="442798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65B3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36000" rIns="72000" bIns="36000" rtlCol="0" anchor="ctr"/>
          <a:lstStyle/>
          <a:p>
            <a:pPr lvl="0"/>
            <a:endParaRPr lang="ru-RU" sz="23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2" name="Группа 71"/>
          <p:cNvGrpSpPr/>
          <p:nvPr/>
        </p:nvGrpSpPr>
        <p:grpSpPr>
          <a:xfrm rot="5400000">
            <a:off x="4036377" y="2418438"/>
            <a:ext cx="2693634" cy="1978011"/>
            <a:chOff x="6516216" y="-668610"/>
            <a:chExt cx="4464496" cy="2952328"/>
          </a:xfrm>
        </p:grpSpPr>
        <p:sp>
          <p:nvSpPr>
            <p:cNvPr id="73" name="Равнобедренный треугольник 72"/>
            <p:cNvSpPr/>
            <p:nvPr/>
          </p:nvSpPr>
          <p:spPr>
            <a:xfrm>
              <a:off x="6516216" y="-668610"/>
              <a:ext cx="4464496" cy="2952328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Равнобедренный треугольник 73"/>
            <p:cNvSpPr/>
            <p:nvPr/>
          </p:nvSpPr>
          <p:spPr>
            <a:xfrm>
              <a:off x="6667780" y="-468154"/>
              <a:ext cx="4161368" cy="2751872"/>
            </a:xfrm>
            <a:prstGeom prst="triangle">
              <a:avLst/>
            </a:prstGeom>
            <a:solidFill>
              <a:srgbClr val="0065B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Прямоугольник 29"/>
          <p:cNvSpPr/>
          <p:nvPr/>
        </p:nvSpPr>
        <p:spPr>
          <a:xfrm rot="16200000" flipV="1">
            <a:off x="537522" y="1253039"/>
            <a:ext cx="3352935" cy="442798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D81921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36000" rIns="72000" bIns="36000" rtlCol="0" anchor="ctr"/>
          <a:lstStyle/>
          <a:p>
            <a:pPr lvl="0"/>
            <a:endParaRPr lang="ru-RU" sz="23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Freeform 5">
            <a:extLst>
              <a:ext uri="{FF2B5EF4-FFF2-40B4-BE49-F238E27FC236}">
                <a16:creationId xmlns="" xmlns:a16="http://schemas.microsoft.com/office/drawing/2014/main" id="{2C2882BD-A573-4F9D-A400-2D99C6FAFD88}"/>
              </a:ext>
            </a:extLst>
          </p:cNvPr>
          <p:cNvSpPr/>
          <p:nvPr/>
        </p:nvSpPr>
        <p:spPr bwMode="auto">
          <a:xfrm>
            <a:off x="-3" y="4754259"/>
            <a:ext cx="4427986" cy="389242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D81921"/>
          </a:solidFill>
          <a:ln>
            <a:noFill/>
          </a:ln>
        </p:spPr>
        <p:txBody>
          <a:bodyPr vert="horz" wrap="square" lIns="64462" tIns="32231" rIns="64462" bIns="32231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9" name="Группа 68"/>
          <p:cNvGrpSpPr/>
          <p:nvPr/>
        </p:nvGrpSpPr>
        <p:grpSpPr>
          <a:xfrm>
            <a:off x="107504" y="1995686"/>
            <a:ext cx="2687405" cy="3032977"/>
            <a:chOff x="107504" y="1995686"/>
            <a:chExt cx="2687405" cy="3032977"/>
          </a:xfrm>
        </p:grpSpPr>
        <p:grpSp>
          <p:nvGrpSpPr>
            <p:cNvPr id="34" name="Группа 33"/>
            <p:cNvGrpSpPr/>
            <p:nvPr/>
          </p:nvGrpSpPr>
          <p:grpSpPr>
            <a:xfrm>
              <a:off x="107504" y="1995686"/>
              <a:ext cx="2614966" cy="3032977"/>
              <a:chOff x="1043543" y="2067694"/>
              <a:chExt cx="2614966" cy="3032977"/>
            </a:xfrm>
          </p:grpSpPr>
          <p:pic>
            <p:nvPicPr>
              <p:cNvPr id="4" name="Рисунок 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078" t="13692" r="25022" b="10024"/>
              <a:stretch/>
            </p:blipFill>
            <p:spPr>
              <a:xfrm>
                <a:off x="1043543" y="2067694"/>
                <a:ext cx="2614966" cy="3032977"/>
              </a:xfrm>
              <a:prstGeom prst="rect">
                <a:avLst/>
              </a:prstGeom>
            </p:spPr>
          </p:pic>
          <p:sp>
            <p:nvSpPr>
              <p:cNvPr id="33" name="Прямоугольник 32"/>
              <p:cNvSpPr/>
              <p:nvPr/>
            </p:nvSpPr>
            <p:spPr>
              <a:xfrm>
                <a:off x="2145259" y="2139487"/>
                <a:ext cx="504056" cy="27644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346638" y="2512698"/>
              <a:ext cx="24482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Платежный документ</a:t>
              </a:r>
              <a:endParaRPr lang="ru-RU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7" name="Группа 36"/>
            <p:cNvGrpSpPr/>
            <p:nvPr/>
          </p:nvGrpSpPr>
          <p:grpSpPr>
            <a:xfrm>
              <a:off x="467228" y="2895052"/>
              <a:ext cx="864412" cy="338554"/>
              <a:chOff x="467228" y="2895052"/>
              <a:chExt cx="864412" cy="338554"/>
            </a:xfrm>
          </p:grpSpPr>
          <p:grpSp>
            <p:nvGrpSpPr>
              <p:cNvPr id="6" name="Группа 5"/>
              <p:cNvGrpSpPr/>
              <p:nvPr/>
            </p:nvGrpSpPr>
            <p:grpSpPr>
              <a:xfrm>
                <a:off x="467228" y="2935899"/>
                <a:ext cx="239026" cy="226084"/>
                <a:chOff x="7074617" y="2843365"/>
                <a:chExt cx="252543" cy="265843"/>
              </a:xfrm>
            </p:grpSpPr>
            <p:sp>
              <p:nvSpPr>
                <p:cNvPr id="7" name="Овал 6"/>
                <p:cNvSpPr/>
                <p:nvPr/>
              </p:nvSpPr>
              <p:spPr>
                <a:xfrm>
                  <a:off x="7074617" y="2843365"/>
                  <a:ext cx="252543" cy="265843"/>
                </a:xfrm>
                <a:prstGeom prst="ellipse">
                  <a:avLst/>
                </a:prstGeom>
                <a:solidFill>
                  <a:schemeClr val="bg1">
                    <a:lumMod val="95000"/>
                    <a:alpha val="58000"/>
                  </a:schemeClr>
                </a:solidFill>
                <a:ln w="19050">
                  <a:solidFill>
                    <a:srgbClr val="D8192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4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" name="Овал 7"/>
                <p:cNvSpPr/>
                <p:nvPr/>
              </p:nvSpPr>
              <p:spPr>
                <a:xfrm>
                  <a:off x="7129433" y="2902724"/>
                  <a:ext cx="142911" cy="150437"/>
                </a:xfrm>
                <a:prstGeom prst="ellipse">
                  <a:avLst/>
                </a:prstGeom>
                <a:solidFill>
                  <a:srgbClr val="D819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4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0" name="TextBox 9"/>
              <p:cNvSpPr txBox="1"/>
              <p:nvPr/>
            </p:nvSpPr>
            <p:spPr>
              <a:xfrm>
                <a:off x="693920" y="2895052"/>
                <a:ext cx="63772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ИНН</a:t>
                </a:r>
              </a:p>
            </p:txBody>
          </p:sp>
        </p:grpSp>
        <p:pic>
          <p:nvPicPr>
            <p:cNvPr id="29" name="Рисунок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3688" y="4221096"/>
              <a:ext cx="720080" cy="798579"/>
            </a:xfrm>
            <a:prstGeom prst="rect">
              <a:avLst/>
            </a:prstGeom>
          </p:spPr>
        </p:pic>
        <p:grpSp>
          <p:nvGrpSpPr>
            <p:cNvPr id="43" name="Группа 42"/>
            <p:cNvGrpSpPr/>
            <p:nvPr/>
          </p:nvGrpSpPr>
          <p:grpSpPr>
            <a:xfrm>
              <a:off x="467228" y="3219822"/>
              <a:ext cx="864412" cy="338554"/>
              <a:chOff x="467228" y="2895052"/>
              <a:chExt cx="864412" cy="338554"/>
            </a:xfrm>
          </p:grpSpPr>
          <p:grpSp>
            <p:nvGrpSpPr>
              <p:cNvPr id="44" name="Группа 43"/>
              <p:cNvGrpSpPr/>
              <p:nvPr/>
            </p:nvGrpSpPr>
            <p:grpSpPr>
              <a:xfrm>
                <a:off x="467228" y="2935899"/>
                <a:ext cx="239026" cy="226084"/>
                <a:chOff x="7074617" y="2843365"/>
                <a:chExt cx="252543" cy="265843"/>
              </a:xfrm>
            </p:grpSpPr>
            <p:sp>
              <p:nvSpPr>
                <p:cNvPr id="46" name="Овал 45"/>
                <p:cNvSpPr/>
                <p:nvPr/>
              </p:nvSpPr>
              <p:spPr>
                <a:xfrm>
                  <a:off x="7074617" y="2843365"/>
                  <a:ext cx="252543" cy="265843"/>
                </a:xfrm>
                <a:prstGeom prst="ellipse">
                  <a:avLst/>
                </a:prstGeom>
                <a:solidFill>
                  <a:schemeClr val="bg1">
                    <a:lumMod val="95000"/>
                    <a:alpha val="58000"/>
                  </a:schemeClr>
                </a:solidFill>
                <a:ln w="19050">
                  <a:solidFill>
                    <a:srgbClr val="D8192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4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7" name="Овал 46"/>
                <p:cNvSpPr/>
                <p:nvPr/>
              </p:nvSpPr>
              <p:spPr>
                <a:xfrm>
                  <a:off x="7129433" y="2902724"/>
                  <a:ext cx="142911" cy="150437"/>
                </a:xfrm>
                <a:prstGeom prst="ellipse">
                  <a:avLst/>
                </a:prstGeom>
                <a:solidFill>
                  <a:srgbClr val="D819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4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5" name="TextBox 44"/>
              <p:cNvSpPr txBox="1"/>
              <p:nvPr/>
            </p:nvSpPr>
            <p:spPr>
              <a:xfrm>
                <a:off x="693920" y="2895052"/>
                <a:ext cx="63772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КБК</a:t>
                </a:r>
                <a:endParaRPr lang="ru-RU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8" name="Группа 47"/>
            <p:cNvGrpSpPr/>
            <p:nvPr/>
          </p:nvGrpSpPr>
          <p:grpSpPr>
            <a:xfrm>
              <a:off x="467228" y="3583815"/>
              <a:ext cx="1208082" cy="338554"/>
              <a:chOff x="450858" y="2895052"/>
              <a:chExt cx="1208082" cy="338554"/>
            </a:xfrm>
          </p:grpSpPr>
          <p:grpSp>
            <p:nvGrpSpPr>
              <p:cNvPr id="49" name="Группа 48"/>
              <p:cNvGrpSpPr/>
              <p:nvPr/>
            </p:nvGrpSpPr>
            <p:grpSpPr>
              <a:xfrm>
                <a:off x="450858" y="2935899"/>
                <a:ext cx="239026" cy="226084"/>
                <a:chOff x="7057321" y="2843365"/>
                <a:chExt cx="252543" cy="265843"/>
              </a:xfrm>
            </p:grpSpPr>
            <p:sp>
              <p:nvSpPr>
                <p:cNvPr id="51" name="Овал 50"/>
                <p:cNvSpPr/>
                <p:nvPr/>
              </p:nvSpPr>
              <p:spPr>
                <a:xfrm>
                  <a:off x="7057321" y="2843365"/>
                  <a:ext cx="252543" cy="265843"/>
                </a:xfrm>
                <a:prstGeom prst="ellipse">
                  <a:avLst/>
                </a:prstGeom>
                <a:solidFill>
                  <a:schemeClr val="bg1">
                    <a:lumMod val="95000"/>
                    <a:alpha val="58000"/>
                  </a:schemeClr>
                </a:solidFill>
                <a:ln w="19050">
                  <a:solidFill>
                    <a:srgbClr val="D8192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4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" name="Овал 51"/>
                <p:cNvSpPr/>
                <p:nvPr/>
              </p:nvSpPr>
              <p:spPr>
                <a:xfrm>
                  <a:off x="7112137" y="2902724"/>
                  <a:ext cx="142911" cy="150437"/>
                </a:xfrm>
                <a:prstGeom prst="ellipse">
                  <a:avLst/>
                </a:prstGeom>
                <a:solidFill>
                  <a:srgbClr val="D819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4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0" name="TextBox 49"/>
              <p:cNvSpPr txBox="1"/>
              <p:nvPr/>
            </p:nvSpPr>
            <p:spPr>
              <a:xfrm>
                <a:off x="677550" y="2895052"/>
                <a:ext cx="98139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ОКТМО</a:t>
                </a:r>
                <a:endParaRPr lang="ru-RU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3" name="Группа 52"/>
            <p:cNvGrpSpPr/>
            <p:nvPr/>
          </p:nvGrpSpPr>
          <p:grpSpPr>
            <a:xfrm>
              <a:off x="467228" y="3942997"/>
              <a:ext cx="2016540" cy="338554"/>
              <a:chOff x="467228" y="2895052"/>
              <a:chExt cx="2016540" cy="338554"/>
            </a:xfrm>
          </p:grpSpPr>
          <p:grpSp>
            <p:nvGrpSpPr>
              <p:cNvPr id="54" name="Группа 53"/>
              <p:cNvGrpSpPr/>
              <p:nvPr/>
            </p:nvGrpSpPr>
            <p:grpSpPr>
              <a:xfrm>
                <a:off x="467228" y="2935899"/>
                <a:ext cx="239026" cy="226084"/>
                <a:chOff x="7074617" y="2843365"/>
                <a:chExt cx="252543" cy="265843"/>
              </a:xfrm>
            </p:grpSpPr>
            <p:sp>
              <p:nvSpPr>
                <p:cNvPr id="56" name="Овал 55"/>
                <p:cNvSpPr/>
                <p:nvPr/>
              </p:nvSpPr>
              <p:spPr>
                <a:xfrm>
                  <a:off x="7074617" y="2843365"/>
                  <a:ext cx="252543" cy="265843"/>
                </a:xfrm>
                <a:prstGeom prst="ellipse">
                  <a:avLst/>
                </a:prstGeom>
                <a:solidFill>
                  <a:schemeClr val="bg1">
                    <a:lumMod val="95000"/>
                    <a:alpha val="58000"/>
                  </a:schemeClr>
                </a:solidFill>
                <a:ln w="19050">
                  <a:solidFill>
                    <a:srgbClr val="D8192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4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7" name="Овал 56"/>
                <p:cNvSpPr/>
                <p:nvPr/>
              </p:nvSpPr>
              <p:spPr>
                <a:xfrm>
                  <a:off x="7129433" y="2902724"/>
                  <a:ext cx="142911" cy="150437"/>
                </a:xfrm>
                <a:prstGeom prst="ellipse">
                  <a:avLst/>
                </a:prstGeom>
                <a:solidFill>
                  <a:srgbClr val="D819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4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5" name="TextBox 54"/>
              <p:cNvSpPr txBox="1"/>
              <p:nvPr/>
            </p:nvSpPr>
            <p:spPr>
              <a:xfrm>
                <a:off x="693920" y="2895052"/>
                <a:ext cx="178984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Сумма платежа</a:t>
                </a:r>
                <a:endParaRPr lang="ru-RU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59" name="Прямая соединительная линия 58"/>
            <p:cNvCxnSpPr/>
            <p:nvPr/>
          </p:nvCxnSpPr>
          <p:spPr>
            <a:xfrm>
              <a:off x="467228" y="4623256"/>
              <a:ext cx="226692" cy="0"/>
            </a:xfrm>
            <a:prstGeom prst="line">
              <a:avLst/>
            </a:prstGeom>
            <a:ln w="19050">
              <a:solidFill>
                <a:srgbClr val="D8192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>
              <a:off x="722624" y="4623256"/>
              <a:ext cx="478361" cy="0"/>
            </a:xfrm>
            <a:prstGeom prst="line">
              <a:avLst/>
            </a:prstGeom>
            <a:ln w="19050">
              <a:solidFill>
                <a:srgbClr val="D8192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>
              <a:off x="1248611" y="4623256"/>
              <a:ext cx="478361" cy="0"/>
            </a:xfrm>
            <a:prstGeom prst="line">
              <a:avLst/>
            </a:prstGeom>
            <a:ln w="19050">
              <a:solidFill>
                <a:srgbClr val="D8192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Прямоугольник 63"/>
            <p:cNvSpPr/>
            <p:nvPr/>
          </p:nvSpPr>
          <p:spPr>
            <a:xfrm>
              <a:off x="1155007" y="4347223"/>
              <a:ext cx="6655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dirty="0" smtClean="0">
                  <a:solidFill>
                    <a:srgbClr val="D8192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2022</a:t>
              </a:r>
              <a:endParaRPr lang="ru-RU" sz="1400" dirty="0">
                <a:solidFill>
                  <a:srgbClr val="D81921"/>
                </a:solidFill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58969" y="84569"/>
            <a:ext cx="5978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latin typeface="Arial Black" panose="020B0A04020102020204" pitchFamily="34" charset="0"/>
                <a:cs typeface="Arial" panose="020B0604020202020204" pitchFamily="34" charset="0"/>
              </a:rPr>
              <a:t>Изменение порядка заполнения платежных документов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6588" y="823905"/>
            <a:ext cx="55478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dirty="0">
                <a:solidFill>
                  <a:srgbClr val="0065B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 января 2023 </a:t>
            </a:r>
            <a:r>
              <a:rPr lang="ru-RU" dirty="0" smtClean="0">
                <a:solidFill>
                  <a:srgbClr val="0065B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года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сократилось количество реквизитов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указываемых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заполнении платежных документов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7660" y="1862898"/>
            <a:ext cx="27149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До внедрения ЕНС</a:t>
            </a:r>
            <a:r>
              <a:rPr lang="ru-RU" b="1" dirty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:</a:t>
            </a:r>
            <a:endParaRPr lang="ru-RU" b="1" dirty="0">
              <a:solidFill>
                <a:srgbClr val="D81921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</a:endParaRPr>
          </a:p>
        </p:txBody>
      </p:sp>
      <p:pic>
        <p:nvPicPr>
          <p:cNvPr id="66" name="Рисунок 6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98" t="30799" r="2402" b="6202"/>
          <a:stretch/>
        </p:blipFill>
        <p:spPr>
          <a:xfrm>
            <a:off x="2651139" y="2207335"/>
            <a:ext cx="1501280" cy="2848755"/>
          </a:xfrm>
          <a:prstGeom prst="rect">
            <a:avLst/>
          </a:prstGeom>
        </p:spPr>
      </p:pic>
      <p:sp>
        <p:nvSpPr>
          <p:cNvPr id="68" name="Freeform 5">
            <a:extLst>
              <a:ext uri="{FF2B5EF4-FFF2-40B4-BE49-F238E27FC236}">
                <a16:creationId xmlns="" xmlns:a16="http://schemas.microsoft.com/office/drawing/2014/main" id="{2C2882BD-A573-4F9D-A400-2D99C6FAFD88}"/>
              </a:ext>
            </a:extLst>
          </p:cNvPr>
          <p:cNvSpPr/>
          <p:nvPr/>
        </p:nvSpPr>
        <p:spPr bwMode="auto">
          <a:xfrm>
            <a:off x="4702180" y="4767549"/>
            <a:ext cx="4441820" cy="389242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0065B3"/>
          </a:solidFill>
          <a:ln>
            <a:noFill/>
          </a:ln>
        </p:spPr>
        <p:txBody>
          <a:bodyPr vert="horz" wrap="square" lIns="64462" tIns="32231" rIns="64462" bIns="32231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91" name="Рисунок 19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" t="27787" r="67134" b="4843"/>
          <a:stretch/>
        </p:blipFill>
        <p:spPr>
          <a:xfrm>
            <a:off x="4842324" y="2103310"/>
            <a:ext cx="1244108" cy="2993421"/>
          </a:xfrm>
          <a:prstGeom prst="rect">
            <a:avLst/>
          </a:prstGeom>
        </p:spPr>
      </p:pic>
      <p:grpSp>
        <p:nvGrpSpPr>
          <p:cNvPr id="252" name="Группа 251"/>
          <p:cNvGrpSpPr/>
          <p:nvPr/>
        </p:nvGrpSpPr>
        <p:grpSpPr>
          <a:xfrm flipV="1">
            <a:off x="6084167" y="-12371"/>
            <a:ext cx="3059833" cy="1319933"/>
            <a:chOff x="-2124744" y="-740618"/>
            <a:chExt cx="2376264" cy="1872208"/>
          </a:xfrm>
        </p:grpSpPr>
        <p:sp>
          <p:nvSpPr>
            <p:cNvPr id="253" name="Равнобедренный треугольник 252"/>
            <p:cNvSpPr/>
            <p:nvPr/>
          </p:nvSpPr>
          <p:spPr>
            <a:xfrm>
              <a:off x="-2124744" y="-740618"/>
              <a:ext cx="2376264" cy="1872208"/>
            </a:xfrm>
            <a:prstGeom prst="triangle">
              <a:avLst/>
            </a:prstGeom>
            <a:solidFill>
              <a:srgbClr val="009BFA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4" name="Равнобедренный треугольник 253"/>
            <p:cNvSpPr/>
            <p:nvPr/>
          </p:nvSpPr>
          <p:spPr>
            <a:xfrm>
              <a:off x="-1873224" y="-344284"/>
              <a:ext cx="1873224" cy="1475874"/>
            </a:xfrm>
            <a:prstGeom prst="triangle">
              <a:avLst/>
            </a:prstGeom>
            <a:solidFill>
              <a:srgbClr val="0082D2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5" name="Равнобедренный треугольник 254"/>
            <p:cNvSpPr/>
            <p:nvPr/>
          </p:nvSpPr>
          <p:spPr>
            <a:xfrm>
              <a:off x="-1692696" y="-59816"/>
              <a:ext cx="1512168" cy="1191406"/>
            </a:xfrm>
            <a:prstGeom prst="triangle">
              <a:avLst/>
            </a:prstGeom>
            <a:solidFill>
              <a:srgbClr val="0372BA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6" name="Равнобедренный треугольник 255"/>
            <p:cNvSpPr/>
            <p:nvPr/>
          </p:nvSpPr>
          <p:spPr>
            <a:xfrm>
              <a:off x="-1476672" y="280586"/>
              <a:ext cx="1080120" cy="851004"/>
            </a:xfrm>
            <a:prstGeom prst="triangle">
              <a:avLst/>
            </a:prstGeom>
            <a:solidFill>
              <a:srgbClr val="016D9E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261" name="Группа 260"/>
          <p:cNvGrpSpPr/>
          <p:nvPr/>
        </p:nvGrpSpPr>
        <p:grpSpPr>
          <a:xfrm>
            <a:off x="6084167" y="1986547"/>
            <a:ext cx="2685001" cy="3101045"/>
            <a:chOff x="6482419" y="1995686"/>
            <a:chExt cx="2685001" cy="3101045"/>
          </a:xfrm>
        </p:grpSpPr>
        <p:grpSp>
          <p:nvGrpSpPr>
            <p:cNvPr id="223" name="Группа 222"/>
            <p:cNvGrpSpPr/>
            <p:nvPr/>
          </p:nvGrpSpPr>
          <p:grpSpPr>
            <a:xfrm>
              <a:off x="6482419" y="1995686"/>
              <a:ext cx="2614966" cy="3032977"/>
              <a:chOff x="1043543" y="2067694"/>
              <a:chExt cx="2614966" cy="3032977"/>
            </a:xfrm>
          </p:grpSpPr>
          <p:pic>
            <p:nvPicPr>
              <p:cNvPr id="250" name="Рисунок 249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078" t="13692" r="25022" b="10024"/>
              <a:stretch/>
            </p:blipFill>
            <p:spPr>
              <a:xfrm>
                <a:off x="1043543" y="2067694"/>
                <a:ext cx="2614966" cy="3032977"/>
              </a:xfrm>
              <a:prstGeom prst="rect">
                <a:avLst/>
              </a:prstGeom>
            </p:spPr>
          </p:pic>
          <p:sp>
            <p:nvSpPr>
              <p:cNvPr id="251" name="Прямоугольник 250"/>
              <p:cNvSpPr/>
              <p:nvPr/>
            </p:nvSpPr>
            <p:spPr>
              <a:xfrm>
                <a:off x="2158955" y="2141773"/>
                <a:ext cx="504056" cy="2737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24" name="TextBox 223"/>
            <p:cNvSpPr txBox="1"/>
            <p:nvPr/>
          </p:nvSpPr>
          <p:spPr>
            <a:xfrm>
              <a:off x="6719149" y="2512698"/>
              <a:ext cx="24482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Платежный документ</a:t>
              </a:r>
              <a:endParaRPr lang="ru-RU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0" name="Прямая соединительная линия 229"/>
            <p:cNvCxnSpPr/>
            <p:nvPr/>
          </p:nvCxnSpPr>
          <p:spPr>
            <a:xfrm>
              <a:off x="6842143" y="4623256"/>
              <a:ext cx="226692" cy="0"/>
            </a:xfrm>
            <a:prstGeom prst="line">
              <a:avLst/>
            </a:prstGeom>
            <a:ln w="19050">
              <a:solidFill>
                <a:srgbClr val="0065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Прямая соединительная линия 230"/>
            <p:cNvCxnSpPr/>
            <p:nvPr/>
          </p:nvCxnSpPr>
          <p:spPr>
            <a:xfrm>
              <a:off x="7097539" y="4623256"/>
              <a:ext cx="478361" cy="0"/>
            </a:xfrm>
            <a:prstGeom prst="line">
              <a:avLst/>
            </a:prstGeom>
            <a:ln w="19050">
              <a:solidFill>
                <a:srgbClr val="0065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Прямая соединительная линия 231"/>
            <p:cNvCxnSpPr/>
            <p:nvPr/>
          </p:nvCxnSpPr>
          <p:spPr>
            <a:xfrm>
              <a:off x="7623526" y="4623256"/>
              <a:ext cx="478361" cy="0"/>
            </a:xfrm>
            <a:prstGeom prst="line">
              <a:avLst/>
            </a:prstGeom>
            <a:ln w="19050">
              <a:solidFill>
                <a:srgbClr val="0065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3" name="Прямоугольник 232"/>
            <p:cNvSpPr/>
            <p:nvPr/>
          </p:nvSpPr>
          <p:spPr>
            <a:xfrm>
              <a:off x="7529922" y="4347223"/>
              <a:ext cx="6655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 smtClean="0">
                  <a:solidFill>
                    <a:srgbClr val="0065B3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202</a:t>
              </a:r>
              <a:r>
                <a:rPr lang="ru-RU" sz="1400" dirty="0" smtClean="0">
                  <a:solidFill>
                    <a:srgbClr val="0065B3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5</a:t>
              </a:r>
              <a:endParaRPr lang="ru-RU" sz="1400" dirty="0">
                <a:solidFill>
                  <a:srgbClr val="0065B3"/>
                </a:solidFill>
              </a:endParaRPr>
            </a:p>
          </p:txBody>
        </p:sp>
        <p:grpSp>
          <p:nvGrpSpPr>
            <p:cNvPr id="154" name="Группа 153"/>
            <p:cNvGrpSpPr/>
            <p:nvPr/>
          </p:nvGrpSpPr>
          <p:grpSpPr>
            <a:xfrm>
              <a:off x="6901489" y="3036185"/>
              <a:ext cx="239026" cy="226084"/>
              <a:chOff x="7074617" y="2843365"/>
              <a:chExt cx="252543" cy="265843"/>
            </a:xfrm>
          </p:grpSpPr>
          <p:sp>
            <p:nvSpPr>
              <p:cNvPr id="156" name="Овал 155"/>
              <p:cNvSpPr/>
              <p:nvPr/>
            </p:nvSpPr>
            <p:spPr>
              <a:xfrm>
                <a:off x="7074617" y="2843365"/>
                <a:ext cx="252543" cy="265843"/>
              </a:xfrm>
              <a:prstGeom prst="ellipse">
                <a:avLst/>
              </a:prstGeom>
              <a:solidFill>
                <a:schemeClr val="bg1">
                  <a:lumMod val="95000"/>
                  <a:alpha val="58000"/>
                </a:schemeClr>
              </a:solidFill>
              <a:ln w="19050">
                <a:solidFill>
                  <a:srgbClr val="0065B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7" name="Овал 156"/>
              <p:cNvSpPr/>
              <p:nvPr/>
            </p:nvSpPr>
            <p:spPr>
              <a:xfrm>
                <a:off x="7129433" y="2902724"/>
                <a:ext cx="142911" cy="150437"/>
              </a:xfrm>
              <a:prstGeom prst="ellipse">
                <a:avLst/>
              </a:prstGeom>
              <a:solidFill>
                <a:srgbClr val="0065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4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5" name="TextBox 154"/>
            <p:cNvSpPr txBox="1"/>
            <p:nvPr/>
          </p:nvSpPr>
          <p:spPr>
            <a:xfrm>
              <a:off x="7156885" y="2973906"/>
              <a:ext cx="8978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latin typeface="Arial Black" panose="020B0A04020102020204" pitchFamily="34" charset="0"/>
                  <a:cs typeface="Arial" panose="020B0604020202020204" pitchFamily="34" charset="0"/>
                </a:rPr>
                <a:t>ИНН</a:t>
              </a:r>
            </a:p>
          </p:txBody>
        </p:sp>
        <p:grpSp>
          <p:nvGrpSpPr>
            <p:cNvPr id="137" name="Группа 136"/>
            <p:cNvGrpSpPr/>
            <p:nvPr/>
          </p:nvGrpSpPr>
          <p:grpSpPr>
            <a:xfrm>
              <a:off x="6901489" y="3432588"/>
              <a:ext cx="2028874" cy="646331"/>
              <a:chOff x="467228" y="2794949"/>
              <a:chExt cx="2028874" cy="646331"/>
            </a:xfrm>
          </p:grpSpPr>
          <p:grpSp>
            <p:nvGrpSpPr>
              <p:cNvPr id="142" name="Группа 141"/>
              <p:cNvGrpSpPr/>
              <p:nvPr/>
            </p:nvGrpSpPr>
            <p:grpSpPr>
              <a:xfrm>
                <a:off x="467228" y="2935899"/>
                <a:ext cx="239026" cy="226084"/>
                <a:chOff x="7074617" y="2843365"/>
                <a:chExt cx="252543" cy="265843"/>
              </a:xfrm>
            </p:grpSpPr>
            <p:sp>
              <p:nvSpPr>
                <p:cNvPr id="144" name="Овал 143"/>
                <p:cNvSpPr/>
                <p:nvPr/>
              </p:nvSpPr>
              <p:spPr>
                <a:xfrm>
                  <a:off x="7074617" y="2843365"/>
                  <a:ext cx="252543" cy="265843"/>
                </a:xfrm>
                <a:prstGeom prst="ellipse">
                  <a:avLst/>
                </a:prstGeom>
                <a:solidFill>
                  <a:schemeClr val="bg1">
                    <a:lumMod val="95000"/>
                    <a:alpha val="58000"/>
                  </a:schemeClr>
                </a:solidFill>
                <a:ln w="19050">
                  <a:solidFill>
                    <a:srgbClr val="0065B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4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5" name="Овал 144"/>
                <p:cNvSpPr/>
                <p:nvPr/>
              </p:nvSpPr>
              <p:spPr>
                <a:xfrm>
                  <a:off x="7129433" y="2902724"/>
                  <a:ext cx="142911" cy="150437"/>
                </a:xfrm>
                <a:prstGeom prst="ellipse">
                  <a:avLst/>
                </a:prstGeom>
                <a:solidFill>
                  <a:srgbClr val="0065B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4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43" name="TextBox 142"/>
              <p:cNvSpPr txBox="1"/>
              <p:nvPr/>
            </p:nvSpPr>
            <p:spPr>
              <a:xfrm>
                <a:off x="706254" y="2794949"/>
                <a:ext cx="17898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Сумма платежа</a:t>
                </a:r>
              </a:p>
            </p:txBody>
          </p:sp>
        </p:grpSp>
        <p:pic>
          <p:nvPicPr>
            <p:cNvPr id="190" name="Рисунок 18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435" t="67157" r="46565" b="4843"/>
            <a:stretch/>
          </p:blipFill>
          <p:spPr>
            <a:xfrm>
              <a:off x="8205385" y="4202056"/>
              <a:ext cx="671006" cy="894675"/>
            </a:xfrm>
            <a:prstGeom prst="rect">
              <a:avLst/>
            </a:prstGeom>
          </p:spPr>
        </p:pic>
      </p:grpSp>
      <p:sp>
        <p:nvSpPr>
          <p:cNvPr id="67" name="Прямоугольник 66"/>
          <p:cNvSpPr/>
          <p:nvPr/>
        </p:nvSpPr>
        <p:spPr>
          <a:xfrm>
            <a:off x="4860031" y="1862898"/>
            <a:ext cx="3278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rgbClr val="0065B3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После внедрения ЕНС</a:t>
            </a:r>
            <a:r>
              <a:rPr lang="ru-RU" b="1" dirty="0">
                <a:solidFill>
                  <a:srgbClr val="0065B3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:</a:t>
            </a:r>
            <a:endParaRPr lang="ru-RU" b="1" dirty="0">
              <a:solidFill>
                <a:srgbClr val="0065B3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</a:endParaRPr>
          </a:p>
        </p:txBody>
      </p:sp>
      <p:grpSp>
        <p:nvGrpSpPr>
          <p:cNvPr id="70" name="Группа 69"/>
          <p:cNvGrpSpPr/>
          <p:nvPr/>
        </p:nvGrpSpPr>
        <p:grpSpPr>
          <a:xfrm>
            <a:off x="8664750" y="3787423"/>
            <a:ext cx="479250" cy="1372868"/>
            <a:chOff x="8502135" y="3764924"/>
            <a:chExt cx="479250" cy="1372868"/>
          </a:xfrm>
        </p:grpSpPr>
        <p:sp>
          <p:nvSpPr>
            <p:cNvPr id="71" name="Прямоугольник 70"/>
            <p:cNvSpPr/>
            <p:nvPr/>
          </p:nvSpPr>
          <p:spPr>
            <a:xfrm>
              <a:off x="8502135" y="3764924"/>
              <a:ext cx="479250" cy="967066"/>
            </a:xfrm>
            <a:prstGeom prst="rect">
              <a:avLst/>
            </a:prstGeom>
            <a:solidFill>
              <a:srgbClr val="0065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8502135" y="4731989"/>
              <a:ext cx="479250" cy="405803"/>
            </a:xfrm>
            <a:prstGeom prst="rect">
              <a:avLst/>
            </a:prstGeom>
            <a:gradFill flip="none" rotWithShape="1">
              <a:gsLst>
                <a:gs pos="46700">
                  <a:srgbClr val="DA0005"/>
                </a:gs>
                <a:gs pos="0">
                  <a:srgbClr val="D81921"/>
                </a:gs>
                <a:gs pos="100000">
                  <a:srgbClr val="94000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00" dirty="0" smtClean="0">
                  <a:latin typeface="Arial Black" panose="020B0A04020102020204" pitchFamily="34" charset="0"/>
                </a:rPr>
                <a:t>2</a:t>
              </a:r>
              <a:endParaRPr lang="ru-RU" sz="17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76" name="Прямоугольник 75"/>
          <p:cNvSpPr/>
          <p:nvPr/>
        </p:nvSpPr>
        <p:spPr>
          <a:xfrm>
            <a:off x="-9354" y="90403"/>
            <a:ext cx="272957" cy="825163"/>
          </a:xfrm>
          <a:prstGeom prst="rect">
            <a:avLst/>
          </a:prstGeom>
          <a:solidFill>
            <a:srgbClr val="D8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54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Прямоугольник 73"/>
          <p:cNvSpPr/>
          <p:nvPr/>
        </p:nvSpPr>
        <p:spPr>
          <a:xfrm>
            <a:off x="-9354" y="59512"/>
            <a:ext cx="272957" cy="825163"/>
          </a:xfrm>
          <a:prstGeom prst="rect">
            <a:avLst/>
          </a:prstGeom>
          <a:solidFill>
            <a:srgbClr val="D8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4" name="Пятиугольник 153"/>
          <p:cNvSpPr/>
          <p:nvPr/>
        </p:nvSpPr>
        <p:spPr>
          <a:xfrm rot="10800000">
            <a:off x="4911792" y="-2082"/>
            <a:ext cx="4232203" cy="5143500"/>
          </a:xfrm>
          <a:prstGeom prst="homePlate">
            <a:avLst>
              <a:gd name="adj" fmla="val 0"/>
            </a:avLst>
          </a:prstGeom>
          <a:solidFill>
            <a:srgbClr val="0065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Трапеция 1"/>
          <p:cNvSpPr/>
          <p:nvPr/>
        </p:nvSpPr>
        <p:spPr>
          <a:xfrm>
            <a:off x="5074505" y="2672110"/>
            <a:ext cx="2747818" cy="2472800"/>
          </a:xfrm>
          <a:prstGeom prst="trapezoid">
            <a:avLst>
              <a:gd name="adj" fmla="val 0"/>
            </a:avLst>
          </a:prstGeom>
          <a:solidFill>
            <a:schemeClr val="bg1"/>
          </a:solidFill>
          <a:ln w="57150">
            <a:solidFill>
              <a:srgbClr val="CF1A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Freeform 5">
            <a:extLst>
              <a:ext uri="{FF2B5EF4-FFF2-40B4-BE49-F238E27FC236}">
                <a16:creationId xmlns="" xmlns:a16="http://schemas.microsoft.com/office/drawing/2014/main" id="{2C2882BD-A573-4F9D-A400-2D99C6FAFD88}"/>
              </a:ext>
            </a:extLst>
          </p:cNvPr>
          <p:cNvSpPr/>
          <p:nvPr/>
        </p:nvSpPr>
        <p:spPr bwMode="auto">
          <a:xfrm>
            <a:off x="5082495" y="4929291"/>
            <a:ext cx="2723463" cy="212127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D81921"/>
          </a:solidFill>
          <a:ln>
            <a:noFill/>
          </a:ln>
        </p:spPr>
        <p:txBody>
          <a:bodyPr vert="horz" wrap="square" lIns="64462" tIns="32231" rIns="64462" bIns="32231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59" name="Группа 158"/>
          <p:cNvGrpSpPr/>
          <p:nvPr/>
        </p:nvGrpSpPr>
        <p:grpSpPr>
          <a:xfrm rot="10800000">
            <a:off x="7972134" y="2285996"/>
            <a:ext cx="1227090" cy="2924632"/>
            <a:chOff x="-29553" y="2563337"/>
            <a:chExt cx="1649225" cy="2647390"/>
          </a:xfrm>
        </p:grpSpPr>
        <p:sp>
          <p:nvSpPr>
            <p:cNvPr id="160" name="Равнобедренный треугольник 159"/>
            <p:cNvSpPr/>
            <p:nvPr/>
          </p:nvSpPr>
          <p:spPr>
            <a:xfrm rot="5400000">
              <a:off x="-502363" y="3088692"/>
              <a:ext cx="2647390" cy="1596680"/>
            </a:xfrm>
            <a:prstGeom prst="triangle">
              <a:avLst/>
            </a:prstGeom>
            <a:solidFill>
              <a:srgbClr val="D8192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1" name="Равнобедренный треугольник 160"/>
            <p:cNvSpPr/>
            <p:nvPr/>
          </p:nvSpPr>
          <p:spPr>
            <a:xfrm rot="5400000">
              <a:off x="-519238" y="3142897"/>
              <a:ext cx="2467639" cy="148826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</p:grpSp>
      <p:sp>
        <p:nvSpPr>
          <p:cNvPr id="67" name="Прямоугольник 66"/>
          <p:cNvSpPr/>
          <p:nvPr/>
        </p:nvSpPr>
        <p:spPr>
          <a:xfrm>
            <a:off x="262172" y="3422704"/>
            <a:ext cx="4560984" cy="166932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DB1921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0" rIns="72000" bIns="0" rtlCol="0" anchor="ctr"/>
          <a:lstStyle/>
          <a:p>
            <a:endParaRPr lang="ru-RU" sz="22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" name="Freeform 82"/>
          <p:cNvSpPr>
            <a:spLocks noEditPoints="1"/>
          </p:cNvSpPr>
          <p:nvPr/>
        </p:nvSpPr>
        <p:spPr bwMode="auto">
          <a:xfrm rot="8054995">
            <a:off x="456874" y="2894746"/>
            <a:ext cx="273854" cy="267400"/>
          </a:xfrm>
          <a:custGeom>
            <a:avLst/>
            <a:gdLst>
              <a:gd name="T0" fmla="*/ 3067 w 3267"/>
              <a:gd name="T1" fmla="*/ 195 h 3189"/>
              <a:gd name="T2" fmla="*/ 276 w 3267"/>
              <a:gd name="T3" fmla="*/ 1476 h 3189"/>
              <a:gd name="T4" fmla="*/ 1528 w 3267"/>
              <a:gd name="T5" fmla="*/ 1687 h 3189"/>
              <a:gd name="T6" fmla="*/ 1544 w 3267"/>
              <a:gd name="T7" fmla="*/ 1691 h 3189"/>
              <a:gd name="T8" fmla="*/ 1557 w 3267"/>
              <a:gd name="T9" fmla="*/ 1700 h 3189"/>
              <a:gd name="T10" fmla="*/ 1568 w 3267"/>
              <a:gd name="T11" fmla="*/ 1711 h 3189"/>
              <a:gd name="T12" fmla="*/ 1576 w 3267"/>
              <a:gd name="T13" fmla="*/ 1725 h 3189"/>
              <a:gd name="T14" fmla="*/ 1580 w 3267"/>
              <a:gd name="T15" fmla="*/ 1741 h 3189"/>
              <a:gd name="T16" fmla="*/ 1721 w 3267"/>
              <a:gd name="T17" fmla="*/ 2909 h 3189"/>
              <a:gd name="T18" fmla="*/ 3067 w 3267"/>
              <a:gd name="T19" fmla="*/ 195 h 3189"/>
              <a:gd name="T20" fmla="*/ 3207 w 3267"/>
              <a:gd name="T21" fmla="*/ 0 h 3189"/>
              <a:gd name="T22" fmla="*/ 3222 w 3267"/>
              <a:gd name="T23" fmla="*/ 2 h 3189"/>
              <a:gd name="T24" fmla="*/ 3236 w 3267"/>
              <a:gd name="T25" fmla="*/ 9 h 3189"/>
              <a:gd name="T26" fmla="*/ 3249 w 3267"/>
              <a:gd name="T27" fmla="*/ 18 h 3189"/>
              <a:gd name="T28" fmla="*/ 3258 w 3267"/>
              <a:gd name="T29" fmla="*/ 32 h 3189"/>
              <a:gd name="T30" fmla="*/ 3264 w 3267"/>
              <a:gd name="T31" fmla="*/ 46 h 3189"/>
              <a:gd name="T32" fmla="*/ 3267 w 3267"/>
              <a:gd name="T33" fmla="*/ 61 h 3189"/>
              <a:gd name="T34" fmla="*/ 3265 w 3267"/>
              <a:gd name="T35" fmla="*/ 76 h 3189"/>
              <a:gd name="T36" fmla="*/ 3260 w 3267"/>
              <a:gd name="T37" fmla="*/ 91 h 3189"/>
              <a:gd name="T38" fmla="*/ 1742 w 3267"/>
              <a:gd name="T39" fmla="*/ 3154 h 3189"/>
              <a:gd name="T40" fmla="*/ 1731 w 3267"/>
              <a:gd name="T41" fmla="*/ 3169 h 3189"/>
              <a:gd name="T42" fmla="*/ 1717 w 3267"/>
              <a:gd name="T43" fmla="*/ 3180 h 3189"/>
              <a:gd name="T44" fmla="*/ 1702 w 3267"/>
              <a:gd name="T45" fmla="*/ 3187 h 3189"/>
              <a:gd name="T46" fmla="*/ 1684 w 3267"/>
              <a:gd name="T47" fmla="*/ 3189 h 3189"/>
              <a:gd name="T48" fmla="*/ 1679 w 3267"/>
              <a:gd name="T49" fmla="*/ 3189 h 3189"/>
              <a:gd name="T50" fmla="*/ 1674 w 3267"/>
              <a:gd name="T51" fmla="*/ 3188 h 3189"/>
              <a:gd name="T52" fmla="*/ 1658 w 3267"/>
              <a:gd name="T53" fmla="*/ 3184 h 3189"/>
              <a:gd name="T54" fmla="*/ 1645 w 3267"/>
              <a:gd name="T55" fmla="*/ 3175 h 3189"/>
              <a:gd name="T56" fmla="*/ 1634 w 3267"/>
              <a:gd name="T57" fmla="*/ 3164 h 3189"/>
              <a:gd name="T58" fmla="*/ 1626 w 3267"/>
              <a:gd name="T59" fmla="*/ 3150 h 3189"/>
              <a:gd name="T60" fmla="*/ 1622 w 3267"/>
              <a:gd name="T61" fmla="*/ 3134 h 3189"/>
              <a:gd name="T62" fmla="*/ 1461 w 3267"/>
              <a:gd name="T63" fmla="*/ 1803 h 3189"/>
              <a:gd name="T64" fmla="*/ 51 w 3267"/>
              <a:gd name="T65" fmla="*/ 1567 h 3189"/>
              <a:gd name="T66" fmla="*/ 36 w 3267"/>
              <a:gd name="T67" fmla="*/ 1562 h 3189"/>
              <a:gd name="T68" fmla="*/ 22 w 3267"/>
              <a:gd name="T69" fmla="*/ 1554 h 3189"/>
              <a:gd name="T70" fmla="*/ 12 w 3267"/>
              <a:gd name="T71" fmla="*/ 1543 h 3189"/>
              <a:gd name="T72" fmla="*/ 4 w 3267"/>
              <a:gd name="T73" fmla="*/ 1528 h 3189"/>
              <a:gd name="T74" fmla="*/ 0 w 3267"/>
              <a:gd name="T75" fmla="*/ 1512 h 3189"/>
              <a:gd name="T76" fmla="*/ 0 w 3267"/>
              <a:gd name="T77" fmla="*/ 1496 h 3189"/>
              <a:gd name="T78" fmla="*/ 3 w 3267"/>
              <a:gd name="T79" fmla="*/ 1481 h 3189"/>
              <a:gd name="T80" fmla="*/ 11 w 3267"/>
              <a:gd name="T81" fmla="*/ 1467 h 3189"/>
              <a:gd name="T82" fmla="*/ 22 w 3267"/>
              <a:gd name="T83" fmla="*/ 1456 h 3189"/>
              <a:gd name="T84" fmla="*/ 36 w 3267"/>
              <a:gd name="T85" fmla="*/ 1447 h 3189"/>
              <a:gd name="T86" fmla="*/ 3177 w 3267"/>
              <a:gd name="T87" fmla="*/ 5 h 3189"/>
              <a:gd name="T88" fmla="*/ 3191 w 3267"/>
              <a:gd name="T89" fmla="*/ 0 h 3189"/>
              <a:gd name="T90" fmla="*/ 3207 w 3267"/>
              <a:gd name="T91" fmla="*/ 0 h 3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67" h="3189">
                <a:moveTo>
                  <a:pt x="3067" y="195"/>
                </a:moveTo>
                <a:lnTo>
                  <a:pt x="276" y="1476"/>
                </a:lnTo>
                <a:lnTo>
                  <a:pt x="1528" y="1687"/>
                </a:lnTo>
                <a:lnTo>
                  <a:pt x="1544" y="1691"/>
                </a:lnTo>
                <a:lnTo>
                  <a:pt x="1557" y="1700"/>
                </a:lnTo>
                <a:lnTo>
                  <a:pt x="1568" y="1711"/>
                </a:lnTo>
                <a:lnTo>
                  <a:pt x="1576" y="1725"/>
                </a:lnTo>
                <a:lnTo>
                  <a:pt x="1580" y="1741"/>
                </a:lnTo>
                <a:lnTo>
                  <a:pt x="1721" y="2909"/>
                </a:lnTo>
                <a:lnTo>
                  <a:pt x="3067" y="195"/>
                </a:lnTo>
                <a:close/>
                <a:moveTo>
                  <a:pt x="3207" y="0"/>
                </a:moveTo>
                <a:lnTo>
                  <a:pt x="3222" y="2"/>
                </a:lnTo>
                <a:lnTo>
                  <a:pt x="3236" y="9"/>
                </a:lnTo>
                <a:lnTo>
                  <a:pt x="3249" y="18"/>
                </a:lnTo>
                <a:lnTo>
                  <a:pt x="3258" y="32"/>
                </a:lnTo>
                <a:lnTo>
                  <a:pt x="3264" y="46"/>
                </a:lnTo>
                <a:lnTo>
                  <a:pt x="3267" y="61"/>
                </a:lnTo>
                <a:lnTo>
                  <a:pt x="3265" y="76"/>
                </a:lnTo>
                <a:lnTo>
                  <a:pt x="3260" y="91"/>
                </a:lnTo>
                <a:lnTo>
                  <a:pt x="1742" y="3154"/>
                </a:lnTo>
                <a:lnTo>
                  <a:pt x="1731" y="3169"/>
                </a:lnTo>
                <a:lnTo>
                  <a:pt x="1717" y="3180"/>
                </a:lnTo>
                <a:lnTo>
                  <a:pt x="1702" y="3187"/>
                </a:lnTo>
                <a:lnTo>
                  <a:pt x="1684" y="3189"/>
                </a:lnTo>
                <a:lnTo>
                  <a:pt x="1679" y="3189"/>
                </a:lnTo>
                <a:lnTo>
                  <a:pt x="1674" y="3188"/>
                </a:lnTo>
                <a:lnTo>
                  <a:pt x="1658" y="3184"/>
                </a:lnTo>
                <a:lnTo>
                  <a:pt x="1645" y="3175"/>
                </a:lnTo>
                <a:lnTo>
                  <a:pt x="1634" y="3164"/>
                </a:lnTo>
                <a:lnTo>
                  <a:pt x="1626" y="3150"/>
                </a:lnTo>
                <a:lnTo>
                  <a:pt x="1622" y="3134"/>
                </a:lnTo>
                <a:lnTo>
                  <a:pt x="1461" y="1803"/>
                </a:lnTo>
                <a:lnTo>
                  <a:pt x="51" y="1567"/>
                </a:lnTo>
                <a:lnTo>
                  <a:pt x="36" y="1562"/>
                </a:lnTo>
                <a:lnTo>
                  <a:pt x="22" y="1554"/>
                </a:lnTo>
                <a:lnTo>
                  <a:pt x="12" y="1543"/>
                </a:lnTo>
                <a:lnTo>
                  <a:pt x="4" y="1528"/>
                </a:lnTo>
                <a:lnTo>
                  <a:pt x="0" y="1512"/>
                </a:lnTo>
                <a:lnTo>
                  <a:pt x="0" y="1496"/>
                </a:lnTo>
                <a:lnTo>
                  <a:pt x="3" y="1481"/>
                </a:lnTo>
                <a:lnTo>
                  <a:pt x="11" y="1467"/>
                </a:lnTo>
                <a:lnTo>
                  <a:pt x="22" y="1456"/>
                </a:lnTo>
                <a:lnTo>
                  <a:pt x="36" y="1447"/>
                </a:lnTo>
                <a:lnTo>
                  <a:pt x="3177" y="5"/>
                </a:lnTo>
                <a:lnTo>
                  <a:pt x="3191" y="0"/>
                </a:lnTo>
                <a:lnTo>
                  <a:pt x="3207" y="0"/>
                </a:lnTo>
                <a:close/>
              </a:path>
            </a:pathLst>
          </a:custGeom>
          <a:solidFill>
            <a:schemeClr val="tx1">
              <a:alpha val="99000"/>
            </a:schemeClr>
          </a:solidFill>
          <a:ln w="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228506" y="77573"/>
            <a:ext cx="466986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200" dirty="0">
                <a:solidFill>
                  <a:srgbClr val="00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Система ЕНП не коснулась:</a:t>
            </a:r>
            <a:endParaRPr lang="ru-RU" sz="2200" dirty="0">
              <a:solidFill>
                <a:srgbClr val="000000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62172" y="555526"/>
            <a:ext cx="4560984" cy="708431"/>
            <a:chOff x="216388" y="555526"/>
            <a:chExt cx="4560984" cy="70843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16388" y="555526"/>
              <a:ext cx="4560984" cy="70843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0065B3"/>
              </a:solidFill>
              <a:prstDash val="solid"/>
            </a:ln>
            <a:effectLst>
              <a:outerShdw blurRad="63500" dist="25400" sx="102000" sy="102000" algn="ctr" rotWithShape="0">
                <a:sysClr val="windowText" lastClr="000000">
                  <a:alpha val="6000"/>
                </a:sysClr>
              </a:outerShdw>
            </a:effectLst>
          </p:spPr>
          <p:txBody>
            <a:bodyPr lIns="72000" tIns="0" rIns="72000" bIns="0" rtlCol="0" anchor="ctr"/>
            <a:lstStyle/>
            <a:p>
              <a:endParaRPr lang="ru-RU" sz="2200" b="1" dirty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93893" y="668651"/>
              <a:ext cx="432048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65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65B3"/>
                  </a:solidFill>
                  <a:latin typeface="Arial Black" panose="020B0A04020102020204" pitchFamily="34" charset="0"/>
                </a:rPr>
                <a:t>1</a:t>
              </a:r>
              <a:endParaRPr lang="ru-RU" dirty="0">
                <a:solidFill>
                  <a:srgbClr val="0065B3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725941" y="595813"/>
              <a:ext cx="377405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>
                  <a:solidFill>
                    <a:srgbClr val="000000"/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НДФЛ с выплат иностранцам, которые работают по патенту</a:t>
              </a:r>
            </a:p>
          </p:txBody>
        </p:sp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5270" y="649477"/>
              <a:ext cx="520528" cy="520528"/>
            </a:xfrm>
            <a:prstGeom prst="rect">
              <a:avLst/>
            </a:prstGeom>
          </p:spPr>
        </p:pic>
      </p:grpSp>
      <p:grpSp>
        <p:nvGrpSpPr>
          <p:cNvPr id="19" name="Группа 18"/>
          <p:cNvGrpSpPr/>
          <p:nvPr/>
        </p:nvGrpSpPr>
        <p:grpSpPr>
          <a:xfrm>
            <a:off x="262172" y="1376352"/>
            <a:ext cx="4560984" cy="708431"/>
            <a:chOff x="216388" y="555526"/>
            <a:chExt cx="4560984" cy="708431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216388" y="555526"/>
              <a:ext cx="4560984" cy="70843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0065B3"/>
              </a:solidFill>
              <a:prstDash val="solid"/>
            </a:ln>
            <a:effectLst>
              <a:outerShdw blurRad="63500" dist="25400" sx="102000" sy="102000" algn="ctr" rotWithShape="0">
                <a:sysClr val="windowText" lastClr="000000">
                  <a:alpha val="6000"/>
                </a:sysClr>
              </a:outerShdw>
            </a:effectLst>
          </p:spPr>
          <p:txBody>
            <a:bodyPr lIns="72000" tIns="0" rIns="72000" bIns="0" rtlCol="0" anchor="ctr"/>
            <a:lstStyle/>
            <a:p>
              <a:endParaRPr lang="ru-RU" sz="2200" b="1" dirty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93893" y="668651"/>
              <a:ext cx="432048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65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65B3"/>
                  </a:solidFill>
                  <a:latin typeface="Arial Black" panose="020B0A04020102020204" pitchFamily="34" charset="0"/>
                </a:rPr>
                <a:t>2</a:t>
              </a:r>
              <a:endParaRPr lang="ru-RU" dirty="0">
                <a:solidFill>
                  <a:srgbClr val="0065B3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725941" y="595813"/>
              <a:ext cx="377405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>
                  <a:solidFill>
                    <a:srgbClr val="000000"/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госпошлины, по которым нет исполнительного документа из суда</a:t>
              </a:r>
            </a:p>
          </p:txBody>
        </p:sp>
      </p:grpSp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5106" y="1478085"/>
            <a:ext cx="507229" cy="507229"/>
          </a:xfrm>
          <a:prstGeom prst="rect">
            <a:avLst/>
          </a:prstGeom>
        </p:spPr>
      </p:pic>
      <p:grpSp>
        <p:nvGrpSpPr>
          <p:cNvPr id="25" name="Группа 24"/>
          <p:cNvGrpSpPr/>
          <p:nvPr/>
        </p:nvGrpSpPr>
        <p:grpSpPr>
          <a:xfrm>
            <a:off x="262172" y="2194303"/>
            <a:ext cx="4560984" cy="1117505"/>
            <a:chOff x="216388" y="555526"/>
            <a:chExt cx="4560984" cy="1117505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216388" y="555526"/>
              <a:ext cx="4560984" cy="1117505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0065B3"/>
              </a:solidFill>
              <a:prstDash val="solid"/>
            </a:ln>
            <a:effectLst>
              <a:outerShdw blurRad="63500" dist="25400" sx="102000" sy="102000" algn="ctr" rotWithShape="0">
                <a:sysClr val="windowText" lastClr="000000">
                  <a:alpha val="6000"/>
                </a:sysClr>
              </a:outerShdw>
            </a:effectLst>
          </p:spPr>
          <p:txBody>
            <a:bodyPr lIns="72000" tIns="0" rIns="72000" bIns="0" rtlCol="0" anchor="ctr"/>
            <a:lstStyle/>
            <a:p>
              <a:endParaRPr lang="ru-RU" sz="2200" b="1" dirty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293893" y="668651"/>
              <a:ext cx="432048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65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65B3"/>
                  </a:solidFill>
                  <a:latin typeface="Arial Black" panose="020B0A04020102020204" pitchFamily="34" charset="0"/>
                </a:rPr>
                <a:t>3</a:t>
              </a:r>
              <a:endParaRPr lang="ru-RU" dirty="0">
                <a:solidFill>
                  <a:srgbClr val="0065B3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725941" y="595813"/>
              <a:ext cx="3774051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 smtClean="0">
                  <a:solidFill>
                    <a:srgbClr val="000000"/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взносов </a:t>
              </a:r>
              <a:r>
                <a:rPr lang="ru-RU" sz="1600" dirty="0">
                  <a:solidFill>
                    <a:srgbClr val="000000"/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на обязательное </a:t>
              </a:r>
              <a:r>
                <a:rPr lang="ru-RU" sz="1600" dirty="0" smtClean="0">
                  <a:solidFill>
                    <a:srgbClr val="000000"/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страхование </a:t>
              </a:r>
              <a:r>
                <a:rPr lang="ru-RU" sz="1600" dirty="0">
                  <a:solidFill>
                    <a:srgbClr val="000000"/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сотрудников от несчастных случаев на производстве и профессиональных заболеваний</a:t>
              </a:r>
            </a:p>
          </p:txBody>
        </p:sp>
      </p:grpSp>
      <p:pic>
        <p:nvPicPr>
          <p:cNvPr id="30" name="Рисунок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885" y="2481046"/>
            <a:ext cx="516859" cy="516859"/>
          </a:xfrm>
          <a:prstGeom prst="rect">
            <a:avLst/>
          </a:prstGeom>
        </p:spPr>
      </p:pic>
      <p:grpSp>
        <p:nvGrpSpPr>
          <p:cNvPr id="64" name="Группа 63"/>
          <p:cNvGrpSpPr/>
          <p:nvPr/>
        </p:nvGrpSpPr>
        <p:grpSpPr>
          <a:xfrm>
            <a:off x="423006" y="3460742"/>
            <a:ext cx="2292935" cy="356105"/>
            <a:chOff x="340346" y="3435846"/>
            <a:chExt cx="2292935" cy="356105"/>
          </a:xfrm>
        </p:grpSpPr>
        <p:pic>
          <p:nvPicPr>
            <p:cNvPr id="36" name="Рисунок 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346" y="3450361"/>
              <a:ext cx="341590" cy="341590"/>
            </a:xfrm>
            <a:prstGeom prst="rect">
              <a:avLst/>
            </a:prstGeom>
          </p:spPr>
        </p:pic>
        <p:sp>
          <p:nvSpPr>
            <p:cNvPr id="37" name="TextBox 36"/>
            <p:cNvSpPr txBox="1"/>
            <p:nvPr/>
          </p:nvSpPr>
          <p:spPr>
            <a:xfrm>
              <a:off x="689065" y="3435846"/>
              <a:ext cx="19442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latin typeface="Arial Narrow" panose="020B0606020202030204" pitchFamily="34" charset="0"/>
                </a:rPr>
                <a:t>Новые реквизиты</a:t>
              </a:r>
              <a:endParaRPr lang="ru-RU" sz="1600" b="1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38" name="Freeform 82"/>
          <p:cNvSpPr>
            <a:spLocks noEditPoints="1"/>
          </p:cNvSpPr>
          <p:nvPr/>
        </p:nvSpPr>
        <p:spPr bwMode="auto">
          <a:xfrm rot="8044495">
            <a:off x="436329" y="2847537"/>
            <a:ext cx="322428" cy="314829"/>
          </a:xfrm>
          <a:custGeom>
            <a:avLst/>
            <a:gdLst>
              <a:gd name="T0" fmla="*/ 3067 w 3267"/>
              <a:gd name="T1" fmla="*/ 195 h 3189"/>
              <a:gd name="T2" fmla="*/ 276 w 3267"/>
              <a:gd name="T3" fmla="*/ 1476 h 3189"/>
              <a:gd name="T4" fmla="*/ 1528 w 3267"/>
              <a:gd name="T5" fmla="*/ 1687 h 3189"/>
              <a:gd name="T6" fmla="*/ 1544 w 3267"/>
              <a:gd name="T7" fmla="*/ 1691 h 3189"/>
              <a:gd name="T8" fmla="*/ 1557 w 3267"/>
              <a:gd name="T9" fmla="*/ 1700 h 3189"/>
              <a:gd name="T10" fmla="*/ 1568 w 3267"/>
              <a:gd name="T11" fmla="*/ 1711 h 3189"/>
              <a:gd name="T12" fmla="*/ 1576 w 3267"/>
              <a:gd name="T13" fmla="*/ 1725 h 3189"/>
              <a:gd name="T14" fmla="*/ 1580 w 3267"/>
              <a:gd name="T15" fmla="*/ 1741 h 3189"/>
              <a:gd name="T16" fmla="*/ 1721 w 3267"/>
              <a:gd name="T17" fmla="*/ 2909 h 3189"/>
              <a:gd name="T18" fmla="*/ 3067 w 3267"/>
              <a:gd name="T19" fmla="*/ 195 h 3189"/>
              <a:gd name="T20" fmla="*/ 3207 w 3267"/>
              <a:gd name="T21" fmla="*/ 0 h 3189"/>
              <a:gd name="T22" fmla="*/ 3222 w 3267"/>
              <a:gd name="T23" fmla="*/ 2 h 3189"/>
              <a:gd name="T24" fmla="*/ 3236 w 3267"/>
              <a:gd name="T25" fmla="*/ 9 h 3189"/>
              <a:gd name="T26" fmla="*/ 3249 w 3267"/>
              <a:gd name="T27" fmla="*/ 18 h 3189"/>
              <a:gd name="T28" fmla="*/ 3258 w 3267"/>
              <a:gd name="T29" fmla="*/ 32 h 3189"/>
              <a:gd name="T30" fmla="*/ 3264 w 3267"/>
              <a:gd name="T31" fmla="*/ 46 h 3189"/>
              <a:gd name="T32" fmla="*/ 3267 w 3267"/>
              <a:gd name="T33" fmla="*/ 61 h 3189"/>
              <a:gd name="T34" fmla="*/ 3265 w 3267"/>
              <a:gd name="T35" fmla="*/ 76 h 3189"/>
              <a:gd name="T36" fmla="*/ 3260 w 3267"/>
              <a:gd name="T37" fmla="*/ 91 h 3189"/>
              <a:gd name="T38" fmla="*/ 1742 w 3267"/>
              <a:gd name="T39" fmla="*/ 3154 h 3189"/>
              <a:gd name="T40" fmla="*/ 1731 w 3267"/>
              <a:gd name="T41" fmla="*/ 3169 h 3189"/>
              <a:gd name="T42" fmla="*/ 1717 w 3267"/>
              <a:gd name="T43" fmla="*/ 3180 h 3189"/>
              <a:gd name="T44" fmla="*/ 1702 w 3267"/>
              <a:gd name="T45" fmla="*/ 3187 h 3189"/>
              <a:gd name="T46" fmla="*/ 1684 w 3267"/>
              <a:gd name="T47" fmla="*/ 3189 h 3189"/>
              <a:gd name="T48" fmla="*/ 1679 w 3267"/>
              <a:gd name="T49" fmla="*/ 3189 h 3189"/>
              <a:gd name="T50" fmla="*/ 1674 w 3267"/>
              <a:gd name="T51" fmla="*/ 3188 h 3189"/>
              <a:gd name="T52" fmla="*/ 1658 w 3267"/>
              <a:gd name="T53" fmla="*/ 3184 h 3189"/>
              <a:gd name="T54" fmla="*/ 1645 w 3267"/>
              <a:gd name="T55" fmla="*/ 3175 h 3189"/>
              <a:gd name="T56" fmla="*/ 1634 w 3267"/>
              <a:gd name="T57" fmla="*/ 3164 h 3189"/>
              <a:gd name="T58" fmla="*/ 1626 w 3267"/>
              <a:gd name="T59" fmla="*/ 3150 h 3189"/>
              <a:gd name="T60" fmla="*/ 1622 w 3267"/>
              <a:gd name="T61" fmla="*/ 3134 h 3189"/>
              <a:gd name="T62" fmla="*/ 1461 w 3267"/>
              <a:gd name="T63" fmla="*/ 1803 h 3189"/>
              <a:gd name="T64" fmla="*/ 51 w 3267"/>
              <a:gd name="T65" fmla="*/ 1567 h 3189"/>
              <a:gd name="T66" fmla="*/ 36 w 3267"/>
              <a:gd name="T67" fmla="*/ 1562 h 3189"/>
              <a:gd name="T68" fmla="*/ 22 w 3267"/>
              <a:gd name="T69" fmla="*/ 1554 h 3189"/>
              <a:gd name="T70" fmla="*/ 12 w 3267"/>
              <a:gd name="T71" fmla="*/ 1543 h 3189"/>
              <a:gd name="T72" fmla="*/ 4 w 3267"/>
              <a:gd name="T73" fmla="*/ 1528 h 3189"/>
              <a:gd name="T74" fmla="*/ 0 w 3267"/>
              <a:gd name="T75" fmla="*/ 1512 h 3189"/>
              <a:gd name="T76" fmla="*/ 0 w 3267"/>
              <a:gd name="T77" fmla="*/ 1496 h 3189"/>
              <a:gd name="T78" fmla="*/ 3 w 3267"/>
              <a:gd name="T79" fmla="*/ 1481 h 3189"/>
              <a:gd name="T80" fmla="*/ 11 w 3267"/>
              <a:gd name="T81" fmla="*/ 1467 h 3189"/>
              <a:gd name="T82" fmla="*/ 22 w 3267"/>
              <a:gd name="T83" fmla="*/ 1456 h 3189"/>
              <a:gd name="T84" fmla="*/ 36 w 3267"/>
              <a:gd name="T85" fmla="*/ 1447 h 3189"/>
              <a:gd name="T86" fmla="*/ 3177 w 3267"/>
              <a:gd name="T87" fmla="*/ 5 h 3189"/>
              <a:gd name="T88" fmla="*/ 3191 w 3267"/>
              <a:gd name="T89" fmla="*/ 0 h 3189"/>
              <a:gd name="T90" fmla="*/ 3207 w 3267"/>
              <a:gd name="T91" fmla="*/ 0 h 3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67" h="3189">
                <a:moveTo>
                  <a:pt x="3067" y="195"/>
                </a:moveTo>
                <a:lnTo>
                  <a:pt x="276" y="1476"/>
                </a:lnTo>
                <a:lnTo>
                  <a:pt x="1528" y="1687"/>
                </a:lnTo>
                <a:lnTo>
                  <a:pt x="1544" y="1691"/>
                </a:lnTo>
                <a:lnTo>
                  <a:pt x="1557" y="1700"/>
                </a:lnTo>
                <a:lnTo>
                  <a:pt x="1568" y="1711"/>
                </a:lnTo>
                <a:lnTo>
                  <a:pt x="1576" y="1725"/>
                </a:lnTo>
                <a:lnTo>
                  <a:pt x="1580" y="1741"/>
                </a:lnTo>
                <a:lnTo>
                  <a:pt x="1721" y="2909"/>
                </a:lnTo>
                <a:lnTo>
                  <a:pt x="3067" y="195"/>
                </a:lnTo>
                <a:close/>
                <a:moveTo>
                  <a:pt x="3207" y="0"/>
                </a:moveTo>
                <a:lnTo>
                  <a:pt x="3222" y="2"/>
                </a:lnTo>
                <a:lnTo>
                  <a:pt x="3236" y="9"/>
                </a:lnTo>
                <a:lnTo>
                  <a:pt x="3249" y="18"/>
                </a:lnTo>
                <a:lnTo>
                  <a:pt x="3258" y="32"/>
                </a:lnTo>
                <a:lnTo>
                  <a:pt x="3264" y="46"/>
                </a:lnTo>
                <a:lnTo>
                  <a:pt x="3267" y="61"/>
                </a:lnTo>
                <a:lnTo>
                  <a:pt x="3265" y="76"/>
                </a:lnTo>
                <a:lnTo>
                  <a:pt x="3260" y="91"/>
                </a:lnTo>
                <a:lnTo>
                  <a:pt x="1742" y="3154"/>
                </a:lnTo>
                <a:lnTo>
                  <a:pt x="1731" y="3169"/>
                </a:lnTo>
                <a:lnTo>
                  <a:pt x="1717" y="3180"/>
                </a:lnTo>
                <a:lnTo>
                  <a:pt x="1702" y="3187"/>
                </a:lnTo>
                <a:lnTo>
                  <a:pt x="1684" y="3189"/>
                </a:lnTo>
                <a:lnTo>
                  <a:pt x="1679" y="3189"/>
                </a:lnTo>
                <a:lnTo>
                  <a:pt x="1674" y="3188"/>
                </a:lnTo>
                <a:lnTo>
                  <a:pt x="1658" y="3184"/>
                </a:lnTo>
                <a:lnTo>
                  <a:pt x="1645" y="3175"/>
                </a:lnTo>
                <a:lnTo>
                  <a:pt x="1634" y="3164"/>
                </a:lnTo>
                <a:lnTo>
                  <a:pt x="1626" y="3150"/>
                </a:lnTo>
                <a:lnTo>
                  <a:pt x="1622" y="3134"/>
                </a:lnTo>
                <a:lnTo>
                  <a:pt x="1461" y="1803"/>
                </a:lnTo>
                <a:lnTo>
                  <a:pt x="51" y="1567"/>
                </a:lnTo>
                <a:lnTo>
                  <a:pt x="36" y="1562"/>
                </a:lnTo>
                <a:lnTo>
                  <a:pt x="22" y="1554"/>
                </a:lnTo>
                <a:lnTo>
                  <a:pt x="12" y="1543"/>
                </a:lnTo>
                <a:lnTo>
                  <a:pt x="4" y="1528"/>
                </a:lnTo>
                <a:lnTo>
                  <a:pt x="0" y="1512"/>
                </a:lnTo>
                <a:lnTo>
                  <a:pt x="0" y="1496"/>
                </a:lnTo>
                <a:lnTo>
                  <a:pt x="3" y="1481"/>
                </a:lnTo>
                <a:lnTo>
                  <a:pt x="11" y="1467"/>
                </a:lnTo>
                <a:lnTo>
                  <a:pt x="22" y="1456"/>
                </a:lnTo>
                <a:lnTo>
                  <a:pt x="36" y="1447"/>
                </a:lnTo>
                <a:lnTo>
                  <a:pt x="3177" y="5"/>
                </a:lnTo>
                <a:lnTo>
                  <a:pt x="3191" y="0"/>
                </a:lnTo>
                <a:lnTo>
                  <a:pt x="3207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5" name="Группа 44"/>
          <p:cNvGrpSpPr/>
          <p:nvPr/>
        </p:nvGrpSpPr>
        <p:grpSpPr>
          <a:xfrm>
            <a:off x="3574540" y="3488439"/>
            <a:ext cx="684757" cy="739495"/>
            <a:chOff x="3391468" y="3344423"/>
            <a:chExt cx="684757" cy="739495"/>
          </a:xfrm>
        </p:grpSpPr>
        <p:pic>
          <p:nvPicPr>
            <p:cNvPr id="39" name="Рисунок 3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1468" y="3399161"/>
              <a:ext cx="684757" cy="684757"/>
            </a:xfrm>
            <a:prstGeom prst="rect">
              <a:avLst/>
            </a:prstGeom>
          </p:spPr>
        </p:pic>
        <p:pic>
          <p:nvPicPr>
            <p:cNvPr id="44" name="Рисунок 43" descr="https://rassvetnews.ru/wp-content/uploads/2020/11/pfr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92" t="3912" r="22292" b="2287"/>
            <a:stretch>
              <a:fillRect/>
            </a:stretch>
          </p:blipFill>
          <p:spPr bwMode="auto">
            <a:xfrm>
              <a:off x="3511482" y="3344423"/>
              <a:ext cx="444728" cy="444728"/>
            </a:xfrm>
            <a:custGeom>
              <a:avLst/>
              <a:gdLst>
                <a:gd name="connsiteX0" fmla="*/ 605182 w 1210364"/>
                <a:gd name="connsiteY0" fmla="*/ 0 h 1210364"/>
                <a:gd name="connsiteX1" fmla="*/ 1210364 w 1210364"/>
                <a:gd name="connsiteY1" fmla="*/ 605182 h 1210364"/>
                <a:gd name="connsiteX2" fmla="*/ 605182 w 1210364"/>
                <a:gd name="connsiteY2" fmla="*/ 1210364 h 1210364"/>
                <a:gd name="connsiteX3" fmla="*/ 0 w 1210364"/>
                <a:gd name="connsiteY3" fmla="*/ 605182 h 1210364"/>
                <a:gd name="connsiteX4" fmla="*/ 605182 w 1210364"/>
                <a:gd name="connsiteY4" fmla="*/ 0 h 1210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0364" h="1210364">
                  <a:moveTo>
                    <a:pt x="605182" y="0"/>
                  </a:moveTo>
                  <a:cubicBezTo>
                    <a:pt x="939415" y="0"/>
                    <a:pt x="1210364" y="270949"/>
                    <a:pt x="1210364" y="605182"/>
                  </a:cubicBezTo>
                  <a:cubicBezTo>
                    <a:pt x="1210364" y="939415"/>
                    <a:pt x="939415" y="1210364"/>
                    <a:pt x="605182" y="1210364"/>
                  </a:cubicBezTo>
                  <a:cubicBezTo>
                    <a:pt x="270949" y="1210364"/>
                    <a:pt x="0" y="939415"/>
                    <a:pt x="0" y="605182"/>
                  </a:cubicBezTo>
                  <a:cubicBezTo>
                    <a:pt x="0" y="270949"/>
                    <a:pt x="270949" y="0"/>
                    <a:pt x="605182" y="0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8" name="Группа 47"/>
          <p:cNvGrpSpPr/>
          <p:nvPr/>
        </p:nvGrpSpPr>
        <p:grpSpPr>
          <a:xfrm>
            <a:off x="3574540" y="4315287"/>
            <a:ext cx="684757" cy="776743"/>
            <a:chOff x="3391468" y="4315287"/>
            <a:chExt cx="684757" cy="776743"/>
          </a:xfrm>
        </p:grpSpPr>
        <p:pic>
          <p:nvPicPr>
            <p:cNvPr id="40" name="Рисунок 3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1468" y="4407273"/>
              <a:ext cx="684757" cy="684757"/>
            </a:xfrm>
            <a:prstGeom prst="rect">
              <a:avLst/>
            </a:prstGeom>
          </p:spPr>
        </p:pic>
        <p:pic>
          <p:nvPicPr>
            <p:cNvPr id="50" name="Рисунок 49" descr="http://tvchernomorsk.ru/wp-content/uploads/2020/03/pprmvapchsvyku43p77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28" t="2027" r="15296" b="2027"/>
            <a:stretch>
              <a:fillRect/>
            </a:stretch>
          </p:blipFill>
          <p:spPr bwMode="auto">
            <a:xfrm>
              <a:off x="3511482" y="4315287"/>
              <a:ext cx="444728" cy="444728"/>
            </a:xfrm>
            <a:custGeom>
              <a:avLst/>
              <a:gdLst>
                <a:gd name="connsiteX0" fmla="*/ 1499709 w 2999418"/>
                <a:gd name="connsiteY0" fmla="*/ 0 h 2999418"/>
                <a:gd name="connsiteX1" fmla="*/ 2999418 w 2999418"/>
                <a:gd name="connsiteY1" fmla="*/ 1499709 h 2999418"/>
                <a:gd name="connsiteX2" fmla="*/ 1499709 w 2999418"/>
                <a:gd name="connsiteY2" fmla="*/ 2999418 h 2999418"/>
                <a:gd name="connsiteX3" fmla="*/ 0 w 2999418"/>
                <a:gd name="connsiteY3" fmla="*/ 1499709 h 2999418"/>
                <a:gd name="connsiteX4" fmla="*/ 1499709 w 2999418"/>
                <a:gd name="connsiteY4" fmla="*/ 0 h 299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9418" h="2999418">
                  <a:moveTo>
                    <a:pt x="1499709" y="0"/>
                  </a:moveTo>
                  <a:cubicBezTo>
                    <a:pt x="2327975" y="0"/>
                    <a:pt x="2999418" y="671443"/>
                    <a:pt x="2999418" y="1499709"/>
                  </a:cubicBezTo>
                  <a:cubicBezTo>
                    <a:pt x="2999418" y="2327975"/>
                    <a:pt x="2327975" y="2999418"/>
                    <a:pt x="1499709" y="2999418"/>
                  </a:cubicBezTo>
                  <a:cubicBezTo>
                    <a:pt x="671443" y="2999418"/>
                    <a:pt x="0" y="2327975"/>
                    <a:pt x="0" y="1499709"/>
                  </a:cubicBezTo>
                  <a:cubicBezTo>
                    <a:pt x="0" y="671443"/>
                    <a:pt x="671443" y="0"/>
                    <a:pt x="1499709" y="0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2" name="TextBox 51"/>
          <p:cNvSpPr txBox="1"/>
          <p:nvPr/>
        </p:nvSpPr>
        <p:spPr>
          <a:xfrm>
            <a:off x="4128428" y="3718429"/>
            <a:ext cx="694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Arial Narrow" panose="020B0606020202030204" pitchFamily="34" charset="0"/>
              </a:rPr>
              <a:t>ПФР</a:t>
            </a:r>
            <a:endParaRPr lang="ru-RU" sz="1600" b="1" dirty="0">
              <a:latin typeface="Arial Narrow" panose="020B060602020203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128428" y="4590738"/>
            <a:ext cx="694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Arial Narrow" panose="020B0606020202030204" pitchFamily="34" charset="0"/>
              </a:rPr>
              <a:t>ФСС</a:t>
            </a:r>
            <a:endParaRPr lang="ru-RU" sz="1600" b="1" dirty="0">
              <a:latin typeface="Arial Narrow" panose="020B0606020202030204" pitchFamily="34" charset="0"/>
            </a:endParaRPr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03" y="3651870"/>
            <a:ext cx="1340289" cy="1340289"/>
          </a:xfrm>
          <a:prstGeom prst="rect">
            <a:avLst/>
          </a:prstGeom>
        </p:spPr>
      </p:pic>
      <p:sp>
        <p:nvSpPr>
          <p:cNvPr id="65" name="Прямоугольник 64"/>
          <p:cNvSpPr/>
          <p:nvPr/>
        </p:nvSpPr>
        <p:spPr>
          <a:xfrm>
            <a:off x="372311" y="4703541"/>
            <a:ext cx="2436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Arial Narrow" panose="020B0606020202030204" pitchFamily="34" charset="0"/>
              </a:rPr>
              <a:t>Социальный фонд России</a:t>
            </a:r>
          </a:p>
        </p:txBody>
      </p:sp>
      <p:grpSp>
        <p:nvGrpSpPr>
          <p:cNvPr id="70" name="Group 790"/>
          <p:cNvGrpSpPr/>
          <p:nvPr/>
        </p:nvGrpSpPr>
        <p:grpSpPr>
          <a:xfrm>
            <a:off x="3692475" y="3475257"/>
            <a:ext cx="463164" cy="463164"/>
            <a:chOff x="9129713" y="4246563"/>
            <a:chExt cx="528638" cy="528638"/>
          </a:xfrm>
          <a:solidFill>
            <a:srgbClr val="DB1921"/>
          </a:solidFill>
        </p:grpSpPr>
        <p:sp>
          <p:nvSpPr>
            <p:cNvPr id="71" name="Freeform 234"/>
            <p:cNvSpPr>
              <a:spLocks noEditPoints="1"/>
            </p:cNvSpPr>
            <p:nvPr/>
          </p:nvSpPr>
          <p:spPr bwMode="auto">
            <a:xfrm>
              <a:off x="9129713" y="4246563"/>
              <a:ext cx="528638" cy="528638"/>
            </a:xfrm>
            <a:custGeom>
              <a:avLst/>
              <a:gdLst>
                <a:gd name="T0" fmla="*/ 1399 w 3333"/>
                <a:gd name="T1" fmla="*/ 214 h 3334"/>
                <a:gd name="T2" fmla="*/ 1061 w 3333"/>
                <a:gd name="T3" fmla="*/ 319 h 3334"/>
                <a:gd name="T4" fmla="*/ 757 w 3333"/>
                <a:gd name="T5" fmla="*/ 503 h 3334"/>
                <a:gd name="T6" fmla="*/ 504 w 3333"/>
                <a:gd name="T7" fmla="*/ 756 h 3334"/>
                <a:gd name="T8" fmla="*/ 324 w 3333"/>
                <a:gd name="T9" fmla="*/ 1052 h 3334"/>
                <a:gd name="T10" fmla="*/ 219 w 3333"/>
                <a:gd name="T11" fmla="*/ 1375 h 3334"/>
                <a:gd name="T12" fmla="*/ 191 w 3333"/>
                <a:gd name="T13" fmla="*/ 1710 h 3334"/>
                <a:gd name="T14" fmla="*/ 238 w 3333"/>
                <a:gd name="T15" fmla="*/ 2043 h 3334"/>
                <a:gd name="T16" fmla="*/ 361 w 3333"/>
                <a:gd name="T17" fmla="*/ 2359 h 3334"/>
                <a:gd name="T18" fmla="*/ 561 w 3333"/>
                <a:gd name="T19" fmla="*/ 2647 h 3334"/>
                <a:gd name="T20" fmla="*/ 829 w 3333"/>
                <a:gd name="T21" fmla="*/ 2885 h 3334"/>
                <a:gd name="T22" fmla="*/ 1143 w 3333"/>
                <a:gd name="T23" fmla="*/ 3050 h 3334"/>
                <a:gd name="T24" fmla="*/ 1487 w 3333"/>
                <a:gd name="T25" fmla="*/ 3134 h 3334"/>
                <a:gd name="T26" fmla="*/ 1847 w 3333"/>
                <a:gd name="T27" fmla="*/ 3134 h 3334"/>
                <a:gd name="T28" fmla="*/ 2191 w 3333"/>
                <a:gd name="T29" fmla="*/ 3050 h 3334"/>
                <a:gd name="T30" fmla="*/ 2504 w 3333"/>
                <a:gd name="T31" fmla="*/ 2885 h 3334"/>
                <a:gd name="T32" fmla="*/ 2773 w 3333"/>
                <a:gd name="T33" fmla="*/ 2647 h 3334"/>
                <a:gd name="T34" fmla="*/ 2972 w 3333"/>
                <a:gd name="T35" fmla="*/ 2359 h 3334"/>
                <a:gd name="T36" fmla="*/ 3095 w 3333"/>
                <a:gd name="T37" fmla="*/ 2043 h 3334"/>
                <a:gd name="T38" fmla="*/ 3142 w 3333"/>
                <a:gd name="T39" fmla="*/ 1710 h 3334"/>
                <a:gd name="T40" fmla="*/ 3114 w 3333"/>
                <a:gd name="T41" fmla="*/ 1375 h 3334"/>
                <a:gd name="T42" fmla="*/ 3010 w 3333"/>
                <a:gd name="T43" fmla="*/ 1052 h 3334"/>
                <a:gd name="T44" fmla="*/ 2829 w 3333"/>
                <a:gd name="T45" fmla="*/ 756 h 3334"/>
                <a:gd name="T46" fmla="*/ 2576 w 3333"/>
                <a:gd name="T47" fmla="*/ 503 h 3334"/>
                <a:gd name="T48" fmla="*/ 2272 w 3333"/>
                <a:gd name="T49" fmla="*/ 319 h 3334"/>
                <a:gd name="T50" fmla="*/ 1935 w 3333"/>
                <a:gd name="T51" fmla="*/ 214 h 3334"/>
                <a:gd name="T52" fmla="*/ 1666 w 3333"/>
                <a:gd name="T53" fmla="*/ 0 h 3334"/>
                <a:gd name="T54" fmla="*/ 2040 w 3333"/>
                <a:gd name="T55" fmla="*/ 42 h 3334"/>
                <a:gd name="T56" fmla="*/ 2389 w 3333"/>
                <a:gd name="T57" fmla="*/ 165 h 3334"/>
                <a:gd name="T58" fmla="*/ 2704 w 3333"/>
                <a:gd name="T59" fmla="*/ 363 h 3334"/>
                <a:gd name="T60" fmla="*/ 2972 w 3333"/>
                <a:gd name="T61" fmla="*/ 630 h 3334"/>
                <a:gd name="T62" fmla="*/ 3169 w 3333"/>
                <a:gd name="T63" fmla="*/ 944 h 3334"/>
                <a:gd name="T64" fmla="*/ 3291 w 3333"/>
                <a:gd name="T65" fmla="*/ 1293 h 3334"/>
                <a:gd name="T66" fmla="*/ 3333 w 3333"/>
                <a:gd name="T67" fmla="*/ 1667 h 3334"/>
                <a:gd name="T68" fmla="*/ 3291 w 3333"/>
                <a:gd name="T69" fmla="*/ 2041 h 3334"/>
                <a:gd name="T70" fmla="*/ 3169 w 3333"/>
                <a:gd name="T71" fmla="*/ 2390 h 3334"/>
                <a:gd name="T72" fmla="*/ 2972 w 3333"/>
                <a:gd name="T73" fmla="*/ 2704 h 3334"/>
                <a:gd name="T74" fmla="*/ 2704 w 3333"/>
                <a:gd name="T75" fmla="*/ 2972 h 3334"/>
                <a:gd name="T76" fmla="*/ 2389 w 3333"/>
                <a:gd name="T77" fmla="*/ 3170 h 3334"/>
                <a:gd name="T78" fmla="*/ 2040 w 3333"/>
                <a:gd name="T79" fmla="*/ 3292 h 3334"/>
                <a:gd name="T80" fmla="*/ 1666 w 3333"/>
                <a:gd name="T81" fmla="*/ 3334 h 3334"/>
                <a:gd name="T82" fmla="*/ 1294 w 3333"/>
                <a:gd name="T83" fmla="*/ 3292 h 3334"/>
                <a:gd name="T84" fmla="*/ 944 w 3333"/>
                <a:gd name="T85" fmla="*/ 3170 h 3334"/>
                <a:gd name="T86" fmla="*/ 629 w 3333"/>
                <a:gd name="T87" fmla="*/ 2972 h 3334"/>
                <a:gd name="T88" fmla="*/ 362 w 3333"/>
                <a:gd name="T89" fmla="*/ 2704 h 3334"/>
                <a:gd name="T90" fmla="*/ 164 w 3333"/>
                <a:gd name="T91" fmla="*/ 2390 h 3334"/>
                <a:gd name="T92" fmla="*/ 42 w 3333"/>
                <a:gd name="T93" fmla="*/ 2041 h 3334"/>
                <a:gd name="T94" fmla="*/ 0 w 3333"/>
                <a:gd name="T95" fmla="*/ 1667 h 3334"/>
                <a:gd name="T96" fmla="*/ 24 w 3333"/>
                <a:gd name="T97" fmla="*/ 1386 h 3334"/>
                <a:gd name="T98" fmla="*/ 126 w 3333"/>
                <a:gd name="T99" fmla="*/ 1029 h 3334"/>
                <a:gd name="T100" fmla="*/ 305 w 3333"/>
                <a:gd name="T101" fmla="*/ 705 h 3334"/>
                <a:gd name="T102" fmla="*/ 557 w 3333"/>
                <a:gd name="T103" fmla="*/ 423 h 3334"/>
                <a:gd name="T104" fmla="*/ 862 w 3333"/>
                <a:gd name="T105" fmla="*/ 207 h 3334"/>
                <a:gd name="T106" fmla="*/ 1204 w 3333"/>
                <a:gd name="T107" fmla="*/ 65 h 3334"/>
                <a:gd name="T108" fmla="*/ 1572 w 3333"/>
                <a:gd name="T109" fmla="*/ 3 h 3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33" h="3334">
                  <a:moveTo>
                    <a:pt x="1666" y="190"/>
                  </a:moveTo>
                  <a:lnTo>
                    <a:pt x="1576" y="193"/>
                  </a:lnTo>
                  <a:lnTo>
                    <a:pt x="1487" y="201"/>
                  </a:lnTo>
                  <a:lnTo>
                    <a:pt x="1399" y="214"/>
                  </a:lnTo>
                  <a:lnTo>
                    <a:pt x="1311" y="233"/>
                  </a:lnTo>
                  <a:lnTo>
                    <a:pt x="1226" y="256"/>
                  </a:lnTo>
                  <a:lnTo>
                    <a:pt x="1143" y="285"/>
                  </a:lnTo>
                  <a:lnTo>
                    <a:pt x="1061" y="319"/>
                  </a:lnTo>
                  <a:lnTo>
                    <a:pt x="981" y="357"/>
                  </a:lnTo>
                  <a:lnTo>
                    <a:pt x="904" y="401"/>
                  </a:lnTo>
                  <a:lnTo>
                    <a:pt x="829" y="450"/>
                  </a:lnTo>
                  <a:lnTo>
                    <a:pt x="757" y="503"/>
                  </a:lnTo>
                  <a:lnTo>
                    <a:pt x="688" y="560"/>
                  </a:lnTo>
                  <a:lnTo>
                    <a:pt x="622" y="622"/>
                  </a:lnTo>
                  <a:lnTo>
                    <a:pt x="561" y="688"/>
                  </a:lnTo>
                  <a:lnTo>
                    <a:pt x="504" y="756"/>
                  </a:lnTo>
                  <a:lnTo>
                    <a:pt x="452" y="827"/>
                  </a:lnTo>
                  <a:lnTo>
                    <a:pt x="405" y="901"/>
                  </a:lnTo>
                  <a:lnTo>
                    <a:pt x="361" y="976"/>
                  </a:lnTo>
                  <a:lnTo>
                    <a:pt x="324" y="1052"/>
                  </a:lnTo>
                  <a:lnTo>
                    <a:pt x="290" y="1131"/>
                  </a:lnTo>
                  <a:lnTo>
                    <a:pt x="262" y="1211"/>
                  </a:lnTo>
                  <a:lnTo>
                    <a:pt x="238" y="1292"/>
                  </a:lnTo>
                  <a:lnTo>
                    <a:pt x="219" y="1375"/>
                  </a:lnTo>
                  <a:lnTo>
                    <a:pt x="205" y="1458"/>
                  </a:lnTo>
                  <a:lnTo>
                    <a:pt x="196" y="1541"/>
                  </a:lnTo>
                  <a:lnTo>
                    <a:pt x="191" y="1625"/>
                  </a:lnTo>
                  <a:lnTo>
                    <a:pt x="191" y="1710"/>
                  </a:lnTo>
                  <a:lnTo>
                    <a:pt x="196" y="1793"/>
                  </a:lnTo>
                  <a:lnTo>
                    <a:pt x="205" y="1877"/>
                  </a:lnTo>
                  <a:lnTo>
                    <a:pt x="219" y="1960"/>
                  </a:lnTo>
                  <a:lnTo>
                    <a:pt x="238" y="2043"/>
                  </a:lnTo>
                  <a:lnTo>
                    <a:pt x="262" y="2124"/>
                  </a:lnTo>
                  <a:lnTo>
                    <a:pt x="290" y="2204"/>
                  </a:lnTo>
                  <a:lnTo>
                    <a:pt x="324" y="2282"/>
                  </a:lnTo>
                  <a:lnTo>
                    <a:pt x="361" y="2359"/>
                  </a:lnTo>
                  <a:lnTo>
                    <a:pt x="405" y="2434"/>
                  </a:lnTo>
                  <a:lnTo>
                    <a:pt x="452" y="2508"/>
                  </a:lnTo>
                  <a:lnTo>
                    <a:pt x="504" y="2579"/>
                  </a:lnTo>
                  <a:lnTo>
                    <a:pt x="561" y="2647"/>
                  </a:lnTo>
                  <a:lnTo>
                    <a:pt x="622" y="2712"/>
                  </a:lnTo>
                  <a:lnTo>
                    <a:pt x="688" y="2775"/>
                  </a:lnTo>
                  <a:lnTo>
                    <a:pt x="757" y="2831"/>
                  </a:lnTo>
                  <a:lnTo>
                    <a:pt x="829" y="2885"/>
                  </a:lnTo>
                  <a:lnTo>
                    <a:pt x="904" y="2933"/>
                  </a:lnTo>
                  <a:lnTo>
                    <a:pt x="981" y="2977"/>
                  </a:lnTo>
                  <a:lnTo>
                    <a:pt x="1061" y="3015"/>
                  </a:lnTo>
                  <a:lnTo>
                    <a:pt x="1143" y="3050"/>
                  </a:lnTo>
                  <a:lnTo>
                    <a:pt x="1226" y="3078"/>
                  </a:lnTo>
                  <a:lnTo>
                    <a:pt x="1311" y="3102"/>
                  </a:lnTo>
                  <a:lnTo>
                    <a:pt x="1399" y="3121"/>
                  </a:lnTo>
                  <a:lnTo>
                    <a:pt x="1487" y="3134"/>
                  </a:lnTo>
                  <a:lnTo>
                    <a:pt x="1576" y="3142"/>
                  </a:lnTo>
                  <a:lnTo>
                    <a:pt x="1666" y="3145"/>
                  </a:lnTo>
                  <a:lnTo>
                    <a:pt x="1758" y="3142"/>
                  </a:lnTo>
                  <a:lnTo>
                    <a:pt x="1847" y="3134"/>
                  </a:lnTo>
                  <a:lnTo>
                    <a:pt x="1935" y="3121"/>
                  </a:lnTo>
                  <a:lnTo>
                    <a:pt x="2022" y="3102"/>
                  </a:lnTo>
                  <a:lnTo>
                    <a:pt x="2108" y="3078"/>
                  </a:lnTo>
                  <a:lnTo>
                    <a:pt x="2191" y="3050"/>
                  </a:lnTo>
                  <a:lnTo>
                    <a:pt x="2272" y="3015"/>
                  </a:lnTo>
                  <a:lnTo>
                    <a:pt x="2352" y="2977"/>
                  </a:lnTo>
                  <a:lnTo>
                    <a:pt x="2430" y="2933"/>
                  </a:lnTo>
                  <a:lnTo>
                    <a:pt x="2504" y="2885"/>
                  </a:lnTo>
                  <a:lnTo>
                    <a:pt x="2576" y="2831"/>
                  </a:lnTo>
                  <a:lnTo>
                    <a:pt x="2645" y="2775"/>
                  </a:lnTo>
                  <a:lnTo>
                    <a:pt x="2711" y="2712"/>
                  </a:lnTo>
                  <a:lnTo>
                    <a:pt x="2773" y="2647"/>
                  </a:lnTo>
                  <a:lnTo>
                    <a:pt x="2829" y="2579"/>
                  </a:lnTo>
                  <a:lnTo>
                    <a:pt x="2882" y="2508"/>
                  </a:lnTo>
                  <a:lnTo>
                    <a:pt x="2929" y="2434"/>
                  </a:lnTo>
                  <a:lnTo>
                    <a:pt x="2972" y="2359"/>
                  </a:lnTo>
                  <a:lnTo>
                    <a:pt x="3010" y="2282"/>
                  </a:lnTo>
                  <a:lnTo>
                    <a:pt x="3043" y="2204"/>
                  </a:lnTo>
                  <a:lnTo>
                    <a:pt x="3071" y="2124"/>
                  </a:lnTo>
                  <a:lnTo>
                    <a:pt x="3095" y="2043"/>
                  </a:lnTo>
                  <a:lnTo>
                    <a:pt x="3114" y="1960"/>
                  </a:lnTo>
                  <a:lnTo>
                    <a:pt x="3128" y="1877"/>
                  </a:lnTo>
                  <a:lnTo>
                    <a:pt x="3138" y="1793"/>
                  </a:lnTo>
                  <a:lnTo>
                    <a:pt x="3142" y="1710"/>
                  </a:lnTo>
                  <a:lnTo>
                    <a:pt x="3142" y="1625"/>
                  </a:lnTo>
                  <a:lnTo>
                    <a:pt x="3138" y="1541"/>
                  </a:lnTo>
                  <a:lnTo>
                    <a:pt x="3128" y="1458"/>
                  </a:lnTo>
                  <a:lnTo>
                    <a:pt x="3114" y="1375"/>
                  </a:lnTo>
                  <a:lnTo>
                    <a:pt x="3095" y="1292"/>
                  </a:lnTo>
                  <a:lnTo>
                    <a:pt x="3071" y="1211"/>
                  </a:lnTo>
                  <a:lnTo>
                    <a:pt x="3043" y="1131"/>
                  </a:lnTo>
                  <a:lnTo>
                    <a:pt x="3010" y="1052"/>
                  </a:lnTo>
                  <a:lnTo>
                    <a:pt x="2972" y="976"/>
                  </a:lnTo>
                  <a:lnTo>
                    <a:pt x="2929" y="901"/>
                  </a:lnTo>
                  <a:lnTo>
                    <a:pt x="2882" y="827"/>
                  </a:lnTo>
                  <a:lnTo>
                    <a:pt x="2829" y="756"/>
                  </a:lnTo>
                  <a:lnTo>
                    <a:pt x="2773" y="688"/>
                  </a:lnTo>
                  <a:lnTo>
                    <a:pt x="2711" y="622"/>
                  </a:lnTo>
                  <a:lnTo>
                    <a:pt x="2645" y="560"/>
                  </a:lnTo>
                  <a:lnTo>
                    <a:pt x="2576" y="503"/>
                  </a:lnTo>
                  <a:lnTo>
                    <a:pt x="2504" y="450"/>
                  </a:lnTo>
                  <a:lnTo>
                    <a:pt x="2430" y="401"/>
                  </a:lnTo>
                  <a:lnTo>
                    <a:pt x="2352" y="357"/>
                  </a:lnTo>
                  <a:lnTo>
                    <a:pt x="2272" y="319"/>
                  </a:lnTo>
                  <a:lnTo>
                    <a:pt x="2191" y="285"/>
                  </a:lnTo>
                  <a:lnTo>
                    <a:pt x="2108" y="256"/>
                  </a:lnTo>
                  <a:lnTo>
                    <a:pt x="2022" y="233"/>
                  </a:lnTo>
                  <a:lnTo>
                    <a:pt x="1935" y="214"/>
                  </a:lnTo>
                  <a:lnTo>
                    <a:pt x="1847" y="201"/>
                  </a:lnTo>
                  <a:lnTo>
                    <a:pt x="1758" y="193"/>
                  </a:lnTo>
                  <a:lnTo>
                    <a:pt x="1666" y="190"/>
                  </a:lnTo>
                  <a:close/>
                  <a:moveTo>
                    <a:pt x="1666" y="0"/>
                  </a:moveTo>
                  <a:lnTo>
                    <a:pt x="1762" y="3"/>
                  </a:lnTo>
                  <a:lnTo>
                    <a:pt x="1856" y="11"/>
                  </a:lnTo>
                  <a:lnTo>
                    <a:pt x="1949" y="23"/>
                  </a:lnTo>
                  <a:lnTo>
                    <a:pt x="2040" y="42"/>
                  </a:lnTo>
                  <a:lnTo>
                    <a:pt x="2130" y="65"/>
                  </a:lnTo>
                  <a:lnTo>
                    <a:pt x="2219" y="94"/>
                  </a:lnTo>
                  <a:lnTo>
                    <a:pt x="2305" y="126"/>
                  </a:lnTo>
                  <a:lnTo>
                    <a:pt x="2389" y="165"/>
                  </a:lnTo>
                  <a:lnTo>
                    <a:pt x="2471" y="207"/>
                  </a:lnTo>
                  <a:lnTo>
                    <a:pt x="2551" y="254"/>
                  </a:lnTo>
                  <a:lnTo>
                    <a:pt x="2630" y="306"/>
                  </a:lnTo>
                  <a:lnTo>
                    <a:pt x="2704" y="363"/>
                  </a:lnTo>
                  <a:lnTo>
                    <a:pt x="2776" y="423"/>
                  </a:lnTo>
                  <a:lnTo>
                    <a:pt x="2845" y="488"/>
                  </a:lnTo>
                  <a:lnTo>
                    <a:pt x="2911" y="557"/>
                  </a:lnTo>
                  <a:lnTo>
                    <a:pt x="2972" y="630"/>
                  </a:lnTo>
                  <a:lnTo>
                    <a:pt x="3027" y="705"/>
                  </a:lnTo>
                  <a:lnTo>
                    <a:pt x="3079" y="782"/>
                  </a:lnTo>
                  <a:lnTo>
                    <a:pt x="3127" y="862"/>
                  </a:lnTo>
                  <a:lnTo>
                    <a:pt x="3169" y="944"/>
                  </a:lnTo>
                  <a:lnTo>
                    <a:pt x="3207" y="1029"/>
                  </a:lnTo>
                  <a:lnTo>
                    <a:pt x="3241" y="1116"/>
                  </a:lnTo>
                  <a:lnTo>
                    <a:pt x="3269" y="1204"/>
                  </a:lnTo>
                  <a:lnTo>
                    <a:pt x="3291" y="1293"/>
                  </a:lnTo>
                  <a:lnTo>
                    <a:pt x="3310" y="1386"/>
                  </a:lnTo>
                  <a:lnTo>
                    <a:pt x="3323" y="1478"/>
                  </a:lnTo>
                  <a:lnTo>
                    <a:pt x="3331" y="1573"/>
                  </a:lnTo>
                  <a:lnTo>
                    <a:pt x="3333" y="1667"/>
                  </a:lnTo>
                  <a:lnTo>
                    <a:pt x="3331" y="1762"/>
                  </a:lnTo>
                  <a:lnTo>
                    <a:pt x="3323" y="1857"/>
                  </a:lnTo>
                  <a:lnTo>
                    <a:pt x="3310" y="1949"/>
                  </a:lnTo>
                  <a:lnTo>
                    <a:pt x="3291" y="2041"/>
                  </a:lnTo>
                  <a:lnTo>
                    <a:pt x="3269" y="2131"/>
                  </a:lnTo>
                  <a:lnTo>
                    <a:pt x="3241" y="2219"/>
                  </a:lnTo>
                  <a:lnTo>
                    <a:pt x="3207" y="2306"/>
                  </a:lnTo>
                  <a:lnTo>
                    <a:pt x="3169" y="2390"/>
                  </a:lnTo>
                  <a:lnTo>
                    <a:pt x="3127" y="2472"/>
                  </a:lnTo>
                  <a:lnTo>
                    <a:pt x="3079" y="2552"/>
                  </a:lnTo>
                  <a:lnTo>
                    <a:pt x="3027" y="2630"/>
                  </a:lnTo>
                  <a:lnTo>
                    <a:pt x="2972" y="2704"/>
                  </a:lnTo>
                  <a:lnTo>
                    <a:pt x="2911" y="2777"/>
                  </a:lnTo>
                  <a:lnTo>
                    <a:pt x="2845" y="2846"/>
                  </a:lnTo>
                  <a:lnTo>
                    <a:pt x="2776" y="2912"/>
                  </a:lnTo>
                  <a:lnTo>
                    <a:pt x="2704" y="2972"/>
                  </a:lnTo>
                  <a:lnTo>
                    <a:pt x="2630" y="3028"/>
                  </a:lnTo>
                  <a:lnTo>
                    <a:pt x="2551" y="3080"/>
                  </a:lnTo>
                  <a:lnTo>
                    <a:pt x="2471" y="3128"/>
                  </a:lnTo>
                  <a:lnTo>
                    <a:pt x="2389" y="3170"/>
                  </a:lnTo>
                  <a:lnTo>
                    <a:pt x="2305" y="3208"/>
                  </a:lnTo>
                  <a:lnTo>
                    <a:pt x="2219" y="3241"/>
                  </a:lnTo>
                  <a:lnTo>
                    <a:pt x="2130" y="3269"/>
                  </a:lnTo>
                  <a:lnTo>
                    <a:pt x="2040" y="3292"/>
                  </a:lnTo>
                  <a:lnTo>
                    <a:pt x="1949" y="3311"/>
                  </a:lnTo>
                  <a:lnTo>
                    <a:pt x="1856" y="3324"/>
                  </a:lnTo>
                  <a:lnTo>
                    <a:pt x="1762" y="3332"/>
                  </a:lnTo>
                  <a:lnTo>
                    <a:pt x="1666" y="3334"/>
                  </a:lnTo>
                  <a:lnTo>
                    <a:pt x="1572" y="3332"/>
                  </a:lnTo>
                  <a:lnTo>
                    <a:pt x="1478" y="3324"/>
                  </a:lnTo>
                  <a:lnTo>
                    <a:pt x="1385" y="3311"/>
                  </a:lnTo>
                  <a:lnTo>
                    <a:pt x="1294" y="3292"/>
                  </a:lnTo>
                  <a:lnTo>
                    <a:pt x="1204" y="3269"/>
                  </a:lnTo>
                  <a:lnTo>
                    <a:pt x="1115" y="3241"/>
                  </a:lnTo>
                  <a:lnTo>
                    <a:pt x="1029" y="3208"/>
                  </a:lnTo>
                  <a:lnTo>
                    <a:pt x="944" y="3170"/>
                  </a:lnTo>
                  <a:lnTo>
                    <a:pt x="862" y="3128"/>
                  </a:lnTo>
                  <a:lnTo>
                    <a:pt x="781" y="3080"/>
                  </a:lnTo>
                  <a:lnTo>
                    <a:pt x="704" y="3028"/>
                  </a:lnTo>
                  <a:lnTo>
                    <a:pt x="629" y="2972"/>
                  </a:lnTo>
                  <a:lnTo>
                    <a:pt x="557" y="2912"/>
                  </a:lnTo>
                  <a:lnTo>
                    <a:pt x="488" y="2846"/>
                  </a:lnTo>
                  <a:lnTo>
                    <a:pt x="423" y="2777"/>
                  </a:lnTo>
                  <a:lnTo>
                    <a:pt x="362" y="2704"/>
                  </a:lnTo>
                  <a:lnTo>
                    <a:pt x="305" y="2630"/>
                  </a:lnTo>
                  <a:lnTo>
                    <a:pt x="254" y="2552"/>
                  </a:lnTo>
                  <a:lnTo>
                    <a:pt x="207" y="2472"/>
                  </a:lnTo>
                  <a:lnTo>
                    <a:pt x="164" y="2390"/>
                  </a:lnTo>
                  <a:lnTo>
                    <a:pt x="126" y="2306"/>
                  </a:lnTo>
                  <a:lnTo>
                    <a:pt x="93" y="2219"/>
                  </a:lnTo>
                  <a:lnTo>
                    <a:pt x="65" y="2131"/>
                  </a:lnTo>
                  <a:lnTo>
                    <a:pt x="42" y="2041"/>
                  </a:lnTo>
                  <a:lnTo>
                    <a:pt x="24" y="1949"/>
                  </a:lnTo>
                  <a:lnTo>
                    <a:pt x="11" y="1857"/>
                  </a:lnTo>
                  <a:lnTo>
                    <a:pt x="3" y="1762"/>
                  </a:lnTo>
                  <a:lnTo>
                    <a:pt x="0" y="1667"/>
                  </a:lnTo>
                  <a:lnTo>
                    <a:pt x="0" y="1667"/>
                  </a:lnTo>
                  <a:lnTo>
                    <a:pt x="3" y="1573"/>
                  </a:lnTo>
                  <a:lnTo>
                    <a:pt x="11" y="1478"/>
                  </a:lnTo>
                  <a:lnTo>
                    <a:pt x="24" y="1386"/>
                  </a:lnTo>
                  <a:lnTo>
                    <a:pt x="42" y="1293"/>
                  </a:lnTo>
                  <a:lnTo>
                    <a:pt x="65" y="1204"/>
                  </a:lnTo>
                  <a:lnTo>
                    <a:pt x="93" y="1116"/>
                  </a:lnTo>
                  <a:lnTo>
                    <a:pt x="126" y="1029"/>
                  </a:lnTo>
                  <a:lnTo>
                    <a:pt x="164" y="944"/>
                  </a:lnTo>
                  <a:lnTo>
                    <a:pt x="207" y="862"/>
                  </a:lnTo>
                  <a:lnTo>
                    <a:pt x="254" y="782"/>
                  </a:lnTo>
                  <a:lnTo>
                    <a:pt x="305" y="705"/>
                  </a:lnTo>
                  <a:lnTo>
                    <a:pt x="362" y="630"/>
                  </a:lnTo>
                  <a:lnTo>
                    <a:pt x="423" y="557"/>
                  </a:lnTo>
                  <a:lnTo>
                    <a:pt x="488" y="488"/>
                  </a:lnTo>
                  <a:lnTo>
                    <a:pt x="557" y="423"/>
                  </a:lnTo>
                  <a:lnTo>
                    <a:pt x="629" y="363"/>
                  </a:lnTo>
                  <a:lnTo>
                    <a:pt x="704" y="306"/>
                  </a:lnTo>
                  <a:lnTo>
                    <a:pt x="781" y="254"/>
                  </a:lnTo>
                  <a:lnTo>
                    <a:pt x="862" y="207"/>
                  </a:lnTo>
                  <a:lnTo>
                    <a:pt x="944" y="165"/>
                  </a:lnTo>
                  <a:lnTo>
                    <a:pt x="1029" y="126"/>
                  </a:lnTo>
                  <a:lnTo>
                    <a:pt x="1115" y="94"/>
                  </a:lnTo>
                  <a:lnTo>
                    <a:pt x="1204" y="65"/>
                  </a:lnTo>
                  <a:lnTo>
                    <a:pt x="1294" y="42"/>
                  </a:lnTo>
                  <a:lnTo>
                    <a:pt x="1385" y="23"/>
                  </a:lnTo>
                  <a:lnTo>
                    <a:pt x="1478" y="11"/>
                  </a:lnTo>
                  <a:lnTo>
                    <a:pt x="1572" y="3"/>
                  </a:lnTo>
                  <a:lnTo>
                    <a:pt x="1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235"/>
            <p:cNvSpPr>
              <a:spLocks/>
            </p:cNvSpPr>
            <p:nvPr/>
          </p:nvSpPr>
          <p:spPr bwMode="auto">
            <a:xfrm>
              <a:off x="9272588" y="4389438"/>
              <a:ext cx="242888" cy="242888"/>
            </a:xfrm>
            <a:custGeom>
              <a:avLst/>
              <a:gdLst>
                <a:gd name="T0" fmla="*/ 105 w 1524"/>
                <a:gd name="T1" fmla="*/ 0 h 1524"/>
                <a:gd name="T2" fmla="*/ 144 w 1524"/>
                <a:gd name="T3" fmla="*/ 13 h 1524"/>
                <a:gd name="T4" fmla="*/ 761 w 1524"/>
                <a:gd name="T5" fmla="*/ 627 h 1524"/>
                <a:gd name="T6" fmla="*/ 1380 w 1524"/>
                <a:gd name="T7" fmla="*/ 13 h 1524"/>
                <a:gd name="T8" fmla="*/ 1419 w 1524"/>
                <a:gd name="T9" fmla="*/ 0 h 1524"/>
                <a:gd name="T10" fmla="*/ 1460 w 1524"/>
                <a:gd name="T11" fmla="*/ 4 h 1524"/>
                <a:gd name="T12" fmla="*/ 1496 w 1524"/>
                <a:gd name="T13" fmla="*/ 27 h 1524"/>
                <a:gd name="T14" fmla="*/ 1519 w 1524"/>
                <a:gd name="T15" fmla="*/ 64 h 1524"/>
                <a:gd name="T16" fmla="*/ 1524 w 1524"/>
                <a:gd name="T17" fmla="*/ 104 h 1524"/>
                <a:gd name="T18" fmla="*/ 1509 w 1524"/>
                <a:gd name="T19" fmla="*/ 144 h 1524"/>
                <a:gd name="T20" fmla="*/ 895 w 1524"/>
                <a:gd name="T21" fmla="*/ 761 h 1524"/>
                <a:gd name="T22" fmla="*/ 1508 w 1524"/>
                <a:gd name="T23" fmla="*/ 1379 h 1524"/>
                <a:gd name="T24" fmla="*/ 1522 w 1524"/>
                <a:gd name="T25" fmla="*/ 1419 h 1524"/>
                <a:gd name="T26" fmla="*/ 1518 w 1524"/>
                <a:gd name="T27" fmla="*/ 1459 h 1524"/>
                <a:gd name="T28" fmla="*/ 1495 w 1524"/>
                <a:gd name="T29" fmla="*/ 1496 h 1524"/>
                <a:gd name="T30" fmla="*/ 1464 w 1524"/>
                <a:gd name="T31" fmla="*/ 1517 h 1524"/>
                <a:gd name="T32" fmla="*/ 1428 w 1524"/>
                <a:gd name="T33" fmla="*/ 1524 h 1524"/>
                <a:gd name="T34" fmla="*/ 1393 w 1524"/>
                <a:gd name="T35" fmla="*/ 1516 h 1524"/>
                <a:gd name="T36" fmla="*/ 1361 w 1524"/>
                <a:gd name="T37" fmla="*/ 1496 h 1524"/>
                <a:gd name="T38" fmla="*/ 161 w 1524"/>
                <a:gd name="T39" fmla="*/ 1496 h 1524"/>
                <a:gd name="T40" fmla="*/ 129 w 1524"/>
                <a:gd name="T41" fmla="*/ 1517 h 1524"/>
                <a:gd name="T42" fmla="*/ 94 w 1524"/>
                <a:gd name="T43" fmla="*/ 1524 h 1524"/>
                <a:gd name="T44" fmla="*/ 59 w 1524"/>
                <a:gd name="T45" fmla="*/ 1516 h 1524"/>
                <a:gd name="T46" fmla="*/ 28 w 1524"/>
                <a:gd name="T47" fmla="*/ 1496 h 1524"/>
                <a:gd name="T48" fmla="*/ 4 w 1524"/>
                <a:gd name="T49" fmla="*/ 1459 h 1524"/>
                <a:gd name="T50" fmla="*/ 0 w 1524"/>
                <a:gd name="T51" fmla="*/ 1419 h 1524"/>
                <a:gd name="T52" fmla="*/ 13 w 1524"/>
                <a:gd name="T53" fmla="*/ 1379 h 1524"/>
                <a:gd name="T54" fmla="*/ 627 w 1524"/>
                <a:gd name="T55" fmla="*/ 761 h 1524"/>
                <a:gd name="T56" fmla="*/ 13 w 1524"/>
                <a:gd name="T57" fmla="*/ 144 h 1524"/>
                <a:gd name="T58" fmla="*/ 0 w 1524"/>
                <a:gd name="T59" fmla="*/ 104 h 1524"/>
                <a:gd name="T60" fmla="*/ 4 w 1524"/>
                <a:gd name="T61" fmla="*/ 64 h 1524"/>
                <a:gd name="T62" fmla="*/ 28 w 1524"/>
                <a:gd name="T63" fmla="*/ 27 h 1524"/>
                <a:gd name="T64" fmla="*/ 64 w 1524"/>
                <a:gd name="T65" fmla="*/ 4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24" h="1524">
                  <a:moveTo>
                    <a:pt x="85" y="0"/>
                  </a:moveTo>
                  <a:lnTo>
                    <a:pt x="105" y="0"/>
                  </a:lnTo>
                  <a:lnTo>
                    <a:pt x="125" y="4"/>
                  </a:lnTo>
                  <a:lnTo>
                    <a:pt x="144" y="13"/>
                  </a:lnTo>
                  <a:lnTo>
                    <a:pt x="162" y="27"/>
                  </a:lnTo>
                  <a:lnTo>
                    <a:pt x="761" y="627"/>
                  </a:lnTo>
                  <a:lnTo>
                    <a:pt x="1362" y="27"/>
                  </a:lnTo>
                  <a:lnTo>
                    <a:pt x="1380" y="13"/>
                  </a:lnTo>
                  <a:lnTo>
                    <a:pt x="1399" y="4"/>
                  </a:lnTo>
                  <a:lnTo>
                    <a:pt x="1419" y="0"/>
                  </a:lnTo>
                  <a:lnTo>
                    <a:pt x="1439" y="0"/>
                  </a:lnTo>
                  <a:lnTo>
                    <a:pt x="1460" y="4"/>
                  </a:lnTo>
                  <a:lnTo>
                    <a:pt x="1479" y="13"/>
                  </a:lnTo>
                  <a:lnTo>
                    <a:pt x="1496" y="27"/>
                  </a:lnTo>
                  <a:lnTo>
                    <a:pt x="1509" y="44"/>
                  </a:lnTo>
                  <a:lnTo>
                    <a:pt x="1519" y="64"/>
                  </a:lnTo>
                  <a:lnTo>
                    <a:pt x="1524" y="84"/>
                  </a:lnTo>
                  <a:lnTo>
                    <a:pt x="1524" y="104"/>
                  </a:lnTo>
                  <a:lnTo>
                    <a:pt x="1519" y="124"/>
                  </a:lnTo>
                  <a:lnTo>
                    <a:pt x="1509" y="144"/>
                  </a:lnTo>
                  <a:lnTo>
                    <a:pt x="1496" y="161"/>
                  </a:lnTo>
                  <a:lnTo>
                    <a:pt x="895" y="761"/>
                  </a:lnTo>
                  <a:lnTo>
                    <a:pt x="1495" y="1362"/>
                  </a:lnTo>
                  <a:lnTo>
                    <a:pt x="1508" y="1379"/>
                  </a:lnTo>
                  <a:lnTo>
                    <a:pt x="1518" y="1399"/>
                  </a:lnTo>
                  <a:lnTo>
                    <a:pt x="1522" y="1419"/>
                  </a:lnTo>
                  <a:lnTo>
                    <a:pt x="1522" y="1439"/>
                  </a:lnTo>
                  <a:lnTo>
                    <a:pt x="1518" y="1459"/>
                  </a:lnTo>
                  <a:lnTo>
                    <a:pt x="1508" y="1479"/>
                  </a:lnTo>
                  <a:lnTo>
                    <a:pt x="1495" y="1496"/>
                  </a:lnTo>
                  <a:lnTo>
                    <a:pt x="1480" y="1508"/>
                  </a:lnTo>
                  <a:lnTo>
                    <a:pt x="1464" y="1517"/>
                  </a:lnTo>
                  <a:lnTo>
                    <a:pt x="1446" y="1522"/>
                  </a:lnTo>
                  <a:lnTo>
                    <a:pt x="1428" y="1524"/>
                  </a:lnTo>
                  <a:lnTo>
                    <a:pt x="1410" y="1522"/>
                  </a:lnTo>
                  <a:lnTo>
                    <a:pt x="1393" y="1516"/>
                  </a:lnTo>
                  <a:lnTo>
                    <a:pt x="1376" y="1508"/>
                  </a:lnTo>
                  <a:lnTo>
                    <a:pt x="1361" y="1496"/>
                  </a:lnTo>
                  <a:lnTo>
                    <a:pt x="761" y="895"/>
                  </a:lnTo>
                  <a:lnTo>
                    <a:pt x="161" y="1496"/>
                  </a:lnTo>
                  <a:lnTo>
                    <a:pt x="146" y="1508"/>
                  </a:lnTo>
                  <a:lnTo>
                    <a:pt x="129" y="1517"/>
                  </a:lnTo>
                  <a:lnTo>
                    <a:pt x="112" y="1522"/>
                  </a:lnTo>
                  <a:lnTo>
                    <a:pt x="94" y="1524"/>
                  </a:lnTo>
                  <a:lnTo>
                    <a:pt x="76" y="1522"/>
                  </a:lnTo>
                  <a:lnTo>
                    <a:pt x="59" y="1516"/>
                  </a:lnTo>
                  <a:lnTo>
                    <a:pt x="42" y="1508"/>
                  </a:lnTo>
                  <a:lnTo>
                    <a:pt x="28" y="1496"/>
                  </a:lnTo>
                  <a:lnTo>
                    <a:pt x="13" y="1479"/>
                  </a:lnTo>
                  <a:lnTo>
                    <a:pt x="4" y="1459"/>
                  </a:lnTo>
                  <a:lnTo>
                    <a:pt x="0" y="1439"/>
                  </a:lnTo>
                  <a:lnTo>
                    <a:pt x="0" y="1419"/>
                  </a:lnTo>
                  <a:lnTo>
                    <a:pt x="4" y="1399"/>
                  </a:lnTo>
                  <a:lnTo>
                    <a:pt x="13" y="1379"/>
                  </a:lnTo>
                  <a:lnTo>
                    <a:pt x="28" y="1362"/>
                  </a:lnTo>
                  <a:lnTo>
                    <a:pt x="627" y="761"/>
                  </a:lnTo>
                  <a:lnTo>
                    <a:pt x="28" y="161"/>
                  </a:lnTo>
                  <a:lnTo>
                    <a:pt x="13" y="144"/>
                  </a:lnTo>
                  <a:lnTo>
                    <a:pt x="4" y="124"/>
                  </a:lnTo>
                  <a:lnTo>
                    <a:pt x="0" y="104"/>
                  </a:lnTo>
                  <a:lnTo>
                    <a:pt x="0" y="84"/>
                  </a:lnTo>
                  <a:lnTo>
                    <a:pt x="4" y="64"/>
                  </a:lnTo>
                  <a:lnTo>
                    <a:pt x="13" y="44"/>
                  </a:lnTo>
                  <a:lnTo>
                    <a:pt x="28" y="27"/>
                  </a:lnTo>
                  <a:lnTo>
                    <a:pt x="45" y="13"/>
                  </a:lnTo>
                  <a:lnTo>
                    <a:pt x="64" y="4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" name="Group 790"/>
          <p:cNvGrpSpPr/>
          <p:nvPr/>
        </p:nvGrpSpPr>
        <p:grpSpPr>
          <a:xfrm>
            <a:off x="3692475" y="4310289"/>
            <a:ext cx="463164" cy="463164"/>
            <a:chOff x="9129713" y="4246563"/>
            <a:chExt cx="528638" cy="528638"/>
          </a:xfrm>
          <a:solidFill>
            <a:srgbClr val="DB1921"/>
          </a:solidFill>
        </p:grpSpPr>
        <p:sp>
          <p:nvSpPr>
            <p:cNvPr id="119" name="Freeform 234"/>
            <p:cNvSpPr>
              <a:spLocks noEditPoints="1"/>
            </p:cNvSpPr>
            <p:nvPr/>
          </p:nvSpPr>
          <p:spPr bwMode="auto">
            <a:xfrm>
              <a:off x="9129713" y="4246563"/>
              <a:ext cx="528638" cy="528638"/>
            </a:xfrm>
            <a:custGeom>
              <a:avLst/>
              <a:gdLst>
                <a:gd name="T0" fmla="*/ 1399 w 3333"/>
                <a:gd name="T1" fmla="*/ 214 h 3334"/>
                <a:gd name="T2" fmla="*/ 1061 w 3333"/>
                <a:gd name="T3" fmla="*/ 319 h 3334"/>
                <a:gd name="T4" fmla="*/ 757 w 3333"/>
                <a:gd name="T5" fmla="*/ 503 h 3334"/>
                <a:gd name="T6" fmla="*/ 504 w 3333"/>
                <a:gd name="T7" fmla="*/ 756 h 3334"/>
                <a:gd name="T8" fmla="*/ 324 w 3333"/>
                <a:gd name="T9" fmla="*/ 1052 h 3334"/>
                <a:gd name="T10" fmla="*/ 219 w 3333"/>
                <a:gd name="T11" fmla="*/ 1375 h 3334"/>
                <a:gd name="T12" fmla="*/ 191 w 3333"/>
                <a:gd name="T13" fmla="*/ 1710 h 3334"/>
                <a:gd name="T14" fmla="*/ 238 w 3333"/>
                <a:gd name="T15" fmla="*/ 2043 h 3334"/>
                <a:gd name="T16" fmla="*/ 361 w 3333"/>
                <a:gd name="T17" fmla="*/ 2359 h 3334"/>
                <a:gd name="T18" fmla="*/ 561 w 3333"/>
                <a:gd name="T19" fmla="*/ 2647 h 3334"/>
                <a:gd name="T20" fmla="*/ 829 w 3333"/>
                <a:gd name="T21" fmla="*/ 2885 h 3334"/>
                <a:gd name="T22" fmla="*/ 1143 w 3333"/>
                <a:gd name="T23" fmla="*/ 3050 h 3334"/>
                <a:gd name="T24" fmla="*/ 1487 w 3333"/>
                <a:gd name="T25" fmla="*/ 3134 h 3334"/>
                <a:gd name="T26" fmla="*/ 1847 w 3333"/>
                <a:gd name="T27" fmla="*/ 3134 h 3334"/>
                <a:gd name="T28" fmla="*/ 2191 w 3333"/>
                <a:gd name="T29" fmla="*/ 3050 h 3334"/>
                <a:gd name="T30" fmla="*/ 2504 w 3333"/>
                <a:gd name="T31" fmla="*/ 2885 h 3334"/>
                <a:gd name="T32" fmla="*/ 2773 w 3333"/>
                <a:gd name="T33" fmla="*/ 2647 h 3334"/>
                <a:gd name="T34" fmla="*/ 2972 w 3333"/>
                <a:gd name="T35" fmla="*/ 2359 h 3334"/>
                <a:gd name="T36" fmla="*/ 3095 w 3333"/>
                <a:gd name="T37" fmla="*/ 2043 h 3334"/>
                <a:gd name="T38" fmla="*/ 3142 w 3333"/>
                <a:gd name="T39" fmla="*/ 1710 h 3334"/>
                <a:gd name="T40" fmla="*/ 3114 w 3333"/>
                <a:gd name="T41" fmla="*/ 1375 h 3334"/>
                <a:gd name="T42" fmla="*/ 3010 w 3333"/>
                <a:gd name="T43" fmla="*/ 1052 h 3334"/>
                <a:gd name="T44" fmla="*/ 2829 w 3333"/>
                <a:gd name="T45" fmla="*/ 756 h 3334"/>
                <a:gd name="T46" fmla="*/ 2576 w 3333"/>
                <a:gd name="T47" fmla="*/ 503 h 3334"/>
                <a:gd name="T48" fmla="*/ 2272 w 3333"/>
                <a:gd name="T49" fmla="*/ 319 h 3334"/>
                <a:gd name="T50" fmla="*/ 1935 w 3333"/>
                <a:gd name="T51" fmla="*/ 214 h 3334"/>
                <a:gd name="T52" fmla="*/ 1666 w 3333"/>
                <a:gd name="T53" fmla="*/ 0 h 3334"/>
                <a:gd name="T54" fmla="*/ 2040 w 3333"/>
                <a:gd name="T55" fmla="*/ 42 h 3334"/>
                <a:gd name="T56" fmla="*/ 2389 w 3333"/>
                <a:gd name="T57" fmla="*/ 165 h 3334"/>
                <a:gd name="T58" fmla="*/ 2704 w 3333"/>
                <a:gd name="T59" fmla="*/ 363 h 3334"/>
                <a:gd name="T60" fmla="*/ 2972 w 3333"/>
                <a:gd name="T61" fmla="*/ 630 h 3334"/>
                <a:gd name="T62" fmla="*/ 3169 w 3333"/>
                <a:gd name="T63" fmla="*/ 944 h 3334"/>
                <a:gd name="T64" fmla="*/ 3291 w 3333"/>
                <a:gd name="T65" fmla="*/ 1293 h 3334"/>
                <a:gd name="T66" fmla="*/ 3333 w 3333"/>
                <a:gd name="T67" fmla="*/ 1667 h 3334"/>
                <a:gd name="T68" fmla="*/ 3291 w 3333"/>
                <a:gd name="T69" fmla="*/ 2041 h 3334"/>
                <a:gd name="T70" fmla="*/ 3169 w 3333"/>
                <a:gd name="T71" fmla="*/ 2390 h 3334"/>
                <a:gd name="T72" fmla="*/ 2972 w 3333"/>
                <a:gd name="T73" fmla="*/ 2704 h 3334"/>
                <a:gd name="T74" fmla="*/ 2704 w 3333"/>
                <a:gd name="T75" fmla="*/ 2972 h 3334"/>
                <a:gd name="T76" fmla="*/ 2389 w 3333"/>
                <a:gd name="T77" fmla="*/ 3170 h 3334"/>
                <a:gd name="T78" fmla="*/ 2040 w 3333"/>
                <a:gd name="T79" fmla="*/ 3292 h 3334"/>
                <a:gd name="T80" fmla="*/ 1666 w 3333"/>
                <a:gd name="T81" fmla="*/ 3334 h 3334"/>
                <a:gd name="T82" fmla="*/ 1294 w 3333"/>
                <a:gd name="T83" fmla="*/ 3292 h 3334"/>
                <a:gd name="T84" fmla="*/ 944 w 3333"/>
                <a:gd name="T85" fmla="*/ 3170 h 3334"/>
                <a:gd name="T86" fmla="*/ 629 w 3333"/>
                <a:gd name="T87" fmla="*/ 2972 h 3334"/>
                <a:gd name="T88" fmla="*/ 362 w 3333"/>
                <a:gd name="T89" fmla="*/ 2704 h 3334"/>
                <a:gd name="T90" fmla="*/ 164 w 3333"/>
                <a:gd name="T91" fmla="*/ 2390 h 3334"/>
                <a:gd name="T92" fmla="*/ 42 w 3333"/>
                <a:gd name="T93" fmla="*/ 2041 h 3334"/>
                <a:gd name="T94" fmla="*/ 0 w 3333"/>
                <a:gd name="T95" fmla="*/ 1667 h 3334"/>
                <a:gd name="T96" fmla="*/ 24 w 3333"/>
                <a:gd name="T97" fmla="*/ 1386 h 3334"/>
                <a:gd name="T98" fmla="*/ 126 w 3333"/>
                <a:gd name="T99" fmla="*/ 1029 h 3334"/>
                <a:gd name="T100" fmla="*/ 305 w 3333"/>
                <a:gd name="T101" fmla="*/ 705 h 3334"/>
                <a:gd name="T102" fmla="*/ 557 w 3333"/>
                <a:gd name="T103" fmla="*/ 423 h 3334"/>
                <a:gd name="T104" fmla="*/ 862 w 3333"/>
                <a:gd name="T105" fmla="*/ 207 h 3334"/>
                <a:gd name="T106" fmla="*/ 1204 w 3333"/>
                <a:gd name="T107" fmla="*/ 65 h 3334"/>
                <a:gd name="T108" fmla="*/ 1572 w 3333"/>
                <a:gd name="T109" fmla="*/ 3 h 3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33" h="3334">
                  <a:moveTo>
                    <a:pt x="1666" y="190"/>
                  </a:moveTo>
                  <a:lnTo>
                    <a:pt x="1576" y="193"/>
                  </a:lnTo>
                  <a:lnTo>
                    <a:pt x="1487" y="201"/>
                  </a:lnTo>
                  <a:lnTo>
                    <a:pt x="1399" y="214"/>
                  </a:lnTo>
                  <a:lnTo>
                    <a:pt x="1311" y="233"/>
                  </a:lnTo>
                  <a:lnTo>
                    <a:pt x="1226" y="256"/>
                  </a:lnTo>
                  <a:lnTo>
                    <a:pt x="1143" y="285"/>
                  </a:lnTo>
                  <a:lnTo>
                    <a:pt x="1061" y="319"/>
                  </a:lnTo>
                  <a:lnTo>
                    <a:pt x="981" y="357"/>
                  </a:lnTo>
                  <a:lnTo>
                    <a:pt x="904" y="401"/>
                  </a:lnTo>
                  <a:lnTo>
                    <a:pt x="829" y="450"/>
                  </a:lnTo>
                  <a:lnTo>
                    <a:pt x="757" y="503"/>
                  </a:lnTo>
                  <a:lnTo>
                    <a:pt x="688" y="560"/>
                  </a:lnTo>
                  <a:lnTo>
                    <a:pt x="622" y="622"/>
                  </a:lnTo>
                  <a:lnTo>
                    <a:pt x="561" y="688"/>
                  </a:lnTo>
                  <a:lnTo>
                    <a:pt x="504" y="756"/>
                  </a:lnTo>
                  <a:lnTo>
                    <a:pt x="452" y="827"/>
                  </a:lnTo>
                  <a:lnTo>
                    <a:pt x="405" y="901"/>
                  </a:lnTo>
                  <a:lnTo>
                    <a:pt x="361" y="976"/>
                  </a:lnTo>
                  <a:lnTo>
                    <a:pt x="324" y="1052"/>
                  </a:lnTo>
                  <a:lnTo>
                    <a:pt x="290" y="1131"/>
                  </a:lnTo>
                  <a:lnTo>
                    <a:pt x="262" y="1211"/>
                  </a:lnTo>
                  <a:lnTo>
                    <a:pt x="238" y="1292"/>
                  </a:lnTo>
                  <a:lnTo>
                    <a:pt x="219" y="1375"/>
                  </a:lnTo>
                  <a:lnTo>
                    <a:pt x="205" y="1458"/>
                  </a:lnTo>
                  <a:lnTo>
                    <a:pt x="196" y="1541"/>
                  </a:lnTo>
                  <a:lnTo>
                    <a:pt x="191" y="1625"/>
                  </a:lnTo>
                  <a:lnTo>
                    <a:pt x="191" y="1710"/>
                  </a:lnTo>
                  <a:lnTo>
                    <a:pt x="196" y="1793"/>
                  </a:lnTo>
                  <a:lnTo>
                    <a:pt x="205" y="1877"/>
                  </a:lnTo>
                  <a:lnTo>
                    <a:pt x="219" y="1960"/>
                  </a:lnTo>
                  <a:lnTo>
                    <a:pt x="238" y="2043"/>
                  </a:lnTo>
                  <a:lnTo>
                    <a:pt x="262" y="2124"/>
                  </a:lnTo>
                  <a:lnTo>
                    <a:pt x="290" y="2204"/>
                  </a:lnTo>
                  <a:lnTo>
                    <a:pt x="324" y="2282"/>
                  </a:lnTo>
                  <a:lnTo>
                    <a:pt x="361" y="2359"/>
                  </a:lnTo>
                  <a:lnTo>
                    <a:pt x="405" y="2434"/>
                  </a:lnTo>
                  <a:lnTo>
                    <a:pt x="452" y="2508"/>
                  </a:lnTo>
                  <a:lnTo>
                    <a:pt x="504" y="2579"/>
                  </a:lnTo>
                  <a:lnTo>
                    <a:pt x="561" y="2647"/>
                  </a:lnTo>
                  <a:lnTo>
                    <a:pt x="622" y="2712"/>
                  </a:lnTo>
                  <a:lnTo>
                    <a:pt x="688" y="2775"/>
                  </a:lnTo>
                  <a:lnTo>
                    <a:pt x="757" y="2831"/>
                  </a:lnTo>
                  <a:lnTo>
                    <a:pt x="829" y="2885"/>
                  </a:lnTo>
                  <a:lnTo>
                    <a:pt x="904" y="2933"/>
                  </a:lnTo>
                  <a:lnTo>
                    <a:pt x="981" y="2977"/>
                  </a:lnTo>
                  <a:lnTo>
                    <a:pt x="1061" y="3015"/>
                  </a:lnTo>
                  <a:lnTo>
                    <a:pt x="1143" y="3050"/>
                  </a:lnTo>
                  <a:lnTo>
                    <a:pt x="1226" y="3078"/>
                  </a:lnTo>
                  <a:lnTo>
                    <a:pt x="1311" y="3102"/>
                  </a:lnTo>
                  <a:lnTo>
                    <a:pt x="1399" y="3121"/>
                  </a:lnTo>
                  <a:lnTo>
                    <a:pt x="1487" y="3134"/>
                  </a:lnTo>
                  <a:lnTo>
                    <a:pt x="1576" y="3142"/>
                  </a:lnTo>
                  <a:lnTo>
                    <a:pt x="1666" y="3145"/>
                  </a:lnTo>
                  <a:lnTo>
                    <a:pt x="1758" y="3142"/>
                  </a:lnTo>
                  <a:lnTo>
                    <a:pt x="1847" y="3134"/>
                  </a:lnTo>
                  <a:lnTo>
                    <a:pt x="1935" y="3121"/>
                  </a:lnTo>
                  <a:lnTo>
                    <a:pt x="2022" y="3102"/>
                  </a:lnTo>
                  <a:lnTo>
                    <a:pt x="2108" y="3078"/>
                  </a:lnTo>
                  <a:lnTo>
                    <a:pt x="2191" y="3050"/>
                  </a:lnTo>
                  <a:lnTo>
                    <a:pt x="2272" y="3015"/>
                  </a:lnTo>
                  <a:lnTo>
                    <a:pt x="2352" y="2977"/>
                  </a:lnTo>
                  <a:lnTo>
                    <a:pt x="2430" y="2933"/>
                  </a:lnTo>
                  <a:lnTo>
                    <a:pt x="2504" y="2885"/>
                  </a:lnTo>
                  <a:lnTo>
                    <a:pt x="2576" y="2831"/>
                  </a:lnTo>
                  <a:lnTo>
                    <a:pt x="2645" y="2775"/>
                  </a:lnTo>
                  <a:lnTo>
                    <a:pt x="2711" y="2712"/>
                  </a:lnTo>
                  <a:lnTo>
                    <a:pt x="2773" y="2647"/>
                  </a:lnTo>
                  <a:lnTo>
                    <a:pt x="2829" y="2579"/>
                  </a:lnTo>
                  <a:lnTo>
                    <a:pt x="2882" y="2508"/>
                  </a:lnTo>
                  <a:lnTo>
                    <a:pt x="2929" y="2434"/>
                  </a:lnTo>
                  <a:lnTo>
                    <a:pt x="2972" y="2359"/>
                  </a:lnTo>
                  <a:lnTo>
                    <a:pt x="3010" y="2282"/>
                  </a:lnTo>
                  <a:lnTo>
                    <a:pt x="3043" y="2204"/>
                  </a:lnTo>
                  <a:lnTo>
                    <a:pt x="3071" y="2124"/>
                  </a:lnTo>
                  <a:lnTo>
                    <a:pt x="3095" y="2043"/>
                  </a:lnTo>
                  <a:lnTo>
                    <a:pt x="3114" y="1960"/>
                  </a:lnTo>
                  <a:lnTo>
                    <a:pt x="3128" y="1877"/>
                  </a:lnTo>
                  <a:lnTo>
                    <a:pt x="3138" y="1793"/>
                  </a:lnTo>
                  <a:lnTo>
                    <a:pt x="3142" y="1710"/>
                  </a:lnTo>
                  <a:lnTo>
                    <a:pt x="3142" y="1625"/>
                  </a:lnTo>
                  <a:lnTo>
                    <a:pt x="3138" y="1541"/>
                  </a:lnTo>
                  <a:lnTo>
                    <a:pt x="3128" y="1458"/>
                  </a:lnTo>
                  <a:lnTo>
                    <a:pt x="3114" y="1375"/>
                  </a:lnTo>
                  <a:lnTo>
                    <a:pt x="3095" y="1292"/>
                  </a:lnTo>
                  <a:lnTo>
                    <a:pt x="3071" y="1211"/>
                  </a:lnTo>
                  <a:lnTo>
                    <a:pt x="3043" y="1131"/>
                  </a:lnTo>
                  <a:lnTo>
                    <a:pt x="3010" y="1052"/>
                  </a:lnTo>
                  <a:lnTo>
                    <a:pt x="2972" y="976"/>
                  </a:lnTo>
                  <a:lnTo>
                    <a:pt x="2929" y="901"/>
                  </a:lnTo>
                  <a:lnTo>
                    <a:pt x="2882" y="827"/>
                  </a:lnTo>
                  <a:lnTo>
                    <a:pt x="2829" y="756"/>
                  </a:lnTo>
                  <a:lnTo>
                    <a:pt x="2773" y="688"/>
                  </a:lnTo>
                  <a:lnTo>
                    <a:pt x="2711" y="622"/>
                  </a:lnTo>
                  <a:lnTo>
                    <a:pt x="2645" y="560"/>
                  </a:lnTo>
                  <a:lnTo>
                    <a:pt x="2576" y="503"/>
                  </a:lnTo>
                  <a:lnTo>
                    <a:pt x="2504" y="450"/>
                  </a:lnTo>
                  <a:lnTo>
                    <a:pt x="2430" y="401"/>
                  </a:lnTo>
                  <a:lnTo>
                    <a:pt x="2352" y="357"/>
                  </a:lnTo>
                  <a:lnTo>
                    <a:pt x="2272" y="319"/>
                  </a:lnTo>
                  <a:lnTo>
                    <a:pt x="2191" y="285"/>
                  </a:lnTo>
                  <a:lnTo>
                    <a:pt x="2108" y="256"/>
                  </a:lnTo>
                  <a:lnTo>
                    <a:pt x="2022" y="233"/>
                  </a:lnTo>
                  <a:lnTo>
                    <a:pt x="1935" y="214"/>
                  </a:lnTo>
                  <a:lnTo>
                    <a:pt x="1847" y="201"/>
                  </a:lnTo>
                  <a:lnTo>
                    <a:pt x="1758" y="193"/>
                  </a:lnTo>
                  <a:lnTo>
                    <a:pt x="1666" y="190"/>
                  </a:lnTo>
                  <a:close/>
                  <a:moveTo>
                    <a:pt x="1666" y="0"/>
                  </a:moveTo>
                  <a:lnTo>
                    <a:pt x="1762" y="3"/>
                  </a:lnTo>
                  <a:lnTo>
                    <a:pt x="1856" y="11"/>
                  </a:lnTo>
                  <a:lnTo>
                    <a:pt x="1949" y="23"/>
                  </a:lnTo>
                  <a:lnTo>
                    <a:pt x="2040" y="42"/>
                  </a:lnTo>
                  <a:lnTo>
                    <a:pt x="2130" y="65"/>
                  </a:lnTo>
                  <a:lnTo>
                    <a:pt x="2219" y="94"/>
                  </a:lnTo>
                  <a:lnTo>
                    <a:pt x="2305" y="126"/>
                  </a:lnTo>
                  <a:lnTo>
                    <a:pt x="2389" y="165"/>
                  </a:lnTo>
                  <a:lnTo>
                    <a:pt x="2471" y="207"/>
                  </a:lnTo>
                  <a:lnTo>
                    <a:pt x="2551" y="254"/>
                  </a:lnTo>
                  <a:lnTo>
                    <a:pt x="2630" y="306"/>
                  </a:lnTo>
                  <a:lnTo>
                    <a:pt x="2704" y="363"/>
                  </a:lnTo>
                  <a:lnTo>
                    <a:pt x="2776" y="423"/>
                  </a:lnTo>
                  <a:lnTo>
                    <a:pt x="2845" y="488"/>
                  </a:lnTo>
                  <a:lnTo>
                    <a:pt x="2911" y="557"/>
                  </a:lnTo>
                  <a:lnTo>
                    <a:pt x="2972" y="630"/>
                  </a:lnTo>
                  <a:lnTo>
                    <a:pt x="3027" y="705"/>
                  </a:lnTo>
                  <a:lnTo>
                    <a:pt x="3079" y="782"/>
                  </a:lnTo>
                  <a:lnTo>
                    <a:pt x="3127" y="862"/>
                  </a:lnTo>
                  <a:lnTo>
                    <a:pt x="3169" y="944"/>
                  </a:lnTo>
                  <a:lnTo>
                    <a:pt x="3207" y="1029"/>
                  </a:lnTo>
                  <a:lnTo>
                    <a:pt x="3241" y="1116"/>
                  </a:lnTo>
                  <a:lnTo>
                    <a:pt x="3269" y="1204"/>
                  </a:lnTo>
                  <a:lnTo>
                    <a:pt x="3291" y="1293"/>
                  </a:lnTo>
                  <a:lnTo>
                    <a:pt x="3310" y="1386"/>
                  </a:lnTo>
                  <a:lnTo>
                    <a:pt x="3323" y="1478"/>
                  </a:lnTo>
                  <a:lnTo>
                    <a:pt x="3331" y="1573"/>
                  </a:lnTo>
                  <a:lnTo>
                    <a:pt x="3333" y="1667"/>
                  </a:lnTo>
                  <a:lnTo>
                    <a:pt x="3331" y="1762"/>
                  </a:lnTo>
                  <a:lnTo>
                    <a:pt x="3323" y="1857"/>
                  </a:lnTo>
                  <a:lnTo>
                    <a:pt x="3310" y="1949"/>
                  </a:lnTo>
                  <a:lnTo>
                    <a:pt x="3291" y="2041"/>
                  </a:lnTo>
                  <a:lnTo>
                    <a:pt x="3269" y="2131"/>
                  </a:lnTo>
                  <a:lnTo>
                    <a:pt x="3241" y="2219"/>
                  </a:lnTo>
                  <a:lnTo>
                    <a:pt x="3207" y="2306"/>
                  </a:lnTo>
                  <a:lnTo>
                    <a:pt x="3169" y="2390"/>
                  </a:lnTo>
                  <a:lnTo>
                    <a:pt x="3127" y="2472"/>
                  </a:lnTo>
                  <a:lnTo>
                    <a:pt x="3079" y="2552"/>
                  </a:lnTo>
                  <a:lnTo>
                    <a:pt x="3027" y="2630"/>
                  </a:lnTo>
                  <a:lnTo>
                    <a:pt x="2972" y="2704"/>
                  </a:lnTo>
                  <a:lnTo>
                    <a:pt x="2911" y="2777"/>
                  </a:lnTo>
                  <a:lnTo>
                    <a:pt x="2845" y="2846"/>
                  </a:lnTo>
                  <a:lnTo>
                    <a:pt x="2776" y="2912"/>
                  </a:lnTo>
                  <a:lnTo>
                    <a:pt x="2704" y="2972"/>
                  </a:lnTo>
                  <a:lnTo>
                    <a:pt x="2630" y="3028"/>
                  </a:lnTo>
                  <a:lnTo>
                    <a:pt x="2551" y="3080"/>
                  </a:lnTo>
                  <a:lnTo>
                    <a:pt x="2471" y="3128"/>
                  </a:lnTo>
                  <a:lnTo>
                    <a:pt x="2389" y="3170"/>
                  </a:lnTo>
                  <a:lnTo>
                    <a:pt x="2305" y="3208"/>
                  </a:lnTo>
                  <a:lnTo>
                    <a:pt x="2219" y="3241"/>
                  </a:lnTo>
                  <a:lnTo>
                    <a:pt x="2130" y="3269"/>
                  </a:lnTo>
                  <a:lnTo>
                    <a:pt x="2040" y="3292"/>
                  </a:lnTo>
                  <a:lnTo>
                    <a:pt x="1949" y="3311"/>
                  </a:lnTo>
                  <a:lnTo>
                    <a:pt x="1856" y="3324"/>
                  </a:lnTo>
                  <a:lnTo>
                    <a:pt x="1762" y="3332"/>
                  </a:lnTo>
                  <a:lnTo>
                    <a:pt x="1666" y="3334"/>
                  </a:lnTo>
                  <a:lnTo>
                    <a:pt x="1572" y="3332"/>
                  </a:lnTo>
                  <a:lnTo>
                    <a:pt x="1478" y="3324"/>
                  </a:lnTo>
                  <a:lnTo>
                    <a:pt x="1385" y="3311"/>
                  </a:lnTo>
                  <a:lnTo>
                    <a:pt x="1294" y="3292"/>
                  </a:lnTo>
                  <a:lnTo>
                    <a:pt x="1204" y="3269"/>
                  </a:lnTo>
                  <a:lnTo>
                    <a:pt x="1115" y="3241"/>
                  </a:lnTo>
                  <a:lnTo>
                    <a:pt x="1029" y="3208"/>
                  </a:lnTo>
                  <a:lnTo>
                    <a:pt x="944" y="3170"/>
                  </a:lnTo>
                  <a:lnTo>
                    <a:pt x="862" y="3128"/>
                  </a:lnTo>
                  <a:lnTo>
                    <a:pt x="781" y="3080"/>
                  </a:lnTo>
                  <a:lnTo>
                    <a:pt x="704" y="3028"/>
                  </a:lnTo>
                  <a:lnTo>
                    <a:pt x="629" y="2972"/>
                  </a:lnTo>
                  <a:lnTo>
                    <a:pt x="557" y="2912"/>
                  </a:lnTo>
                  <a:lnTo>
                    <a:pt x="488" y="2846"/>
                  </a:lnTo>
                  <a:lnTo>
                    <a:pt x="423" y="2777"/>
                  </a:lnTo>
                  <a:lnTo>
                    <a:pt x="362" y="2704"/>
                  </a:lnTo>
                  <a:lnTo>
                    <a:pt x="305" y="2630"/>
                  </a:lnTo>
                  <a:lnTo>
                    <a:pt x="254" y="2552"/>
                  </a:lnTo>
                  <a:lnTo>
                    <a:pt x="207" y="2472"/>
                  </a:lnTo>
                  <a:lnTo>
                    <a:pt x="164" y="2390"/>
                  </a:lnTo>
                  <a:lnTo>
                    <a:pt x="126" y="2306"/>
                  </a:lnTo>
                  <a:lnTo>
                    <a:pt x="93" y="2219"/>
                  </a:lnTo>
                  <a:lnTo>
                    <a:pt x="65" y="2131"/>
                  </a:lnTo>
                  <a:lnTo>
                    <a:pt x="42" y="2041"/>
                  </a:lnTo>
                  <a:lnTo>
                    <a:pt x="24" y="1949"/>
                  </a:lnTo>
                  <a:lnTo>
                    <a:pt x="11" y="1857"/>
                  </a:lnTo>
                  <a:lnTo>
                    <a:pt x="3" y="1762"/>
                  </a:lnTo>
                  <a:lnTo>
                    <a:pt x="0" y="1667"/>
                  </a:lnTo>
                  <a:lnTo>
                    <a:pt x="0" y="1667"/>
                  </a:lnTo>
                  <a:lnTo>
                    <a:pt x="3" y="1573"/>
                  </a:lnTo>
                  <a:lnTo>
                    <a:pt x="11" y="1478"/>
                  </a:lnTo>
                  <a:lnTo>
                    <a:pt x="24" y="1386"/>
                  </a:lnTo>
                  <a:lnTo>
                    <a:pt x="42" y="1293"/>
                  </a:lnTo>
                  <a:lnTo>
                    <a:pt x="65" y="1204"/>
                  </a:lnTo>
                  <a:lnTo>
                    <a:pt x="93" y="1116"/>
                  </a:lnTo>
                  <a:lnTo>
                    <a:pt x="126" y="1029"/>
                  </a:lnTo>
                  <a:lnTo>
                    <a:pt x="164" y="944"/>
                  </a:lnTo>
                  <a:lnTo>
                    <a:pt x="207" y="862"/>
                  </a:lnTo>
                  <a:lnTo>
                    <a:pt x="254" y="782"/>
                  </a:lnTo>
                  <a:lnTo>
                    <a:pt x="305" y="705"/>
                  </a:lnTo>
                  <a:lnTo>
                    <a:pt x="362" y="630"/>
                  </a:lnTo>
                  <a:lnTo>
                    <a:pt x="423" y="557"/>
                  </a:lnTo>
                  <a:lnTo>
                    <a:pt x="488" y="488"/>
                  </a:lnTo>
                  <a:lnTo>
                    <a:pt x="557" y="423"/>
                  </a:lnTo>
                  <a:lnTo>
                    <a:pt x="629" y="363"/>
                  </a:lnTo>
                  <a:lnTo>
                    <a:pt x="704" y="306"/>
                  </a:lnTo>
                  <a:lnTo>
                    <a:pt x="781" y="254"/>
                  </a:lnTo>
                  <a:lnTo>
                    <a:pt x="862" y="207"/>
                  </a:lnTo>
                  <a:lnTo>
                    <a:pt x="944" y="165"/>
                  </a:lnTo>
                  <a:lnTo>
                    <a:pt x="1029" y="126"/>
                  </a:lnTo>
                  <a:lnTo>
                    <a:pt x="1115" y="94"/>
                  </a:lnTo>
                  <a:lnTo>
                    <a:pt x="1204" y="65"/>
                  </a:lnTo>
                  <a:lnTo>
                    <a:pt x="1294" y="42"/>
                  </a:lnTo>
                  <a:lnTo>
                    <a:pt x="1385" y="23"/>
                  </a:lnTo>
                  <a:lnTo>
                    <a:pt x="1478" y="11"/>
                  </a:lnTo>
                  <a:lnTo>
                    <a:pt x="1572" y="3"/>
                  </a:lnTo>
                  <a:lnTo>
                    <a:pt x="1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235"/>
            <p:cNvSpPr>
              <a:spLocks/>
            </p:cNvSpPr>
            <p:nvPr/>
          </p:nvSpPr>
          <p:spPr bwMode="auto">
            <a:xfrm>
              <a:off x="9272588" y="4389438"/>
              <a:ext cx="242888" cy="242888"/>
            </a:xfrm>
            <a:custGeom>
              <a:avLst/>
              <a:gdLst>
                <a:gd name="T0" fmla="*/ 105 w 1524"/>
                <a:gd name="T1" fmla="*/ 0 h 1524"/>
                <a:gd name="T2" fmla="*/ 144 w 1524"/>
                <a:gd name="T3" fmla="*/ 13 h 1524"/>
                <a:gd name="T4" fmla="*/ 761 w 1524"/>
                <a:gd name="T5" fmla="*/ 627 h 1524"/>
                <a:gd name="T6" fmla="*/ 1380 w 1524"/>
                <a:gd name="T7" fmla="*/ 13 h 1524"/>
                <a:gd name="T8" fmla="*/ 1419 w 1524"/>
                <a:gd name="T9" fmla="*/ 0 h 1524"/>
                <a:gd name="T10" fmla="*/ 1460 w 1524"/>
                <a:gd name="T11" fmla="*/ 4 h 1524"/>
                <a:gd name="T12" fmla="*/ 1496 w 1524"/>
                <a:gd name="T13" fmla="*/ 27 h 1524"/>
                <a:gd name="T14" fmla="*/ 1519 w 1524"/>
                <a:gd name="T15" fmla="*/ 64 h 1524"/>
                <a:gd name="T16" fmla="*/ 1524 w 1524"/>
                <a:gd name="T17" fmla="*/ 104 h 1524"/>
                <a:gd name="T18" fmla="*/ 1509 w 1524"/>
                <a:gd name="T19" fmla="*/ 144 h 1524"/>
                <a:gd name="T20" fmla="*/ 895 w 1524"/>
                <a:gd name="T21" fmla="*/ 761 h 1524"/>
                <a:gd name="T22" fmla="*/ 1508 w 1524"/>
                <a:gd name="T23" fmla="*/ 1379 h 1524"/>
                <a:gd name="T24" fmla="*/ 1522 w 1524"/>
                <a:gd name="T25" fmla="*/ 1419 h 1524"/>
                <a:gd name="T26" fmla="*/ 1518 w 1524"/>
                <a:gd name="T27" fmla="*/ 1459 h 1524"/>
                <a:gd name="T28" fmla="*/ 1495 w 1524"/>
                <a:gd name="T29" fmla="*/ 1496 h 1524"/>
                <a:gd name="T30" fmla="*/ 1464 w 1524"/>
                <a:gd name="T31" fmla="*/ 1517 h 1524"/>
                <a:gd name="T32" fmla="*/ 1428 w 1524"/>
                <a:gd name="T33" fmla="*/ 1524 h 1524"/>
                <a:gd name="T34" fmla="*/ 1393 w 1524"/>
                <a:gd name="T35" fmla="*/ 1516 h 1524"/>
                <a:gd name="T36" fmla="*/ 1361 w 1524"/>
                <a:gd name="T37" fmla="*/ 1496 h 1524"/>
                <a:gd name="T38" fmla="*/ 161 w 1524"/>
                <a:gd name="T39" fmla="*/ 1496 h 1524"/>
                <a:gd name="T40" fmla="*/ 129 w 1524"/>
                <a:gd name="T41" fmla="*/ 1517 h 1524"/>
                <a:gd name="T42" fmla="*/ 94 w 1524"/>
                <a:gd name="T43" fmla="*/ 1524 h 1524"/>
                <a:gd name="T44" fmla="*/ 59 w 1524"/>
                <a:gd name="T45" fmla="*/ 1516 h 1524"/>
                <a:gd name="T46" fmla="*/ 28 w 1524"/>
                <a:gd name="T47" fmla="*/ 1496 h 1524"/>
                <a:gd name="T48" fmla="*/ 4 w 1524"/>
                <a:gd name="T49" fmla="*/ 1459 h 1524"/>
                <a:gd name="T50" fmla="*/ 0 w 1524"/>
                <a:gd name="T51" fmla="*/ 1419 h 1524"/>
                <a:gd name="T52" fmla="*/ 13 w 1524"/>
                <a:gd name="T53" fmla="*/ 1379 h 1524"/>
                <a:gd name="T54" fmla="*/ 627 w 1524"/>
                <a:gd name="T55" fmla="*/ 761 h 1524"/>
                <a:gd name="T56" fmla="*/ 13 w 1524"/>
                <a:gd name="T57" fmla="*/ 144 h 1524"/>
                <a:gd name="T58" fmla="*/ 0 w 1524"/>
                <a:gd name="T59" fmla="*/ 104 h 1524"/>
                <a:gd name="T60" fmla="*/ 4 w 1524"/>
                <a:gd name="T61" fmla="*/ 64 h 1524"/>
                <a:gd name="T62" fmla="*/ 28 w 1524"/>
                <a:gd name="T63" fmla="*/ 27 h 1524"/>
                <a:gd name="T64" fmla="*/ 64 w 1524"/>
                <a:gd name="T65" fmla="*/ 4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24" h="1524">
                  <a:moveTo>
                    <a:pt x="85" y="0"/>
                  </a:moveTo>
                  <a:lnTo>
                    <a:pt x="105" y="0"/>
                  </a:lnTo>
                  <a:lnTo>
                    <a:pt x="125" y="4"/>
                  </a:lnTo>
                  <a:lnTo>
                    <a:pt x="144" y="13"/>
                  </a:lnTo>
                  <a:lnTo>
                    <a:pt x="162" y="27"/>
                  </a:lnTo>
                  <a:lnTo>
                    <a:pt x="761" y="627"/>
                  </a:lnTo>
                  <a:lnTo>
                    <a:pt x="1362" y="27"/>
                  </a:lnTo>
                  <a:lnTo>
                    <a:pt x="1380" y="13"/>
                  </a:lnTo>
                  <a:lnTo>
                    <a:pt x="1399" y="4"/>
                  </a:lnTo>
                  <a:lnTo>
                    <a:pt x="1419" y="0"/>
                  </a:lnTo>
                  <a:lnTo>
                    <a:pt x="1439" y="0"/>
                  </a:lnTo>
                  <a:lnTo>
                    <a:pt x="1460" y="4"/>
                  </a:lnTo>
                  <a:lnTo>
                    <a:pt x="1479" y="13"/>
                  </a:lnTo>
                  <a:lnTo>
                    <a:pt x="1496" y="27"/>
                  </a:lnTo>
                  <a:lnTo>
                    <a:pt x="1509" y="44"/>
                  </a:lnTo>
                  <a:lnTo>
                    <a:pt x="1519" y="64"/>
                  </a:lnTo>
                  <a:lnTo>
                    <a:pt x="1524" y="84"/>
                  </a:lnTo>
                  <a:lnTo>
                    <a:pt x="1524" y="104"/>
                  </a:lnTo>
                  <a:lnTo>
                    <a:pt x="1519" y="124"/>
                  </a:lnTo>
                  <a:lnTo>
                    <a:pt x="1509" y="144"/>
                  </a:lnTo>
                  <a:lnTo>
                    <a:pt x="1496" y="161"/>
                  </a:lnTo>
                  <a:lnTo>
                    <a:pt x="895" y="761"/>
                  </a:lnTo>
                  <a:lnTo>
                    <a:pt x="1495" y="1362"/>
                  </a:lnTo>
                  <a:lnTo>
                    <a:pt x="1508" y="1379"/>
                  </a:lnTo>
                  <a:lnTo>
                    <a:pt x="1518" y="1399"/>
                  </a:lnTo>
                  <a:lnTo>
                    <a:pt x="1522" y="1419"/>
                  </a:lnTo>
                  <a:lnTo>
                    <a:pt x="1522" y="1439"/>
                  </a:lnTo>
                  <a:lnTo>
                    <a:pt x="1518" y="1459"/>
                  </a:lnTo>
                  <a:lnTo>
                    <a:pt x="1508" y="1479"/>
                  </a:lnTo>
                  <a:lnTo>
                    <a:pt x="1495" y="1496"/>
                  </a:lnTo>
                  <a:lnTo>
                    <a:pt x="1480" y="1508"/>
                  </a:lnTo>
                  <a:lnTo>
                    <a:pt x="1464" y="1517"/>
                  </a:lnTo>
                  <a:lnTo>
                    <a:pt x="1446" y="1522"/>
                  </a:lnTo>
                  <a:lnTo>
                    <a:pt x="1428" y="1524"/>
                  </a:lnTo>
                  <a:lnTo>
                    <a:pt x="1410" y="1522"/>
                  </a:lnTo>
                  <a:lnTo>
                    <a:pt x="1393" y="1516"/>
                  </a:lnTo>
                  <a:lnTo>
                    <a:pt x="1376" y="1508"/>
                  </a:lnTo>
                  <a:lnTo>
                    <a:pt x="1361" y="1496"/>
                  </a:lnTo>
                  <a:lnTo>
                    <a:pt x="761" y="895"/>
                  </a:lnTo>
                  <a:lnTo>
                    <a:pt x="161" y="1496"/>
                  </a:lnTo>
                  <a:lnTo>
                    <a:pt x="146" y="1508"/>
                  </a:lnTo>
                  <a:lnTo>
                    <a:pt x="129" y="1517"/>
                  </a:lnTo>
                  <a:lnTo>
                    <a:pt x="112" y="1522"/>
                  </a:lnTo>
                  <a:lnTo>
                    <a:pt x="94" y="1524"/>
                  </a:lnTo>
                  <a:lnTo>
                    <a:pt x="76" y="1522"/>
                  </a:lnTo>
                  <a:lnTo>
                    <a:pt x="59" y="1516"/>
                  </a:lnTo>
                  <a:lnTo>
                    <a:pt x="42" y="1508"/>
                  </a:lnTo>
                  <a:lnTo>
                    <a:pt x="28" y="1496"/>
                  </a:lnTo>
                  <a:lnTo>
                    <a:pt x="13" y="1479"/>
                  </a:lnTo>
                  <a:lnTo>
                    <a:pt x="4" y="1459"/>
                  </a:lnTo>
                  <a:lnTo>
                    <a:pt x="0" y="1439"/>
                  </a:lnTo>
                  <a:lnTo>
                    <a:pt x="0" y="1419"/>
                  </a:lnTo>
                  <a:lnTo>
                    <a:pt x="4" y="1399"/>
                  </a:lnTo>
                  <a:lnTo>
                    <a:pt x="13" y="1379"/>
                  </a:lnTo>
                  <a:lnTo>
                    <a:pt x="28" y="1362"/>
                  </a:lnTo>
                  <a:lnTo>
                    <a:pt x="627" y="761"/>
                  </a:lnTo>
                  <a:lnTo>
                    <a:pt x="28" y="161"/>
                  </a:lnTo>
                  <a:lnTo>
                    <a:pt x="13" y="144"/>
                  </a:lnTo>
                  <a:lnTo>
                    <a:pt x="4" y="124"/>
                  </a:lnTo>
                  <a:lnTo>
                    <a:pt x="0" y="104"/>
                  </a:lnTo>
                  <a:lnTo>
                    <a:pt x="0" y="84"/>
                  </a:lnTo>
                  <a:lnTo>
                    <a:pt x="4" y="64"/>
                  </a:lnTo>
                  <a:lnTo>
                    <a:pt x="13" y="44"/>
                  </a:lnTo>
                  <a:lnTo>
                    <a:pt x="28" y="27"/>
                  </a:lnTo>
                  <a:lnTo>
                    <a:pt x="45" y="13"/>
                  </a:lnTo>
                  <a:lnTo>
                    <a:pt x="64" y="4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87" name="Прямая со стрелкой 86"/>
          <p:cNvCxnSpPr/>
          <p:nvPr/>
        </p:nvCxnSpPr>
        <p:spPr>
          <a:xfrm flipH="1">
            <a:off x="2279245" y="3799296"/>
            <a:ext cx="1413230" cy="378429"/>
          </a:xfrm>
          <a:prstGeom prst="straightConnector1">
            <a:avLst/>
          </a:prstGeom>
          <a:ln w="31750" cmpd="sng">
            <a:solidFill>
              <a:srgbClr val="DB192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 стрелкой 132"/>
          <p:cNvCxnSpPr>
            <a:stCxn id="50" idx="3"/>
          </p:cNvCxnSpPr>
          <p:nvPr/>
        </p:nvCxnSpPr>
        <p:spPr>
          <a:xfrm flipH="1" flipV="1">
            <a:off x="2279245" y="4357064"/>
            <a:ext cx="1415309" cy="180587"/>
          </a:xfrm>
          <a:prstGeom prst="straightConnector1">
            <a:avLst/>
          </a:prstGeom>
          <a:ln w="31750" cmpd="sng">
            <a:solidFill>
              <a:srgbClr val="DB192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2" name="Прямоугольник 1031"/>
          <p:cNvSpPr/>
          <p:nvPr/>
        </p:nvSpPr>
        <p:spPr>
          <a:xfrm>
            <a:off x="4983965" y="116171"/>
            <a:ext cx="41466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</a:rPr>
              <a:t>Платежи по которым налогоплательщик может сам решить – работать по-старому или перечислять их в составе </a:t>
            </a: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ЕНП: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39" name="Группа 138"/>
          <p:cNvGrpSpPr/>
          <p:nvPr/>
        </p:nvGrpSpPr>
        <p:grpSpPr>
          <a:xfrm>
            <a:off x="5064700" y="1039501"/>
            <a:ext cx="3522443" cy="323165"/>
            <a:chOff x="5514053" y="692284"/>
            <a:chExt cx="3522443" cy="323165"/>
          </a:xfrm>
        </p:grpSpPr>
        <p:sp>
          <p:nvSpPr>
            <p:cNvPr id="140" name="Прямоугольник 139"/>
            <p:cNvSpPr/>
            <p:nvPr/>
          </p:nvSpPr>
          <p:spPr>
            <a:xfrm>
              <a:off x="5663864" y="692284"/>
              <a:ext cx="3372632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ru-RU" sz="1500" dirty="0">
                  <a:solidFill>
                    <a:schemeClr val="bg1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налог на профессиональный доход</a:t>
              </a:r>
              <a:endParaRPr lang="ru-RU" sz="1500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1" name="Группа 140"/>
            <p:cNvGrpSpPr/>
            <p:nvPr/>
          </p:nvGrpSpPr>
          <p:grpSpPr>
            <a:xfrm>
              <a:off x="5514053" y="796419"/>
              <a:ext cx="157378" cy="148856"/>
              <a:chOff x="7074617" y="2843365"/>
              <a:chExt cx="252543" cy="265843"/>
            </a:xfrm>
          </p:grpSpPr>
          <p:sp>
            <p:nvSpPr>
              <p:cNvPr id="142" name="Овал 141"/>
              <p:cNvSpPr/>
              <p:nvPr/>
            </p:nvSpPr>
            <p:spPr>
              <a:xfrm>
                <a:off x="7074617" y="2843365"/>
                <a:ext cx="252543" cy="26584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D8192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3" name="Овал 142"/>
              <p:cNvSpPr/>
              <p:nvPr/>
            </p:nvSpPr>
            <p:spPr>
              <a:xfrm>
                <a:off x="7129433" y="2902724"/>
                <a:ext cx="142911" cy="150437"/>
              </a:xfrm>
              <a:prstGeom prst="ellipse">
                <a:avLst/>
              </a:prstGeom>
              <a:solidFill>
                <a:srgbClr val="D819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4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4" name="Группа 143"/>
          <p:cNvGrpSpPr/>
          <p:nvPr/>
        </p:nvGrpSpPr>
        <p:grpSpPr>
          <a:xfrm>
            <a:off x="5064700" y="1393753"/>
            <a:ext cx="3522443" cy="553998"/>
            <a:chOff x="5514053" y="692284"/>
            <a:chExt cx="3522443" cy="553998"/>
          </a:xfrm>
        </p:grpSpPr>
        <p:sp>
          <p:nvSpPr>
            <p:cNvPr id="145" name="Прямоугольник 144"/>
            <p:cNvSpPr/>
            <p:nvPr/>
          </p:nvSpPr>
          <p:spPr>
            <a:xfrm>
              <a:off x="5663864" y="692284"/>
              <a:ext cx="337263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ru-RU" sz="1500" dirty="0">
                  <a:solidFill>
                    <a:schemeClr val="bg1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сбор за пользование объектами животного мира</a:t>
              </a:r>
              <a:endParaRPr lang="ru-RU" sz="1500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6" name="Группа 145"/>
            <p:cNvGrpSpPr/>
            <p:nvPr/>
          </p:nvGrpSpPr>
          <p:grpSpPr>
            <a:xfrm>
              <a:off x="5514053" y="796419"/>
              <a:ext cx="157378" cy="148856"/>
              <a:chOff x="7074617" y="2843365"/>
              <a:chExt cx="252543" cy="265843"/>
            </a:xfrm>
          </p:grpSpPr>
          <p:sp>
            <p:nvSpPr>
              <p:cNvPr id="147" name="Овал 146"/>
              <p:cNvSpPr/>
              <p:nvPr/>
            </p:nvSpPr>
            <p:spPr>
              <a:xfrm>
                <a:off x="7074617" y="2843365"/>
                <a:ext cx="252543" cy="26584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D8192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8" name="Овал 147"/>
              <p:cNvSpPr/>
              <p:nvPr/>
            </p:nvSpPr>
            <p:spPr>
              <a:xfrm>
                <a:off x="7129433" y="2902724"/>
                <a:ext cx="142911" cy="150437"/>
              </a:xfrm>
              <a:prstGeom prst="ellipse">
                <a:avLst/>
              </a:prstGeom>
              <a:solidFill>
                <a:srgbClr val="D819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4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9" name="Группа 148"/>
          <p:cNvGrpSpPr/>
          <p:nvPr/>
        </p:nvGrpSpPr>
        <p:grpSpPr>
          <a:xfrm>
            <a:off x="5064700" y="1940145"/>
            <a:ext cx="3522443" cy="553998"/>
            <a:chOff x="5514053" y="692284"/>
            <a:chExt cx="3522443" cy="553998"/>
          </a:xfrm>
        </p:grpSpPr>
        <p:sp>
          <p:nvSpPr>
            <p:cNvPr id="150" name="Прямоугольник 149"/>
            <p:cNvSpPr/>
            <p:nvPr/>
          </p:nvSpPr>
          <p:spPr>
            <a:xfrm>
              <a:off x="5663864" y="692284"/>
              <a:ext cx="337263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ru-RU" sz="1500" dirty="0">
                  <a:solidFill>
                    <a:schemeClr val="bg1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сбор за пользование объектами водных биологических ресурсов</a:t>
              </a:r>
              <a:endParaRPr lang="ru-RU" sz="1500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1" name="Группа 150"/>
            <p:cNvGrpSpPr/>
            <p:nvPr/>
          </p:nvGrpSpPr>
          <p:grpSpPr>
            <a:xfrm>
              <a:off x="5514053" y="796419"/>
              <a:ext cx="157378" cy="148856"/>
              <a:chOff x="7074617" y="2843365"/>
              <a:chExt cx="252543" cy="265843"/>
            </a:xfrm>
          </p:grpSpPr>
          <p:sp>
            <p:nvSpPr>
              <p:cNvPr id="152" name="Овал 151"/>
              <p:cNvSpPr/>
              <p:nvPr/>
            </p:nvSpPr>
            <p:spPr>
              <a:xfrm>
                <a:off x="7074617" y="2843365"/>
                <a:ext cx="252543" cy="26584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D8192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3" name="Овал 152"/>
              <p:cNvSpPr/>
              <p:nvPr/>
            </p:nvSpPr>
            <p:spPr>
              <a:xfrm>
                <a:off x="7129433" y="2902724"/>
                <a:ext cx="142911" cy="150437"/>
              </a:xfrm>
              <a:prstGeom prst="ellipse">
                <a:avLst/>
              </a:prstGeom>
              <a:solidFill>
                <a:srgbClr val="D819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4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8" name="Группа 67"/>
          <p:cNvGrpSpPr/>
          <p:nvPr/>
        </p:nvGrpSpPr>
        <p:grpSpPr>
          <a:xfrm>
            <a:off x="8664750" y="3787423"/>
            <a:ext cx="479250" cy="1372868"/>
            <a:chOff x="8502135" y="3764924"/>
            <a:chExt cx="479250" cy="1372868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8502135" y="3764924"/>
              <a:ext cx="479250" cy="967066"/>
            </a:xfrm>
            <a:prstGeom prst="rect">
              <a:avLst/>
            </a:prstGeom>
            <a:solidFill>
              <a:srgbClr val="0065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8502135" y="4731989"/>
              <a:ext cx="479250" cy="405803"/>
            </a:xfrm>
            <a:prstGeom prst="rect">
              <a:avLst/>
            </a:prstGeom>
            <a:gradFill flip="none" rotWithShape="1">
              <a:gsLst>
                <a:gs pos="46700">
                  <a:srgbClr val="DA0005"/>
                </a:gs>
                <a:gs pos="0">
                  <a:srgbClr val="D81921"/>
                </a:gs>
                <a:gs pos="100000">
                  <a:srgbClr val="94000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00" dirty="0" smtClean="0">
                  <a:latin typeface="Arial Black" panose="020B0A04020102020204" pitchFamily="34" charset="0"/>
                </a:rPr>
                <a:t>5</a:t>
              </a:r>
              <a:endParaRPr lang="ru-RU" sz="1700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75" name="Рисунок 7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1" t="32770" r="50429"/>
          <a:stretch/>
        </p:blipFill>
        <p:spPr>
          <a:xfrm flipH="1">
            <a:off x="5159682" y="2734562"/>
            <a:ext cx="1096704" cy="2507896"/>
          </a:xfrm>
          <a:prstGeom prst="rect">
            <a:avLst/>
          </a:prstGeom>
        </p:spPr>
      </p:pic>
      <p:pic>
        <p:nvPicPr>
          <p:cNvPr id="76" name="Рисунок 7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200" y="2689834"/>
            <a:ext cx="616142" cy="616142"/>
          </a:xfrm>
          <a:prstGeom prst="rect">
            <a:avLst/>
          </a:prstGeom>
        </p:spPr>
      </p:pic>
      <p:pic>
        <p:nvPicPr>
          <p:cNvPr id="77" name="Рисунок 7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32" y="3484260"/>
            <a:ext cx="549309" cy="549309"/>
          </a:xfrm>
          <a:prstGeom prst="rect">
            <a:avLst/>
          </a:prstGeom>
        </p:spPr>
      </p:pic>
      <p:grpSp>
        <p:nvGrpSpPr>
          <p:cNvPr id="78" name="Группа 77"/>
          <p:cNvGrpSpPr/>
          <p:nvPr/>
        </p:nvGrpSpPr>
        <p:grpSpPr>
          <a:xfrm>
            <a:off x="6816032" y="4229425"/>
            <a:ext cx="616890" cy="483432"/>
            <a:chOff x="2133905" y="133655"/>
            <a:chExt cx="4876190" cy="4876190"/>
          </a:xfrm>
        </p:grpSpPr>
        <p:pic>
          <p:nvPicPr>
            <p:cNvPr id="79" name="Рисунок 78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3905" y="133655"/>
              <a:ext cx="4876190" cy="4876190"/>
            </a:xfrm>
            <a:prstGeom prst="rect">
              <a:avLst/>
            </a:prstGeom>
          </p:spPr>
        </p:pic>
        <p:sp>
          <p:nvSpPr>
            <p:cNvPr id="80" name="Прямоугольник 79"/>
            <p:cNvSpPr/>
            <p:nvPr/>
          </p:nvSpPr>
          <p:spPr>
            <a:xfrm>
              <a:off x="2466532" y="1709998"/>
              <a:ext cx="593300" cy="8127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Прямоугольник 336"/>
            <p:cNvSpPr/>
            <p:nvPr/>
          </p:nvSpPr>
          <p:spPr>
            <a:xfrm>
              <a:off x="5048249" y="3739858"/>
              <a:ext cx="362373" cy="562037"/>
            </a:xfrm>
            <a:custGeom>
              <a:avLst/>
              <a:gdLst>
                <a:gd name="connsiteX0" fmla="*/ 0 w 389494"/>
                <a:gd name="connsiteY0" fmla="*/ 0 h 515799"/>
                <a:gd name="connsiteX1" fmla="*/ 389494 w 389494"/>
                <a:gd name="connsiteY1" fmla="*/ 0 h 515799"/>
                <a:gd name="connsiteX2" fmla="*/ 389494 w 389494"/>
                <a:gd name="connsiteY2" fmla="*/ 515799 h 515799"/>
                <a:gd name="connsiteX3" fmla="*/ 0 w 389494"/>
                <a:gd name="connsiteY3" fmla="*/ 515799 h 515799"/>
                <a:gd name="connsiteX4" fmla="*/ 0 w 389494"/>
                <a:gd name="connsiteY4" fmla="*/ 0 h 515799"/>
                <a:gd name="connsiteX0" fmla="*/ 31750 w 389494"/>
                <a:gd name="connsiteY0" fmla="*/ 44450 h 515799"/>
                <a:gd name="connsiteX1" fmla="*/ 389494 w 389494"/>
                <a:gd name="connsiteY1" fmla="*/ 0 h 515799"/>
                <a:gd name="connsiteX2" fmla="*/ 389494 w 389494"/>
                <a:gd name="connsiteY2" fmla="*/ 515799 h 515799"/>
                <a:gd name="connsiteX3" fmla="*/ 0 w 389494"/>
                <a:gd name="connsiteY3" fmla="*/ 515799 h 515799"/>
                <a:gd name="connsiteX4" fmla="*/ 31750 w 389494"/>
                <a:gd name="connsiteY4" fmla="*/ 44450 h 515799"/>
                <a:gd name="connsiteX0" fmla="*/ 31750 w 389494"/>
                <a:gd name="connsiteY0" fmla="*/ 12700 h 484049"/>
                <a:gd name="connsiteX1" fmla="*/ 338694 w 389494"/>
                <a:gd name="connsiteY1" fmla="*/ 0 h 484049"/>
                <a:gd name="connsiteX2" fmla="*/ 389494 w 389494"/>
                <a:gd name="connsiteY2" fmla="*/ 484049 h 484049"/>
                <a:gd name="connsiteX3" fmla="*/ 0 w 389494"/>
                <a:gd name="connsiteY3" fmla="*/ 484049 h 484049"/>
                <a:gd name="connsiteX4" fmla="*/ 31750 w 389494"/>
                <a:gd name="connsiteY4" fmla="*/ 12700 h 484049"/>
                <a:gd name="connsiteX0" fmla="*/ 31750 w 357744"/>
                <a:gd name="connsiteY0" fmla="*/ 12700 h 484049"/>
                <a:gd name="connsiteX1" fmla="*/ 338694 w 357744"/>
                <a:gd name="connsiteY1" fmla="*/ 0 h 484049"/>
                <a:gd name="connsiteX2" fmla="*/ 357744 w 357744"/>
                <a:gd name="connsiteY2" fmla="*/ 464999 h 484049"/>
                <a:gd name="connsiteX3" fmla="*/ 0 w 357744"/>
                <a:gd name="connsiteY3" fmla="*/ 484049 h 484049"/>
                <a:gd name="connsiteX4" fmla="*/ 31750 w 357744"/>
                <a:gd name="connsiteY4" fmla="*/ 12700 h 484049"/>
                <a:gd name="connsiteX0" fmla="*/ 0 w 325994"/>
                <a:gd name="connsiteY0" fmla="*/ 12700 h 464999"/>
                <a:gd name="connsiteX1" fmla="*/ 306944 w 325994"/>
                <a:gd name="connsiteY1" fmla="*/ 0 h 464999"/>
                <a:gd name="connsiteX2" fmla="*/ 325994 w 325994"/>
                <a:gd name="connsiteY2" fmla="*/ 464999 h 464999"/>
                <a:gd name="connsiteX3" fmla="*/ 25400 w 325994"/>
                <a:gd name="connsiteY3" fmla="*/ 433249 h 464999"/>
                <a:gd name="connsiteX4" fmla="*/ 0 w 325994"/>
                <a:gd name="connsiteY4" fmla="*/ 12700 h 464999"/>
                <a:gd name="connsiteX0" fmla="*/ 0 w 325994"/>
                <a:gd name="connsiteY0" fmla="*/ 12700 h 492631"/>
                <a:gd name="connsiteX1" fmla="*/ 306944 w 325994"/>
                <a:gd name="connsiteY1" fmla="*/ 0 h 492631"/>
                <a:gd name="connsiteX2" fmla="*/ 325994 w 325994"/>
                <a:gd name="connsiteY2" fmla="*/ 464999 h 492631"/>
                <a:gd name="connsiteX3" fmla="*/ 25400 w 325994"/>
                <a:gd name="connsiteY3" fmla="*/ 433249 h 492631"/>
                <a:gd name="connsiteX4" fmla="*/ 0 w 325994"/>
                <a:gd name="connsiteY4" fmla="*/ 12700 h 492631"/>
                <a:gd name="connsiteX0" fmla="*/ 0 w 325994"/>
                <a:gd name="connsiteY0" fmla="*/ 12700 h 476190"/>
                <a:gd name="connsiteX1" fmla="*/ 306944 w 325994"/>
                <a:gd name="connsiteY1" fmla="*/ 0 h 476190"/>
                <a:gd name="connsiteX2" fmla="*/ 325994 w 325994"/>
                <a:gd name="connsiteY2" fmla="*/ 464999 h 476190"/>
                <a:gd name="connsiteX3" fmla="*/ 25400 w 325994"/>
                <a:gd name="connsiteY3" fmla="*/ 433249 h 476190"/>
                <a:gd name="connsiteX4" fmla="*/ 0 w 325994"/>
                <a:gd name="connsiteY4" fmla="*/ 12700 h 476190"/>
                <a:gd name="connsiteX0" fmla="*/ 0 w 325994"/>
                <a:gd name="connsiteY0" fmla="*/ 12700 h 519321"/>
                <a:gd name="connsiteX1" fmla="*/ 306944 w 325994"/>
                <a:gd name="connsiteY1" fmla="*/ 0 h 519321"/>
                <a:gd name="connsiteX2" fmla="*/ 325994 w 325994"/>
                <a:gd name="connsiteY2" fmla="*/ 464999 h 519321"/>
                <a:gd name="connsiteX3" fmla="*/ 84271 w 325994"/>
                <a:gd name="connsiteY3" fmla="*/ 510026 h 519321"/>
                <a:gd name="connsiteX4" fmla="*/ 25400 w 325994"/>
                <a:gd name="connsiteY4" fmla="*/ 433249 h 519321"/>
                <a:gd name="connsiteX5" fmla="*/ 0 w 325994"/>
                <a:gd name="connsiteY5" fmla="*/ 12700 h 519321"/>
                <a:gd name="connsiteX0" fmla="*/ 0 w 325994"/>
                <a:gd name="connsiteY0" fmla="*/ 55124 h 561745"/>
                <a:gd name="connsiteX1" fmla="*/ 147771 w 325994"/>
                <a:gd name="connsiteY1" fmla="*/ 0 h 561745"/>
                <a:gd name="connsiteX2" fmla="*/ 306944 w 325994"/>
                <a:gd name="connsiteY2" fmla="*/ 42424 h 561745"/>
                <a:gd name="connsiteX3" fmla="*/ 325994 w 325994"/>
                <a:gd name="connsiteY3" fmla="*/ 507423 h 561745"/>
                <a:gd name="connsiteX4" fmla="*/ 84271 w 325994"/>
                <a:gd name="connsiteY4" fmla="*/ 552450 h 561745"/>
                <a:gd name="connsiteX5" fmla="*/ 25400 w 325994"/>
                <a:gd name="connsiteY5" fmla="*/ 475673 h 561745"/>
                <a:gd name="connsiteX6" fmla="*/ 0 w 325994"/>
                <a:gd name="connsiteY6" fmla="*/ 55124 h 561745"/>
                <a:gd name="connsiteX0" fmla="*/ 0 w 325994"/>
                <a:gd name="connsiteY0" fmla="*/ 55416 h 562037"/>
                <a:gd name="connsiteX1" fmla="*/ 147771 w 325994"/>
                <a:gd name="connsiteY1" fmla="*/ 292 h 562037"/>
                <a:gd name="connsiteX2" fmla="*/ 306944 w 325994"/>
                <a:gd name="connsiteY2" fmla="*/ 42716 h 562037"/>
                <a:gd name="connsiteX3" fmla="*/ 325994 w 325994"/>
                <a:gd name="connsiteY3" fmla="*/ 507715 h 562037"/>
                <a:gd name="connsiteX4" fmla="*/ 84271 w 325994"/>
                <a:gd name="connsiteY4" fmla="*/ 552742 h 562037"/>
                <a:gd name="connsiteX5" fmla="*/ 25400 w 325994"/>
                <a:gd name="connsiteY5" fmla="*/ 475965 h 562037"/>
                <a:gd name="connsiteX6" fmla="*/ 0 w 325994"/>
                <a:gd name="connsiteY6" fmla="*/ 55416 h 562037"/>
                <a:gd name="connsiteX0" fmla="*/ 36379 w 362373"/>
                <a:gd name="connsiteY0" fmla="*/ 55416 h 562037"/>
                <a:gd name="connsiteX1" fmla="*/ 184150 w 362373"/>
                <a:gd name="connsiteY1" fmla="*/ 292 h 562037"/>
                <a:gd name="connsiteX2" fmla="*/ 343323 w 362373"/>
                <a:gd name="connsiteY2" fmla="*/ 42716 h 562037"/>
                <a:gd name="connsiteX3" fmla="*/ 362373 w 362373"/>
                <a:gd name="connsiteY3" fmla="*/ 507715 h 562037"/>
                <a:gd name="connsiteX4" fmla="*/ 120650 w 362373"/>
                <a:gd name="connsiteY4" fmla="*/ 552742 h 562037"/>
                <a:gd name="connsiteX5" fmla="*/ 61779 w 362373"/>
                <a:gd name="connsiteY5" fmla="*/ 475965 h 562037"/>
                <a:gd name="connsiteX6" fmla="*/ 0 w 362373"/>
                <a:gd name="connsiteY6" fmla="*/ 235242 h 562037"/>
                <a:gd name="connsiteX7" fmla="*/ 36379 w 362373"/>
                <a:gd name="connsiteY7" fmla="*/ 55416 h 5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373" h="562037">
                  <a:moveTo>
                    <a:pt x="36379" y="55416"/>
                  </a:moveTo>
                  <a:cubicBezTo>
                    <a:pt x="89869" y="53975"/>
                    <a:pt x="111610" y="-4617"/>
                    <a:pt x="184150" y="292"/>
                  </a:cubicBezTo>
                  <a:lnTo>
                    <a:pt x="343323" y="42716"/>
                  </a:lnTo>
                  <a:lnTo>
                    <a:pt x="362373" y="507715"/>
                  </a:lnTo>
                  <a:cubicBezTo>
                    <a:pt x="324203" y="586369"/>
                    <a:pt x="170749" y="558034"/>
                    <a:pt x="120650" y="552742"/>
                  </a:cubicBezTo>
                  <a:cubicBezTo>
                    <a:pt x="70551" y="547450"/>
                    <a:pt x="74479" y="528882"/>
                    <a:pt x="61779" y="475965"/>
                  </a:cubicBezTo>
                  <a:cubicBezTo>
                    <a:pt x="56003" y="395724"/>
                    <a:pt x="5776" y="315483"/>
                    <a:pt x="0" y="235242"/>
                  </a:cubicBezTo>
                  <a:lnTo>
                    <a:pt x="36379" y="55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51019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1" name="Прямая соединительная линия 130"/>
          <p:cNvCxnSpPr>
            <a:stCxn id="194" idx="2"/>
          </p:cNvCxnSpPr>
          <p:nvPr/>
        </p:nvCxnSpPr>
        <p:spPr>
          <a:xfrm flipV="1">
            <a:off x="9055522" y="3495882"/>
            <a:ext cx="0" cy="87884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stCxn id="194" idx="0"/>
          </p:cNvCxnSpPr>
          <p:nvPr/>
        </p:nvCxnSpPr>
        <p:spPr>
          <a:xfrm flipV="1">
            <a:off x="68602" y="3495880"/>
            <a:ext cx="0" cy="8788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Прямоугольник 119">
            <a:extLst>
              <a:ext uri="{FF2B5EF4-FFF2-40B4-BE49-F238E27FC236}">
                <a16:creationId xmlns="" xmlns:a16="http://schemas.microsoft.com/office/drawing/2014/main" id="{450E52FB-0587-E626-265F-842DE76040BE}"/>
              </a:ext>
            </a:extLst>
          </p:cNvPr>
          <p:cNvSpPr/>
          <p:nvPr/>
        </p:nvSpPr>
        <p:spPr>
          <a:xfrm>
            <a:off x="3092613" y="2231866"/>
            <a:ext cx="3001787" cy="13325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94" name="Левая фигурная скобка 193">
            <a:extLst>
              <a:ext uri="{FF2B5EF4-FFF2-40B4-BE49-F238E27FC236}">
                <a16:creationId xmlns="" xmlns:a16="http://schemas.microsoft.com/office/drawing/2014/main" id="{6870EC0F-35A0-34EB-B8A7-88B1E24C3319}"/>
              </a:ext>
            </a:extLst>
          </p:cNvPr>
          <p:cNvSpPr/>
          <p:nvPr/>
        </p:nvSpPr>
        <p:spPr>
          <a:xfrm rot="16200000">
            <a:off x="4428916" y="14416"/>
            <a:ext cx="266292" cy="8986920"/>
          </a:xfrm>
          <a:prstGeom prst="leftBrace">
            <a:avLst>
              <a:gd name="adj1" fmla="val 54946"/>
              <a:gd name="adj2" fmla="val 50006"/>
            </a:avLst>
          </a:prstGeom>
          <a:ln w="381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70" name="Прямоугольник 169">
            <a:extLst>
              <a:ext uri="{FF2B5EF4-FFF2-40B4-BE49-F238E27FC236}">
                <a16:creationId xmlns="" xmlns:a16="http://schemas.microsoft.com/office/drawing/2014/main" id="{A8CA098E-D6D8-61E1-5D35-059A4BC29E37}"/>
              </a:ext>
            </a:extLst>
          </p:cNvPr>
          <p:cNvSpPr/>
          <p:nvPr/>
        </p:nvSpPr>
        <p:spPr>
          <a:xfrm>
            <a:off x="6157144" y="2237338"/>
            <a:ext cx="2916239" cy="13325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3DED7FBA-E739-7C76-39EB-D30D255E50FA}"/>
              </a:ext>
            </a:extLst>
          </p:cNvPr>
          <p:cNvSpPr/>
          <p:nvPr/>
        </p:nvSpPr>
        <p:spPr>
          <a:xfrm>
            <a:off x="68599" y="667339"/>
            <a:ext cx="2946692" cy="1498316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D4C5E06B-57E7-6873-12D1-609F1279DB20}"/>
              </a:ext>
            </a:extLst>
          </p:cNvPr>
          <p:cNvSpPr/>
          <p:nvPr/>
        </p:nvSpPr>
        <p:spPr>
          <a:xfrm>
            <a:off x="3091244" y="667339"/>
            <a:ext cx="3008767" cy="1506284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>
            <a:extLst>
              <a:ext uri="{FF2B5EF4-FFF2-40B4-BE49-F238E27FC236}">
                <a16:creationId xmlns="" xmlns:a16="http://schemas.microsoft.com/office/drawing/2014/main" id="{B946A27B-327A-ABB2-479B-5B35A76FCCEE}"/>
              </a:ext>
            </a:extLst>
          </p:cNvPr>
          <p:cNvSpPr/>
          <p:nvPr/>
        </p:nvSpPr>
        <p:spPr>
          <a:xfrm>
            <a:off x="53098" y="2231866"/>
            <a:ext cx="2977694" cy="13325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CB94A526-521E-ED20-5494-953D8CCF0206}"/>
              </a:ext>
            </a:extLst>
          </p:cNvPr>
          <p:cNvSpPr/>
          <p:nvPr/>
        </p:nvSpPr>
        <p:spPr>
          <a:xfrm>
            <a:off x="6157144" y="667340"/>
            <a:ext cx="2916239" cy="1497929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3" name="Subtitle 2">
            <a:extLst>
              <a:ext uri="{FF2B5EF4-FFF2-40B4-BE49-F238E27FC236}">
                <a16:creationId xmlns="" xmlns:a16="http://schemas.microsoft.com/office/drawing/2014/main" id="{4817ECE8-F6C4-915F-8CFC-822314BEA520}"/>
              </a:ext>
            </a:extLst>
          </p:cNvPr>
          <p:cNvSpPr txBox="1">
            <a:spLocks/>
          </p:cNvSpPr>
          <p:nvPr/>
        </p:nvSpPr>
        <p:spPr>
          <a:xfrm>
            <a:off x="2248283" y="-14288"/>
            <a:ext cx="4889515" cy="60809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tabLst>
                <a:tab pos="257175" algn="l"/>
              </a:tabLst>
            </a:pPr>
            <a:r>
              <a:rPr lang="ru-RU" sz="18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МЕРЫ ВЗЫСКАНИЯ В УСЛОВИЯХ ЕНС (ТЕКУЩИЙ ПЕРИОД)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="" xmlns:a16="http://schemas.microsoft.com/office/drawing/2014/main" id="{403AD5FB-7C39-09FD-A43A-8276F48EDB64}"/>
              </a:ext>
            </a:extLst>
          </p:cNvPr>
          <p:cNvSpPr txBox="1">
            <a:spLocks/>
          </p:cNvSpPr>
          <p:nvPr/>
        </p:nvSpPr>
        <p:spPr>
          <a:xfrm>
            <a:off x="119514" y="498857"/>
            <a:ext cx="974753" cy="61068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2100" b="1" dirty="0">
                <a:solidFill>
                  <a:srgbClr val="0070C0"/>
                </a:solidFill>
                <a:latin typeface="Roboto Condensed" panose="02000000000000000000" pitchFamily="2" charset="0"/>
              </a:rPr>
              <a:t>ст.69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="" xmlns:a16="http://schemas.microsoft.com/office/drawing/2014/main" id="{59B18D89-C593-8B05-6494-693E19DD0C22}"/>
              </a:ext>
            </a:extLst>
          </p:cNvPr>
          <p:cNvSpPr txBox="1">
            <a:spLocks/>
          </p:cNvSpPr>
          <p:nvPr/>
        </p:nvSpPr>
        <p:spPr>
          <a:xfrm>
            <a:off x="203540" y="790325"/>
            <a:ext cx="2724700" cy="63842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Направлено </a:t>
            </a:r>
            <a:r>
              <a:rPr lang="ru-RU" sz="1200" b="1" dirty="0">
                <a:solidFill>
                  <a:srgbClr val="4472C4"/>
                </a:solidFill>
                <a:latin typeface="Roboto Condensed" panose="02000000000000000000" pitchFamily="2" charset="0"/>
              </a:rPr>
              <a:t>124 152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требований</a:t>
            </a:r>
          </a:p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на сумму </a:t>
            </a:r>
            <a:r>
              <a:rPr lang="ru-RU" sz="1200" b="1" dirty="0">
                <a:solidFill>
                  <a:srgbClr val="00B050"/>
                </a:solidFill>
                <a:latin typeface="Roboto Condensed" panose="02000000000000000000" pitchFamily="2" charset="0"/>
              </a:rPr>
              <a:t>12 852 млн.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 рублей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="" xmlns:a16="http://schemas.microsoft.com/office/drawing/2014/main" id="{4656F062-AA09-AE17-99F1-4CF1AE9EB24E}"/>
              </a:ext>
            </a:extLst>
          </p:cNvPr>
          <p:cNvSpPr txBox="1">
            <a:spLocks/>
          </p:cNvSpPr>
          <p:nvPr/>
        </p:nvSpPr>
        <p:spPr>
          <a:xfrm>
            <a:off x="3172915" y="649847"/>
            <a:ext cx="884766" cy="43473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2100" b="1" dirty="0">
                <a:solidFill>
                  <a:srgbClr val="0070C0"/>
                </a:solidFill>
                <a:latin typeface="Roboto Condensed" panose="02000000000000000000" pitchFamily="2" charset="0"/>
              </a:rPr>
              <a:t>ст.46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03192DC1-5A59-5E17-F645-539F8A9F28D7}"/>
              </a:ext>
            </a:extLst>
          </p:cNvPr>
          <p:cNvSpPr txBox="1">
            <a:spLocks/>
          </p:cNvSpPr>
          <p:nvPr/>
        </p:nvSpPr>
        <p:spPr>
          <a:xfrm>
            <a:off x="6244435" y="2208181"/>
            <a:ext cx="2724700" cy="63842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endParaRPr lang="ru-RU" sz="12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2" name="Subtitle 2">
            <a:extLst>
              <a:ext uri="{FF2B5EF4-FFF2-40B4-BE49-F238E27FC236}">
                <a16:creationId xmlns="" xmlns:a16="http://schemas.microsoft.com/office/drawing/2014/main" id="{7173DC86-1889-BEB8-4C31-9806E70C8C83}"/>
              </a:ext>
            </a:extLst>
          </p:cNvPr>
          <p:cNvSpPr txBox="1">
            <a:spLocks/>
          </p:cNvSpPr>
          <p:nvPr/>
        </p:nvSpPr>
        <p:spPr>
          <a:xfrm>
            <a:off x="6198246" y="697942"/>
            <a:ext cx="884766" cy="43473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2100" b="1" dirty="0">
                <a:solidFill>
                  <a:srgbClr val="0070C0"/>
                </a:solidFill>
                <a:latin typeface="Roboto Condensed" panose="02000000000000000000" pitchFamily="2" charset="0"/>
              </a:rPr>
              <a:t>ст.48</a:t>
            </a:r>
          </a:p>
        </p:txBody>
      </p:sp>
      <p:sp>
        <p:nvSpPr>
          <p:cNvPr id="24" name="Rectangle 25">
            <a:extLst>
              <a:ext uri="{FF2B5EF4-FFF2-40B4-BE49-F238E27FC236}">
                <a16:creationId xmlns="" xmlns:a16="http://schemas.microsoft.com/office/drawing/2014/main" id="{8098276C-B215-AED8-88D4-AC4FAA3F4147}"/>
              </a:ext>
            </a:extLst>
          </p:cNvPr>
          <p:cNvSpPr/>
          <p:nvPr/>
        </p:nvSpPr>
        <p:spPr>
          <a:xfrm>
            <a:off x="7060826" y="-4594"/>
            <a:ext cx="1512416" cy="580907"/>
          </a:xfrm>
          <a:prstGeom prst="rect">
            <a:avLst/>
          </a:prstGeom>
          <a:solidFill>
            <a:srgbClr val="0065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34290" rIns="0" bIns="34290" rtlCol="0" anchor="ctr">
            <a:noAutofit/>
          </a:bodyPr>
          <a:lstStyle/>
          <a:p>
            <a:pPr algn="ctr"/>
            <a:r>
              <a:rPr lang="ru-RU" sz="1200" b="1" dirty="0">
                <a:solidFill>
                  <a:prstClr val="white"/>
                </a:solidFill>
                <a:latin typeface="Roboto Condensed" panose="02000000000000000000" pitchFamily="2" charset="0"/>
              </a:rPr>
              <a:t>01.10.2025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="" xmlns:a16="http://schemas.microsoft.com/office/drawing/2014/main" id="{342B790E-F1B2-58FC-C88D-4948A06E6F37}"/>
              </a:ext>
            </a:extLst>
          </p:cNvPr>
          <p:cNvSpPr txBox="1">
            <a:spLocks/>
          </p:cNvSpPr>
          <p:nvPr/>
        </p:nvSpPr>
        <p:spPr>
          <a:xfrm>
            <a:off x="6187537" y="959833"/>
            <a:ext cx="2725511" cy="53271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Вынесено </a:t>
            </a:r>
            <a:r>
              <a:rPr lang="ru-RU" sz="1200" b="1" dirty="0">
                <a:solidFill>
                  <a:srgbClr val="4472C4"/>
                </a:solidFill>
                <a:latin typeface="Roboto Condensed" panose="02000000000000000000" pitchFamily="2" charset="0"/>
              </a:rPr>
              <a:t>41 908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заявлений</a:t>
            </a:r>
          </a:p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на сумму </a:t>
            </a:r>
            <a:r>
              <a:rPr lang="ru-RU" sz="1200" b="1" dirty="0">
                <a:solidFill>
                  <a:srgbClr val="00B050"/>
                </a:solidFill>
                <a:latin typeface="Roboto Condensed" panose="02000000000000000000" pitchFamily="2" charset="0"/>
              </a:rPr>
              <a:t>1 363 млн.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 рублей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="" xmlns:a16="http://schemas.microsoft.com/office/drawing/2014/main" id="{23407806-2946-60E8-7E6C-AB05FB939E02}"/>
              </a:ext>
            </a:extLst>
          </p:cNvPr>
          <p:cNvSpPr txBox="1">
            <a:spLocks/>
          </p:cNvSpPr>
          <p:nvPr/>
        </p:nvSpPr>
        <p:spPr>
          <a:xfrm>
            <a:off x="131836" y="2210189"/>
            <a:ext cx="884766" cy="43473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2100" b="1" dirty="0">
                <a:solidFill>
                  <a:srgbClr val="0070C0"/>
                </a:solidFill>
                <a:latin typeface="Roboto Condensed" panose="02000000000000000000" pitchFamily="2" charset="0"/>
              </a:rPr>
              <a:t>ст.47</a:t>
            </a:r>
          </a:p>
        </p:txBody>
      </p:sp>
      <p:sp>
        <p:nvSpPr>
          <p:cNvPr id="49" name="Subtitle 2">
            <a:extLst>
              <a:ext uri="{FF2B5EF4-FFF2-40B4-BE49-F238E27FC236}">
                <a16:creationId xmlns="" xmlns:a16="http://schemas.microsoft.com/office/drawing/2014/main" id="{E9495E35-4CE6-ACDD-D19D-8F3B37E1F77E}"/>
              </a:ext>
            </a:extLst>
          </p:cNvPr>
          <p:cNvSpPr txBox="1">
            <a:spLocks/>
          </p:cNvSpPr>
          <p:nvPr/>
        </p:nvSpPr>
        <p:spPr>
          <a:xfrm>
            <a:off x="115777" y="2412862"/>
            <a:ext cx="2724700" cy="63842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Вынесено </a:t>
            </a:r>
            <a:r>
              <a:rPr lang="ru-RU" sz="1200" b="1" dirty="0">
                <a:solidFill>
                  <a:srgbClr val="4472C4"/>
                </a:solidFill>
                <a:latin typeface="Roboto Condensed" panose="02000000000000000000" pitchFamily="2" charset="0"/>
              </a:rPr>
              <a:t>7 112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постановлений</a:t>
            </a:r>
          </a:p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на сумму </a:t>
            </a:r>
            <a:r>
              <a:rPr lang="ru-RU" sz="1200" b="1" dirty="0">
                <a:solidFill>
                  <a:srgbClr val="00B050"/>
                </a:solidFill>
                <a:latin typeface="Roboto Condensed" panose="02000000000000000000" pitchFamily="2" charset="0"/>
              </a:rPr>
              <a:t>3 098 млн.</a:t>
            </a:r>
            <a:r>
              <a:rPr lang="ru-RU" sz="1200" dirty="0">
                <a:solidFill>
                  <a:srgbClr val="00B050"/>
                </a:solidFill>
                <a:latin typeface="Roboto Condensed" panose="02000000000000000000" pitchFamily="2" charset="0"/>
              </a:rPr>
              <a:t>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рублей</a:t>
            </a:r>
          </a:p>
        </p:txBody>
      </p:sp>
      <p:sp>
        <p:nvSpPr>
          <p:cNvPr id="121" name="Subtitle 2">
            <a:extLst>
              <a:ext uri="{FF2B5EF4-FFF2-40B4-BE49-F238E27FC236}">
                <a16:creationId xmlns="" xmlns:a16="http://schemas.microsoft.com/office/drawing/2014/main" id="{12BB4A6B-B968-4C43-6561-DCAA9CBDE2BF}"/>
              </a:ext>
            </a:extLst>
          </p:cNvPr>
          <p:cNvSpPr txBox="1">
            <a:spLocks/>
          </p:cNvSpPr>
          <p:nvPr/>
        </p:nvSpPr>
        <p:spPr>
          <a:xfrm>
            <a:off x="3162101" y="2206733"/>
            <a:ext cx="884766" cy="43473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2100" b="1" dirty="0">
                <a:solidFill>
                  <a:srgbClr val="0070C0"/>
                </a:solidFill>
                <a:latin typeface="Roboto Condensed" panose="02000000000000000000" pitchFamily="2" charset="0"/>
              </a:rPr>
              <a:t>ст.77</a:t>
            </a:r>
          </a:p>
        </p:txBody>
      </p:sp>
      <p:sp>
        <p:nvSpPr>
          <p:cNvPr id="123" name="Subtitle 2">
            <a:extLst>
              <a:ext uri="{FF2B5EF4-FFF2-40B4-BE49-F238E27FC236}">
                <a16:creationId xmlns="" xmlns:a16="http://schemas.microsoft.com/office/drawing/2014/main" id="{BF77C87B-1532-8252-25E1-577A2E799442}"/>
              </a:ext>
            </a:extLst>
          </p:cNvPr>
          <p:cNvSpPr txBox="1">
            <a:spLocks/>
          </p:cNvSpPr>
          <p:nvPr/>
        </p:nvSpPr>
        <p:spPr>
          <a:xfrm>
            <a:off x="3134972" y="2598476"/>
            <a:ext cx="2890971" cy="829961"/>
          </a:xfrm>
          <a:prstGeom prst="rect">
            <a:avLst/>
          </a:prstGeom>
        </p:spPr>
        <p:txBody>
          <a:bodyPr vert="horz" lIns="0" tIns="0" rIns="0" bIns="0" rtlCol="0" anchor="ctr">
            <a:normAutofit fontScale="85000" lnSpcReduction="10000"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Вынесено </a:t>
            </a:r>
            <a:r>
              <a:rPr lang="ru-RU" sz="1400" b="1" dirty="0">
                <a:solidFill>
                  <a:srgbClr val="4472C4"/>
                </a:solidFill>
                <a:latin typeface="Roboto Condensed" panose="02000000000000000000" pitchFamily="2" charset="0"/>
              </a:rPr>
              <a:t>24 </a:t>
            </a: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постановлений </a:t>
            </a:r>
          </a:p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400" dirty="0">
                <a:solidFill>
                  <a:schemeClr val="tx1"/>
                </a:solidFill>
                <a:latin typeface="Roboto Condensed" panose="02000000000000000000" pitchFamily="2" charset="0"/>
              </a:rPr>
              <a:t>о наложении ареста</a:t>
            </a:r>
          </a:p>
          <a:p>
            <a:pPr algn="l">
              <a:spcBef>
                <a:spcPts val="0"/>
              </a:spcBef>
              <a:tabLst>
                <a:tab pos="257175" algn="l"/>
              </a:tabLst>
            </a:pPr>
            <a:endParaRPr lang="ru-RU" sz="1400" dirty="0">
              <a:solidFill>
                <a:schemeClr val="tx1"/>
              </a:solidFill>
              <a:latin typeface="Roboto Condensed" panose="02000000000000000000" pitchFamily="2" charset="0"/>
            </a:endParaRPr>
          </a:p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400" dirty="0">
                <a:solidFill>
                  <a:schemeClr val="tx1"/>
                </a:solidFill>
                <a:latin typeface="Roboto Condensed" panose="02000000000000000000" pitchFamily="2" charset="0"/>
              </a:rPr>
              <a:t>Санкционировано прокурором</a:t>
            </a:r>
            <a:r>
              <a:rPr lang="en-US" sz="1400" dirty="0">
                <a:solidFill>
                  <a:schemeClr val="tx1"/>
                </a:solidFill>
                <a:latin typeface="Roboto Condensed" panose="02000000000000000000" pitchFamily="2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Roboto Condensed" panose="02000000000000000000" pitchFamily="2" charset="0"/>
              </a:rPr>
              <a:t>постановлений на сумму </a:t>
            </a:r>
            <a:r>
              <a:rPr lang="ru-RU" sz="1400" b="1" dirty="0">
                <a:solidFill>
                  <a:srgbClr val="0070C0"/>
                </a:solidFill>
                <a:latin typeface="Roboto Condensed" panose="02000000000000000000" pitchFamily="2" charset="0"/>
              </a:rPr>
              <a:t>331,1 млн. </a:t>
            </a:r>
            <a:r>
              <a:rPr lang="ru-RU" sz="1400" dirty="0">
                <a:solidFill>
                  <a:schemeClr val="tx1"/>
                </a:solidFill>
                <a:latin typeface="Roboto Condensed" panose="02000000000000000000" pitchFamily="2" charset="0"/>
              </a:rPr>
              <a:t>рублей</a:t>
            </a:r>
          </a:p>
        </p:txBody>
      </p:sp>
      <p:sp>
        <p:nvSpPr>
          <p:cNvPr id="174" name="Прямоугольник 173">
            <a:extLst>
              <a:ext uri="{FF2B5EF4-FFF2-40B4-BE49-F238E27FC236}">
                <a16:creationId xmlns="" xmlns:a16="http://schemas.microsoft.com/office/drawing/2014/main" id="{E093652C-D641-92B4-0FE9-B386059DAB94}"/>
              </a:ext>
            </a:extLst>
          </p:cNvPr>
          <p:cNvSpPr/>
          <p:nvPr/>
        </p:nvSpPr>
        <p:spPr>
          <a:xfrm>
            <a:off x="866181" y="3598379"/>
            <a:ext cx="2796884" cy="79017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75" name="Subtitle 2">
            <a:extLst>
              <a:ext uri="{FF2B5EF4-FFF2-40B4-BE49-F238E27FC236}">
                <a16:creationId xmlns="" xmlns:a16="http://schemas.microsoft.com/office/drawing/2014/main" id="{3CCCCD76-90CF-8ACC-163C-D602C9F6A912}"/>
              </a:ext>
            </a:extLst>
          </p:cNvPr>
          <p:cNvSpPr txBox="1">
            <a:spLocks/>
          </p:cNvSpPr>
          <p:nvPr/>
        </p:nvSpPr>
        <p:spPr>
          <a:xfrm>
            <a:off x="923060" y="3600289"/>
            <a:ext cx="2681424" cy="3357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700" b="1" dirty="0">
                <a:solidFill>
                  <a:srgbClr val="0070C0"/>
                </a:solidFill>
                <a:latin typeface="Roboto Condensed" panose="02000000000000000000" pitchFamily="2" charset="0"/>
              </a:rPr>
              <a:t>п. 10 ст.101 НК РФ</a:t>
            </a:r>
          </a:p>
        </p:txBody>
      </p:sp>
      <p:sp>
        <p:nvSpPr>
          <p:cNvPr id="177" name="Subtitle 2">
            <a:extLst>
              <a:ext uri="{FF2B5EF4-FFF2-40B4-BE49-F238E27FC236}">
                <a16:creationId xmlns="" xmlns:a16="http://schemas.microsoft.com/office/drawing/2014/main" id="{71EFE657-A011-3FE2-4C7D-7EA7964C5EB9}"/>
              </a:ext>
            </a:extLst>
          </p:cNvPr>
          <p:cNvSpPr txBox="1">
            <a:spLocks/>
          </p:cNvSpPr>
          <p:nvPr/>
        </p:nvSpPr>
        <p:spPr>
          <a:xfrm>
            <a:off x="3172915" y="891622"/>
            <a:ext cx="2724700" cy="63842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Вынесено </a:t>
            </a:r>
            <a:r>
              <a:rPr lang="ru-RU" sz="1200" b="1" dirty="0">
                <a:solidFill>
                  <a:srgbClr val="4472C4"/>
                </a:solidFill>
                <a:latin typeface="Roboto Condensed" panose="02000000000000000000" pitchFamily="2" charset="0"/>
              </a:rPr>
              <a:t>36 862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решений</a:t>
            </a:r>
          </a:p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на сумму </a:t>
            </a:r>
            <a:r>
              <a:rPr lang="ru-RU" sz="1200" b="1" dirty="0">
                <a:solidFill>
                  <a:srgbClr val="00B050"/>
                </a:solidFill>
                <a:latin typeface="Roboto Condensed" panose="02000000000000000000" pitchFamily="2" charset="0"/>
              </a:rPr>
              <a:t>9 977 млн.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рублей</a:t>
            </a:r>
          </a:p>
        </p:txBody>
      </p:sp>
      <p:sp>
        <p:nvSpPr>
          <p:cNvPr id="178" name="Subtitle 2">
            <a:extLst>
              <a:ext uri="{FF2B5EF4-FFF2-40B4-BE49-F238E27FC236}">
                <a16:creationId xmlns="" xmlns:a16="http://schemas.microsoft.com/office/drawing/2014/main" id="{E9256CD3-28A9-3F5F-F1E5-51C3ADF6BDC3}"/>
              </a:ext>
            </a:extLst>
          </p:cNvPr>
          <p:cNvSpPr txBox="1">
            <a:spLocks/>
          </p:cNvSpPr>
          <p:nvPr/>
        </p:nvSpPr>
        <p:spPr>
          <a:xfrm>
            <a:off x="6229470" y="2328055"/>
            <a:ext cx="1783513" cy="13325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Подано </a:t>
            </a:r>
            <a:r>
              <a:rPr lang="ru-RU" sz="1400" b="1" dirty="0">
                <a:solidFill>
                  <a:srgbClr val="4472C4"/>
                </a:solidFill>
                <a:latin typeface="Roboto Condensed" panose="02000000000000000000" pitchFamily="2" charset="0"/>
              </a:rPr>
              <a:t>10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 заявлений о предоставлении отсрочки/рассрочки -  принято </a:t>
            </a: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Roboto Condensed" panose="02000000000000000000" pitchFamily="2" charset="0"/>
              </a:rPr>
              <a:t>10</a:t>
            </a:r>
            <a:r>
              <a:rPr lang="ru-RU" sz="1400" dirty="0">
                <a:solidFill>
                  <a:schemeClr val="accent6">
                    <a:lumMod val="75000"/>
                  </a:schemeClr>
                </a:solidFill>
                <a:latin typeface="Roboto Condensed" panose="02000000000000000000" pitchFamily="2" charset="0"/>
              </a:rPr>
              <a:t>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положительных решений</a:t>
            </a:r>
          </a:p>
        </p:txBody>
      </p:sp>
      <p:sp>
        <p:nvSpPr>
          <p:cNvPr id="179" name="Subtitle 2">
            <a:extLst>
              <a:ext uri="{FF2B5EF4-FFF2-40B4-BE49-F238E27FC236}">
                <a16:creationId xmlns="" xmlns:a16="http://schemas.microsoft.com/office/drawing/2014/main" id="{32CC5FBC-0C39-CB7C-F696-B74A5F287171}"/>
              </a:ext>
            </a:extLst>
          </p:cNvPr>
          <p:cNvSpPr txBox="1">
            <a:spLocks/>
          </p:cNvSpPr>
          <p:nvPr/>
        </p:nvSpPr>
        <p:spPr>
          <a:xfrm>
            <a:off x="6209995" y="2218340"/>
            <a:ext cx="658610" cy="43473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tabLst>
                <a:tab pos="257175" algn="l"/>
              </a:tabLst>
            </a:pPr>
            <a:r>
              <a:rPr lang="ru-RU" sz="2100" b="1" dirty="0">
                <a:solidFill>
                  <a:srgbClr val="0070C0"/>
                </a:solidFill>
                <a:latin typeface="Roboto Condensed" panose="02000000000000000000" pitchFamily="2" charset="0"/>
              </a:rPr>
              <a:t>ст.64</a:t>
            </a:r>
          </a:p>
        </p:txBody>
      </p:sp>
      <p:sp>
        <p:nvSpPr>
          <p:cNvPr id="181" name="Oval 9">
            <a:extLst>
              <a:ext uri="{FF2B5EF4-FFF2-40B4-BE49-F238E27FC236}">
                <a16:creationId xmlns="" xmlns:a16="http://schemas.microsoft.com/office/drawing/2014/main" id="{E667CCBA-CD07-7A60-DCDA-CED2D5ECA6E6}"/>
              </a:ext>
            </a:extLst>
          </p:cNvPr>
          <p:cNvSpPr>
            <a:spLocks noChangeAspect="1"/>
          </p:cNvSpPr>
          <p:nvPr/>
        </p:nvSpPr>
        <p:spPr>
          <a:xfrm>
            <a:off x="7966548" y="2578951"/>
            <a:ext cx="884693" cy="884693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100%</a:t>
            </a:r>
            <a:endParaRPr lang="ru-RU" sz="1100" b="1" dirty="0">
              <a:solidFill>
                <a:prstClr val="white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193" name="Группа 192">
            <a:extLst>
              <a:ext uri="{FF2B5EF4-FFF2-40B4-BE49-F238E27FC236}">
                <a16:creationId xmlns="" xmlns:a16="http://schemas.microsoft.com/office/drawing/2014/main" id="{6D31A6AB-7EC2-4AAB-2599-798DE912005C}"/>
              </a:ext>
            </a:extLst>
          </p:cNvPr>
          <p:cNvGrpSpPr/>
          <p:nvPr/>
        </p:nvGrpSpPr>
        <p:grpSpPr>
          <a:xfrm>
            <a:off x="3715629" y="3600290"/>
            <a:ext cx="5049752" cy="788262"/>
            <a:chOff x="-332544" y="4701211"/>
            <a:chExt cx="8636200" cy="1051016"/>
          </a:xfrm>
          <a:solidFill>
            <a:schemeClr val="bg1"/>
          </a:solidFill>
        </p:grpSpPr>
        <p:grpSp>
          <p:nvGrpSpPr>
            <p:cNvPr id="192" name="Группа 191">
              <a:extLst>
                <a:ext uri="{FF2B5EF4-FFF2-40B4-BE49-F238E27FC236}">
                  <a16:creationId xmlns="" xmlns:a16="http://schemas.microsoft.com/office/drawing/2014/main" id="{78361005-0DB2-AA92-30BC-7D2617CB5090}"/>
                </a:ext>
              </a:extLst>
            </p:cNvPr>
            <p:cNvGrpSpPr/>
            <p:nvPr/>
          </p:nvGrpSpPr>
          <p:grpSpPr>
            <a:xfrm>
              <a:off x="-332544" y="4701211"/>
              <a:ext cx="8636200" cy="1051016"/>
              <a:chOff x="-332544" y="4701211"/>
              <a:chExt cx="8636200" cy="1051016"/>
            </a:xfrm>
            <a:grpFill/>
          </p:grpSpPr>
          <p:sp>
            <p:nvSpPr>
              <p:cNvPr id="172" name="Прямоугольник 171">
                <a:extLst>
                  <a:ext uri="{FF2B5EF4-FFF2-40B4-BE49-F238E27FC236}">
                    <a16:creationId xmlns="" xmlns:a16="http://schemas.microsoft.com/office/drawing/2014/main" id="{D296B74F-4F36-A408-5165-909E8DE6D95C}"/>
                  </a:ext>
                </a:extLst>
              </p:cNvPr>
              <p:cNvSpPr/>
              <p:nvPr/>
            </p:nvSpPr>
            <p:spPr>
              <a:xfrm>
                <a:off x="-332544" y="4701211"/>
                <a:ext cx="8636200" cy="1051016"/>
              </a:xfrm>
              <a:prstGeom prst="rect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100"/>
              </a:p>
            </p:txBody>
          </p:sp>
          <p:sp>
            <p:nvSpPr>
              <p:cNvPr id="182" name="Subtitle 2">
                <a:extLst>
                  <a:ext uri="{FF2B5EF4-FFF2-40B4-BE49-F238E27FC236}">
                    <a16:creationId xmlns="" xmlns:a16="http://schemas.microsoft.com/office/drawing/2014/main" id="{1D2D160C-A903-058B-77D1-D7C1DDD0D6E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09684" y="5015749"/>
                <a:ext cx="4308045" cy="405628"/>
              </a:xfrm>
              <a:prstGeom prst="rect">
                <a:avLst/>
              </a:prstGeom>
              <a:grpFill/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ctr" defTabSz="121917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Font typeface="Arial" panose="020B0604020202020204" pitchFamily="34" charset="0"/>
                  <a:buNone/>
                  <a:defRPr sz="2000" kern="800" spc="-13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609585" indent="0" algn="ctr" defTabSz="121917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Font typeface="Arial" panose="020B0604020202020204" pitchFamily="34" charset="0"/>
                  <a:buNone/>
                  <a:defRPr sz="1600" kern="8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219170" indent="0" algn="ctr" defTabSz="121917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Font typeface="Arial" panose="020B0604020202020204" pitchFamily="34" charset="0"/>
                  <a:buNone/>
                  <a:defRPr sz="1600" kern="8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828754" indent="0" algn="ctr" defTabSz="121917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Font typeface="Arial" panose="020B0604020202020204" pitchFamily="34" charset="0"/>
                  <a:buNone/>
                  <a:defRPr sz="1600" kern="8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438339" indent="0" algn="ctr" defTabSz="121917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Font typeface="Arial" panose="020B0604020202020204" pitchFamily="34" charset="0"/>
                  <a:buNone/>
                  <a:defRPr sz="1600" kern="8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3047924" indent="0" algn="ctr" defTabSz="121917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667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657509" indent="0" algn="ctr" defTabSz="121917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667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4267093" indent="0" algn="ctr" defTabSz="121917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667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4876678" indent="0" algn="ctr" defTabSz="121917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667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Bef>
                    <a:spcPts val="0"/>
                  </a:spcBef>
                  <a:tabLst>
                    <a:tab pos="257175" algn="l"/>
                  </a:tabLst>
                </a:pPr>
                <a:r>
                  <a:rPr lang="ru-RU" sz="1100" dirty="0">
                    <a:solidFill>
                      <a:schemeClr val="tx1">
                        <a:lumMod val="50000"/>
                      </a:schemeClr>
                    </a:solidFill>
                    <a:latin typeface="Roboto Condensed" panose="02000000000000000000" pitchFamily="2" charset="0"/>
                  </a:rPr>
                  <a:t>Направлено </a:t>
                </a:r>
                <a:r>
                  <a:rPr lang="ru-RU" sz="1100" b="1" dirty="0">
                    <a:solidFill>
                      <a:srgbClr val="0070C0"/>
                    </a:solidFill>
                    <a:latin typeface="Roboto Condensed" panose="02000000000000000000" pitchFamily="2" charset="0"/>
                  </a:rPr>
                  <a:t>14</a:t>
                </a:r>
                <a:r>
                  <a:rPr lang="ru-RU" sz="1100" dirty="0">
                    <a:solidFill>
                      <a:srgbClr val="0070C0"/>
                    </a:solidFill>
                    <a:latin typeface="Roboto Condensed" panose="02000000000000000000" pitchFamily="2" charset="0"/>
                  </a:rPr>
                  <a:t> </a:t>
                </a:r>
                <a:r>
                  <a:rPr lang="ru-RU" sz="1100" dirty="0">
                    <a:solidFill>
                      <a:schemeClr val="tx1">
                        <a:lumMod val="50000"/>
                      </a:schemeClr>
                    </a:solidFill>
                    <a:latin typeface="Roboto Condensed" panose="02000000000000000000" pitchFamily="2" charset="0"/>
                  </a:rPr>
                  <a:t>материалов</a:t>
                </a:r>
              </a:p>
            </p:txBody>
          </p:sp>
          <p:sp>
            <p:nvSpPr>
              <p:cNvPr id="190" name="TextBox 189">
                <a:extLst>
                  <a:ext uri="{FF2B5EF4-FFF2-40B4-BE49-F238E27FC236}">
                    <a16:creationId xmlns="" xmlns:a16="http://schemas.microsoft.com/office/drawing/2014/main" id="{E8E3808A-3A57-CD05-B4AB-8A8D93C470F0}"/>
                  </a:ext>
                </a:extLst>
              </p:cNvPr>
              <p:cNvSpPr txBox="1"/>
              <p:nvPr/>
            </p:nvSpPr>
            <p:spPr>
              <a:xfrm>
                <a:off x="-232882" y="5372908"/>
                <a:ext cx="3851488" cy="348813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tabLst>
                    <a:tab pos="257175" algn="l"/>
                  </a:tabLst>
                </a:pPr>
                <a:r>
                  <a:rPr lang="ru-RU" sz="1100" dirty="0">
                    <a:solidFill>
                      <a:schemeClr val="tx1">
                        <a:lumMod val="50000"/>
                      </a:schemeClr>
                    </a:solidFill>
                    <a:latin typeface="Roboto Condensed" panose="02000000000000000000" pitchFamily="2" charset="0"/>
                  </a:rPr>
                  <a:t>Возбуждено </a:t>
                </a:r>
                <a:r>
                  <a:rPr lang="ru-RU" sz="1100" b="1" kern="800" spc="-10" dirty="0">
                    <a:solidFill>
                      <a:srgbClr val="0070C0"/>
                    </a:solidFill>
                    <a:latin typeface="Roboto Condensed" panose="02000000000000000000" pitchFamily="2" charset="0"/>
                  </a:rPr>
                  <a:t>13</a:t>
                </a:r>
                <a:r>
                  <a:rPr lang="ru-RU" sz="1100" dirty="0">
                    <a:solidFill>
                      <a:schemeClr val="tx1">
                        <a:lumMod val="50000"/>
                      </a:schemeClr>
                    </a:solidFill>
                    <a:latin typeface="Roboto Condensed" panose="02000000000000000000" pitchFamily="2" charset="0"/>
                  </a:rPr>
                  <a:t> уголовных дел</a:t>
                </a:r>
                <a:r>
                  <a:rPr lang="ru-RU" sz="1100" b="1" dirty="0">
                    <a:solidFill>
                      <a:srgbClr val="00B050"/>
                    </a:solidFill>
                    <a:latin typeface="Roboto Condensed" panose="02000000000000000000" pitchFamily="2" charset="0"/>
                  </a:rPr>
                  <a:t> </a:t>
                </a:r>
                <a:r>
                  <a:rPr lang="ru-RU" sz="1100" dirty="0">
                    <a:solidFill>
                      <a:srgbClr val="00B050"/>
                    </a:solidFill>
                    <a:latin typeface="Roboto Condensed" panose="02000000000000000000" pitchFamily="2" charset="0"/>
                  </a:rPr>
                  <a:t> </a:t>
                </a:r>
                <a:endParaRPr lang="ru-RU" sz="1100" dirty="0">
                  <a:solidFill>
                    <a:schemeClr val="tx1">
                      <a:lumMod val="50000"/>
                    </a:schemeClr>
                  </a:solidFill>
                  <a:latin typeface="Roboto Condensed" panose="02000000000000000000" pitchFamily="2" charset="0"/>
                </a:endParaRPr>
              </a:p>
            </p:txBody>
          </p:sp>
        </p:grpSp>
        <p:graphicFrame>
          <p:nvGraphicFramePr>
            <p:cNvPr id="184" name="Диаграмма 183">
              <a:extLst>
                <a:ext uri="{FF2B5EF4-FFF2-40B4-BE49-F238E27FC236}">
                  <a16:creationId xmlns="" xmlns:a16="http://schemas.microsoft.com/office/drawing/2014/main" id="{98CD4226-C06A-A571-E053-2078AFA0053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375992166"/>
                </p:ext>
              </p:extLst>
            </p:nvPr>
          </p:nvGraphicFramePr>
          <p:xfrm>
            <a:off x="3618606" y="4904086"/>
            <a:ext cx="4597890" cy="8361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191" name="Subtitle 2">
            <a:extLst>
              <a:ext uri="{FF2B5EF4-FFF2-40B4-BE49-F238E27FC236}">
                <a16:creationId xmlns="" xmlns:a16="http://schemas.microsoft.com/office/drawing/2014/main" id="{4C13CF6F-C4C6-1A03-09EF-DDF3CF0E147B}"/>
              </a:ext>
            </a:extLst>
          </p:cNvPr>
          <p:cNvSpPr txBox="1">
            <a:spLocks/>
          </p:cNvSpPr>
          <p:nvPr/>
        </p:nvSpPr>
        <p:spPr>
          <a:xfrm>
            <a:off x="941831" y="3784139"/>
            <a:ext cx="2897111" cy="63842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Вынесено </a:t>
            </a:r>
            <a:r>
              <a:rPr lang="ru-RU" sz="1200" b="1" dirty="0">
                <a:solidFill>
                  <a:srgbClr val="4472C4"/>
                </a:solidFill>
                <a:latin typeface="Roboto Condensed" panose="02000000000000000000" pitchFamily="2" charset="0"/>
              </a:rPr>
              <a:t>130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решения</a:t>
            </a:r>
          </a:p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на сумму </a:t>
            </a:r>
            <a:r>
              <a:rPr lang="ru-RU" sz="1200" b="1" dirty="0">
                <a:solidFill>
                  <a:srgbClr val="00B050"/>
                </a:solidFill>
                <a:latin typeface="Roboto Condensed" panose="02000000000000000000" pitchFamily="2" charset="0"/>
              </a:rPr>
              <a:t>1 894 млн.</a:t>
            </a:r>
            <a:r>
              <a:rPr lang="ru-RU" sz="1200" dirty="0">
                <a:solidFill>
                  <a:srgbClr val="00B050"/>
                </a:solidFill>
                <a:latin typeface="Roboto Condensed" panose="02000000000000000000" pitchFamily="2" charset="0"/>
              </a:rPr>
              <a:t>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рублей</a:t>
            </a:r>
          </a:p>
        </p:txBody>
      </p:sp>
      <p:sp>
        <p:nvSpPr>
          <p:cNvPr id="195" name="Прямоугольник 194">
            <a:extLst>
              <a:ext uri="{FF2B5EF4-FFF2-40B4-BE49-F238E27FC236}">
                <a16:creationId xmlns="" xmlns:a16="http://schemas.microsoft.com/office/drawing/2014/main" id="{985A8BB8-8160-ED7F-4605-1E3C77F2EA85}"/>
              </a:ext>
            </a:extLst>
          </p:cNvPr>
          <p:cNvSpPr/>
          <p:nvPr/>
        </p:nvSpPr>
        <p:spPr>
          <a:xfrm>
            <a:off x="52837" y="4641022"/>
            <a:ext cx="9012164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kern="800" spc="-1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Всего по результатам работы поступило </a:t>
            </a:r>
            <a:r>
              <a:rPr lang="ru-RU" b="1" kern="800" spc="-10" dirty="0">
                <a:solidFill>
                  <a:srgbClr val="4472C4"/>
                </a:solidFill>
                <a:latin typeface="Roboto Condensed" panose="02000000000000000000" pitchFamily="2" charset="0"/>
              </a:rPr>
              <a:t> </a:t>
            </a:r>
            <a:r>
              <a:rPr lang="ru-RU" sz="1500" b="1" kern="800" spc="-10" dirty="0">
                <a:solidFill>
                  <a:srgbClr val="4472C4"/>
                </a:solidFill>
                <a:latin typeface="Roboto Condensed" panose="02000000000000000000" pitchFamily="2" charset="0"/>
              </a:rPr>
              <a:t>20 789 млн. рублей</a:t>
            </a:r>
            <a:endParaRPr lang="ru-RU" sz="1500" b="1" kern="800" spc="-10" dirty="0">
              <a:solidFill>
                <a:srgbClr val="00B050"/>
              </a:solidFill>
              <a:latin typeface="Roboto Condensed" panose="02000000000000000000" pitchFamily="2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3092612" y="1337541"/>
            <a:ext cx="3007398" cy="844259"/>
            <a:chOff x="4631662" y="1783388"/>
            <a:chExt cx="3059014" cy="1125678"/>
          </a:xfrm>
        </p:grpSpPr>
        <p:graphicFrame>
          <p:nvGraphicFramePr>
            <p:cNvPr id="82" name="Диаграмма 81">
              <a:extLst>
                <a:ext uri="{FF2B5EF4-FFF2-40B4-BE49-F238E27FC236}">
                  <a16:creationId xmlns="" xmlns:a16="http://schemas.microsoft.com/office/drawing/2014/main" id="{50622A3E-5BB4-E78C-5BA1-492B91BB13D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24511765"/>
                </p:ext>
              </p:extLst>
            </p:nvPr>
          </p:nvGraphicFramePr>
          <p:xfrm>
            <a:off x="4631662" y="1783388"/>
            <a:ext cx="3059014" cy="112567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99" name="Subtitle 2">
              <a:extLst>
                <a:ext uri="{FF2B5EF4-FFF2-40B4-BE49-F238E27FC236}">
                  <a16:creationId xmlns="" xmlns:a16="http://schemas.microsoft.com/office/drawing/2014/main" id="{E566CD81-55BF-F028-159D-16ACF63E5A04}"/>
                </a:ext>
              </a:extLst>
            </p:cNvPr>
            <p:cNvSpPr txBox="1">
              <a:spLocks/>
            </p:cNvSpPr>
            <p:nvPr/>
          </p:nvSpPr>
          <p:spPr>
            <a:xfrm>
              <a:off x="6311881" y="2335753"/>
              <a:ext cx="874314" cy="54542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2000" kern="800" spc="-13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09585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1917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828754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438339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3047924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657509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4267093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4876678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Bef>
                  <a:spcPts val="0"/>
                </a:spcBef>
                <a:tabLst>
                  <a:tab pos="257175" algn="l"/>
                </a:tabLst>
              </a:pPr>
              <a:r>
                <a:rPr lang="ru-RU" sz="1700" b="1" dirty="0">
                  <a:solidFill>
                    <a:srgbClr val="00B0F0"/>
                  </a:solidFill>
                  <a:latin typeface="Roboto Condensed" panose="02000000000000000000" pitchFamily="2" charset="0"/>
                </a:rPr>
                <a:t>ФЛ/ИП</a:t>
              </a:r>
            </a:p>
          </p:txBody>
        </p:sp>
        <p:sp>
          <p:nvSpPr>
            <p:cNvPr id="101" name="Subtitle 2">
              <a:extLst>
                <a:ext uri="{FF2B5EF4-FFF2-40B4-BE49-F238E27FC236}">
                  <a16:creationId xmlns="" xmlns:a16="http://schemas.microsoft.com/office/drawing/2014/main" id="{28613A09-D362-E350-601D-01067231FE22}"/>
                </a:ext>
              </a:extLst>
            </p:cNvPr>
            <p:cNvSpPr txBox="1">
              <a:spLocks/>
            </p:cNvSpPr>
            <p:nvPr/>
          </p:nvSpPr>
          <p:spPr>
            <a:xfrm>
              <a:off x="4999014" y="1972740"/>
              <a:ext cx="1100060" cy="278898"/>
            </a:xfrm>
            <a:prstGeom prst="rect">
              <a:avLst/>
            </a:prstGeom>
          </p:spPr>
          <p:txBody>
            <a:bodyPr vert="horz" lIns="0" tIns="0" rIns="0" bIns="0" rtlCol="0" anchor="ctr">
              <a:normAutofit fontScale="85000" lnSpcReduction="10000"/>
            </a:bodyPr>
            <a:lstStyle>
              <a:lvl1pPr marL="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2000" kern="800" spc="-13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09585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1917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828754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438339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3047924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657509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4267093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4876678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Bef>
                  <a:spcPts val="0"/>
                </a:spcBef>
                <a:tabLst>
                  <a:tab pos="257175" algn="l"/>
                </a:tabLst>
              </a:pPr>
              <a:r>
                <a:rPr lang="ru-RU" sz="14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7 411 млн. руб.</a:t>
              </a:r>
            </a:p>
          </p:txBody>
        </p:sp>
        <p:sp>
          <p:nvSpPr>
            <p:cNvPr id="107" name="Subtitle 2">
              <a:extLst>
                <a:ext uri="{FF2B5EF4-FFF2-40B4-BE49-F238E27FC236}">
                  <a16:creationId xmlns="" xmlns:a16="http://schemas.microsoft.com/office/drawing/2014/main" id="{28613A09-D362-E350-601D-01067231FE22}"/>
                </a:ext>
              </a:extLst>
            </p:cNvPr>
            <p:cNvSpPr txBox="1">
              <a:spLocks/>
            </p:cNvSpPr>
            <p:nvPr/>
          </p:nvSpPr>
          <p:spPr>
            <a:xfrm>
              <a:off x="4992092" y="2421459"/>
              <a:ext cx="1069912" cy="297579"/>
            </a:xfrm>
            <a:prstGeom prst="rect">
              <a:avLst/>
            </a:prstGeom>
          </p:spPr>
          <p:txBody>
            <a:bodyPr vert="horz" lIns="0" tIns="0" rIns="0" bIns="0" rtlCol="0" anchor="ctr">
              <a:normAutofit fontScale="77500" lnSpcReduction="20000"/>
            </a:bodyPr>
            <a:lstStyle>
              <a:lvl1pPr marL="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2000" kern="800" spc="-13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09585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1917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828754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438339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3047924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657509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4267093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4876678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Bef>
                  <a:spcPts val="0"/>
                </a:spcBef>
                <a:tabLst>
                  <a:tab pos="257175" algn="l"/>
                </a:tabLst>
              </a:pPr>
              <a:r>
                <a:rPr lang="ru-RU" sz="14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2 566  млн. руб.</a:t>
              </a:r>
            </a:p>
          </p:txBody>
        </p:sp>
      </p:grpSp>
      <p:sp>
        <p:nvSpPr>
          <p:cNvPr id="84" name="Freeform 201"/>
          <p:cNvSpPr>
            <a:spLocks noEditPoints="1"/>
          </p:cNvSpPr>
          <p:nvPr/>
        </p:nvSpPr>
        <p:spPr bwMode="auto">
          <a:xfrm>
            <a:off x="2475031" y="739495"/>
            <a:ext cx="450384" cy="393179"/>
          </a:xfrm>
          <a:custGeom>
            <a:avLst/>
            <a:gdLst>
              <a:gd name="T0" fmla="*/ 1541 w 3188"/>
              <a:gd name="T1" fmla="*/ 2691 h 3557"/>
              <a:gd name="T2" fmla="*/ 1575 w 3188"/>
              <a:gd name="T3" fmla="*/ 2707 h 3557"/>
              <a:gd name="T4" fmla="*/ 1613 w 3188"/>
              <a:gd name="T5" fmla="*/ 2707 h 3557"/>
              <a:gd name="T6" fmla="*/ 1647 w 3188"/>
              <a:gd name="T7" fmla="*/ 2691 h 3557"/>
              <a:gd name="T8" fmla="*/ 3119 w 3188"/>
              <a:gd name="T9" fmla="*/ 3500 h 3557"/>
              <a:gd name="T10" fmla="*/ 3071 w 3188"/>
              <a:gd name="T11" fmla="*/ 3535 h 3557"/>
              <a:gd name="T12" fmla="*/ 3015 w 3188"/>
              <a:gd name="T13" fmla="*/ 3554 h 3557"/>
              <a:gd name="T14" fmla="*/ 204 w 3188"/>
              <a:gd name="T15" fmla="*/ 3557 h 3557"/>
              <a:gd name="T16" fmla="*/ 144 w 3188"/>
              <a:gd name="T17" fmla="*/ 3547 h 3557"/>
              <a:gd name="T18" fmla="*/ 91 w 3188"/>
              <a:gd name="T19" fmla="*/ 3519 h 3557"/>
              <a:gd name="T20" fmla="*/ 1309 w 3188"/>
              <a:gd name="T21" fmla="*/ 2508 h 3557"/>
              <a:gd name="T22" fmla="*/ 2133 w 3188"/>
              <a:gd name="T23" fmla="*/ 1580 h 3557"/>
              <a:gd name="T24" fmla="*/ 2172 w 3188"/>
              <a:gd name="T25" fmla="*/ 1590 h 3557"/>
              <a:gd name="T26" fmla="*/ 2203 w 3188"/>
              <a:gd name="T27" fmla="*/ 1616 h 3557"/>
              <a:gd name="T28" fmla="*/ 2220 w 3188"/>
              <a:gd name="T29" fmla="*/ 1656 h 3557"/>
              <a:gd name="T30" fmla="*/ 2220 w 3188"/>
              <a:gd name="T31" fmla="*/ 1700 h 3557"/>
              <a:gd name="T32" fmla="*/ 2203 w 3188"/>
              <a:gd name="T33" fmla="*/ 1740 h 3557"/>
              <a:gd name="T34" fmla="*/ 2172 w 3188"/>
              <a:gd name="T35" fmla="*/ 1766 h 3557"/>
              <a:gd name="T36" fmla="*/ 2133 w 3188"/>
              <a:gd name="T37" fmla="*/ 1776 h 3557"/>
              <a:gd name="T38" fmla="*/ 974 w 3188"/>
              <a:gd name="T39" fmla="*/ 1773 h 3557"/>
              <a:gd name="T40" fmla="*/ 938 w 3188"/>
              <a:gd name="T41" fmla="*/ 1755 h 3557"/>
              <a:gd name="T42" fmla="*/ 914 w 3188"/>
              <a:gd name="T43" fmla="*/ 1721 h 3557"/>
              <a:gd name="T44" fmla="*/ 905 w 3188"/>
              <a:gd name="T45" fmla="*/ 1678 h 3557"/>
              <a:gd name="T46" fmla="*/ 914 w 3188"/>
              <a:gd name="T47" fmla="*/ 1635 h 3557"/>
              <a:gd name="T48" fmla="*/ 938 w 3188"/>
              <a:gd name="T49" fmla="*/ 1602 h 3557"/>
              <a:gd name="T50" fmla="*/ 974 w 3188"/>
              <a:gd name="T51" fmla="*/ 1582 h 3557"/>
              <a:gd name="T52" fmla="*/ 0 w 3188"/>
              <a:gd name="T53" fmla="*/ 1471 h 3557"/>
              <a:gd name="T54" fmla="*/ 0 w 3188"/>
              <a:gd name="T55" fmla="*/ 3312 h 3557"/>
              <a:gd name="T56" fmla="*/ 3188 w 3188"/>
              <a:gd name="T57" fmla="*/ 1465 h 3557"/>
              <a:gd name="T58" fmla="*/ 2030 w 3188"/>
              <a:gd name="T59" fmla="*/ 2386 h 3557"/>
              <a:gd name="T60" fmla="*/ 994 w 3188"/>
              <a:gd name="T61" fmla="*/ 1198 h 3557"/>
              <a:gd name="T62" fmla="*/ 2153 w 3188"/>
              <a:gd name="T63" fmla="*/ 1201 h 3557"/>
              <a:gd name="T64" fmla="*/ 2189 w 3188"/>
              <a:gd name="T65" fmla="*/ 1219 h 3557"/>
              <a:gd name="T66" fmla="*/ 2213 w 3188"/>
              <a:gd name="T67" fmla="*/ 1253 h 3557"/>
              <a:gd name="T68" fmla="*/ 2223 w 3188"/>
              <a:gd name="T69" fmla="*/ 1296 h 3557"/>
              <a:gd name="T70" fmla="*/ 2213 w 3188"/>
              <a:gd name="T71" fmla="*/ 1339 h 3557"/>
              <a:gd name="T72" fmla="*/ 2189 w 3188"/>
              <a:gd name="T73" fmla="*/ 1373 h 3557"/>
              <a:gd name="T74" fmla="*/ 2153 w 3188"/>
              <a:gd name="T75" fmla="*/ 1392 h 3557"/>
              <a:gd name="T76" fmla="*/ 994 w 3188"/>
              <a:gd name="T77" fmla="*/ 1394 h 3557"/>
              <a:gd name="T78" fmla="*/ 955 w 3188"/>
              <a:gd name="T79" fmla="*/ 1384 h 3557"/>
              <a:gd name="T80" fmla="*/ 924 w 3188"/>
              <a:gd name="T81" fmla="*/ 1358 h 3557"/>
              <a:gd name="T82" fmla="*/ 907 w 3188"/>
              <a:gd name="T83" fmla="*/ 1318 h 3557"/>
              <a:gd name="T84" fmla="*/ 907 w 3188"/>
              <a:gd name="T85" fmla="*/ 1274 h 3557"/>
              <a:gd name="T86" fmla="*/ 924 w 3188"/>
              <a:gd name="T87" fmla="*/ 1234 h 3557"/>
              <a:gd name="T88" fmla="*/ 955 w 3188"/>
              <a:gd name="T89" fmla="*/ 1208 h 3557"/>
              <a:gd name="T90" fmla="*/ 994 w 3188"/>
              <a:gd name="T91" fmla="*/ 1198 h 3557"/>
              <a:gd name="T92" fmla="*/ 3099 w 3188"/>
              <a:gd name="T93" fmla="*/ 1267 h 3557"/>
              <a:gd name="T94" fmla="*/ 2484 w 3188"/>
              <a:gd name="T95" fmla="*/ 1782 h 3557"/>
              <a:gd name="T96" fmla="*/ 2482 w 3188"/>
              <a:gd name="T97" fmla="*/ 1012 h 3557"/>
              <a:gd name="T98" fmla="*/ 2464 w 3188"/>
              <a:gd name="T99" fmla="*/ 974 h 3557"/>
              <a:gd name="T100" fmla="*/ 2434 w 3188"/>
              <a:gd name="T101" fmla="*/ 946 h 3557"/>
              <a:gd name="T102" fmla="*/ 2394 w 3188"/>
              <a:gd name="T103" fmla="*/ 937 h 3557"/>
              <a:gd name="T104" fmla="*/ 743 w 3188"/>
              <a:gd name="T105" fmla="*/ 940 h 3557"/>
              <a:gd name="T106" fmla="*/ 708 w 3188"/>
              <a:gd name="T107" fmla="*/ 958 h 3557"/>
              <a:gd name="T108" fmla="*/ 683 w 3188"/>
              <a:gd name="T109" fmla="*/ 991 h 3557"/>
              <a:gd name="T110" fmla="*/ 674 w 3188"/>
              <a:gd name="T111" fmla="*/ 1035 h 3557"/>
              <a:gd name="T112" fmla="*/ 70 w 3188"/>
              <a:gd name="T113" fmla="*/ 1284 h 3557"/>
              <a:gd name="T114" fmla="*/ 69 w 3188"/>
              <a:gd name="T115" fmla="*/ 1282 h 3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88" h="3557">
                <a:moveTo>
                  <a:pt x="1309" y="2508"/>
                </a:moveTo>
                <a:lnTo>
                  <a:pt x="1541" y="2691"/>
                </a:lnTo>
                <a:lnTo>
                  <a:pt x="1557" y="2702"/>
                </a:lnTo>
                <a:lnTo>
                  <a:pt x="1575" y="2707"/>
                </a:lnTo>
                <a:lnTo>
                  <a:pt x="1594" y="2709"/>
                </a:lnTo>
                <a:lnTo>
                  <a:pt x="1613" y="2707"/>
                </a:lnTo>
                <a:lnTo>
                  <a:pt x="1631" y="2702"/>
                </a:lnTo>
                <a:lnTo>
                  <a:pt x="1647" y="2691"/>
                </a:lnTo>
                <a:lnTo>
                  <a:pt x="1878" y="2508"/>
                </a:lnTo>
                <a:lnTo>
                  <a:pt x="3119" y="3500"/>
                </a:lnTo>
                <a:lnTo>
                  <a:pt x="3097" y="3520"/>
                </a:lnTo>
                <a:lnTo>
                  <a:pt x="3071" y="3535"/>
                </a:lnTo>
                <a:lnTo>
                  <a:pt x="3044" y="3547"/>
                </a:lnTo>
                <a:lnTo>
                  <a:pt x="3015" y="3554"/>
                </a:lnTo>
                <a:lnTo>
                  <a:pt x="2985" y="3557"/>
                </a:lnTo>
                <a:lnTo>
                  <a:pt x="204" y="3557"/>
                </a:lnTo>
                <a:lnTo>
                  <a:pt x="173" y="3554"/>
                </a:lnTo>
                <a:lnTo>
                  <a:pt x="144" y="3547"/>
                </a:lnTo>
                <a:lnTo>
                  <a:pt x="117" y="3535"/>
                </a:lnTo>
                <a:lnTo>
                  <a:pt x="91" y="3519"/>
                </a:lnTo>
                <a:lnTo>
                  <a:pt x="68" y="3500"/>
                </a:lnTo>
                <a:lnTo>
                  <a:pt x="1309" y="2508"/>
                </a:lnTo>
                <a:close/>
                <a:moveTo>
                  <a:pt x="994" y="1580"/>
                </a:moveTo>
                <a:lnTo>
                  <a:pt x="2133" y="1580"/>
                </a:lnTo>
                <a:lnTo>
                  <a:pt x="2153" y="1582"/>
                </a:lnTo>
                <a:lnTo>
                  <a:pt x="2172" y="1590"/>
                </a:lnTo>
                <a:lnTo>
                  <a:pt x="2189" y="1602"/>
                </a:lnTo>
                <a:lnTo>
                  <a:pt x="2203" y="1616"/>
                </a:lnTo>
                <a:lnTo>
                  <a:pt x="2213" y="1635"/>
                </a:lnTo>
                <a:lnTo>
                  <a:pt x="2220" y="1656"/>
                </a:lnTo>
                <a:lnTo>
                  <a:pt x="2223" y="1678"/>
                </a:lnTo>
                <a:lnTo>
                  <a:pt x="2220" y="1700"/>
                </a:lnTo>
                <a:lnTo>
                  <a:pt x="2213" y="1721"/>
                </a:lnTo>
                <a:lnTo>
                  <a:pt x="2203" y="1740"/>
                </a:lnTo>
                <a:lnTo>
                  <a:pt x="2189" y="1755"/>
                </a:lnTo>
                <a:lnTo>
                  <a:pt x="2172" y="1766"/>
                </a:lnTo>
                <a:lnTo>
                  <a:pt x="2153" y="1773"/>
                </a:lnTo>
                <a:lnTo>
                  <a:pt x="2133" y="1776"/>
                </a:lnTo>
                <a:lnTo>
                  <a:pt x="994" y="1776"/>
                </a:lnTo>
                <a:lnTo>
                  <a:pt x="974" y="1773"/>
                </a:lnTo>
                <a:lnTo>
                  <a:pt x="955" y="1766"/>
                </a:lnTo>
                <a:lnTo>
                  <a:pt x="938" y="1755"/>
                </a:lnTo>
                <a:lnTo>
                  <a:pt x="924" y="1740"/>
                </a:lnTo>
                <a:lnTo>
                  <a:pt x="914" y="1721"/>
                </a:lnTo>
                <a:lnTo>
                  <a:pt x="907" y="1700"/>
                </a:lnTo>
                <a:lnTo>
                  <a:pt x="905" y="1678"/>
                </a:lnTo>
                <a:lnTo>
                  <a:pt x="907" y="1656"/>
                </a:lnTo>
                <a:lnTo>
                  <a:pt x="914" y="1635"/>
                </a:lnTo>
                <a:lnTo>
                  <a:pt x="924" y="1616"/>
                </a:lnTo>
                <a:lnTo>
                  <a:pt x="938" y="1602"/>
                </a:lnTo>
                <a:lnTo>
                  <a:pt x="955" y="1590"/>
                </a:lnTo>
                <a:lnTo>
                  <a:pt x="974" y="1582"/>
                </a:lnTo>
                <a:lnTo>
                  <a:pt x="994" y="1580"/>
                </a:lnTo>
                <a:close/>
                <a:moveTo>
                  <a:pt x="0" y="1471"/>
                </a:moveTo>
                <a:lnTo>
                  <a:pt x="1156" y="2386"/>
                </a:lnTo>
                <a:lnTo>
                  <a:pt x="0" y="3312"/>
                </a:lnTo>
                <a:lnTo>
                  <a:pt x="0" y="1471"/>
                </a:lnTo>
                <a:close/>
                <a:moveTo>
                  <a:pt x="3188" y="1465"/>
                </a:moveTo>
                <a:lnTo>
                  <a:pt x="3188" y="3313"/>
                </a:lnTo>
                <a:lnTo>
                  <a:pt x="2030" y="2386"/>
                </a:lnTo>
                <a:lnTo>
                  <a:pt x="3188" y="1465"/>
                </a:lnTo>
                <a:close/>
                <a:moveTo>
                  <a:pt x="994" y="1198"/>
                </a:moveTo>
                <a:lnTo>
                  <a:pt x="2133" y="1198"/>
                </a:lnTo>
                <a:lnTo>
                  <a:pt x="2153" y="1201"/>
                </a:lnTo>
                <a:lnTo>
                  <a:pt x="2172" y="1208"/>
                </a:lnTo>
                <a:lnTo>
                  <a:pt x="2189" y="1219"/>
                </a:lnTo>
                <a:lnTo>
                  <a:pt x="2203" y="1234"/>
                </a:lnTo>
                <a:lnTo>
                  <a:pt x="2213" y="1253"/>
                </a:lnTo>
                <a:lnTo>
                  <a:pt x="2220" y="1274"/>
                </a:lnTo>
                <a:lnTo>
                  <a:pt x="2223" y="1296"/>
                </a:lnTo>
                <a:lnTo>
                  <a:pt x="2220" y="1318"/>
                </a:lnTo>
                <a:lnTo>
                  <a:pt x="2213" y="1339"/>
                </a:lnTo>
                <a:lnTo>
                  <a:pt x="2203" y="1358"/>
                </a:lnTo>
                <a:lnTo>
                  <a:pt x="2189" y="1373"/>
                </a:lnTo>
                <a:lnTo>
                  <a:pt x="2172" y="1384"/>
                </a:lnTo>
                <a:lnTo>
                  <a:pt x="2153" y="1392"/>
                </a:lnTo>
                <a:lnTo>
                  <a:pt x="2133" y="1394"/>
                </a:lnTo>
                <a:lnTo>
                  <a:pt x="994" y="1394"/>
                </a:lnTo>
                <a:lnTo>
                  <a:pt x="974" y="1392"/>
                </a:lnTo>
                <a:lnTo>
                  <a:pt x="955" y="1384"/>
                </a:lnTo>
                <a:lnTo>
                  <a:pt x="938" y="1373"/>
                </a:lnTo>
                <a:lnTo>
                  <a:pt x="924" y="1358"/>
                </a:lnTo>
                <a:lnTo>
                  <a:pt x="914" y="1339"/>
                </a:lnTo>
                <a:lnTo>
                  <a:pt x="907" y="1318"/>
                </a:lnTo>
                <a:lnTo>
                  <a:pt x="905" y="1296"/>
                </a:lnTo>
                <a:lnTo>
                  <a:pt x="907" y="1274"/>
                </a:lnTo>
                <a:lnTo>
                  <a:pt x="914" y="1253"/>
                </a:lnTo>
                <a:lnTo>
                  <a:pt x="924" y="1234"/>
                </a:lnTo>
                <a:lnTo>
                  <a:pt x="938" y="1219"/>
                </a:lnTo>
                <a:lnTo>
                  <a:pt x="955" y="1208"/>
                </a:lnTo>
                <a:lnTo>
                  <a:pt x="974" y="1201"/>
                </a:lnTo>
                <a:lnTo>
                  <a:pt x="994" y="1198"/>
                </a:lnTo>
                <a:close/>
                <a:moveTo>
                  <a:pt x="1587" y="0"/>
                </a:moveTo>
                <a:lnTo>
                  <a:pt x="3099" y="1267"/>
                </a:lnTo>
                <a:lnTo>
                  <a:pt x="3115" y="1280"/>
                </a:lnTo>
                <a:lnTo>
                  <a:pt x="2484" y="1782"/>
                </a:lnTo>
                <a:lnTo>
                  <a:pt x="2484" y="1035"/>
                </a:lnTo>
                <a:lnTo>
                  <a:pt x="2482" y="1012"/>
                </a:lnTo>
                <a:lnTo>
                  <a:pt x="2475" y="991"/>
                </a:lnTo>
                <a:lnTo>
                  <a:pt x="2464" y="974"/>
                </a:lnTo>
                <a:lnTo>
                  <a:pt x="2450" y="958"/>
                </a:lnTo>
                <a:lnTo>
                  <a:pt x="2434" y="946"/>
                </a:lnTo>
                <a:lnTo>
                  <a:pt x="2415" y="940"/>
                </a:lnTo>
                <a:lnTo>
                  <a:pt x="2394" y="937"/>
                </a:lnTo>
                <a:lnTo>
                  <a:pt x="764" y="937"/>
                </a:lnTo>
                <a:lnTo>
                  <a:pt x="743" y="940"/>
                </a:lnTo>
                <a:lnTo>
                  <a:pt x="724" y="946"/>
                </a:lnTo>
                <a:lnTo>
                  <a:pt x="708" y="958"/>
                </a:lnTo>
                <a:lnTo>
                  <a:pt x="694" y="974"/>
                </a:lnTo>
                <a:lnTo>
                  <a:pt x="683" y="991"/>
                </a:lnTo>
                <a:lnTo>
                  <a:pt x="676" y="1012"/>
                </a:lnTo>
                <a:lnTo>
                  <a:pt x="674" y="1035"/>
                </a:lnTo>
                <a:lnTo>
                  <a:pt x="674" y="1762"/>
                </a:lnTo>
                <a:lnTo>
                  <a:pt x="70" y="1284"/>
                </a:lnTo>
                <a:lnTo>
                  <a:pt x="71" y="1282"/>
                </a:lnTo>
                <a:lnTo>
                  <a:pt x="69" y="1282"/>
                </a:lnTo>
                <a:lnTo>
                  <a:pt x="1587" y="0"/>
                </a:lnTo>
                <a:close/>
              </a:path>
            </a:pathLst>
          </a:custGeom>
          <a:solidFill>
            <a:srgbClr val="283E67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5" name="Group 737"/>
          <p:cNvGrpSpPr/>
          <p:nvPr/>
        </p:nvGrpSpPr>
        <p:grpSpPr>
          <a:xfrm>
            <a:off x="5524901" y="767071"/>
            <a:ext cx="468204" cy="385526"/>
            <a:chOff x="741363" y="5857875"/>
            <a:chExt cx="415925" cy="395287"/>
          </a:xfrm>
          <a:solidFill>
            <a:srgbClr val="00B050"/>
          </a:solidFill>
        </p:grpSpPr>
        <p:sp>
          <p:nvSpPr>
            <p:cNvPr id="86" name="Freeform 455"/>
            <p:cNvSpPr>
              <a:spLocks/>
            </p:cNvSpPr>
            <p:nvPr/>
          </p:nvSpPr>
          <p:spPr bwMode="auto">
            <a:xfrm rot="5400000">
              <a:off x="834311" y="5933869"/>
              <a:ext cx="230028" cy="189484"/>
            </a:xfrm>
            <a:custGeom>
              <a:avLst/>
              <a:gdLst>
                <a:gd name="T0" fmla="*/ 1673 w 1779"/>
                <a:gd name="T1" fmla="*/ 0 h 1315"/>
                <a:gd name="T2" fmla="*/ 1720 w 1779"/>
                <a:gd name="T3" fmla="*/ 11 h 1315"/>
                <a:gd name="T4" fmla="*/ 1756 w 1779"/>
                <a:gd name="T5" fmla="*/ 40 h 1315"/>
                <a:gd name="T6" fmla="*/ 1777 w 1779"/>
                <a:gd name="T7" fmla="*/ 81 h 1315"/>
                <a:gd name="T8" fmla="*/ 1779 w 1779"/>
                <a:gd name="T9" fmla="*/ 316 h 1315"/>
                <a:gd name="T10" fmla="*/ 1673 w 1779"/>
                <a:gd name="T11" fmla="*/ 117 h 1315"/>
                <a:gd name="T12" fmla="*/ 1664 w 1779"/>
                <a:gd name="T13" fmla="*/ 101 h 1315"/>
                <a:gd name="T14" fmla="*/ 131 w 1779"/>
                <a:gd name="T15" fmla="*/ 99 h 1315"/>
                <a:gd name="T16" fmla="*/ 115 w 1779"/>
                <a:gd name="T17" fmla="*/ 108 h 1315"/>
                <a:gd name="T18" fmla="*/ 113 w 1779"/>
                <a:gd name="T19" fmla="*/ 864 h 1315"/>
                <a:gd name="T20" fmla="*/ 115 w 1779"/>
                <a:gd name="T21" fmla="*/ 874 h 1315"/>
                <a:gd name="T22" fmla="*/ 122 w 1779"/>
                <a:gd name="T23" fmla="*/ 881 h 1315"/>
                <a:gd name="T24" fmla="*/ 131 w 1779"/>
                <a:gd name="T25" fmla="*/ 884 h 1315"/>
                <a:gd name="T26" fmla="*/ 416 w 1779"/>
                <a:gd name="T27" fmla="*/ 884 h 1315"/>
                <a:gd name="T28" fmla="*/ 453 w 1779"/>
                <a:gd name="T29" fmla="*/ 900 h 1315"/>
                <a:gd name="T30" fmla="*/ 484 w 1779"/>
                <a:gd name="T31" fmla="*/ 929 h 1315"/>
                <a:gd name="T32" fmla="*/ 499 w 1779"/>
                <a:gd name="T33" fmla="*/ 967 h 1315"/>
                <a:gd name="T34" fmla="*/ 500 w 1779"/>
                <a:gd name="T35" fmla="*/ 1183 h 1315"/>
                <a:gd name="T36" fmla="*/ 501 w 1779"/>
                <a:gd name="T37" fmla="*/ 1191 h 1315"/>
                <a:gd name="T38" fmla="*/ 505 w 1779"/>
                <a:gd name="T39" fmla="*/ 1197 h 1315"/>
                <a:gd name="T40" fmla="*/ 514 w 1779"/>
                <a:gd name="T41" fmla="*/ 1202 h 1315"/>
                <a:gd name="T42" fmla="*/ 1654 w 1779"/>
                <a:gd name="T43" fmla="*/ 1202 h 1315"/>
                <a:gd name="T44" fmla="*/ 1671 w 1779"/>
                <a:gd name="T45" fmla="*/ 1193 h 1315"/>
                <a:gd name="T46" fmla="*/ 1673 w 1779"/>
                <a:gd name="T47" fmla="*/ 1020 h 1315"/>
                <a:gd name="T48" fmla="*/ 1779 w 1779"/>
                <a:gd name="T49" fmla="*/ 1209 h 1315"/>
                <a:gd name="T50" fmla="*/ 1768 w 1779"/>
                <a:gd name="T51" fmla="*/ 1256 h 1315"/>
                <a:gd name="T52" fmla="*/ 1739 w 1779"/>
                <a:gd name="T53" fmla="*/ 1291 h 1315"/>
                <a:gd name="T54" fmla="*/ 1698 w 1779"/>
                <a:gd name="T55" fmla="*/ 1312 h 1315"/>
                <a:gd name="T56" fmla="*/ 449 w 1779"/>
                <a:gd name="T57" fmla="*/ 1315 h 1315"/>
                <a:gd name="T58" fmla="*/ 391 w 1779"/>
                <a:gd name="T59" fmla="*/ 1307 h 1315"/>
                <a:gd name="T60" fmla="*/ 340 w 1779"/>
                <a:gd name="T61" fmla="*/ 1282 h 1315"/>
                <a:gd name="T62" fmla="*/ 66 w 1779"/>
                <a:gd name="T63" fmla="*/ 1041 h 1315"/>
                <a:gd name="T64" fmla="*/ 25 w 1779"/>
                <a:gd name="T65" fmla="*/ 989 h 1315"/>
                <a:gd name="T66" fmla="*/ 3 w 1779"/>
                <a:gd name="T67" fmla="*/ 926 h 1315"/>
                <a:gd name="T68" fmla="*/ 0 w 1779"/>
                <a:gd name="T69" fmla="*/ 106 h 1315"/>
                <a:gd name="T70" fmla="*/ 11 w 1779"/>
                <a:gd name="T71" fmla="*/ 59 h 1315"/>
                <a:gd name="T72" fmla="*/ 39 w 1779"/>
                <a:gd name="T73" fmla="*/ 23 h 1315"/>
                <a:gd name="T74" fmla="*/ 82 w 1779"/>
                <a:gd name="T75" fmla="*/ 2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79" h="1315">
                  <a:moveTo>
                    <a:pt x="105" y="0"/>
                  </a:moveTo>
                  <a:lnTo>
                    <a:pt x="1673" y="0"/>
                  </a:lnTo>
                  <a:lnTo>
                    <a:pt x="1698" y="2"/>
                  </a:lnTo>
                  <a:lnTo>
                    <a:pt x="1720" y="11"/>
                  </a:lnTo>
                  <a:lnTo>
                    <a:pt x="1739" y="23"/>
                  </a:lnTo>
                  <a:lnTo>
                    <a:pt x="1756" y="40"/>
                  </a:lnTo>
                  <a:lnTo>
                    <a:pt x="1768" y="59"/>
                  </a:lnTo>
                  <a:lnTo>
                    <a:pt x="1777" y="81"/>
                  </a:lnTo>
                  <a:lnTo>
                    <a:pt x="1779" y="106"/>
                  </a:lnTo>
                  <a:lnTo>
                    <a:pt x="1779" y="316"/>
                  </a:lnTo>
                  <a:lnTo>
                    <a:pt x="1673" y="316"/>
                  </a:lnTo>
                  <a:lnTo>
                    <a:pt x="1673" y="117"/>
                  </a:lnTo>
                  <a:lnTo>
                    <a:pt x="1671" y="108"/>
                  </a:lnTo>
                  <a:lnTo>
                    <a:pt x="1664" y="101"/>
                  </a:lnTo>
                  <a:lnTo>
                    <a:pt x="1654" y="99"/>
                  </a:lnTo>
                  <a:lnTo>
                    <a:pt x="131" y="99"/>
                  </a:lnTo>
                  <a:lnTo>
                    <a:pt x="122" y="101"/>
                  </a:lnTo>
                  <a:lnTo>
                    <a:pt x="115" y="108"/>
                  </a:lnTo>
                  <a:lnTo>
                    <a:pt x="113" y="117"/>
                  </a:lnTo>
                  <a:lnTo>
                    <a:pt x="113" y="864"/>
                  </a:lnTo>
                  <a:lnTo>
                    <a:pt x="114" y="869"/>
                  </a:lnTo>
                  <a:lnTo>
                    <a:pt x="115" y="874"/>
                  </a:lnTo>
                  <a:lnTo>
                    <a:pt x="118" y="878"/>
                  </a:lnTo>
                  <a:lnTo>
                    <a:pt x="122" y="881"/>
                  </a:lnTo>
                  <a:lnTo>
                    <a:pt x="127" y="883"/>
                  </a:lnTo>
                  <a:lnTo>
                    <a:pt x="131" y="884"/>
                  </a:lnTo>
                  <a:lnTo>
                    <a:pt x="394" y="882"/>
                  </a:lnTo>
                  <a:lnTo>
                    <a:pt x="416" y="884"/>
                  </a:lnTo>
                  <a:lnTo>
                    <a:pt x="436" y="890"/>
                  </a:lnTo>
                  <a:lnTo>
                    <a:pt x="453" y="900"/>
                  </a:lnTo>
                  <a:lnTo>
                    <a:pt x="470" y="913"/>
                  </a:lnTo>
                  <a:lnTo>
                    <a:pt x="484" y="929"/>
                  </a:lnTo>
                  <a:lnTo>
                    <a:pt x="493" y="947"/>
                  </a:lnTo>
                  <a:lnTo>
                    <a:pt x="499" y="967"/>
                  </a:lnTo>
                  <a:lnTo>
                    <a:pt x="501" y="988"/>
                  </a:lnTo>
                  <a:lnTo>
                    <a:pt x="500" y="1183"/>
                  </a:lnTo>
                  <a:lnTo>
                    <a:pt x="500" y="1187"/>
                  </a:lnTo>
                  <a:lnTo>
                    <a:pt x="501" y="1191"/>
                  </a:lnTo>
                  <a:lnTo>
                    <a:pt x="503" y="1194"/>
                  </a:lnTo>
                  <a:lnTo>
                    <a:pt x="505" y="1197"/>
                  </a:lnTo>
                  <a:lnTo>
                    <a:pt x="509" y="1200"/>
                  </a:lnTo>
                  <a:lnTo>
                    <a:pt x="514" y="1202"/>
                  </a:lnTo>
                  <a:lnTo>
                    <a:pt x="519" y="1202"/>
                  </a:lnTo>
                  <a:lnTo>
                    <a:pt x="1654" y="1202"/>
                  </a:lnTo>
                  <a:lnTo>
                    <a:pt x="1664" y="1200"/>
                  </a:lnTo>
                  <a:lnTo>
                    <a:pt x="1671" y="1193"/>
                  </a:lnTo>
                  <a:lnTo>
                    <a:pt x="1673" y="1183"/>
                  </a:lnTo>
                  <a:lnTo>
                    <a:pt x="1673" y="1020"/>
                  </a:lnTo>
                  <a:lnTo>
                    <a:pt x="1779" y="1020"/>
                  </a:lnTo>
                  <a:lnTo>
                    <a:pt x="1779" y="1209"/>
                  </a:lnTo>
                  <a:lnTo>
                    <a:pt x="1777" y="1233"/>
                  </a:lnTo>
                  <a:lnTo>
                    <a:pt x="1768" y="1256"/>
                  </a:lnTo>
                  <a:lnTo>
                    <a:pt x="1756" y="1276"/>
                  </a:lnTo>
                  <a:lnTo>
                    <a:pt x="1739" y="1291"/>
                  </a:lnTo>
                  <a:lnTo>
                    <a:pt x="1720" y="1304"/>
                  </a:lnTo>
                  <a:lnTo>
                    <a:pt x="1698" y="1312"/>
                  </a:lnTo>
                  <a:lnTo>
                    <a:pt x="1673" y="1315"/>
                  </a:lnTo>
                  <a:lnTo>
                    <a:pt x="449" y="1315"/>
                  </a:lnTo>
                  <a:lnTo>
                    <a:pt x="419" y="1313"/>
                  </a:lnTo>
                  <a:lnTo>
                    <a:pt x="391" y="1307"/>
                  </a:lnTo>
                  <a:lnTo>
                    <a:pt x="364" y="1296"/>
                  </a:lnTo>
                  <a:lnTo>
                    <a:pt x="340" y="1282"/>
                  </a:lnTo>
                  <a:lnTo>
                    <a:pt x="316" y="1264"/>
                  </a:lnTo>
                  <a:lnTo>
                    <a:pt x="66" y="1041"/>
                  </a:lnTo>
                  <a:lnTo>
                    <a:pt x="43" y="1017"/>
                  </a:lnTo>
                  <a:lnTo>
                    <a:pt x="25" y="989"/>
                  </a:lnTo>
                  <a:lnTo>
                    <a:pt x="11" y="959"/>
                  </a:lnTo>
                  <a:lnTo>
                    <a:pt x="3" y="926"/>
                  </a:lnTo>
                  <a:lnTo>
                    <a:pt x="0" y="892"/>
                  </a:lnTo>
                  <a:lnTo>
                    <a:pt x="0" y="106"/>
                  </a:lnTo>
                  <a:lnTo>
                    <a:pt x="3" y="81"/>
                  </a:lnTo>
                  <a:lnTo>
                    <a:pt x="11" y="59"/>
                  </a:lnTo>
                  <a:lnTo>
                    <a:pt x="24" y="40"/>
                  </a:lnTo>
                  <a:lnTo>
                    <a:pt x="39" y="23"/>
                  </a:lnTo>
                  <a:lnTo>
                    <a:pt x="59" y="11"/>
                  </a:lnTo>
                  <a:lnTo>
                    <a:pt x="82" y="2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9525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457"/>
            <p:cNvSpPr>
              <a:spLocks noEditPoints="1"/>
            </p:cNvSpPr>
            <p:nvPr/>
          </p:nvSpPr>
          <p:spPr bwMode="auto">
            <a:xfrm>
              <a:off x="741363" y="5857875"/>
              <a:ext cx="415925" cy="395287"/>
            </a:xfrm>
            <a:custGeom>
              <a:avLst/>
              <a:gdLst>
                <a:gd name="T0" fmla="*/ 1644 w 3402"/>
                <a:gd name="T1" fmla="*/ 2104 h 3241"/>
                <a:gd name="T2" fmla="*/ 1572 w 3402"/>
                <a:gd name="T3" fmla="*/ 2155 h 3241"/>
                <a:gd name="T4" fmla="*/ 1534 w 3402"/>
                <a:gd name="T5" fmla="*/ 2236 h 3241"/>
                <a:gd name="T6" fmla="*/ 1542 w 3402"/>
                <a:gd name="T7" fmla="*/ 2327 h 3241"/>
                <a:gd name="T8" fmla="*/ 1592 w 3402"/>
                <a:gd name="T9" fmla="*/ 2400 h 3241"/>
                <a:gd name="T10" fmla="*/ 1673 w 3402"/>
                <a:gd name="T11" fmla="*/ 2438 h 3241"/>
                <a:gd name="T12" fmla="*/ 1764 w 3402"/>
                <a:gd name="T13" fmla="*/ 2430 h 3241"/>
                <a:gd name="T14" fmla="*/ 1837 w 3402"/>
                <a:gd name="T15" fmla="*/ 2379 h 3241"/>
                <a:gd name="T16" fmla="*/ 1874 w 3402"/>
                <a:gd name="T17" fmla="*/ 2298 h 3241"/>
                <a:gd name="T18" fmla="*/ 1867 w 3402"/>
                <a:gd name="T19" fmla="*/ 2207 h 3241"/>
                <a:gd name="T20" fmla="*/ 1816 w 3402"/>
                <a:gd name="T21" fmla="*/ 2134 h 3241"/>
                <a:gd name="T22" fmla="*/ 1735 w 3402"/>
                <a:gd name="T23" fmla="*/ 2097 h 3241"/>
                <a:gd name="T24" fmla="*/ 275 w 3402"/>
                <a:gd name="T25" fmla="*/ 241 h 3241"/>
                <a:gd name="T26" fmla="*/ 249 w 3402"/>
                <a:gd name="T27" fmla="*/ 268 h 3241"/>
                <a:gd name="T28" fmla="*/ 249 w 3402"/>
                <a:gd name="T29" fmla="*/ 1982 h 3241"/>
                <a:gd name="T30" fmla="*/ 275 w 3402"/>
                <a:gd name="T31" fmla="*/ 2008 h 3241"/>
                <a:gd name="T32" fmla="*/ 3139 w 3402"/>
                <a:gd name="T33" fmla="*/ 2008 h 3241"/>
                <a:gd name="T34" fmla="*/ 3162 w 3402"/>
                <a:gd name="T35" fmla="*/ 1974 h 3241"/>
                <a:gd name="T36" fmla="*/ 3158 w 3402"/>
                <a:gd name="T37" fmla="*/ 260 h 3241"/>
                <a:gd name="T38" fmla="*/ 3132 w 3402"/>
                <a:gd name="T39" fmla="*/ 240 h 3241"/>
                <a:gd name="T40" fmla="*/ 228 w 3402"/>
                <a:gd name="T41" fmla="*/ 0 h 3241"/>
                <a:gd name="T42" fmla="*/ 3250 w 3402"/>
                <a:gd name="T43" fmla="*/ 11 h 3241"/>
                <a:gd name="T44" fmla="*/ 3337 w 3402"/>
                <a:gd name="T45" fmla="*/ 66 h 3241"/>
                <a:gd name="T46" fmla="*/ 3391 w 3402"/>
                <a:gd name="T47" fmla="*/ 155 h 3241"/>
                <a:gd name="T48" fmla="*/ 3402 w 3402"/>
                <a:gd name="T49" fmla="*/ 2324 h 3241"/>
                <a:gd name="T50" fmla="*/ 3378 w 3402"/>
                <a:gd name="T51" fmla="*/ 2429 h 3241"/>
                <a:gd name="T52" fmla="*/ 3311 w 3402"/>
                <a:gd name="T53" fmla="*/ 2508 h 3241"/>
                <a:gd name="T54" fmla="*/ 3215 w 3402"/>
                <a:gd name="T55" fmla="*/ 2549 h 3241"/>
                <a:gd name="T56" fmla="*/ 2046 w 3402"/>
                <a:gd name="T57" fmla="*/ 2554 h 3241"/>
                <a:gd name="T58" fmla="*/ 2043 w 3402"/>
                <a:gd name="T59" fmla="*/ 2584 h 3241"/>
                <a:gd name="T60" fmla="*/ 2043 w 3402"/>
                <a:gd name="T61" fmla="*/ 2641 h 3241"/>
                <a:gd name="T62" fmla="*/ 2050 w 3402"/>
                <a:gd name="T63" fmla="*/ 2715 h 3241"/>
                <a:gd name="T64" fmla="*/ 2070 w 3402"/>
                <a:gd name="T65" fmla="*/ 2797 h 3241"/>
                <a:gd name="T66" fmla="*/ 2109 w 3402"/>
                <a:gd name="T67" fmla="*/ 2877 h 3241"/>
                <a:gd name="T68" fmla="*/ 2174 w 3402"/>
                <a:gd name="T69" fmla="*/ 2946 h 3241"/>
                <a:gd name="T70" fmla="*/ 2268 w 3402"/>
                <a:gd name="T71" fmla="*/ 2993 h 3241"/>
                <a:gd name="T72" fmla="*/ 2350 w 3402"/>
                <a:gd name="T73" fmla="*/ 3021 h 3241"/>
                <a:gd name="T74" fmla="*/ 2387 w 3402"/>
                <a:gd name="T75" fmla="*/ 3078 h 3241"/>
                <a:gd name="T76" fmla="*/ 2387 w 3402"/>
                <a:gd name="T77" fmla="*/ 3163 h 3241"/>
                <a:gd name="T78" fmla="*/ 2352 w 3402"/>
                <a:gd name="T79" fmla="*/ 3219 h 3241"/>
                <a:gd name="T80" fmla="*/ 2289 w 3402"/>
                <a:gd name="T81" fmla="*/ 3241 h 3241"/>
                <a:gd name="T82" fmla="*/ 1076 w 3402"/>
                <a:gd name="T83" fmla="*/ 3230 h 3241"/>
                <a:gd name="T84" fmla="*/ 1030 w 3402"/>
                <a:gd name="T85" fmla="*/ 3184 h 3241"/>
                <a:gd name="T86" fmla="*/ 1019 w 3402"/>
                <a:gd name="T87" fmla="*/ 3102 h 3241"/>
                <a:gd name="T88" fmla="*/ 1042 w 3402"/>
                <a:gd name="T89" fmla="*/ 3038 h 3241"/>
                <a:gd name="T90" fmla="*/ 1100 w 3402"/>
                <a:gd name="T91" fmla="*/ 3003 h 3241"/>
                <a:gd name="T92" fmla="*/ 1205 w 3402"/>
                <a:gd name="T93" fmla="*/ 2961 h 3241"/>
                <a:gd name="T94" fmla="*/ 1277 w 3402"/>
                <a:gd name="T95" fmla="*/ 2894 h 3241"/>
                <a:gd name="T96" fmla="*/ 1323 w 3402"/>
                <a:gd name="T97" fmla="*/ 2812 h 3241"/>
                <a:gd name="T98" fmla="*/ 1349 w 3402"/>
                <a:gd name="T99" fmla="*/ 2726 h 3241"/>
                <a:gd name="T100" fmla="*/ 1359 w 3402"/>
                <a:gd name="T101" fmla="*/ 2647 h 3241"/>
                <a:gd name="T102" fmla="*/ 1361 w 3402"/>
                <a:gd name="T103" fmla="*/ 2586 h 3241"/>
                <a:gd name="T104" fmla="*/ 1360 w 3402"/>
                <a:gd name="T105" fmla="*/ 2554 h 3241"/>
                <a:gd name="T106" fmla="*/ 191 w 3402"/>
                <a:gd name="T107" fmla="*/ 2549 h 3241"/>
                <a:gd name="T108" fmla="*/ 93 w 3402"/>
                <a:gd name="T109" fmla="*/ 2508 h 3241"/>
                <a:gd name="T110" fmla="*/ 26 w 3402"/>
                <a:gd name="T111" fmla="*/ 2429 h 3241"/>
                <a:gd name="T112" fmla="*/ 0 w 3402"/>
                <a:gd name="T113" fmla="*/ 2324 h 3241"/>
                <a:gd name="T114" fmla="*/ 11 w 3402"/>
                <a:gd name="T115" fmla="*/ 155 h 3241"/>
                <a:gd name="T116" fmla="*/ 67 w 3402"/>
                <a:gd name="T117" fmla="*/ 66 h 3241"/>
                <a:gd name="T118" fmla="*/ 156 w 3402"/>
                <a:gd name="T119" fmla="*/ 1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02" h="3241">
                  <a:moveTo>
                    <a:pt x="1704" y="2094"/>
                  </a:moveTo>
                  <a:lnTo>
                    <a:pt x="1673" y="2097"/>
                  </a:lnTo>
                  <a:lnTo>
                    <a:pt x="1644" y="2104"/>
                  </a:lnTo>
                  <a:lnTo>
                    <a:pt x="1617" y="2118"/>
                  </a:lnTo>
                  <a:lnTo>
                    <a:pt x="1592" y="2134"/>
                  </a:lnTo>
                  <a:lnTo>
                    <a:pt x="1572" y="2155"/>
                  </a:lnTo>
                  <a:lnTo>
                    <a:pt x="1555" y="2180"/>
                  </a:lnTo>
                  <a:lnTo>
                    <a:pt x="1542" y="2207"/>
                  </a:lnTo>
                  <a:lnTo>
                    <a:pt x="1534" y="2236"/>
                  </a:lnTo>
                  <a:lnTo>
                    <a:pt x="1531" y="2267"/>
                  </a:lnTo>
                  <a:lnTo>
                    <a:pt x="1534" y="2298"/>
                  </a:lnTo>
                  <a:lnTo>
                    <a:pt x="1542" y="2327"/>
                  </a:lnTo>
                  <a:lnTo>
                    <a:pt x="1555" y="2354"/>
                  </a:lnTo>
                  <a:lnTo>
                    <a:pt x="1572" y="2379"/>
                  </a:lnTo>
                  <a:lnTo>
                    <a:pt x="1592" y="2400"/>
                  </a:lnTo>
                  <a:lnTo>
                    <a:pt x="1617" y="2417"/>
                  </a:lnTo>
                  <a:lnTo>
                    <a:pt x="1644" y="2430"/>
                  </a:lnTo>
                  <a:lnTo>
                    <a:pt x="1673" y="2438"/>
                  </a:lnTo>
                  <a:lnTo>
                    <a:pt x="1704" y="2440"/>
                  </a:lnTo>
                  <a:lnTo>
                    <a:pt x="1735" y="2438"/>
                  </a:lnTo>
                  <a:lnTo>
                    <a:pt x="1764" y="2430"/>
                  </a:lnTo>
                  <a:lnTo>
                    <a:pt x="1791" y="2417"/>
                  </a:lnTo>
                  <a:lnTo>
                    <a:pt x="1816" y="2400"/>
                  </a:lnTo>
                  <a:lnTo>
                    <a:pt x="1837" y="2379"/>
                  </a:lnTo>
                  <a:lnTo>
                    <a:pt x="1854" y="2354"/>
                  </a:lnTo>
                  <a:lnTo>
                    <a:pt x="1867" y="2327"/>
                  </a:lnTo>
                  <a:lnTo>
                    <a:pt x="1874" y="2298"/>
                  </a:lnTo>
                  <a:lnTo>
                    <a:pt x="1877" y="2267"/>
                  </a:lnTo>
                  <a:lnTo>
                    <a:pt x="1874" y="2236"/>
                  </a:lnTo>
                  <a:lnTo>
                    <a:pt x="1867" y="2207"/>
                  </a:lnTo>
                  <a:lnTo>
                    <a:pt x="1854" y="2180"/>
                  </a:lnTo>
                  <a:lnTo>
                    <a:pt x="1837" y="2155"/>
                  </a:lnTo>
                  <a:lnTo>
                    <a:pt x="1816" y="2134"/>
                  </a:lnTo>
                  <a:lnTo>
                    <a:pt x="1791" y="2118"/>
                  </a:lnTo>
                  <a:lnTo>
                    <a:pt x="1764" y="2104"/>
                  </a:lnTo>
                  <a:lnTo>
                    <a:pt x="1735" y="2097"/>
                  </a:lnTo>
                  <a:lnTo>
                    <a:pt x="1704" y="2094"/>
                  </a:lnTo>
                  <a:close/>
                  <a:moveTo>
                    <a:pt x="288" y="239"/>
                  </a:moveTo>
                  <a:lnTo>
                    <a:pt x="275" y="241"/>
                  </a:lnTo>
                  <a:lnTo>
                    <a:pt x="263" y="248"/>
                  </a:lnTo>
                  <a:lnTo>
                    <a:pt x="254" y="256"/>
                  </a:lnTo>
                  <a:lnTo>
                    <a:pt x="249" y="268"/>
                  </a:lnTo>
                  <a:lnTo>
                    <a:pt x="246" y="281"/>
                  </a:lnTo>
                  <a:lnTo>
                    <a:pt x="246" y="1969"/>
                  </a:lnTo>
                  <a:lnTo>
                    <a:pt x="249" y="1982"/>
                  </a:lnTo>
                  <a:lnTo>
                    <a:pt x="254" y="1993"/>
                  </a:lnTo>
                  <a:lnTo>
                    <a:pt x="263" y="2003"/>
                  </a:lnTo>
                  <a:lnTo>
                    <a:pt x="275" y="2008"/>
                  </a:lnTo>
                  <a:lnTo>
                    <a:pt x="288" y="2011"/>
                  </a:lnTo>
                  <a:lnTo>
                    <a:pt x="3125" y="2011"/>
                  </a:lnTo>
                  <a:lnTo>
                    <a:pt x="3139" y="2008"/>
                  </a:lnTo>
                  <a:lnTo>
                    <a:pt x="3152" y="2000"/>
                  </a:lnTo>
                  <a:lnTo>
                    <a:pt x="3159" y="1988"/>
                  </a:lnTo>
                  <a:lnTo>
                    <a:pt x="3162" y="1974"/>
                  </a:lnTo>
                  <a:lnTo>
                    <a:pt x="3163" y="282"/>
                  </a:lnTo>
                  <a:lnTo>
                    <a:pt x="3162" y="270"/>
                  </a:lnTo>
                  <a:lnTo>
                    <a:pt x="3158" y="260"/>
                  </a:lnTo>
                  <a:lnTo>
                    <a:pt x="3151" y="252"/>
                  </a:lnTo>
                  <a:lnTo>
                    <a:pt x="3142" y="245"/>
                  </a:lnTo>
                  <a:lnTo>
                    <a:pt x="3132" y="240"/>
                  </a:lnTo>
                  <a:lnTo>
                    <a:pt x="3122" y="239"/>
                  </a:lnTo>
                  <a:lnTo>
                    <a:pt x="288" y="239"/>
                  </a:lnTo>
                  <a:close/>
                  <a:moveTo>
                    <a:pt x="228" y="0"/>
                  </a:moveTo>
                  <a:lnTo>
                    <a:pt x="3179" y="0"/>
                  </a:lnTo>
                  <a:lnTo>
                    <a:pt x="3215" y="3"/>
                  </a:lnTo>
                  <a:lnTo>
                    <a:pt x="3250" y="11"/>
                  </a:lnTo>
                  <a:lnTo>
                    <a:pt x="3282" y="25"/>
                  </a:lnTo>
                  <a:lnTo>
                    <a:pt x="3311" y="44"/>
                  </a:lnTo>
                  <a:lnTo>
                    <a:pt x="3337" y="66"/>
                  </a:lnTo>
                  <a:lnTo>
                    <a:pt x="3360" y="93"/>
                  </a:lnTo>
                  <a:lnTo>
                    <a:pt x="3378" y="122"/>
                  </a:lnTo>
                  <a:lnTo>
                    <a:pt x="3391" y="155"/>
                  </a:lnTo>
                  <a:lnTo>
                    <a:pt x="3399" y="191"/>
                  </a:lnTo>
                  <a:lnTo>
                    <a:pt x="3402" y="228"/>
                  </a:lnTo>
                  <a:lnTo>
                    <a:pt x="3402" y="2324"/>
                  </a:lnTo>
                  <a:lnTo>
                    <a:pt x="3399" y="2361"/>
                  </a:lnTo>
                  <a:lnTo>
                    <a:pt x="3391" y="2396"/>
                  </a:lnTo>
                  <a:lnTo>
                    <a:pt x="3378" y="2429"/>
                  </a:lnTo>
                  <a:lnTo>
                    <a:pt x="3360" y="2459"/>
                  </a:lnTo>
                  <a:lnTo>
                    <a:pt x="3337" y="2486"/>
                  </a:lnTo>
                  <a:lnTo>
                    <a:pt x="3311" y="2508"/>
                  </a:lnTo>
                  <a:lnTo>
                    <a:pt x="3282" y="2527"/>
                  </a:lnTo>
                  <a:lnTo>
                    <a:pt x="3250" y="2540"/>
                  </a:lnTo>
                  <a:lnTo>
                    <a:pt x="3215" y="2549"/>
                  </a:lnTo>
                  <a:lnTo>
                    <a:pt x="3179" y="2552"/>
                  </a:lnTo>
                  <a:lnTo>
                    <a:pt x="2046" y="2552"/>
                  </a:lnTo>
                  <a:lnTo>
                    <a:pt x="2046" y="2554"/>
                  </a:lnTo>
                  <a:lnTo>
                    <a:pt x="2045" y="2560"/>
                  </a:lnTo>
                  <a:lnTo>
                    <a:pt x="2044" y="2570"/>
                  </a:lnTo>
                  <a:lnTo>
                    <a:pt x="2043" y="2584"/>
                  </a:lnTo>
                  <a:lnTo>
                    <a:pt x="2043" y="2601"/>
                  </a:lnTo>
                  <a:lnTo>
                    <a:pt x="2042" y="2619"/>
                  </a:lnTo>
                  <a:lnTo>
                    <a:pt x="2043" y="2641"/>
                  </a:lnTo>
                  <a:lnTo>
                    <a:pt x="2044" y="2664"/>
                  </a:lnTo>
                  <a:lnTo>
                    <a:pt x="2046" y="2689"/>
                  </a:lnTo>
                  <a:lnTo>
                    <a:pt x="2050" y="2715"/>
                  </a:lnTo>
                  <a:lnTo>
                    <a:pt x="2056" y="2741"/>
                  </a:lnTo>
                  <a:lnTo>
                    <a:pt x="2062" y="2769"/>
                  </a:lnTo>
                  <a:lnTo>
                    <a:pt x="2070" y="2797"/>
                  </a:lnTo>
                  <a:lnTo>
                    <a:pt x="2081" y="2824"/>
                  </a:lnTo>
                  <a:lnTo>
                    <a:pt x="2094" y="2851"/>
                  </a:lnTo>
                  <a:lnTo>
                    <a:pt x="2109" y="2877"/>
                  </a:lnTo>
                  <a:lnTo>
                    <a:pt x="2128" y="2902"/>
                  </a:lnTo>
                  <a:lnTo>
                    <a:pt x="2150" y="2925"/>
                  </a:lnTo>
                  <a:lnTo>
                    <a:pt x="2174" y="2946"/>
                  </a:lnTo>
                  <a:lnTo>
                    <a:pt x="2202" y="2964"/>
                  </a:lnTo>
                  <a:lnTo>
                    <a:pt x="2233" y="2981"/>
                  </a:lnTo>
                  <a:lnTo>
                    <a:pt x="2268" y="2993"/>
                  </a:lnTo>
                  <a:lnTo>
                    <a:pt x="2307" y="3003"/>
                  </a:lnTo>
                  <a:lnTo>
                    <a:pt x="2330" y="3010"/>
                  </a:lnTo>
                  <a:lnTo>
                    <a:pt x="2350" y="3021"/>
                  </a:lnTo>
                  <a:lnTo>
                    <a:pt x="2366" y="3038"/>
                  </a:lnTo>
                  <a:lnTo>
                    <a:pt x="2380" y="3056"/>
                  </a:lnTo>
                  <a:lnTo>
                    <a:pt x="2387" y="3078"/>
                  </a:lnTo>
                  <a:lnTo>
                    <a:pt x="2390" y="3102"/>
                  </a:lnTo>
                  <a:lnTo>
                    <a:pt x="2390" y="3139"/>
                  </a:lnTo>
                  <a:lnTo>
                    <a:pt x="2387" y="3163"/>
                  </a:lnTo>
                  <a:lnTo>
                    <a:pt x="2380" y="3184"/>
                  </a:lnTo>
                  <a:lnTo>
                    <a:pt x="2367" y="3202"/>
                  </a:lnTo>
                  <a:lnTo>
                    <a:pt x="2352" y="3219"/>
                  </a:lnTo>
                  <a:lnTo>
                    <a:pt x="2333" y="3230"/>
                  </a:lnTo>
                  <a:lnTo>
                    <a:pt x="2311" y="3239"/>
                  </a:lnTo>
                  <a:lnTo>
                    <a:pt x="2289" y="3241"/>
                  </a:lnTo>
                  <a:lnTo>
                    <a:pt x="1121" y="3241"/>
                  </a:lnTo>
                  <a:lnTo>
                    <a:pt x="1097" y="3239"/>
                  </a:lnTo>
                  <a:lnTo>
                    <a:pt x="1076" y="3230"/>
                  </a:lnTo>
                  <a:lnTo>
                    <a:pt x="1057" y="3219"/>
                  </a:lnTo>
                  <a:lnTo>
                    <a:pt x="1041" y="3202"/>
                  </a:lnTo>
                  <a:lnTo>
                    <a:pt x="1030" y="3184"/>
                  </a:lnTo>
                  <a:lnTo>
                    <a:pt x="1022" y="3163"/>
                  </a:lnTo>
                  <a:lnTo>
                    <a:pt x="1019" y="3139"/>
                  </a:lnTo>
                  <a:lnTo>
                    <a:pt x="1019" y="3102"/>
                  </a:lnTo>
                  <a:lnTo>
                    <a:pt x="1022" y="3078"/>
                  </a:lnTo>
                  <a:lnTo>
                    <a:pt x="1030" y="3056"/>
                  </a:lnTo>
                  <a:lnTo>
                    <a:pt x="1042" y="3038"/>
                  </a:lnTo>
                  <a:lnTo>
                    <a:pt x="1059" y="3021"/>
                  </a:lnTo>
                  <a:lnTo>
                    <a:pt x="1079" y="3010"/>
                  </a:lnTo>
                  <a:lnTo>
                    <a:pt x="1100" y="3003"/>
                  </a:lnTo>
                  <a:lnTo>
                    <a:pt x="1140" y="2992"/>
                  </a:lnTo>
                  <a:lnTo>
                    <a:pt x="1174" y="2979"/>
                  </a:lnTo>
                  <a:lnTo>
                    <a:pt x="1205" y="2961"/>
                  </a:lnTo>
                  <a:lnTo>
                    <a:pt x="1232" y="2941"/>
                  </a:lnTo>
                  <a:lnTo>
                    <a:pt x="1257" y="2919"/>
                  </a:lnTo>
                  <a:lnTo>
                    <a:pt x="1277" y="2894"/>
                  </a:lnTo>
                  <a:lnTo>
                    <a:pt x="1295" y="2868"/>
                  </a:lnTo>
                  <a:lnTo>
                    <a:pt x="1311" y="2841"/>
                  </a:lnTo>
                  <a:lnTo>
                    <a:pt x="1323" y="2812"/>
                  </a:lnTo>
                  <a:lnTo>
                    <a:pt x="1333" y="2783"/>
                  </a:lnTo>
                  <a:lnTo>
                    <a:pt x="1342" y="2755"/>
                  </a:lnTo>
                  <a:lnTo>
                    <a:pt x="1349" y="2726"/>
                  </a:lnTo>
                  <a:lnTo>
                    <a:pt x="1354" y="2699"/>
                  </a:lnTo>
                  <a:lnTo>
                    <a:pt x="1357" y="2672"/>
                  </a:lnTo>
                  <a:lnTo>
                    <a:pt x="1359" y="2647"/>
                  </a:lnTo>
                  <a:lnTo>
                    <a:pt x="1361" y="2624"/>
                  </a:lnTo>
                  <a:lnTo>
                    <a:pt x="1361" y="2604"/>
                  </a:lnTo>
                  <a:lnTo>
                    <a:pt x="1361" y="2586"/>
                  </a:lnTo>
                  <a:lnTo>
                    <a:pt x="1361" y="2572"/>
                  </a:lnTo>
                  <a:lnTo>
                    <a:pt x="1360" y="2561"/>
                  </a:lnTo>
                  <a:lnTo>
                    <a:pt x="1360" y="2554"/>
                  </a:lnTo>
                  <a:lnTo>
                    <a:pt x="1359" y="2552"/>
                  </a:lnTo>
                  <a:lnTo>
                    <a:pt x="228" y="2552"/>
                  </a:lnTo>
                  <a:lnTo>
                    <a:pt x="191" y="2549"/>
                  </a:lnTo>
                  <a:lnTo>
                    <a:pt x="156" y="2540"/>
                  </a:lnTo>
                  <a:lnTo>
                    <a:pt x="123" y="2527"/>
                  </a:lnTo>
                  <a:lnTo>
                    <a:pt x="93" y="2508"/>
                  </a:lnTo>
                  <a:lnTo>
                    <a:pt x="67" y="2486"/>
                  </a:lnTo>
                  <a:lnTo>
                    <a:pt x="45" y="2459"/>
                  </a:lnTo>
                  <a:lnTo>
                    <a:pt x="26" y="2429"/>
                  </a:lnTo>
                  <a:lnTo>
                    <a:pt x="11" y="2396"/>
                  </a:lnTo>
                  <a:lnTo>
                    <a:pt x="3" y="2361"/>
                  </a:lnTo>
                  <a:lnTo>
                    <a:pt x="0" y="2324"/>
                  </a:lnTo>
                  <a:lnTo>
                    <a:pt x="0" y="228"/>
                  </a:lnTo>
                  <a:lnTo>
                    <a:pt x="3" y="191"/>
                  </a:lnTo>
                  <a:lnTo>
                    <a:pt x="11" y="155"/>
                  </a:lnTo>
                  <a:lnTo>
                    <a:pt x="26" y="122"/>
                  </a:lnTo>
                  <a:lnTo>
                    <a:pt x="45" y="93"/>
                  </a:lnTo>
                  <a:lnTo>
                    <a:pt x="67" y="66"/>
                  </a:lnTo>
                  <a:lnTo>
                    <a:pt x="93" y="44"/>
                  </a:lnTo>
                  <a:lnTo>
                    <a:pt x="123" y="25"/>
                  </a:lnTo>
                  <a:lnTo>
                    <a:pt x="156" y="11"/>
                  </a:lnTo>
                  <a:lnTo>
                    <a:pt x="191" y="3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9525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460"/>
            <p:cNvSpPr>
              <a:spLocks/>
            </p:cNvSpPr>
            <p:nvPr/>
          </p:nvSpPr>
          <p:spPr bwMode="auto">
            <a:xfrm>
              <a:off x="939800" y="6124575"/>
              <a:ext cx="19050" cy="19050"/>
            </a:xfrm>
            <a:custGeom>
              <a:avLst/>
              <a:gdLst>
                <a:gd name="T0" fmla="*/ 79 w 159"/>
                <a:gd name="T1" fmla="*/ 0 h 160"/>
                <a:gd name="T2" fmla="*/ 100 w 159"/>
                <a:gd name="T3" fmla="*/ 3 h 160"/>
                <a:gd name="T4" fmla="*/ 120 w 159"/>
                <a:gd name="T5" fmla="*/ 12 h 160"/>
                <a:gd name="T6" fmla="*/ 135 w 159"/>
                <a:gd name="T7" fmla="*/ 24 h 160"/>
                <a:gd name="T8" fmla="*/ 148 w 159"/>
                <a:gd name="T9" fmla="*/ 40 h 160"/>
                <a:gd name="T10" fmla="*/ 156 w 159"/>
                <a:gd name="T11" fmla="*/ 59 h 160"/>
                <a:gd name="T12" fmla="*/ 159 w 159"/>
                <a:gd name="T13" fmla="*/ 80 h 160"/>
                <a:gd name="T14" fmla="*/ 156 w 159"/>
                <a:gd name="T15" fmla="*/ 102 h 160"/>
                <a:gd name="T16" fmla="*/ 148 w 159"/>
                <a:gd name="T17" fmla="*/ 120 h 160"/>
                <a:gd name="T18" fmla="*/ 135 w 159"/>
                <a:gd name="T19" fmla="*/ 136 h 160"/>
                <a:gd name="T20" fmla="*/ 120 w 159"/>
                <a:gd name="T21" fmla="*/ 148 h 160"/>
                <a:gd name="T22" fmla="*/ 100 w 159"/>
                <a:gd name="T23" fmla="*/ 157 h 160"/>
                <a:gd name="T24" fmla="*/ 79 w 159"/>
                <a:gd name="T25" fmla="*/ 160 h 160"/>
                <a:gd name="T26" fmla="*/ 58 w 159"/>
                <a:gd name="T27" fmla="*/ 157 h 160"/>
                <a:gd name="T28" fmla="*/ 39 w 159"/>
                <a:gd name="T29" fmla="*/ 148 h 160"/>
                <a:gd name="T30" fmla="*/ 23 w 159"/>
                <a:gd name="T31" fmla="*/ 136 h 160"/>
                <a:gd name="T32" fmla="*/ 11 w 159"/>
                <a:gd name="T33" fmla="*/ 120 h 160"/>
                <a:gd name="T34" fmla="*/ 3 w 159"/>
                <a:gd name="T35" fmla="*/ 102 h 160"/>
                <a:gd name="T36" fmla="*/ 0 w 159"/>
                <a:gd name="T37" fmla="*/ 80 h 160"/>
                <a:gd name="T38" fmla="*/ 3 w 159"/>
                <a:gd name="T39" fmla="*/ 59 h 160"/>
                <a:gd name="T40" fmla="*/ 11 w 159"/>
                <a:gd name="T41" fmla="*/ 40 h 160"/>
                <a:gd name="T42" fmla="*/ 23 w 159"/>
                <a:gd name="T43" fmla="*/ 24 h 160"/>
                <a:gd name="T44" fmla="*/ 39 w 159"/>
                <a:gd name="T45" fmla="*/ 12 h 160"/>
                <a:gd name="T46" fmla="*/ 58 w 159"/>
                <a:gd name="T47" fmla="*/ 3 h 160"/>
                <a:gd name="T48" fmla="*/ 79 w 159"/>
                <a:gd name="T4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9" h="160">
                  <a:moveTo>
                    <a:pt x="79" y="0"/>
                  </a:moveTo>
                  <a:lnTo>
                    <a:pt x="100" y="3"/>
                  </a:lnTo>
                  <a:lnTo>
                    <a:pt x="120" y="12"/>
                  </a:lnTo>
                  <a:lnTo>
                    <a:pt x="135" y="24"/>
                  </a:lnTo>
                  <a:lnTo>
                    <a:pt x="148" y="40"/>
                  </a:lnTo>
                  <a:lnTo>
                    <a:pt x="156" y="59"/>
                  </a:lnTo>
                  <a:lnTo>
                    <a:pt x="159" y="80"/>
                  </a:lnTo>
                  <a:lnTo>
                    <a:pt x="156" y="102"/>
                  </a:lnTo>
                  <a:lnTo>
                    <a:pt x="148" y="120"/>
                  </a:lnTo>
                  <a:lnTo>
                    <a:pt x="135" y="136"/>
                  </a:lnTo>
                  <a:lnTo>
                    <a:pt x="120" y="148"/>
                  </a:lnTo>
                  <a:lnTo>
                    <a:pt x="100" y="157"/>
                  </a:lnTo>
                  <a:lnTo>
                    <a:pt x="79" y="160"/>
                  </a:lnTo>
                  <a:lnTo>
                    <a:pt x="58" y="157"/>
                  </a:lnTo>
                  <a:lnTo>
                    <a:pt x="39" y="148"/>
                  </a:lnTo>
                  <a:lnTo>
                    <a:pt x="23" y="136"/>
                  </a:lnTo>
                  <a:lnTo>
                    <a:pt x="11" y="120"/>
                  </a:lnTo>
                  <a:lnTo>
                    <a:pt x="3" y="102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1" y="40"/>
                  </a:lnTo>
                  <a:lnTo>
                    <a:pt x="23" y="24"/>
                  </a:lnTo>
                  <a:lnTo>
                    <a:pt x="39" y="12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9525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" name="Группа 103">
            <a:extLst>
              <a:ext uri="{FF2B5EF4-FFF2-40B4-BE49-F238E27FC236}">
                <a16:creationId xmlns:a16="http://schemas.microsoft.com/office/drawing/2014/main" xmlns="" id="{04A847D0-C4BB-CF09-91D9-BA6C6F863E03}"/>
              </a:ext>
            </a:extLst>
          </p:cNvPr>
          <p:cNvGrpSpPr/>
          <p:nvPr/>
        </p:nvGrpSpPr>
        <p:grpSpPr>
          <a:xfrm>
            <a:off x="67891" y="1237431"/>
            <a:ext cx="2958173" cy="985967"/>
            <a:chOff x="70799" y="1536956"/>
            <a:chExt cx="3944230" cy="1314623"/>
          </a:xfrm>
        </p:grpSpPr>
        <p:grpSp>
          <p:nvGrpSpPr>
            <p:cNvPr id="105" name="Группа 104">
              <a:extLst>
                <a:ext uri="{FF2B5EF4-FFF2-40B4-BE49-F238E27FC236}">
                  <a16:creationId xmlns:a16="http://schemas.microsoft.com/office/drawing/2014/main" xmlns="" id="{0EF25923-C8E5-2183-716F-A301790C68CE}"/>
                </a:ext>
              </a:extLst>
            </p:cNvPr>
            <p:cNvGrpSpPr/>
            <p:nvPr/>
          </p:nvGrpSpPr>
          <p:grpSpPr>
            <a:xfrm>
              <a:off x="70799" y="1536956"/>
              <a:ext cx="3356358" cy="1314623"/>
              <a:chOff x="70799" y="1536956"/>
              <a:chExt cx="3356358" cy="1314623"/>
            </a:xfrm>
          </p:grpSpPr>
          <p:graphicFrame>
            <p:nvGraphicFramePr>
              <p:cNvPr id="112" name="Диаграмма 111">
                <a:extLst>
                  <a:ext uri="{FF2B5EF4-FFF2-40B4-BE49-F238E27FC236}">
                    <a16:creationId xmlns:a16="http://schemas.microsoft.com/office/drawing/2014/main" xmlns="" id="{03C67E15-CF87-EBD9-CA00-406345A6E9F3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366103863"/>
                  </p:ext>
                </p:extLst>
              </p:nvPr>
            </p:nvGraphicFramePr>
            <p:xfrm>
              <a:off x="70799" y="1536956"/>
              <a:ext cx="3356358" cy="131462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xmlns="" id="{1C2584DC-99C7-FB47-6F6A-53386CB0D4AD}"/>
                  </a:ext>
                </a:extLst>
              </p:cNvPr>
              <p:cNvSpPr txBox="1"/>
              <p:nvPr/>
            </p:nvSpPr>
            <p:spPr>
              <a:xfrm>
                <a:off x="71746" y="1731625"/>
                <a:ext cx="224424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sz="1200" b="1" i="0" u="none" strike="noStrike" kern="1200" baseline="0">
                    <a:solidFill>
                      <a:prstClr val="black">
                        <a:lumMod val="50000"/>
                      </a:prstClr>
                    </a:solidFill>
                    <a:latin typeface="Roboto Condensed" panose="02000000000000000000" pitchFamily="2" charset="0"/>
                    <a:ea typeface="Roboto Condensed" panose="02000000000000000000" pitchFamily="2" charset="0"/>
                    <a:cs typeface="Roboto Condensed" panose="02000000000000000000" pitchFamily="2" charset="0"/>
                  </a:defRPr>
                </a:pPr>
                <a:r>
                  <a:rPr lang="ru-RU" sz="1200" dirty="0">
                    <a:solidFill>
                      <a:schemeClr val="bg1"/>
                    </a:solidFill>
                  </a:rPr>
                  <a:t>9 085 млн. руб.</a:t>
                </a:r>
                <a:r>
                  <a:rPr lang="en-US" sz="1200" dirty="0">
                    <a:solidFill>
                      <a:schemeClr val="bg1"/>
                    </a:solidFill>
                  </a:rPr>
                  <a:t> 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xmlns="" id="{4A218C11-B145-9741-202A-2662B20E1A15}"/>
                  </a:ext>
                </a:extLst>
              </p:cNvPr>
              <p:cNvSpPr txBox="1"/>
              <p:nvPr/>
            </p:nvSpPr>
            <p:spPr>
              <a:xfrm>
                <a:off x="336970" y="2308508"/>
                <a:ext cx="191522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 sz="1200" b="1" i="0" u="none" strike="noStrike" kern="1200" baseline="0">
                    <a:solidFill>
                      <a:prstClr val="black">
                        <a:lumMod val="50000"/>
                      </a:prstClr>
                    </a:solidFill>
                    <a:latin typeface="Roboto Condensed" panose="02000000000000000000" pitchFamily="2" charset="0"/>
                    <a:ea typeface="Roboto Condensed" panose="02000000000000000000" pitchFamily="2" charset="0"/>
                    <a:cs typeface="Roboto Condensed" panose="02000000000000000000" pitchFamily="2" charset="0"/>
                  </a:defRPr>
                </a:pPr>
                <a:r>
                  <a:rPr lang="ru-RU" sz="1200" dirty="0">
                    <a:solidFill>
                      <a:schemeClr val="bg1"/>
                    </a:solidFill>
                  </a:rPr>
                  <a:t>3 767 млн. руб.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8" name="Subtitle 2">
              <a:extLst>
                <a:ext uri="{FF2B5EF4-FFF2-40B4-BE49-F238E27FC236}">
                  <a16:creationId xmlns:a16="http://schemas.microsoft.com/office/drawing/2014/main" xmlns="" id="{086546F6-B3AE-EF79-E1CD-F39C7237DFCB}"/>
                </a:ext>
              </a:extLst>
            </p:cNvPr>
            <p:cNvSpPr txBox="1">
              <a:spLocks/>
            </p:cNvSpPr>
            <p:nvPr/>
          </p:nvSpPr>
          <p:spPr>
            <a:xfrm>
              <a:off x="2252194" y="2277730"/>
              <a:ext cx="1028123" cy="369332"/>
            </a:xfrm>
            <a:prstGeom prst="rect">
              <a:avLst/>
            </a:prstGeom>
          </p:spPr>
          <p:txBody>
            <a:bodyPr vert="horz" lIns="0" tIns="0" rIns="0" bIns="0" rtlCol="0" anchor="ctr">
              <a:normAutofit fontScale="92500"/>
            </a:bodyPr>
            <a:lstStyle>
              <a:lvl1pPr marL="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2000" kern="800" spc="-13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09585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1917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828754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438339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3047924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657509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4267093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4876678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Bef>
                  <a:spcPts val="0"/>
                </a:spcBef>
                <a:tabLst>
                  <a:tab pos="257175" algn="l"/>
                </a:tabLst>
              </a:pPr>
              <a:r>
                <a:rPr lang="ru-RU" sz="1800" b="1" dirty="0">
                  <a:solidFill>
                    <a:srgbClr val="00B0F0"/>
                  </a:solidFill>
                  <a:latin typeface="Roboto Condensed" panose="02000000000000000000" pitchFamily="2" charset="0"/>
                </a:rPr>
                <a:t>ФЛ/ИП</a:t>
              </a:r>
            </a:p>
          </p:txBody>
        </p:sp>
        <p:sp>
          <p:nvSpPr>
            <p:cNvPr id="110" name="Subtitle 2">
              <a:extLst>
                <a:ext uri="{FF2B5EF4-FFF2-40B4-BE49-F238E27FC236}">
                  <a16:creationId xmlns:a16="http://schemas.microsoft.com/office/drawing/2014/main" xmlns="" id="{13E38031-F89B-26AC-FC20-4B77521C16D6}"/>
                </a:ext>
              </a:extLst>
            </p:cNvPr>
            <p:cNvSpPr txBox="1">
              <a:spLocks/>
            </p:cNvSpPr>
            <p:nvPr/>
          </p:nvSpPr>
          <p:spPr>
            <a:xfrm>
              <a:off x="3270738" y="1677012"/>
              <a:ext cx="744291" cy="36933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2000" kern="800" spc="-13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09585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1917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828754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438339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3047924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657509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4267093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4876678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Bef>
                  <a:spcPts val="0"/>
                </a:spcBef>
                <a:tabLst>
                  <a:tab pos="257175" algn="l"/>
                </a:tabLst>
              </a:pPr>
              <a:r>
                <a:rPr lang="ru-RU" sz="1700" b="1" dirty="0">
                  <a:solidFill>
                    <a:srgbClr val="0070C0"/>
                  </a:solidFill>
                  <a:latin typeface="Roboto Condensed" panose="02000000000000000000" pitchFamily="2" charset="0"/>
                </a:rPr>
                <a:t>ЮЛ</a:t>
              </a:r>
            </a:p>
          </p:txBody>
        </p:sp>
      </p:grpSp>
      <p:sp>
        <p:nvSpPr>
          <p:cNvPr id="124" name="Subtitle 2">
            <a:extLst>
              <a:ext uri="{FF2B5EF4-FFF2-40B4-BE49-F238E27FC236}">
                <a16:creationId xmlns="" xmlns:a16="http://schemas.microsoft.com/office/drawing/2014/main" id="{1E09386D-6F2B-9E2F-39EB-AF6366D862BA}"/>
              </a:ext>
            </a:extLst>
          </p:cNvPr>
          <p:cNvSpPr txBox="1">
            <a:spLocks/>
          </p:cNvSpPr>
          <p:nvPr/>
        </p:nvSpPr>
        <p:spPr>
          <a:xfrm>
            <a:off x="8012983" y="1640226"/>
            <a:ext cx="638399" cy="277096"/>
          </a:xfrm>
          <a:prstGeom prst="rect">
            <a:avLst/>
          </a:prstGeom>
        </p:spPr>
        <p:txBody>
          <a:bodyPr vert="horz" lIns="0" tIns="0" rIns="0" bIns="0" rtlCol="0" anchor="ctr">
            <a:normAutofit fontScale="62500" lnSpcReduction="20000"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8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542 млн.</a:t>
            </a:r>
          </a:p>
        </p:txBody>
      </p:sp>
      <p:grpSp>
        <p:nvGrpSpPr>
          <p:cNvPr id="155" name="Group 40"/>
          <p:cNvGrpSpPr/>
          <p:nvPr/>
        </p:nvGrpSpPr>
        <p:grpSpPr>
          <a:xfrm>
            <a:off x="2429971" y="2377969"/>
            <a:ext cx="410506" cy="298847"/>
            <a:chOff x="5680075" y="4310063"/>
            <a:chExt cx="433388" cy="398463"/>
          </a:xfrm>
          <a:solidFill>
            <a:srgbClr val="00B050"/>
          </a:solidFill>
        </p:grpSpPr>
        <p:sp>
          <p:nvSpPr>
            <p:cNvPr id="156" name="Freeform 359"/>
            <p:cNvSpPr>
              <a:spLocks/>
            </p:cNvSpPr>
            <p:nvPr/>
          </p:nvSpPr>
          <p:spPr bwMode="auto">
            <a:xfrm>
              <a:off x="5680075" y="4310063"/>
              <a:ext cx="433388" cy="74613"/>
            </a:xfrm>
            <a:custGeom>
              <a:avLst/>
              <a:gdLst>
                <a:gd name="T0" fmla="*/ 205 w 3544"/>
                <a:gd name="T1" fmla="*/ 0 h 599"/>
                <a:gd name="T2" fmla="*/ 3338 w 3544"/>
                <a:gd name="T3" fmla="*/ 0 h 599"/>
                <a:gd name="T4" fmla="*/ 3375 w 3544"/>
                <a:gd name="T5" fmla="*/ 4 h 599"/>
                <a:gd name="T6" fmla="*/ 3409 w 3544"/>
                <a:gd name="T7" fmla="*/ 13 h 599"/>
                <a:gd name="T8" fmla="*/ 3441 w 3544"/>
                <a:gd name="T9" fmla="*/ 28 h 599"/>
                <a:gd name="T10" fmla="*/ 3470 w 3544"/>
                <a:gd name="T11" fmla="*/ 49 h 599"/>
                <a:gd name="T12" fmla="*/ 3495 w 3544"/>
                <a:gd name="T13" fmla="*/ 74 h 599"/>
                <a:gd name="T14" fmla="*/ 3515 w 3544"/>
                <a:gd name="T15" fmla="*/ 102 h 599"/>
                <a:gd name="T16" fmla="*/ 3531 w 3544"/>
                <a:gd name="T17" fmla="*/ 134 h 599"/>
                <a:gd name="T18" fmla="*/ 3539 w 3544"/>
                <a:gd name="T19" fmla="*/ 169 h 599"/>
                <a:gd name="T20" fmla="*/ 3544 w 3544"/>
                <a:gd name="T21" fmla="*/ 205 h 599"/>
                <a:gd name="T22" fmla="*/ 3544 w 3544"/>
                <a:gd name="T23" fmla="*/ 554 h 599"/>
                <a:gd name="T24" fmla="*/ 3543 w 3544"/>
                <a:gd name="T25" fmla="*/ 555 h 599"/>
                <a:gd name="T26" fmla="*/ 3543 w 3544"/>
                <a:gd name="T27" fmla="*/ 560 h 599"/>
                <a:gd name="T28" fmla="*/ 3541 w 3544"/>
                <a:gd name="T29" fmla="*/ 566 h 599"/>
                <a:gd name="T30" fmla="*/ 3538 w 3544"/>
                <a:gd name="T31" fmla="*/ 572 h 599"/>
                <a:gd name="T32" fmla="*/ 3533 w 3544"/>
                <a:gd name="T33" fmla="*/ 580 h 599"/>
                <a:gd name="T34" fmla="*/ 3525 w 3544"/>
                <a:gd name="T35" fmla="*/ 588 h 599"/>
                <a:gd name="T36" fmla="*/ 3516 w 3544"/>
                <a:gd name="T37" fmla="*/ 594 h 599"/>
                <a:gd name="T38" fmla="*/ 3502 w 3544"/>
                <a:gd name="T39" fmla="*/ 598 h 599"/>
                <a:gd name="T40" fmla="*/ 3484 w 3544"/>
                <a:gd name="T41" fmla="*/ 599 h 599"/>
                <a:gd name="T42" fmla="*/ 62 w 3544"/>
                <a:gd name="T43" fmla="*/ 599 h 599"/>
                <a:gd name="T44" fmla="*/ 60 w 3544"/>
                <a:gd name="T45" fmla="*/ 599 h 599"/>
                <a:gd name="T46" fmla="*/ 56 w 3544"/>
                <a:gd name="T47" fmla="*/ 599 h 599"/>
                <a:gd name="T48" fmla="*/ 49 w 3544"/>
                <a:gd name="T49" fmla="*/ 597 h 599"/>
                <a:gd name="T50" fmla="*/ 41 w 3544"/>
                <a:gd name="T51" fmla="*/ 595 h 599"/>
                <a:gd name="T52" fmla="*/ 31 w 3544"/>
                <a:gd name="T53" fmla="*/ 590 h 599"/>
                <a:gd name="T54" fmla="*/ 22 w 3544"/>
                <a:gd name="T55" fmla="*/ 583 h 599"/>
                <a:gd name="T56" fmla="*/ 14 w 3544"/>
                <a:gd name="T57" fmla="*/ 574 h 599"/>
                <a:gd name="T58" fmla="*/ 6 w 3544"/>
                <a:gd name="T59" fmla="*/ 562 h 599"/>
                <a:gd name="T60" fmla="*/ 2 w 3544"/>
                <a:gd name="T61" fmla="*/ 546 h 599"/>
                <a:gd name="T62" fmla="*/ 0 w 3544"/>
                <a:gd name="T63" fmla="*/ 525 h 599"/>
                <a:gd name="T64" fmla="*/ 0 w 3544"/>
                <a:gd name="T65" fmla="*/ 205 h 599"/>
                <a:gd name="T66" fmla="*/ 3 w 3544"/>
                <a:gd name="T67" fmla="*/ 169 h 599"/>
                <a:gd name="T68" fmla="*/ 13 w 3544"/>
                <a:gd name="T69" fmla="*/ 134 h 599"/>
                <a:gd name="T70" fmla="*/ 28 w 3544"/>
                <a:gd name="T71" fmla="*/ 102 h 599"/>
                <a:gd name="T72" fmla="*/ 48 w 3544"/>
                <a:gd name="T73" fmla="*/ 74 h 599"/>
                <a:gd name="T74" fmla="*/ 73 w 3544"/>
                <a:gd name="T75" fmla="*/ 49 h 599"/>
                <a:gd name="T76" fmla="*/ 102 w 3544"/>
                <a:gd name="T77" fmla="*/ 28 h 599"/>
                <a:gd name="T78" fmla="*/ 133 w 3544"/>
                <a:gd name="T79" fmla="*/ 13 h 599"/>
                <a:gd name="T80" fmla="*/ 168 w 3544"/>
                <a:gd name="T81" fmla="*/ 4 h 599"/>
                <a:gd name="T82" fmla="*/ 205 w 3544"/>
                <a:gd name="T8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44" h="599">
                  <a:moveTo>
                    <a:pt x="205" y="0"/>
                  </a:moveTo>
                  <a:lnTo>
                    <a:pt x="3338" y="0"/>
                  </a:lnTo>
                  <a:lnTo>
                    <a:pt x="3375" y="4"/>
                  </a:lnTo>
                  <a:lnTo>
                    <a:pt x="3409" y="13"/>
                  </a:lnTo>
                  <a:lnTo>
                    <a:pt x="3441" y="28"/>
                  </a:lnTo>
                  <a:lnTo>
                    <a:pt x="3470" y="49"/>
                  </a:lnTo>
                  <a:lnTo>
                    <a:pt x="3495" y="74"/>
                  </a:lnTo>
                  <a:lnTo>
                    <a:pt x="3515" y="102"/>
                  </a:lnTo>
                  <a:lnTo>
                    <a:pt x="3531" y="134"/>
                  </a:lnTo>
                  <a:lnTo>
                    <a:pt x="3539" y="169"/>
                  </a:lnTo>
                  <a:lnTo>
                    <a:pt x="3544" y="205"/>
                  </a:lnTo>
                  <a:lnTo>
                    <a:pt x="3544" y="554"/>
                  </a:lnTo>
                  <a:lnTo>
                    <a:pt x="3543" y="555"/>
                  </a:lnTo>
                  <a:lnTo>
                    <a:pt x="3543" y="560"/>
                  </a:lnTo>
                  <a:lnTo>
                    <a:pt x="3541" y="566"/>
                  </a:lnTo>
                  <a:lnTo>
                    <a:pt x="3538" y="572"/>
                  </a:lnTo>
                  <a:lnTo>
                    <a:pt x="3533" y="580"/>
                  </a:lnTo>
                  <a:lnTo>
                    <a:pt x="3525" y="588"/>
                  </a:lnTo>
                  <a:lnTo>
                    <a:pt x="3516" y="594"/>
                  </a:lnTo>
                  <a:lnTo>
                    <a:pt x="3502" y="598"/>
                  </a:lnTo>
                  <a:lnTo>
                    <a:pt x="3484" y="599"/>
                  </a:lnTo>
                  <a:lnTo>
                    <a:pt x="62" y="599"/>
                  </a:lnTo>
                  <a:lnTo>
                    <a:pt x="60" y="599"/>
                  </a:lnTo>
                  <a:lnTo>
                    <a:pt x="56" y="599"/>
                  </a:lnTo>
                  <a:lnTo>
                    <a:pt x="49" y="597"/>
                  </a:lnTo>
                  <a:lnTo>
                    <a:pt x="41" y="595"/>
                  </a:lnTo>
                  <a:lnTo>
                    <a:pt x="31" y="590"/>
                  </a:lnTo>
                  <a:lnTo>
                    <a:pt x="22" y="583"/>
                  </a:lnTo>
                  <a:lnTo>
                    <a:pt x="14" y="574"/>
                  </a:lnTo>
                  <a:lnTo>
                    <a:pt x="6" y="562"/>
                  </a:lnTo>
                  <a:lnTo>
                    <a:pt x="2" y="546"/>
                  </a:lnTo>
                  <a:lnTo>
                    <a:pt x="0" y="525"/>
                  </a:lnTo>
                  <a:lnTo>
                    <a:pt x="0" y="205"/>
                  </a:lnTo>
                  <a:lnTo>
                    <a:pt x="3" y="169"/>
                  </a:lnTo>
                  <a:lnTo>
                    <a:pt x="13" y="134"/>
                  </a:lnTo>
                  <a:lnTo>
                    <a:pt x="28" y="102"/>
                  </a:lnTo>
                  <a:lnTo>
                    <a:pt x="48" y="74"/>
                  </a:lnTo>
                  <a:lnTo>
                    <a:pt x="73" y="49"/>
                  </a:lnTo>
                  <a:lnTo>
                    <a:pt x="102" y="28"/>
                  </a:lnTo>
                  <a:lnTo>
                    <a:pt x="133" y="13"/>
                  </a:lnTo>
                  <a:lnTo>
                    <a:pt x="168" y="4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360"/>
            <p:cNvSpPr>
              <a:spLocks noEditPoints="1"/>
            </p:cNvSpPr>
            <p:nvPr/>
          </p:nvSpPr>
          <p:spPr bwMode="auto">
            <a:xfrm>
              <a:off x="5680075" y="4419601"/>
              <a:ext cx="433388" cy="215900"/>
            </a:xfrm>
            <a:custGeom>
              <a:avLst/>
              <a:gdLst>
                <a:gd name="T0" fmla="*/ 2579 w 3544"/>
                <a:gd name="T1" fmla="*/ 1021 h 1772"/>
                <a:gd name="T2" fmla="*/ 2543 w 3544"/>
                <a:gd name="T3" fmla="*/ 1068 h 1772"/>
                <a:gd name="T4" fmla="*/ 2543 w 3544"/>
                <a:gd name="T5" fmla="*/ 1408 h 1772"/>
                <a:gd name="T6" fmla="*/ 2579 w 3544"/>
                <a:gd name="T7" fmla="*/ 1454 h 1772"/>
                <a:gd name="T8" fmla="*/ 3121 w 3544"/>
                <a:gd name="T9" fmla="*/ 1465 h 1772"/>
                <a:gd name="T10" fmla="*/ 3176 w 3544"/>
                <a:gd name="T11" fmla="*/ 1443 h 1772"/>
                <a:gd name="T12" fmla="*/ 3198 w 3544"/>
                <a:gd name="T13" fmla="*/ 1388 h 1772"/>
                <a:gd name="T14" fmla="*/ 3188 w 3544"/>
                <a:gd name="T15" fmla="*/ 1049 h 1772"/>
                <a:gd name="T16" fmla="*/ 3141 w 3544"/>
                <a:gd name="T17" fmla="*/ 1014 h 1772"/>
                <a:gd name="T18" fmla="*/ 1829 w 3544"/>
                <a:gd name="T19" fmla="*/ 555 h 1772"/>
                <a:gd name="T20" fmla="*/ 1775 w 3544"/>
                <a:gd name="T21" fmla="*/ 577 h 1772"/>
                <a:gd name="T22" fmla="*/ 1752 w 3544"/>
                <a:gd name="T23" fmla="*/ 632 h 1772"/>
                <a:gd name="T24" fmla="*/ 1763 w 3544"/>
                <a:gd name="T25" fmla="*/ 700 h 1772"/>
                <a:gd name="T26" fmla="*/ 1809 w 3544"/>
                <a:gd name="T27" fmla="*/ 736 h 1772"/>
                <a:gd name="T28" fmla="*/ 3141 w 3544"/>
                <a:gd name="T29" fmla="*/ 736 h 1772"/>
                <a:gd name="T30" fmla="*/ 3188 w 3544"/>
                <a:gd name="T31" fmla="*/ 700 h 1772"/>
                <a:gd name="T32" fmla="*/ 3198 w 3544"/>
                <a:gd name="T33" fmla="*/ 632 h 1772"/>
                <a:gd name="T34" fmla="*/ 3176 w 3544"/>
                <a:gd name="T35" fmla="*/ 577 h 1772"/>
                <a:gd name="T36" fmla="*/ 3121 w 3544"/>
                <a:gd name="T37" fmla="*/ 555 h 1772"/>
                <a:gd name="T38" fmla="*/ 3458 w 3544"/>
                <a:gd name="T39" fmla="*/ 0 h 1772"/>
                <a:gd name="T40" fmla="*/ 3510 w 3544"/>
                <a:gd name="T41" fmla="*/ 15 h 1772"/>
                <a:gd name="T42" fmla="*/ 3535 w 3544"/>
                <a:gd name="T43" fmla="*/ 47 h 1772"/>
                <a:gd name="T44" fmla="*/ 3543 w 3544"/>
                <a:gd name="T45" fmla="*/ 75 h 1772"/>
                <a:gd name="T46" fmla="*/ 3544 w 3544"/>
                <a:gd name="T47" fmla="*/ 1566 h 1772"/>
                <a:gd name="T48" fmla="*/ 3515 w 3544"/>
                <a:gd name="T49" fmla="*/ 1670 h 1772"/>
                <a:gd name="T50" fmla="*/ 3441 w 3544"/>
                <a:gd name="T51" fmla="*/ 1744 h 1772"/>
                <a:gd name="T52" fmla="*/ 3338 w 3544"/>
                <a:gd name="T53" fmla="*/ 1772 h 1772"/>
                <a:gd name="T54" fmla="*/ 1768 w 3544"/>
                <a:gd name="T55" fmla="*/ 1771 h 1772"/>
                <a:gd name="T56" fmla="*/ 1750 w 3544"/>
                <a:gd name="T57" fmla="*/ 1762 h 1772"/>
                <a:gd name="T58" fmla="*/ 1738 w 3544"/>
                <a:gd name="T59" fmla="*/ 1731 h 1772"/>
                <a:gd name="T60" fmla="*/ 1730 w 3544"/>
                <a:gd name="T61" fmla="*/ 1224 h 1772"/>
                <a:gd name="T62" fmla="*/ 1698 w 3544"/>
                <a:gd name="T63" fmla="*/ 1176 h 1772"/>
                <a:gd name="T64" fmla="*/ 1662 w 3544"/>
                <a:gd name="T65" fmla="*/ 1129 h 1772"/>
                <a:gd name="T66" fmla="*/ 1657 w 3544"/>
                <a:gd name="T67" fmla="*/ 1102 h 1772"/>
                <a:gd name="T68" fmla="*/ 1655 w 3544"/>
                <a:gd name="T69" fmla="*/ 1023 h 1772"/>
                <a:gd name="T70" fmla="*/ 1610 w 3544"/>
                <a:gd name="T71" fmla="*/ 828 h 1772"/>
                <a:gd name="T72" fmla="*/ 1520 w 3544"/>
                <a:gd name="T73" fmla="*/ 656 h 1772"/>
                <a:gd name="T74" fmla="*/ 1388 w 3544"/>
                <a:gd name="T75" fmla="*/ 513 h 1772"/>
                <a:gd name="T76" fmla="*/ 1225 w 3544"/>
                <a:gd name="T77" fmla="*/ 407 h 1772"/>
                <a:gd name="T78" fmla="*/ 1037 w 3544"/>
                <a:gd name="T79" fmla="*/ 347 h 1772"/>
                <a:gd name="T80" fmla="*/ 832 w 3544"/>
                <a:gd name="T81" fmla="*/ 337 h 1772"/>
                <a:gd name="T82" fmla="*/ 638 w 3544"/>
                <a:gd name="T83" fmla="*/ 382 h 1772"/>
                <a:gd name="T84" fmla="*/ 466 w 3544"/>
                <a:gd name="T85" fmla="*/ 473 h 1772"/>
                <a:gd name="T86" fmla="*/ 323 w 3544"/>
                <a:gd name="T87" fmla="*/ 604 h 1772"/>
                <a:gd name="T88" fmla="*/ 218 w 3544"/>
                <a:gd name="T89" fmla="*/ 768 h 1772"/>
                <a:gd name="T90" fmla="*/ 157 w 3544"/>
                <a:gd name="T91" fmla="*/ 957 h 1772"/>
                <a:gd name="T92" fmla="*/ 145 w 3544"/>
                <a:gd name="T93" fmla="*/ 1096 h 1772"/>
                <a:gd name="T94" fmla="*/ 142 w 3544"/>
                <a:gd name="T95" fmla="*/ 1124 h 1772"/>
                <a:gd name="T96" fmla="*/ 113 w 3544"/>
                <a:gd name="T97" fmla="*/ 1165 h 1772"/>
                <a:gd name="T98" fmla="*/ 80 w 3544"/>
                <a:gd name="T99" fmla="*/ 1208 h 1772"/>
                <a:gd name="T100" fmla="*/ 65 w 3544"/>
                <a:gd name="T101" fmla="*/ 1263 h 1772"/>
                <a:gd name="T102" fmla="*/ 61 w 3544"/>
                <a:gd name="T103" fmla="*/ 1692 h 1772"/>
                <a:gd name="T104" fmla="*/ 48 w 3544"/>
                <a:gd name="T105" fmla="*/ 1697 h 1772"/>
                <a:gd name="T106" fmla="*/ 12 w 3544"/>
                <a:gd name="T107" fmla="*/ 1635 h 1772"/>
                <a:gd name="T108" fmla="*/ 0 w 3544"/>
                <a:gd name="T109" fmla="*/ 51 h 1772"/>
                <a:gd name="T110" fmla="*/ 2 w 3544"/>
                <a:gd name="T111" fmla="*/ 38 h 1772"/>
                <a:gd name="T112" fmla="*/ 19 w 3544"/>
                <a:gd name="T113" fmla="*/ 13 h 1772"/>
                <a:gd name="T114" fmla="*/ 65 w 3544"/>
                <a:gd name="T115" fmla="*/ 0 h 1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44" h="1772">
                  <a:moveTo>
                    <a:pt x="2618" y="1011"/>
                  </a:moveTo>
                  <a:lnTo>
                    <a:pt x="2597" y="1014"/>
                  </a:lnTo>
                  <a:lnTo>
                    <a:pt x="2579" y="1021"/>
                  </a:lnTo>
                  <a:lnTo>
                    <a:pt x="2563" y="1033"/>
                  </a:lnTo>
                  <a:lnTo>
                    <a:pt x="2551" y="1049"/>
                  </a:lnTo>
                  <a:lnTo>
                    <a:pt x="2543" y="1068"/>
                  </a:lnTo>
                  <a:lnTo>
                    <a:pt x="2540" y="1088"/>
                  </a:lnTo>
                  <a:lnTo>
                    <a:pt x="2540" y="1388"/>
                  </a:lnTo>
                  <a:lnTo>
                    <a:pt x="2543" y="1408"/>
                  </a:lnTo>
                  <a:lnTo>
                    <a:pt x="2551" y="1426"/>
                  </a:lnTo>
                  <a:lnTo>
                    <a:pt x="2563" y="1443"/>
                  </a:lnTo>
                  <a:lnTo>
                    <a:pt x="2579" y="1454"/>
                  </a:lnTo>
                  <a:lnTo>
                    <a:pt x="2597" y="1462"/>
                  </a:lnTo>
                  <a:lnTo>
                    <a:pt x="2618" y="1465"/>
                  </a:lnTo>
                  <a:lnTo>
                    <a:pt x="3121" y="1465"/>
                  </a:lnTo>
                  <a:lnTo>
                    <a:pt x="3141" y="1462"/>
                  </a:lnTo>
                  <a:lnTo>
                    <a:pt x="3161" y="1454"/>
                  </a:lnTo>
                  <a:lnTo>
                    <a:pt x="3176" y="1443"/>
                  </a:lnTo>
                  <a:lnTo>
                    <a:pt x="3188" y="1426"/>
                  </a:lnTo>
                  <a:lnTo>
                    <a:pt x="3196" y="1408"/>
                  </a:lnTo>
                  <a:lnTo>
                    <a:pt x="3198" y="1388"/>
                  </a:lnTo>
                  <a:lnTo>
                    <a:pt x="3198" y="1088"/>
                  </a:lnTo>
                  <a:lnTo>
                    <a:pt x="3196" y="1068"/>
                  </a:lnTo>
                  <a:lnTo>
                    <a:pt x="3188" y="1049"/>
                  </a:lnTo>
                  <a:lnTo>
                    <a:pt x="3176" y="1033"/>
                  </a:lnTo>
                  <a:lnTo>
                    <a:pt x="3161" y="1021"/>
                  </a:lnTo>
                  <a:lnTo>
                    <a:pt x="3141" y="1014"/>
                  </a:lnTo>
                  <a:lnTo>
                    <a:pt x="3121" y="1011"/>
                  </a:lnTo>
                  <a:lnTo>
                    <a:pt x="2618" y="1011"/>
                  </a:lnTo>
                  <a:close/>
                  <a:moveTo>
                    <a:pt x="1829" y="555"/>
                  </a:moveTo>
                  <a:lnTo>
                    <a:pt x="1809" y="558"/>
                  </a:lnTo>
                  <a:lnTo>
                    <a:pt x="1791" y="566"/>
                  </a:lnTo>
                  <a:lnTo>
                    <a:pt x="1775" y="577"/>
                  </a:lnTo>
                  <a:lnTo>
                    <a:pt x="1763" y="594"/>
                  </a:lnTo>
                  <a:lnTo>
                    <a:pt x="1755" y="612"/>
                  </a:lnTo>
                  <a:lnTo>
                    <a:pt x="1752" y="632"/>
                  </a:lnTo>
                  <a:lnTo>
                    <a:pt x="1752" y="662"/>
                  </a:lnTo>
                  <a:lnTo>
                    <a:pt x="1755" y="682"/>
                  </a:lnTo>
                  <a:lnTo>
                    <a:pt x="1763" y="700"/>
                  </a:lnTo>
                  <a:lnTo>
                    <a:pt x="1775" y="715"/>
                  </a:lnTo>
                  <a:lnTo>
                    <a:pt x="1791" y="728"/>
                  </a:lnTo>
                  <a:lnTo>
                    <a:pt x="1809" y="736"/>
                  </a:lnTo>
                  <a:lnTo>
                    <a:pt x="1829" y="738"/>
                  </a:lnTo>
                  <a:lnTo>
                    <a:pt x="3121" y="738"/>
                  </a:lnTo>
                  <a:lnTo>
                    <a:pt x="3141" y="736"/>
                  </a:lnTo>
                  <a:lnTo>
                    <a:pt x="3161" y="728"/>
                  </a:lnTo>
                  <a:lnTo>
                    <a:pt x="3176" y="715"/>
                  </a:lnTo>
                  <a:lnTo>
                    <a:pt x="3188" y="700"/>
                  </a:lnTo>
                  <a:lnTo>
                    <a:pt x="3196" y="682"/>
                  </a:lnTo>
                  <a:lnTo>
                    <a:pt x="3198" y="662"/>
                  </a:lnTo>
                  <a:lnTo>
                    <a:pt x="3198" y="632"/>
                  </a:lnTo>
                  <a:lnTo>
                    <a:pt x="3196" y="612"/>
                  </a:lnTo>
                  <a:lnTo>
                    <a:pt x="3188" y="594"/>
                  </a:lnTo>
                  <a:lnTo>
                    <a:pt x="3176" y="577"/>
                  </a:lnTo>
                  <a:lnTo>
                    <a:pt x="3161" y="566"/>
                  </a:lnTo>
                  <a:lnTo>
                    <a:pt x="3141" y="558"/>
                  </a:lnTo>
                  <a:lnTo>
                    <a:pt x="3121" y="555"/>
                  </a:lnTo>
                  <a:lnTo>
                    <a:pt x="1829" y="555"/>
                  </a:lnTo>
                  <a:close/>
                  <a:moveTo>
                    <a:pt x="65" y="0"/>
                  </a:moveTo>
                  <a:lnTo>
                    <a:pt x="3458" y="0"/>
                  </a:lnTo>
                  <a:lnTo>
                    <a:pt x="3479" y="1"/>
                  </a:lnTo>
                  <a:lnTo>
                    <a:pt x="3496" y="7"/>
                  </a:lnTo>
                  <a:lnTo>
                    <a:pt x="3510" y="15"/>
                  </a:lnTo>
                  <a:lnTo>
                    <a:pt x="3521" y="25"/>
                  </a:lnTo>
                  <a:lnTo>
                    <a:pt x="3530" y="36"/>
                  </a:lnTo>
                  <a:lnTo>
                    <a:pt x="3535" y="47"/>
                  </a:lnTo>
                  <a:lnTo>
                    <a:pt x="3539" y="58"/>
                  </a:lnTo>
                  <a:lnTo>
                    <a:pt x="3541" y="68"/>
                  </a:lnTo>
                  <a:lnTo>
                    <a:pt x="3543" y="75"/>
                  </a:lnTo>
                  <a:lnTo>
                    <a:pt x="3544" y="81"/>
                  </a:lnTo>
                  <a:lnTo>
                    <a:pt x="3544" y="83"/>
                  </a:lnTo>
                  <a:lnTo>
                    <a:pt x="3544" y="1566"/>
                  </a:lnTo>
                  <a:lnTo>
                    <a:pt x="3540" y="1603"/>
                  </a:lnTo>
                  <a:lnTo>
                    <a:pt x="3531" y="1638"/>
                  </a:lnTo>
                  <a:lnTo>
                    <a:pt x="3515" y="1670"/>
                  </a:lnTo>
                  <a:lnTo>
                    <a:pt x="3495" y="1699"/>
                  </a:lnTo>
                  <a:lnTo>
                    <a:pt x="3470" y="1724"/>
                  </a:lnTo>
                  <a:lnTo>
                    <a:pt x="3441" y="1744"/>
                  </a:lnTo>
                  <a:lnTo>
                    <a:pt x="3409" y="1759"/>
                  </a:lnTo>
                  <a:lnTo>
                    <a:pt x="3375" y="1769"/>
                  </a:lnTo>
                  <a:lnTo>
                    <a:pt x="3338" y="1772"/>
                  </a:lnTo>
                  <a:lnTo>
                    <a:pt x="1773" y="1772"/>
                  </a:lnTo>
                  <a:lnTo>
                    <a:pt x="1772" y="1772"/>
                  </a:lnTo>
                  <a:lnTo>
                    <a:pt x="1768" y="1771"/>
                  </a:lnTo>
                  <a:lnTo>
                    <a:pt x="1763" y="1770"/>
                  </a:lnTo>
                  <a:lnTo>
                    <a:pt x="1756" y="1767"/>
                  </a:lnTo>
                  <a:lnTo>
                    <a:pt x="1750" y="1762"/>
                  </a:lnTo>
                  <a:lnTo>
                    <a:pt x="1743" y="1755"/>
                  </a:lnTo>
                  <a:lnTo>
                    <a:pt x="1739" y="1745"/>
                  </a:lnTo>
                  <a:lnTo>
                    <a:pt x="1738" y="1731"/>
                  </a:lnTo>
                  <a:lnTo>
                    <a:pt x="1738" y="1263"/>
                  </a:lnTo>
                  <a:lnTo>
                    <a:pt x="1736" y="1242"/>
                  </a:lnTo>
                  <a:lnTo>
                    <a:pt x="1730" y="1224"/>
                  </a:lnTo>
                  <a:lnTo>
                    <a:pt x="1722" y="1207"/>
                  </a:lnTo>
                  <a:lnTo>
                    <a:pt x="1711" y="1192"/>
                  </a:lnTo>
                  <a:lnTo>
                    <a:pt x="1698" y="1176"/>
                  </a:lnTo>
                  <a:lnTo>
                    <a:pt x="1686" y="1162"/>
                  </a:lnTo>
                  <a:lnTo>
                    <a:pt x="1673" y="1146"/>
                  </a:lnTo>
                  <a:lnTo>
                    <a:pt x="1662" y="1129"/>
                  </a:lnTo>
                  <a:lnTo>
                    <a:pt x="1659" y="1122"/>
                  </a:lnTo>
                  <a:lnTo>
                    <a:pt x="1657" y="1111"/>
                  </a:lnTo>
                  <a:lnTo>
                    <a:pt x="1657" y="1102"/>
                  </a:lnTo>
                  <a:lnTo>
                    <a:pt x="1657" y="1095"/>
                  </a:lnTo>
                  <a:lnTo>
                    <a:pt x="1657" y="1092"/>
                  </a:lnTo>
                  <a:lnTo>
                    <a:pt x="1655" y="1023"/>
                  </a:lnTo>
                  <a:lnTo>
                    <a:pt x="1645" y="957"/>
                  </a:lnTo>
                  <a:lnTo>
                    <a:pt x="1630" y="891"/>
                  </a:lnTo>
                  <a:lnTo>
                    <a:pt x="1610" y="828"/>
                  </a:lnTo>
                  <a:lnTo>
                    <a:pt x="1585" y="768"/>
                  </a:lnTo>
                  <a:lnTo>
                    <a:pt x="1554" y="710"/>
                  </a:lnTo>
                  <a:lnTo>
                    <a:pt x="1520" y="656"/>
                  </a:lnTo>
                  <a:lnTo>
                    <a:pt x="1480" y="604"/>
                  </a:lnTo>
                  <a:lnTo>
                    <a:pt x="1436" y="557"/>
                  </a:lnTo>
                  <a:lnTo>
                    <a:pt x="1388" y="513"/>
                  </a:lnTo>
                  <a:lnTo>
                    <a:pt x="1337" y="473"/>
                  </a:lnTo>
                  <a:lnTo>
                    <a:pt x="1283" y="439"/>
                  </a:lnTo>
                  <a:lnTo>
                    <a:pt x="1225" y="407"/>
                  </a:lnTo>
                  <a:lnTo>
                    <a:pt x="1165" y="382"/>
                  </a:lnTo>
                  <a:lnTo>
                    <a:pt x="1102" y="362"/>
                  </a:lnTo>
                  <a:lnTo>
                    <a:pt x="1037" y="347"/>
                  </a:lnTo>
                  <a:lnTo>
                    <a:pt x="970" y="337"/>
                  </a:lnTo>
                  <a:lnTo>
                    <a:pt x="901" y="335"/>
                  </a:lnTo>
                  <a:lnTo>
                    <a:pt x="832" y="337"/>
                  </a:lnTo>
                  <a:lnTo>
                    <a:pt x="766" y="347"/>
                  </a:lnTo>
                  <a:lnTo>
                    <a:pt x="700" y="362"/>
                  </a:lnTo>
                  <a:lnTo>
                    <a:pt x="638" y="382"/>
                  </a:lnTo>
                  <a:lnTo>
                    <a:pt x="578" y="407"/>
                  </a:lnTo>
                  <a:lnTo>
                    <a:pt x="519" y="439"/>
                  </a:lnTo>
                  <a:lnTo>
                    <a:pt x="466" y="473"/>
                  </a:lnTo>
                  <a:lnTo>
                    <a:pt x="414" y="513"/>
                  </a:lnTo>
                  <a:lnTo>
                    <a:pt x="367" y="557"/>
                  </a:lnTo>
                  <a:lnTo>
                    <a:pt x="323" y="604"/>
                  </a:lnTo>
                  <a:lnTo>
                    <a:pt x="284" y="656"/>
                  </a:lnTo>
                  <a:lnTo>
                    <a:pt x="248" y="710"/>
                  </a:lnTo>
                  <a:lnTo>
                    <a:pt x="218" y="768"/>
                  </a:lnTo>
                  <a:lnTo>
                    <a:pt x="193" y="828"/>
                  </a:lnTo>
                  <a:lnTo>
                    <a:pt x="172" y="891"/>
                  </a:lnTo>
                  <a:lnTo>
                    <a:pt x="157" y="957"/>
                  </a:lnTo>
                  <a:lnTo>
                    <a:pt x="148" y="1023"/>
                  </a:lnTo>
                  <a:lnTo>
                    <a:pt x="145" y="1092"/>
                  </a:lnTo>
                  <a:lnTo>
                    <a:pt x="145" y="1096"/>
                  </a:lnTo>
                  <a:lnTo>
                    <a:pt x="145" y="1103"/>
                  </a:lnTo>
                  <a:lnTo>
                    <a:pt x="144" y="1114"/>
                  </a:lnTo>
                  <a:lnTo>
                    <a:pt x="142" y="1124"/>
                  </a:lnTo>
                  <a:lnTo>
                    <a:pt x="139" y="1132"/>
                  </a:lnTo>
                  <a:lnTo>
                    <a:pt x="126" y="1150"/>
                  </a:lnTo>
                  <a:lnTo>
                    <a:pt x="113" y="1165"/>
                  </a:lnTo>
                  <a:lnTo>
                    <a:pt x="101" y="1179"/>
                  </a:lnTo>
                  <a:lnTo>
                    <a:pt x="89" y="1193"/>
                  </a:lnTo>
                  <a:lnTo>
                    <a:pt x="80" y="1208"/>
                  </a:lnTo>
                  <a:lnTo>
                    <a:pt x="72" y="1224"/>
                  </a:lnTo>
                  <a:lnTo>
                    <a:pt x="67" y="1242"/>
                  </a:lnTo>
                  <a:lnTo>
                    <a:pt x="65" y="1263"/>
                  </a:lnTo>
                  <a:lnTo>
                    <a:pt x="65" y="1673"/>
                  </a:lnTo>
                  <a:lnTo>
                    <a:pt x="63" y="1685"/>
                  </a:lnTo>
                  <a:lnTo>
                    <a:pt x="61" y="1692"/>
                  </a:lnTo>
                  <a:lnTo>
                    <a:pt x="57" y="1697"/>
                  </a:lnTo>
                  <a:lnTo>
                    <a:pt x="53" y="1699"/>
                  </a:lnTo>
                  <a:lnTo>
                    <a:pt x="48" y="1697"/>
                  </a:lnTo>
                  <a:lnTo>
                    <a:pt x="45" y="1695"/>
                  </a:lnTo>
                  <a:lnTo>
                    <a:pt x="26" y="1667"/>
                  </a:lnTo>
                  <a:lnTo>
                    <a:pt x="12" y="1635"/>
                  </a:lnTo>
                  <a:lnTo>
                    <a:pt x="3" y="1602"/>
                  </a:lnTo>
                  <a:lnTo>
                    <a:pt x="0" y="1566"/>
                  </a:lnTo>
                  <a:lnTo>
                    <a:pt x="0" y="51"/>
                  </a:lnTo>
                  <a:lnTo>
                    <a:pt x="0" y="50"/>
                  </a:lnTo>
                  <a:lnTo>
                    <a:pt x="1" y="44"/>
                  </a:lnTo>
                  <a:lnTo>
                    <a:pt x="2" y="38"/>
                  </a:lnTo>
                  <a:lnTo>
                    <a:pt x="5" y="29"/>
                  </a:lnTo>
                  <a:lnTo>
                    <a:pt x="11" y="21"/>
                  </a:lnTo>
                  <a:lnTo>
                    <a:pt x="19" y="13"/>
                  </a:lnTo>
                  <a:lnTo>
                    <a:pt x="30" y="7"/>
                  </a:lnTo>
                  <a:lnTo>
                    <a:pt x="45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361"/>
            <p:cNvSpPr>
              <a:spLocks noEditPoints="1"/>
            </p:cNvSpPr>
            <p:nvPr/>
          </p:nvSpPr>
          <p:spPr bwMode="auto">
            <a:xfrm>
              <a:off x="5710238" y="4486276"/>
              <a:ext cx="158750" cy="222250"/>
            </a:xfrm>
            <a:custGeom>
              <a:avLst/>
              <a:gdLst>
                <a:gd name="T0" fmla="*/ 594 w 1299"/>
                <a:gd name="T1" fmla="*/ 1015 h 1820"/>
                <a:gd name="T2" fmla="*/ 533 w 1299"/>
                <a:gd name="T3" fmla="*/ 1067 h 1820"/>
                <a:gd name="T4" fmla="*/ 509 w 1299"/>
                <a:gd name="T5" fmla="*/ 1146 h 1820"/>
                <a:gd name="T6" fmla="*/ 520 w 1299"/>
                <a:gd name="T7" fmla="*/ 1438 h 1820"/>
                <a:gd name="T8" fmla="*/ 571 w 1299"/>
                <a:gd name="T9" fmla="*/ 1499 h 1820"/>
                <a:gd name="T10" fmla="*/ 649 w 1299"/>
                <a:gd name="T11" fmla="*/ 1524 h 1820"/>
                <a:gd name="T12" fmla="*/ 728 w 1299"/>
                <a:gd name="T13" fmla="*/ 1499 h 1820"/>
                <a:gd name="T14" fmla="*/ 778 w 1299"/>
                <a:gd name="T15" fmla="*/ 1438 h 1820"/>
                <a:gd name="T16" fmla="*/ 790 w 1299"/>
                <a:gd name="T17" fmla="*/ 1146 h 1820"/>
                <a:gd name="T18" fmla="*/ 765 w 1299"/>
                <a:gd name="T19" fmla="*/ 1067 h 1820"/>
                <a:gd name="T20" fmla="*/ 704 w 1299"/>
                <a:gd name="T21" fmla="*/ 1015 h 1820"/>
                <a:gd name="T22" fmla="*/ 649 w 1299"/>
                <a:gd name="T23" fmla="*/ 158 h 1820"/>
                <a:gd name="T24" fmla="*/ 498 w 1299"/>
                <a:gd name="T25" fmla="*/ 186 h 1820"/>
                <a:gd name="T26" fmla="*/ 370 w 1299"/>
                <a:gd name="T27" fmla="*/ 264 h 1820"/>
                <a:gd name="T28" fmla="*/ 277 w 1299"/>
                <a:gd name="T29" fmla="*/ 381 h 1820"/>
                <a:gd name="T30" fmla="*/ 231 w 1299"/>
                <a:gd name="T31" fmla="*/ 526 h 1820"/>
                <a:gd name="T32" fmla="*/ 228 w 1299"/>
                <a:gd name="T33" fmla="*/ 674 h 1820"/>
                <a:gd name="T34" fmla="*/ 234 w 1299"/>
                <a:gd name="T35" fmla="*/ 686 h 1820"/>
                <a:gd name="T36" fmla="*/ 259 w 1299"/>
                <a:gd name="T37" fmla="*/ 694 h 1820"/>
                <a:gd name="T38" fmla="*/ 1067 w 1299"/>
                <a:gd name="T39" fmla="*/ 690 h 1820"/>
                <a:gd name="T40" fmla="*/ 1071 w 1299"/>
                <a:gd name="T41" fmla="*/ 678 h 1820"/>
                <a:gd name="T42" fmla="*/ 1068 w 1299"/>
                <a:gd name="T43" fmla="*/ 526 h 1820"/>
                <a:gd name="T44" fmla="*/ 1021 w 1299"/>
                <a:gd name="T45" fmla="*/ 381 h 1820"/>
                <a:gd name="T46" fmla="*/ 929 w 1299"/>
                <a:gd name="T47" fmla="*/ 264 h 1820"/>
                <a:gd name="T48" fmla="*/ 802 w 1299"/>
                <a:gd name="T49" fmla="*/ 186 h 1820"/>
                <a:gd name="T50" fmla="*/ 649 w 1299"/>
                <a:gd name="T51" fmla="*/ 158 h 1820"/>
                <a:gd name="T52" fmla="*/ 773 w 1299"/>
                <a:gd name="T53" fmla="*/ 14 h 1820"/>
                <a:gd name="T54" fmla="*/ 941 w 1299"/>
                <a:gd name="T55" fmla="*/ 80 h 1820"/>
                <a:gd name="T56" fmla="*/ 1077 w 1299"/>
                <a:gd name="T57" fmla="*/ 192 h 1820"/>
                <a:gd name="T58" fmla="*/ 1175 w 1299"/>
                <a:gd name="T59" fmla="*/ 341 h 1820"/>
                <a:gd name="T60" fmla="*/ 1224 w 1299"/>
                <a:gd name="T61" fmla="*/ 516 h 1820"/>
                <a:gd name="T62" fmla="*/ 1229 w 1299"/>
                <a:gd name="T63" fmla="*/ 683 h 1820"/>
                <a:gd name="T64" fmla="*/ 1246 w 1299"/>
                <a:gd name="T65" fmla="*/ 693 h 1820"/>
                <a:gd name="T66" fmla="*/ 1265 w 1299"/>
                <a:gd name="T67" fmla="*/ 696 h 1820"/>
                <a:gd name="T68" fmla="*/ 1297 w 1299"/>
                <a:gd name="T69" fmla="*/ 721 h 1820"/>
                <a:gd name="T70" fmla="*/ 1297 w 1299"/>
                <a:gd name="T71" fmla="*/ 1796 h 1820"/>
                <a:gd name="T72" fmla="*/ 1259 w 1299"/>
                <a:gd name="T73" fmla="*/ 1820 h 1820"/>
                <a:gd name="T74" fmla="*/ 11 w 1299"/>
                <a:gd name="T75" fmla="*/ 1808 h 1820"/>
                <a:gd name="T76" fmla="*/ 0 w 1299"/>
                <a:gd name="T77" fmla="*/ 734 h 1820"/>
                <a:gd name="T78" fmla="*/ 24 w 1299"/>
                <a:gd name="T79" fmla="*/ 697 h 1820"/>
                <a:gd name="T80" fmla="*/ 46 w 1299"/>
                <a:gd name="T81" fmla="*/ 693 h 1820"/>
                <a:gd name="T82" fmla="*/ 65 w 1299"/>
                <a:gd name="T83" fmla="*/ 686 h 1820"/>
                <a:gd name="T84" fmla="*/ 72 w 1299"/>
                <a:gd name="T85" fmla="*/ 579 h 1820"/>
                <a:gd name="T86" fmla="*/ 102 w 1299"/>
                <a:gd name="T87" fmla="*/ 397 h 1820"/>
                <a:gd name="T88" fmla="*/ 184 w 1299"/>
                <a:gd name="T89" fmla="*/ 237 h 1820"/>
                <a:gd name="T90" fmla="*/ 308 w 1299"/>
                <a:gd name="T91" fmla="*/ 113 h 1820"/>
                <a:gd name="T92" fmla="*/ 467 w 1299"/>
                <a:gd name="T93" fmla="*/ 31 h 1820"/>
                <a:gd name="T94" fmla="*/ 649 w 1299"/>
                <a:gd name="T95" fmla="*/ 0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99" h="1820">
                  <a:moveTo>
                    <a:pt x="649" y="1004"/>
                  </a:moveTo>
                  <a:lnTo>
                    <a:pt x="621" y="1008"/>
                  </a:lnTo>
                  <a:lnTo>
                    <a:pt x="594" y="1015"/>
                  </a:lnTo>
                  <a:lnTo>
                    <a:pt x="571" y="1029"/>
                  </a:lnTo>
                  <a:lnTo>
                    <a:pt x="550" y="1045"/>
                  </a:lnTo>
                  <a:lnTo>
                    <a:pt x="533" y="1067"/>
                  </a:lnTo>
                  <a:lnTo>
                    <a:pt x="520" y="1091"/>
                  </a:lnTo>
                  <a:lnTo>
                    <a:pt x="512" y="1117"/>
                  </a:lnTo>
                  <a:lnTo>
                    <a:pt x="509" y="1146"/>
                  </a:lnTo>
                  <a:lnTo>
                    <a:pt x="509" y="1383"/>
                  </a:lnTo>
                  <a:lnTo>
                    <a:pt x="512" y="1411"/>
                  </a:lnTo>
                  <a:lnTo>
                    <a:pt x="520" y="1438"/>
                  </a:lnTo>
                  <a:lnTo>
                    <a:pt x="533" y="1461"/>
                  </a:lnTo>
                  <a:lnTo>
                    <a:pt x="550" y="1482"/>
                  </a:lnTo>
                  <a:lnTo>
                    <a:pt x="571" y="1499"/>
                  </a:lnTo>
                  <a:lnTo>
                    <a:pt x="594" y="1512"/>
                  </a:lnTo>
                  <a:lnTo>
                    <a:pt x="621" y="1521"/>
                  </a:lnTo>
                  <a:lnTo>
                    <a:pt x="649" y="1524"/>
                  </a:lnTo>
                  <a:lnTo>
                    <a:pt x="677" y="1521"/>
                  </a:lnTo>
                  <a:lnTo>
                    <a:pt x="704" y="1512"/>
                  </a:lnTo>
                  <a:lnTo>
                    <a:pt x="728" y="1499"/>
                  </a:lnTo>
                  <a:lnTo>
                    <a:pt x="748" y="1482"/>
                  </a:lnTo>
                  <a:lnTo>
                    <a:pt x="765" y="1461"/>
                  </a:lnTo>
                  <a:lnTo>
                    <a:pt x="778" y="1438"/>
                  </a:lnTo>
                  <a:lnTo>
                    <a:pt x="787" y="1411"/>
                  </a:lnTo>
                  <a:lnTo>
                    <a:pt x="790" y="1383"/>
                  </a:lnTo>
                  <a:lnTo>
                    <a:pt x="790" y="1146"/>
                  </a:lnTo>
                  <a:lnTo>
                    <a:pt x="787" y="1117"/>
                  </a:lnTo>
                  <a:lnTo>
                    <a:pt x="778" y="1091"/>
                  </a:lnTo>
                  <a:lnTo>
                    <a:pt x="765" y="1067"/>
                  </a:lnTo>
                  <a:lnTo>
                    <a:pt x="748" y="1045"/>
                  </a:lnTo>
                  <a:lnTo>
                    <a:pt x="728" y="1029"/>
                  </a:lnTo>
                  <a:lnTo>
                    <a:pt x="704" y="1015"/>
                  </a:lnTo>
                  <a:lnTo>
                    <a:pt x="677" y="1008"/>
                  </a:lnTo>
                  <a:lnTo>
                    <a:pt x="649" y="1004"/>
                  </a:lnTo>
                  <a:close/>
                  <a:moveTo>
                    <a:pt x="649" y="158"/>
                  </a:moveTo>
                  <a:lnTo>
                    <a:pt x="597" y="161"/>
                  </a:lnTo>
                  <a:lnTo>
                    <a:pt x="546" y="171"/>
                  </a:lnTo>
                  <a:lnTo>
                    <a:pt x="498" y="186"/>
                  </a:lnTo>
                  <a:lnTo>
                    <a:pt x="451" y="207"/>
                  </a:lnTo>
                  <a:lnTo>
                    <a:pt x="408" y="233"/>
                  </a:lnTo>
                  <a:lnTo>
                    <a:pt x="370" y="264"/>
                  </a:lnTo>
                  <a:lnTo>
                    <a:pt x="334" y="299"/>
                  </a:lnTo>
                  <a:lnTo>
                    <a:pt x="304" y="339"/>
                  </a:lnTo>
                  <a:lnTo>
                    <a:pt x="277" y="381"/>
                  </a:lnTo>
                  <a:lnTo>
                    <a:pt x="257" y="427"/>
                  </a:lnTo>
                  <a:lnTo>
                    <a:pt x="241" y="476"/>
                  </a:lnTo>
                  <a:lnTo>
                    <a:pt x="231" y="526"/>
                  </a:lnTo>
                  <a:lnTo>
                    <a:pt x="228" y="579"/>
                  </a:lnTo>
                  <a:lnTo>
                    <a:pt x="228" y="673"/>
                  </a:lnTo>
                  <a:lnTo>
                    <a:pt x="228" y="674"/>
                  </a:lnTo>
                  <a:lnTo>
                    <a:pt x="229" y="677"/>
                  </a:lnTo>
                  <a:lnTo>
                    <a:pt x="231" y="681"/>
                  </a:lnTo>
                  <a:lnTo>
                    <a:pt x="234" y="686"/>
                  </a:lnTo>
                  <a:lnTo>
                    <a:pt x="239" y="690"/>
                  </a:lnTo>
                  <a:lnTo>
                    <a:pt x="248" y="693"/>
                  </a:lnTo>
                  <a:lnTo>
                    <a:pt x="259" y="694"/>
                  </a:lnTo>
                  <a:lnTo>
                    <a:pt x="1053" y="694"/>
                  </a:lnTo>
                  <a:lnTo>
                    <a:pt x="1061" y="693"/>
                  </a:lnTo>
                  <a:lnTo>
                    <a:pt x="1067" y="690"/>
                  </a:lnTo>
                  <a:lnTo>
                    <a:pt x="1069" y="686"/>
                  </a:lnTo>
                  <a:lnTo>
                    <a:pt x="1071" y="681"/>
                  </a:lnTo>
                  <a:lnTo>
                    <a:pt x="1071" y="678"/>
                  </a:lnTo>
                  <a:lnTo>
                    <a:pt x="1071" y="677"/>
                  </a:lnTo>
                  <a:lnTo>
                    <a:pt x="1071" y="579"/>
                  </a:lnTo>
                  <a:lnTo>
                    <a:pt x="1068" y="526"/>
                  </a:lnTo>
                  <a:lnTo>
                    <a:pt x="1058" y="476"/>
                  </a:lnTo>
                  <a:lnTo>
                    <a:pt x="1042" y="427"/>
                  </a:lnTo>
                  <a:lnTo>
                    <a:pt x="1021" y="381"/>
                  </a:lnTo>
                  <a:lnTo>
                    <a:pt x="996" y="339"/>
                  </a:lnTo>
                  <a:lnTo>
                    <a:pt x="964" y="299"/>
                  </a:lnTo>
                  <a:lnTo>
                    <a:pt x="929" y="264"/>
                  </a:lnTo>
                  <a:lnTo>
                    <a:pt x="890" y="233"/>
                  </a:lnTo>
                  <a:lnTo>
                    <a:pt x="847" y="207"/>
                  </a:lnTo>
                  <a:lnTo>
                    <a:pt x="802" y="186"/>
                  </a:lnTo>
                  <a:lnTo>
                    <a:pt x="752" y="171"/>
                  </a:lnTo>
                  <a:lnTo>
                    <a:pt x="702" y="161"/>
                  </a:lnTo>
                  <a:lnTo>
                    <a:pt x="649" y="158"/>
                  </a:lnTo>
                  <a:close/>
                  <a:moveTo>
                    <a:pt x="649" y="0"/>
                  </a:moveTo>
                  <a:lnTo>
                    <a:pt x="712" y="5"/>
                  </a:lnTo>
                  <a:lnTo>
                    <a:pt x="773" y="14"/>
                  </a:lnTo>
                  <a:lnTo>
                    <a:pt x="832" y="31"/>
                  </a:lnTo>
                  <a:lnTo>
                    <a:pt x="888" y="52"/>
                  </a:lnTo>
                  <a:lnTo>
                    <a:pt x="941" y="80"/>
                  </a:lnTo>
                  <a:lnTo>
                    <a:pt x="990" y="113"/>
                  </a:lnTo>
                  <a:lnTo>
                    <a:pt x="1036" y="150"/>
                  </a:lnTo>
                  <a:lnTo>
                    <a:pt x="1077" y="192"/>
                  </a:lnTo>
                  <a:lnTo>
                    <a:pt x="1115" y="237"/>
                  </a:lnTo>
                  <a:lnTo>
                    <a:pt x="1148" y="288"/>
                  </a:lnTo>
                  <a:lnTo>
                    <a:pt x="1175" y="341"/>
                  </a:lnTo>
                  <a:lnTo>
                    <a:pt x="1198" y="397"/>
                  </a:lnTo>
                  <a:lnTo>
                    <a:pt x="1214" y="455"/>
                  </a:lnTo>
                  <a:lnTo>
                    <a:pt x="1224" y="516"/>
                  </a:lnTo>
                  <a:lnTo>
                    <a:pt x="1227" y="579"/>
                  </a:lnTo>
                  <a:lnTo>
                    <a:pt x="1227" y="675"/>
                  </a:lnTo>
                  <a:lnTo>
                    <a:pt x="1229" y="683"/>
                  </a:lnTo>
                  <a:lnTo>
                    <a:pt x="1233" y="689"/>
                  </a:lnTo>
                  <a:lnTo>
                    <a:pt x="1240" y="692"/>
                  </a:lnTo>
                  <a:lnTo>
                    <a:pt x="1246" y="693"/>
                  </a:lnTo>
                  <a:lnTo>
                    <a:pt x="1250" y="694"/>
                  </a:lnTo>
                  <a:lnTo>
                    <a:pt x="1253" y="694"/>
                  </a:lnTo>
                  <a:lnTo>
                    <a:pt x="1265" y="696"/>
                  </a:lnTo>
                  <a:lnTo>
                    <a:pt x="1278" y="702"/>
                  </a:lnTo>
                  <a:lnTo>
                    <a:pt x="1289" y="710"/>
                  </a:lnTo>
                  <a:lnTo>
                    <a:pt x="1297" y="721"/>
                  </a:lnTo>
                  <a:lnTo>
                    <a:pt x="1299" y="734"/>
                  </a:lnTo>
                  <a:lnTo>
                    <a:pt x="1299" y="1780"/>
                  </a:lnTo>
                  <a:lnTo>
                    <a:pt x="1297" y="1796"/>
                  </a:lnTo>
                  <a:lnTo>
                    <a:pt x="1287" y="1808"/>
                  </a:lnTo>
                  <a:lnTo>
                    <a:pt x="1275" y="1817"/>
                  </a:lnTo>
                  <a:lnTo>
                    <a:pt x="1259" y="1820"/>
                  </a:lnTo>
                  <a:lnTo>
                    <a:pt x="39" y="1820"/>
                  </a:lnTo>
                  <a:lnTo>
                    <a:pt x="24" y="1817"/>
                  </a:lnTo>
                  <a:lnTo>
                    <a:pt x="11" y="1808"/>
                  </a:lnTo>
                  <a:lnTo>
                    <a:pt x="3" y="1796"/>
                  </a:lnTo>
                  <a:lnTo>
                    <a:pt x="0" y="1780"/>
                  </a:lnTo>
                  <a:lnTo>
                    <a:pt x="0" y="734"/>
                  </a:lnTo>
                  <a:lnTo>
                    <a:pt x="3" y="719"/>
                  </a:lnTo>
                  <a:lnTo>
                    <a:pt x="11" y="706"/>
                  </a:lnTo>
                  <a:lnTo>
                    <a:pt x="24" y="697"/>
                  </a:lnTo>
                  <a:lnTo>
                    <a:pt x="39" y="694"/>
                  </a:lnTo>
                  <a:lnTo>
                    <a:pt x="42" y="694"/>
                  </a:lnTo>
                  <a:lnTo>
                    <a:pt x="46" y="693"/>
                  </a:lnTo>
                  <a:lnTo>
                    <a:pt x="52" y="692"/>
                  </a:lnTo>
                  <a:lnTo>
                    <a:pt x="59" y="690"/>
                  </a:lnTo>
                  <a:lnTo>
                    <a:pt x="65" y="686"/>
                  </a:lnTo>
                  <a:lnTo>
                    <a:pt x="71" y="680"/>
                  </a:lnTo>
                  <a:lnTo>
                    <a:pt x="72" y="671"/>
                  </a:lnTo>
                  <a:lnTo>
                    <a:pt x="72" y="579"/>
                  </a:lnTo>
                  <a:lnTo>
                    <a:pt x="75" y="516"/>
                  </a:lnTo>
                  <a:lnTo>
                    <a:pt x="86" y="455"/>
                  </a:lnTo>
                  <a:lnTo>
                    <a:pt x="102" y="397"/>
                  </a:lnTo>
                  <a:lnTo>
                    <a:pt x="123" y="341"/>
                  </a:lnTo>
                  <a:lnTo>
                    <a:pt x="151" y="288"/>
                  </a:lnTo>
                  <a:lnTo>
                    <a:pt x="184" y="237"/>
                  </a:lnTo>
                  <a:lnTo>
                    <a:pt x="221" y="192"/>
                  </a:lnTo>
                  <a:lnTo>
                    <a:pt x="263" y="150"/>
                  </a:lnTo>
                  <a:lnTo>
                    <a:pt x="308" y="113"/>
                  </a:lnTo>
                  <a:lnTo>
                    <a:pt x="358" y="80"/>
                  </a:lnTo>
                  <a:lnTo>
                    <a:pt x="412" y="52"/>
                  </a:lnTo>
                  <a:lnTo>
                    <a:pt x="467" y="31"/>
                  </a:lnTo>
                  <a:lnTo>
                    <a:pt x="526" y="14"/>
                  </a:lnTo>
                  <a:lnTo>
                    <a:pt x="587" y="5"/>
                  </a:lnTo>
                  <a:lnTo>
                    <a:pt x="6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9" name="Freeform 146"/>
          <p:cNvSpPr>
            <a:spLocks noEditPoints="1"/>
          </p:cNvSpPr>
          <p:nvPr/>
        </p:nvSpPr>
        <p:spPr bwMode="auto">
          <a:xfrm>
            <a:off x="8687100" y="2307723"/>
            <a:ext cx="328282" cy="369094"/>
          </a:xfrm>
          <a:custGeom>
            <a:avLst/>
            <a:gdLst>
              <a:gd name="T0" fmla="*/ 370 w 2011"/>
              <a:gd name="T1" fmla="*/ 2996 h 3327"/>
              <a:gd name="T2" fmla="*/ 420 w 2011"/>
              <a:gd name="T3" fmla="*/ 3165 h 3327"/>
              <a:gd name="T4" fmla="*/ 1113 w 2011"/>
              <a:gd name="T5" fmla="*/ 3169 h 3327"/>
              <a:gd name="T6" fmla="*/ 1181 w 2011"/>
              <a:gd name="T7" fmla="*/ 3050 h 3327"/>
              <a:gd name="T8" fmla="*/ 1072 w 2011"/>
              <a:gd name="T9" fmla="*/ 2914 h 3327"/>
              <a:gd name="T10" fmla="*/ 308 w 2011"/>
              <a:gd name="T11" fmla="*/ 2426 h 3327"/>
              <a:gd name="T12" fmla="*/ 257 w 2011"/>
              <a:gd name="T13" fmla="*/ 2619 h 3327"/>
              <a:gd name="T14" fmla="*/ 420 w 2011"/>
              <a:gd name="T15" fmla="*/ 2733 h 3327"/>
              <a:gd name="T16" fmla="*/ 1210 w 2011"/>
              <a:gd name="T17" fmla="*/ 2646 h 3327"/>
              <a:gd name="T18" fmla="*/ 1192 w 2011"/>
              <a:gd name="T19" fmla="*/ 2447 h 3327"/>
              <a:gd name="T20" fmla="*/ 383 w 2011"/>
              <a:gd name="T21" fmla="*/ 1757 h 3327"/>
              <a:gd name="T22" fmla="*/ 165 w 2011"/>
              <a:gd name="T23" fmla="*/ 1889 h 3327"/>
              <a:gd name="T24" fmla="*/ 185 w 2011"/>
              <a:gd name="T25" fmla="*/ 2146 h 3327"/>
              <a:gd name="T26" fmla="*/ 1119 w 2011"/>
              <a:gd name="T27" fmla="*/ 2246 h 3327"/>
              <a:gd name="T28" fmla="*/ 1334 w 2011"/>
              <a:gd name="T29" fmla="*/ 2114 h 3327"/>
              <a:gd name="T30" fmla="*/ 1349 w 2011"/>
              <a:gd name="T31" fmla="*/ 1923 h 3327"/>
              <a:gd name="T32" fmla="*/ 1157 w 2011"/>
              <a:gd name="T33" fmla="*/ 1760 h 3327"/>
              <a:gd name="T34" fmla="*/ 1685 w 2011"/>
              <a:gd name="T35" fmla="*/ 1800 h 3327"/>
              <a:gd name="T36" fmla="*/ 1670 w 2011"/>
              <a:gd name="T37" fmla="*/ 2458 h 3327"/>
              <a:gd name="T38" fmla="*/ 340 w 2011"/>
              <a:gd name="T39" fmla="*/ 1185 h 3327"/>
              <a:gd name="T40" fmla="*/ 161 w 2011"/>
              <a:gd name="T41" fmla="*/ 1302 h 3327"/>
              <a:gd name="T42" fmla="*/ 177 w 2011"/>
              <a:gd name="T43" fmla="*/ 1530 h 3327"/>
              <a:gd name="T44" fmla="*/ 913 w 2011"/>
              <a:gd name="T45" fmla="*/ 1619 h 3327"/>
              <a:gd name="T46" fmla="*/ 1091 w 2011"/>
              <a:gd name="T47" fmla="*/ 1501 h 3327"/>
              <a:gd name="T48" fmla="*/ 1076 w 2011"/>
              <a:gd name="T49" fmla="*/ 1273 h 3327"/>
              <a:gd name="T50" fmla="*/ 340 w 2011"/>
              <a:gd name="T51" fmla="*/ 1185 h 3327"/>
              <a:gd name="T52" fmla="*/ 1252 w 2011"/>
              <a:gd name="T53" fmla="*/ 1402 h 3327"/>
              <a:gd name="T54" fmla="*/ 1224 w 2011"/>
              <a:gd name="T55" fmla="*/ 1635 h 3327"/>
              <a:gd name="T56" fmla="*/ 1441 w 2011"/>
              <a:gd name="T57" fmla="*/ 1796 h 3327"/>
              <a:gd name="T58" fmla="*/ 1499 w 2011"/>
              <a:gd name="T59" fmla="*/ 2036 h 3327"/>
              <a:gd name="T60" fmla="*/ 1397 w 2011"/>
              <a:gd name="T61" fmla="*/ 2263 h 3327"/>
              <a:gd name="T62" fmla="*/ 1349 w 2011"/>
              <a:gd name="T63" fmla="*/ 2443 h 3327"/>
              <a:gd name="T64" fmla="*/ 1330 w 2011"/>
              <a:gd name="T65" fmla="*/ 2712 h 3327"/>
              <a:gd name="T66" fmla="*/ 1279 w 2011"/>
              <a:gd name="T67" fmla="*/ 2907 h 3327"/>
              <a:gd name="T68" fmla="*/ 1446 w 2011"/>
              <a:gd name="T69" fmla="*/ 2719 h 3327"/>
              <a:gd name="T70" fmla="*/ 1560 w 2011"/>
              <a:gd name="T71" fmla="*/ 2238 h 3327"/>
              <a:gd name="T72" fmla="*/ 1524 w 2011"/>
              <a:gd name="T73" fmla="*/ 1680 h 3327"/>
              <a:gd name="T74" fmla="*/ 1388 w 2011"/>
              <a:gd name="T75" fmla="*/ 1336 h 3327"/>
              <a:gd name="T76" fmla="*/ 1174 w 2011"/>
              <a:gd name="T77" fmla="*/ 1175 h 3327"/>
              <a:gd name="T78" fmla="*/ 658 w 2011"/>
              <a:gd name="T79" fmla="*/ 229 h 3327"/>
              <a:gd name="T80" fmla="*/ 571 w 2011"/>
              <a:gd name="T81" fmla="*/ 1047 h 3327"/>
              <a:gd name="T82" fmla="*/ 1139 w 2011"/>
              <a:gd name="T83" fmla="*/ 1138 h 3327"/>
              <a:gd name="T84" fmla="*/ 1105 w 2011"/>
              <a:gd name="T85" fmla="*/ 258 h 3327"/>
              <a:gd name="T86" fmla="*/ 869 w 2011"/>
              <a:gd name="T87" fmla="*/ 138 h 3327"/>
              <a:gd name="T88" fmla="*/ 1142 w 2011"/>
              <a:gd name="T89" fmla="*/ 98 h 3327"/>
              <a:gd name="T90" fmla="*/ 1303 w 2011"/>
              <a:gd name="T91" fmla="*/ 395 h 3327"/>
              <a:gd name="T92" fmla="*/ 1487 w 2011"/>
              <a:gd name="T93" fmla="*/ 1236 h 3327"/>
              <a:gd name="T94" fmla="*/ 1474 w 2011"/>
              <a:gd name="T95" fmla="*/ 2943 h 3327"/>
              <a:gd name="T96" fmla="*/ 1277 w 2011"/>
              <a:gd name="T97" fmla="*/ 3196 h 3327"/>
              <a:gd name="T98" fmla="*/ 1042 w 2011"/>
              <a:gd name="T99" fmla="*/ 3327 h 3327"/>
              <a:gd name="T100" fmla="*/ 289 w 2011"/>
              <a:gd name="T101" fmla="*/ 3232 h 3327"/>
              <a:gd name="T102" fmla="*/ 232 w 2011"/>
              <a:gd name="T103" fmla="*/ 2974 h 3327"/>
              <a:gd name="T104" fmla="*/ 205 w 2011"/>
              <a:gd name="T105" fmla="*/ 2783 h 3327"/>
              <a:gd name="T106" fmla="*/ 111 w 2011"/>
              <a:gd name="T107" fmla="*/ 2515 h 3327"/>
              <a:gd name="T108" fmla="*/ 127 w 2011"/>
              <a:gd name="T109" fmla="*/ 2286 h 3327"/>
              <a:gd name="T110" fmla="*/ 0 w 2011"/>
              <a:gd name="T111" fmla="*/ 2002 h 3327"/>
              <a:gd name="T112" fmla="*/ 119 w 2011"/>
              <a:gd name="T113" fmla="*/ 1726 h 3327"/>
              <a:gd name="T114" fmla="*/ 10 w 2011"/>
              <a:gd name="T115" fmla="*/ 1491 h 3327"/>
              <a:gd name="T116" fmla="*/ 71 w 2011"/>
              <a:gd name="T117" fmla="*/ 1185 h 3327"/>
              <a:gd name="T118" fmla="*/ 340 w 2011"/>
              <a:gd name="T119" fmla="*/ 1046 h 3327"/>
              <a:gd name="T120" fmla="*/ 501 w 2011"/>
              <a:gd name="T121" fmla="*/ 208 h 3327"/>
              <a:gd name="T122" fmla="*/ 768 w 2011"/>
              <a:gd name="T123" fmla="*/ 13 h 3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11" h="3327">
                <a:moveTo>
                  <a:pt x="498" y="2911"/>
                </a:moveTo>
                <a:lnTo>
                  <a:pt x="469" y="2914"/>
                </a:lnTo>
                <a:lnTo>
                  <a:pt x="443" y="2923"/>
                </a:lnTo>
                <a:lnTo>
                  <a:pt x="420" y="2935"/>
                </a:lnTo>
                <a:lnTo>
                  <a:pt x="399" y="2952"/>
                </a:lnTo>
                <a:lnTo>
                  <a:pt x="383" y="2973"/>
                </a:lnTo>
                <a:lnTo>
                  <a:pt x="370" y="2996"/>
                </a:lnTo>
                <a:lnTo>
                  <a:pt x="362" y="3022"/>
                </a:lnTo>
                <a:lnTo>
                  <a:pt x="359" y="3050"/>
                </a:lnTo>
                <a:lnTo>
                  <a:pt x="362" y="3078"/>
                </a:lnTo>
                <a:lnTo>
                  <a:pt x="370" y="3105"/>
                </a:lnTo>
                <a:lnTo>
                  <a:pt x="383" y="3128"/>
                </a:lnTo>
                <a:lnTo>
                  <a:pt x="399" y="3148"/>
                </a:lnTo>
                <a:lnTo>
                  <a:pt x="420" y="3165"/>
                </a:lnTo>
                <a:lnTo>
                  <a:pt x="443" y="3178"/>
                </a:lnTo>
                <a:lnTo>
                  <a:pt x="469" y="3186"/>
                </a:lnTo>
                <a:lnTo>
                  <a:pt x="498" y="3189"/>
                </a:lnTo>
                <a:lnTo>
                  <a:pt x="1042" y="3189"/>
                </a:lnTo>
                <a:lnTo>
                  <a:pt x="1067" y="3187"/>
                </a:lnTo>
                <a:lnTo>
                  <a:pt x="1091" y="3180"/>
                </a:lnTo>
                <a:lnTo>
                  <a:pt x="1113" y="3169"/>
                </a:lnTo>
                <a:lnTo>
                  <a:pt x="1132" y="3156"/>
                </a:lnTo>
                <a:lnTo>
                  <a:pt x="1149" y="3138"/>
                </a:lnTo>
                <a:lnTo>
                  <a:pt x="1163" y="3118"/>
                </a:lnTo>
                <a:lnTo>
                  <a:pt x="1173" y="3097"/>
                </a:lnTo>
                <a:lnTo>
                  <a:pt x="1179" y="3074"/>
                </a:lnTo>
                <a:lnTo>
                  <a:pt x="1181" y="3050"/>
                </a:lnTo>
                <a:lnTo>
                  <a:pt x="1181" y="3050"/>
                </a:lnTo>
                <a:lnTo>
                  <a:pt x="1178" y="3025"/>
                </a:lnTo>
                <a:lnTo>
                  <a:pt x="1172" y="3001"/>
                </a:lnTo>
                <a:lnTo>
                  <a:pt x="1162" y="2979"/>
                </a:lnTo>
                <a:lnTo>
                  <a:pt x="1145" y="2957"/>
                </a:lnTo>
                <a:lnTo>
                  <a:pt x="1124" y="2938"/>
                </a:lnTo>
                <a:lnTo>
                  <a:pt x="1099" y="2924"/>
                </a:lnTo>
                <a:lnTo>
                  <a:pt x="1072" y="2914"/>
                </a:lnTo>
                <a:lnTo>
                  <a:pt x="1042" y="2911"/>
                </a:lnTo>
                <a:lnTo>
                  <a:pt x="498" y="2911"/>
                </a:lnTo>
                <a:close/>
                <a:moveTo>
                  <a:pt x="420" y="2384"/>
                </a:moveTo>
                <a:lnTo>
                  <a:pt x="389" y="2387"/>
                </a:lnTo>
                <a:lnTo>
                  <a:pt x="360" y="2395"/>
                </a:lnTo>
                <a:lnTo>
                  <a:pt x="332" y="2408"/>
                </a:lnTo>
                <a:lnTo>
                  <a:pt x="308" y="2426"/>
                </a:lnTo>
                <a:lnTo>
                  <a:pt x="288" y="2447"/>
                </a:lnTo>
                <a:lnTo>
                  <a:pt x="270" y="2471"/>
                </a:lnTo>
                <a:lnTo>
                  <a:pt x="257" y="2498"/>
                </a:lnTo>
                <a:lnTo>
                  <a:pt x="249" y="2527"/>
                </a:lnTo>
                <a:lnTo>
                  <a:pt x="246" y="2558"/>
                </a:lnTo>
                <a:lnTo>
                  <a:pt x="249" y="2590"/>
                </a:lnTo>
                <a:lnTo>
                  <a:pt x="257" y="2619"/>
                </a:lnTo>
                <a:lnTo>
                  <a:pt x="270" y="2646"/>
                </a:lnTo>
                <a:lnTo>
                  <a:pt x="288" y="2670"/>
                </a:lnTo>
                <a:lnTo>
                  <a:pt x="308" y="2692"/>
                </a:lnTo>
                <a:lnTo>
                  <a:pt x="332" y="2709"/>
                </a:lnTo>
                <a:lnTo>
                  <a:pt x="360" y="2721"/>
                </a:lnTo>
                <a:lnTo>
                  <a:pt x="389" y="2730"/>
                </a:lnTo>
                <a:lnTo>
                  <a:pt x="420" y="2733"/>
                </a:lnTo>
                <a:lnTo>
                  <a:pt x="1059" y="2733"/>
                </a:lnTo>
                <a:lnTo>
                  <a:pt x="1090" y="2730"/>
                </a:lnTo>
                <a:lnTo>
                  <a:pt x="1120" y="2721"/>
                </a:lnTo>
                <a:lnTo>
                  <a:pt x="1147" y="2709"/>
                </a:lnTo>
                <a:lnTo>
                  <a:pt x="1171" y="2692"/>
                </a:lnTo>
                <a:lnTo>
                  <a:pt x="1192" y="2670"/>
                </a:lnTo>
                <a:lnTo>
                  <a:pt x="1210" y="2646"/>
                </a:lnTo>
                <a:lnTo>
                  <a:pt x="1222" y="2619"/>
                </a:lnTo>
                <a:lnTo>
                  <a:pt x="1231" y="2590"/>
                </a:lnTo>
                <a:lnTo>
                  <a:pt x="1233" y="2558"/>
                </a:lnTo>
                <a:lnTo>
                  <a:pt x="1231" y="2527"/>
                </a:lnTo>
                <a:lnTo>
                  <a:pt x="1222" y="2498"/>
                </a:lnTo>
                <a:lnTo>
                  <a:pt x="1210" y="2471"/>
                </a:lnTo>
                <a:lnTo>
                  <a:pt x="1192" y="2447"/>
                </a:lnTo>
                <a:lnTo>
                  <a:pt x="1171" y="2426"/>
                </a:lnTo>
                <a:lnTo>
                  <a:pt x="1147" y="2408"/>
                </a:lnTo>
                <a:lnTo>
                  <a:pt x="1120" y="2395"/>
                </a:lnTo>
                <a:lnTo>
                  <a:pt x="1090" y="2387"/>
                </a:lnTo>
                <a:lnTo>
                  <a:pt x="1059" y="2384"/>
                </a:lnTo>
                <a:lnTo>
                  <a:pt x="420" y="2384"/>
                </a:lnTo>
                <a:close/>
                <a:moveTo>
                  <a:pt x="383" y="1757"/>
                </a:moveTo>
                <a:lnTo>
                  <a:pt x="343" y="1760"/>
                </a:lnTo>
                <a:lnTo>
                  <a:pt x="305" y="1770"/>
                </a:lnTo>
                <a:lnTo>
                  <a:pt x="271" y="1784"/>
                </a:lnTo>
                <a:lnTo>
                  <a:pt x="238" y="1804"/>
                </a:lnTo>
                <a:lnTo>
                  <a:pt x="210" y="1829"/>
                </a:lnTo>
                <a:lnTo>
                  <a:pt x="185" y="1857"/>
                </a:lnTo>
                <a:lnTo>
                  <a:pt x="165" y="1889"/>
                </a:lnTo>
                <a:lnTo>
                  <a:pt x="151" y="1924"/>
                </a:lnTo>
                <a:lnTo>
                  <a:pt x="141" y="1962"/>
                </a:lnTo>
                <a:lnTo>
                  <a:pt x="138" y="2002"/>
                </a:lnTo>
                <a:lnTo>
                  <a:pt x="141" y="2041"/>
                </a:lnTo>
                <a:lnTo>
                  <a:pt x="151" y="2079"/>
                </a:lnTo>
                <a:lnTo>
                  <a:pt x="165" y="2113"/>
                </a:lnTo>
                <a:lnTo>
                  <a:pt x="185" y="2146"/>
                </a:lnTo>
                <a:lnTo>
                  <a:pt x="210" y="2174"/>
                </a:lnTo>
                <a:lnTo>
                  <a:pt x="238" y="2199"/>
                </a:lnTo>
                <a:lnTo>
                  <a:pt x="271" y="2219"/>
                </a:lnTo>
                <a:lnTo>
                  <a:pt x="305" y="2233"/>
                </a:lnTo>
                <a:lnTo>
                  <a:pt x="343" y="2243"/>
                </a:lnTo>
                <a:lnTo>
                  <a:pt x="383" y="2246"/>
                </a:lnTo>
                <a:lnTo>
                  <a:pt x="1119" y="2246"/>
                </a:lnTo>
                <a:lnTo>
                  <a:pt x="1157" y="2243"/>
                </a:lnTo>
                <a:lnTo>
                  <a:pt x="1195" y="2233"/>
                </a:lnTo>
                <a:lnTo>
                  <a:pt x="1229" y="2219"/>
                </a:lnTo>
                <a:lnTo>
                  <a:pt x="1262" y="2199"/>
                </a:lnTo>
                <a:lnTo>
                  <a:pt x="1290" y="2175"/>
                </a:lnTo>
                <a:lnTo>
                  <a:pt x="1314" y="2147"/>
                </a:lnTo>
                <a:lnTo>
                  <a:pt x="1334" y="2114"/>
                </a:lnTo>
                <a:lnTo>
                  <a:pt x="1349" y="2080"/>
                </a:lnTo>
                <a:lnTo>
                  <a:pt x="1356" y="2055"/>
                </a:lnTo>
                <a:lnTo>
                  <a:pt x="1361" y="2029"/>
                </a:lnTo>
                <a:lnTo>
                  <a:pt x="1363" y="2002"/>
                </a:lnTo>
                <a:lnTo>
                  <a:pt x="1361" y="1974"/>
                </a:lnTo>
                <a:lnTo>
                  <a:pt x="1356" y="1948"/>
                </a:lnTo>
                <a:lnTo>
                  <a:pt x="1349" y="1923"/>
                </a:lnTo>
                <a:lnTo>
                  <a:pt x="1334" y="1889"/>
                </a:lnTo>
                <a:lnTo>
                  <a:pt x="1314" y="1856"/>
                </a:lnTo>
                <a:lnTo>
                  <a:pt x="1290" y="1828"/>
                </a:lnTo>
                <a:lnTo>
                  <a:pt x="1262" y="1804"/>
                </a:lnTo>
                <a:lnTo>
                  <a:pt x="1229" y="1784"/>
                </a:lnTo>
                <a:lnTo>
                  <a:pt x="1195" y="1770"/>
                </a:lnTo>
                <a:lnTo>
                  <a:pt x="1157" y="1760"/>
                </a:lnTo>
                <a:lnTo>
                  <a:pt x="1119" y="1757"/>
                </a:lnTo>
                <a:lnTo>
                  <a:pt x="383" y="1757"/>
                </a:lnTo>
                <a:close/>
                <a:moveTo>
                  <a:pt x="1607" y="1474"/>
                </a:moveTo>
                <a:lnTo>
                  <a:pt x="1632" y="1549"/>
                </a:lnTo>
                <a:lnTo>
                  <a:pt x="1653" y="1629"/>
                </a:lnTo>
                <a:lnTo>
                  <a:pt x="1671" y="1713"/>
                </a:lnTo>
                <a:lnTo>
                  <a:pt x="1685" y="1800"/>
                </a:lnTo>
                <a:lnTo>
                  <a:pt x="1696" y="1891"/>
                </a:lnTo>
                <a:lnTo>
                  <a:pt x="1702" y="1985"/>
                </a:lnTo>
                <a:lnTo>
                  <a:pt x="1704" y="2082"/>
                </a:lnTo>
                <a:lnTo>
                  <a:pt x="1702" y="2180"/>
                </a:lnTo>
                <a:lnTo>
                  <a:pt x="1696" y="2276"/>
                </a:lnTo>
                <a:lnTo>
                  <a:pt x="1684" y="2369"/>
                </a:lnTo>
                <a:lnTo>
                  <a:pt x="1670" y="2458"/>
                </a:lnTo>
                <a:lnTo>
                  <a:pt x="1651" y="2543"/>
                </a:lnTo>
                <a:lnTo>
                  <a:pt x="1629" y="2624"/>
                </a:lnTo>
                <a:lnTo>
                  <a:pt x="1603" y="2699"/>
                </a:lnTo>
                <a:lnTo>
                  <a:pt x="1873" y="2699"/>
                </a:lnTo>
                <a:lnTo>
                  <a:pt x="1873" y="1474"/>
                </a:lnTo>
                <a:lnTo>
                  <a:pt x="1607" y="1474"/>
                </a:lnTo>
                <a:close/>
                <a:moveTo>
                  <a:pt x="340" y="1185"/>
                </a:moveTo>
                <a:lnTo>
                  <a:pt x="306" y="1187"/>
                </a:lnTo>
                <a:lnTo>
                  <a:pt x="276" y="1195"/>
                </a:lnTo>
                <a:lnTo>
                  <a:pt x="247" y="1209"/>
                </a:lnTo>
                <a:lnTo>
                  <a:pt x="221" y="1226"/>
                </a:lnTo>
                <a:lnTo>
                  <a:pt x="197" y="1248"/>
                </a:lnTo>
                <a:lnTo>
                  <a:pt x="177" y="1273"/>
                </a:lnTo>
                <a:lnTo>
                  <a:pt x="161" y="1302"/>
                </a:lnTo>
                <a:lnTo>
                  <a:pt x="148" y="1333"/>
                </a:lnTo>
                <a:lnTo>
                  <a:pt x="141" y="1366"/>
                </a:lnTo>
                <a:lnTo>
                  <a:pt x="138" y="1402"/>
                </a:lnTo>
                <a:lnTo>
                  <a:pt x="141" y="1436"/>
                </a:lnTo>
                <a:lnTo>
                  <a:pt x="148" y="1470"/>
                </a:lnTo>
                <a:lnTo>
                  <a:pt x="161" y="1501"/>
                </a:lnTo>
                <a:lnTo>
                  <a:pt x="177" y="1530"/>
                </a:lnTo>
                <a:lnTo>
                  <a:pt x="197" y="1556"/>
                </a:lnTo>
                <a:lnTo>
                  <a:pt x="221" y="1577"/>
                </a:lnTo>
                <a:lnTo>
                  <a:pt x="247" y="1595"/>
                </a:lnTo>
                <a:lnTo>
                  <a:pt x="276" y="1608"/>
                </a:lnTo>
                <a:lnTo>
                  <a:pt x="306" y="1616"/>
                </a:lnTo>
                <a:lnTo>
                  <a:pt x="340" y="1619"/>
                </a:lnTo>
                <a:lnTo>
                  <a:pt x="913" y="1619"/>
                </a:lnTo>
                <a:lnTo>
                  <a:pt x="945" y="1616"/>
                </a:lnTo>
                <a:lnTo>
                  <a:pt x="976" y="1608"/>
                </a:lnTo>
                <a:lnTo>
                  <a:pt x="1006" y="1595"/>
                </a:lnTo>
                <a:lnTo>
                  <a:pt x="1032" y="1577"/>
                </a:lnTo>
                <a:lnTo>
                  <a:pt x="1055" y="1556"/>
                </a:lnTo>
                <a:lnTo>
                  <a:pt x="1076" y="1530"/>
                </a:lnTo>
                <a:lnTo>
                  <a:pt x="1091" y="1501"/>
                </a:lnTo>
                <a:lnTo>
                  <a:pt x="1104" y="1470"/>
                </a:lnTo>
                <a:lnTo>
                  <a:pt x="1111" y="1436"/>
                </a:lnTo>
                <a:lnTo>
                  <a:pt x="1114" y="1402"/>
                </a:lnTo>
                <a:lnTo>
                  <a:pt x="1111" y="1366"/>
                </a:lnTo>
                <a:lnTo>
                  <a:pt x="1104" y="1333"/>
                </a:lnTo>
                <a:lnTo>
                  <a:pt x="1091" y="1302"/>
                </a:lnTo>
                <a:lnTo>
                  <a:pt x="1076" y="1273"/>
                </a:lnTo>
                <a:lnTo>
                  <a:pt x="1055" y="1248"/>
                </a:lnTo>
                <a:lnTo>
                  <a:pt x="1032" y="1226"/>
                </a:lnTo>
                <a:lnTo>
                  <a:pt x="1006" y="1209"/>
                </a:lnTo>
                <a:lnTo>
                  <a:pt x="976" y="1195"/>
                </a:lnTo>
                <a:lnTo>
                  <a:pt x="945" y="1187"/>
                </a:lnTo>
                <a:lnTo>
                  <a:pt x="913" y="1185"/>
                </a:lnTo>
                <a:lnTo>
                  <a:pt x="340" y="1185"/>
                </a:lnTo>
                <a:close/>
                <a:moveTo>
                  <a:pt x="1174" y="1175"/>
                </a:moveTo>
                <a:lnTo>
                  <a:pt x="1197" y="1208"/>
                </a:lnTo>
                <a:lnTo>
                  <a:pt x="1216" y="1242"/>
                </a:lnTo>
                <a:lnTo>
                  <a:pt x="1232" y="1280"/>
                </a:lnTo>
                <a:lnTo>
                  <a:pt x="1243" y="1318"/>
                </a:lnTo>
                <a:lnTo>
                  <a:pt x="1249" y="1359"/>
                </a:lnTo>
                <a:lnTo>
                  <a:pt x="1252" y="1402"/>
                </a:lnTo>
                <a:lnTo>
                  <a:pt x="1250" y="1444"/>
                </a:lnTo>
                <a:lnTo>
                  <a:pt x="1243" y="1483"/>
                </a:lnTo>
                <a:lnTo>
                  <a:pt x="1233" y="1522"/>
                </a:lnTo>
                <a:lnTo>
                  <a:pt x="1217" y="1559"/>
                </a:lnTo>
                <a:lnTo>
                  <a:pt x="1199" y="1592"/>
                </a:lnTo>
                <a:lnTo>
                  <a:pt x="1177" y="1624"/>
                </a:lnTo>
                <a:lnTo>
                  <a:pt x="1224" y="1635"/>
                </a:lnTo>
                <a:lnTo>
                  <a:pt x="1268" y="1651"/>
                </a:lnTo>
                <a:lnTo>
                  <a:pt x="1310" y="1671"/>
                </a:lnTo>
                <a:lnTo>
                  <a:pt x="1349" y="1698"/>
                </a:lnTo>
                <a:lnTo>
                  <a:pt x="1374" y="1717"/>
                </a:lnTo>
                <a:lnTo>
                  <a:pt x="1397" y="1740"/>
                </a:lnTo>
                <a:lnTo>
                  <a:pt x="1418" y="1764"/>
                </a:lnTo>
                <a:lnTo>
                  <a:pt x="1441" y="1796"/>
                </a:lnTo>
                <a:lnTo>
                  <a:pt x="1459" y="1828"/>
                </a:lnTo>
                <a:lnTo>
                  <a:pt x="1475" y="1864"/>
                </a:lnTo>
                <a:lnTo>
                  <a:pt x="1487" y="1900"/>
                </a:lnTo>
                <a:lnTo>
                  <a:pt x="1495" y="1934"/>
                </a:lnTo>
                <a:lnTo>
                  <a:pt x="1499" y="1967"/>
                </a:lnTo>
                <a:lnTo>
                  <a:pt x="1501" y="2002"/>
                </a:lnTo>
                <a:lnTo>
                  <a:pt x="1499" y="2036"/>
                </a:lnTo>
                <a:lnTo>
                  <a:pt x="1495" y="2069"/>
                </a:lnTo>
                <a:lnTo>
                  <a:pt x="1487" y="2103"/>
                </a:lnTo>
                <a:lnTo>
                  <a:pt x="1475" y="2139"/>
                </a:lnTo>
                <a:lnTo>
                  <a:pt x="1459" y="2175"/>
                </a:lnTo>
                <a:lnTo>
                  <a:pt x="1441" y="2208"/>
                </a:lnTo>
                <a:lnTo>
                  <a:pt x="1418" y="2239"/>
                </a:lnTo>
                <a:lnTo>
                  <a:pt x="1397" y="2263"/>
                </a:lnTo>
                <a:lnTo>
                  <a:pt x="1374" y="2286"/>
                </a:lnTo>
                <a:lnTo>
                  <a:pt x="1349" y="2305"/>
                </a:lnTo>
                <a:lnTo>
                  <a:pt x="1318" y="2326"/>
                </a:lnTo>
                <a:lnTo>
                  <a:pt x="1286" y="2345"/>
                </a:lnTo>
                <a:lnTo>
                  <a:pt x="1311" y="2374"/>
                </a:lnTo>
                <a:lnTo>
                  <a:pt x="1332" y="2408"/>
                </a:lnTo>
                <a:lnTo>
                  <a:pt x="1349" y="2443"/>
                </a:lnTo>
                <a:lnTo>
                  <a:pt x="1361" y="2480"/>
                </a:lnTo>
                <a:lnTo>
                  <a:pt x="1369" y="2519"/>
                </a:lnTo>
                <a:lnTo>
                  <a:pt x="1371" y="2558"/>
                </a:lnTo>
                <a:lnTo>
                  <a:pt x="1369" y="2598"/>
                </a:lnTo>
                <a:lnTo>
                  <a:pt x="1361" y="2637"/>
                </a:lnTo>
                <a:lnTo>
                  <a:pt x="1349" y="2673"/>
                </a:lnTo>
                <a:lnTo>
                  <a:pt x="1330" y="2712"/>
                </a:lnTo>
                <a:lnTo>
                  <a:pt x="1307" y="2748"/>
                </a:lnTo>
                <a:lnTo>
                  <a:pt x="1278" y="2780"/>
                </a:lnTo>
                <a:lnTo>
                  <a:pt x="1245" y="2808"/>
                </a:lnTo>
                <a:lnTo>
                  <a:pt x="1210" y="2832"/>
                </a:lnTo>
                <a:lnTo>
                  <a:pt x="1236" y="2854"/>
                </a:lnTo>
                <a:lnTo>
                  <a:pt x="1259" y="2879"/>
                </a:lnTo>
                <a:lnTo>
                  <a:pt x="1279" y="2907"/>
                </a:lnTo>
                <a:lnTo>
                  <a:pt x="1294" y="2937"/>
                </a:lnTo>
                <a:lnTo>
                  <a:pt x="1326" y="2910"/>
                </a:lnTo>
                <a:lnTo>
                  <a:pt x="1355" y="2877"/>
                </a:lnTo>
                <a:lnTo>
                  <a:pt x="1383" y="2837"/>
                </a:lnTo>
                <a:lnTo>
                  <a:pt x="1403" y="2805"/>
                </a:lnTo>
                <a:lnTo>
                  <a:pt x="1423" y="2768"/>
                </a:lnTo>
                <a:lnTo>
                  <a:pt x="1446" y="2719"/>
                </a:lnTo>
                <a:lnTo>
                  <a:pt x="1468" y="2666"/>
                </a:lnTo>
                <a:lnTo>
                  <a:pt x="1487" y="2608"/>
                </a:lnTo>
                <a:lnTo>
                  <a:pt x="1508" y="2539"/>
                </a:lnTo>
                <a:lnTo>
                  <a:pt x="1524" y="2466"/>
                </a:lnTo>
                <a:lnTo>
                  <a:pt x="1539" y="2391"/>
                </a:lnTo>
                <a:lnTo>
                  <a:pt x="1550" y="2315"/>
                </a:lnTo>
                <a:lnTo>
                  <a:pt x="1560" y="2238"/>
                </a:lnTo>
                <a:lnTo>
                  <a:pt x="1564" y="2159"/>
                </a:lnTo>
                <a:lnTo>
                  <a:pt x="1566" y="2082"/>
                </a:lnTo>
                <a:lnTo>
                  <a:pt x="1564" y="1993"/>
                </a:lnTo>
                <a:lnTo>
                  <a:pt x="1559" y="1910"/>
                </a:lnTo>
                <a:lnTo>
                  <a:pt x="1550" y="1829"/>
                </a:lnTo>
                <a:lnTo>
                  <a:pt x="1539" y="1752"/>
                </a:lnTo>
                <a:lnTo>
                  <a:pt x="1524" y="1680"/>
                </a:lnTo>
                <a:lnTo>
                  <a:pt x="1507" y="1611"/>
                </a:lnTo>
                <a:lnTo>
                  <a:pt x="1487" y="1546"/>
                </a:lnTo>
                <a:lnTo>
                  <a:pt x="1469" y="1496"/>
                </a:lnTo>
                <a:lnTo>
                  <a:pt x="1449" y="1449"/>
                </a:lnTo>
                <a:lnTo>
                  <a:pt x="1429" y="1405"/>
                </a:lnTo>
                <a:lnTo>
                  <a:pt x="1409" y="1369"/>
                </a:lnTo>
                <a:lnTo>
                  <a:pt x="1388" y="1336"/>
                </a:lnTo>
                <a:lnTo>
                  <a:pt x="1362" y="1298"/>
                </a:lnTo>
                <a:lnTo>
                  <a:pt x="1334" y="1265"/>
                </a:lnTo>
                <a:lnTo>
                  <a:pt x="1306" y="1237"/>
                </a:lnTo>
                <a:lnTo>
                  <a:pt x="1277" y="1215"/>
                </a:lnTo>
                <a:lnTo>
                  <a:pt x="1247" y="1198"/>
                </a:lnTo>
                <a:lnTo>
                  <a:pt x="1218" y="1188"/>
                </a:lnTo>
                <a:lnTo>
                  <a:pt x="1174" y="1175"/>
                </a:lnTo>
                <a:close/>
                <a:moveTo>
                  <a:pt x="869" y="138"/>
                </a:moveTo>
                <a:lnTo>
                  <a:pt x="828" y="141"/>
                </a:lnTo>
                <a:lnTo>
                  <a:pt x="789" y="150"/>
                </a:lnTo>
                <a:lnTo>
                  <a:pt x="753" y="163"/>
                </a:lnTo>
                <a:lnTo>
                  <a:pt x="718" y="181"/>
                </a:lnTo>
                <a:lnTo>
                  <a:pt x="687" y="203"/>
                </a:lnTo>
                <a:lnTo>
                  <a:pt x="658" y="229"/>
                </a:lnTo>
                <a:lnTo>
                  <a:pt x="633" y="258"/>
                </a:lnTo>
                <a:lnTo>
                  <a:pt x="612" y="292"/>
                </a:lnTo>
                <a:lnTo>
                  <a:pt x="594" y="327"/>
                </a:lnTo>
                <a:lnTo>
                  <a:pt x="581" y="365"/>
                </a:lnTo>
                <a:lnTo>
                  <a:pt x="573" y="405"/>
                </a:lnTo>
                <a:lnTo>
                  <a:pt x="571" y="447"/>
                </a:lnTo>
                <a:lnTo>
                  <a:pt x="571" y="1047"/>
                </a:lnTo>
                <a:lnTo>
                  <a:pt x="913" y="1047"/>
                </a:lnTo>
                <a:lnTo>
                  <a:pt x="956" y="1049"/>
                </a:lnTo>
                <a:lnTo>
                  <a:pt x="996" y="1057"/>
                </a:lnTo>
                <a:lnTo>
                  <a:pt x="1036" y="1071"/>
                </a:lnTo>
                <a:lnTo>
                  <a:pt x="1073" y="1089"/>
                </a:lnTo>
                <a:lnTo>
                  <a:pt x="1107" y="1112"/>
                </a:lnTo>
                <a:lnTo>
                  <a:pt x="1139" y="1138"/>
                </a:lnTo>
                <a:lnTo>
                  <a:pt x="1168" y="1167"/>
                </a:lnTo>
                <a:lnTo>
                  <a:pt x="1168" y="447"/>
                </a:lnTo>
                <a:lnTo>
                  <a:pt x="1165" y="405"/>
                </a:lnTo>
                <a:lnTo>
                  <a:pt x="1156" y="365"/>
                </a:lnTo>
                <a:lnTo>
                  <a:pt x="1144" y="327"/>
                </a:lnTo>
                <a:lnTo>
                  <a:pt x="1127" y="292"/>
                </a:lnTo>
                <a:lnTo>
                  <a:pt x="1105" y="258"/>
                </a:lnTo>
                <a:lnTo>
                  <a:pt x="1080" y="229"/>
                </a:lnTo>
                <a:lnTo>
                  <a:pt x="1051" y="203"/>
                </a:lnTo>
                <a:lnTo>
                  <a:pt x="1019" y="181"/>
                </a:lnTo>
                <a:lnTo>
                  <a:pt x="985" y="163"/>
                </a:lnTo>
                <a:lnTo>
                  <a:pt x="948" y="150"/>
                </a:lnTo>
                <a:lnTo>
                  <a:pt x="910" y="141"/>
                </a:lnTo>
                <a:lnTo>
                  <a:pt x="869" y="138"/>
                </a:lnTo>
                <a:close/>
                <a:moveTo>
                  <a:pt x="869" y="0"/>
                </a:moveTo>
                <a:lnTo>
                  <a:pt x="920" y="3"/>
                </a:lnTo>
                <a:lnTo>
                  <a:pt x="969" y="13"/>
                </a:lnTo>
                <a:lnTo>
                  <a:pt x="1016" y="26"/>
                </a:lnTo>
                <a:lnTo>
                  <a:pt x="1060" y="46"/>
                </a:lnTo>
                <a:lnTo>
                  <a:pt x="1103" y="70"/>
                </a:lnTo>
                <a:lnTo>
                  <a:pt x="1142" y="98"/>
                </a:lnTo>
                <a:lnTo>
                  <a:pt x="1177" y="132"/>
                </a:lnTo>
                <a:lnTo>
                  <a:pt x="1210" y="168"/>
                </a:lnTo>
                <a:lnTo>
                  <a:pt x="1237" y="208"/>
                </a:lnTo>
                <a:lnTo>
                  <a:pt x="1261" y="251"/>
                </a:lnTo>
                <a:lnTo>
                  <a:pt x="1280" y="297"/>
                </a:lnTo>
                <a:lnTo>
                  <a:pt x="1294" y="345"/>
                </a:lnTo>
                <a:lnTo>
                  <a:pt x="1303" y="395"/>
                </a:lnTo>
                <a:lnTo>
                  <a:pt x="1306" y="447"/>
                </a:lnTo>
                <a:lnTo>
                  <a:pt x="1306" y="1073"/>
                </a:lnTo>
                <a:lnTo>
                  <a:pt x="1344" y="1095"/>
                </a:lnTo>
                <a:lnTo>
                  <a:pt x="1383" y="1122"/>
                </a:lnTo>
                <a:lnTo>
                  <a:pt x="1419" y="1155"/>
                </a:lnTo>
                <a:lnTo>
                  <a:pt x="1454" y="1193"/>
                </a:lnTo>
                <a:lnTo>
                  <a:pt x="1487" y="1236"/>
                </a:lnTo>
                <a:lnTo>
                  <a:pt x="1518" y="1284"/>
                </a:lnTo>
                <a:lnTo>
                  <a:pt x="1547" y="1336"/>
                </a:lnTo>
                <a:lnTo>
                  <a:pt x="2011" y="1336"/>
                </a:lnTo>
                <a:lnTo>
                  <a:pt x="2011" y="2837"/>
                </a:lnTo>
                <a:lnTo>
                  <a:pt x="1541" y="2837"/>
                </a:lnTo>
                <a:lnTo>
                  <a:pt x="1509" y="2893"/>
                </a:lnTo>
                <a:lnTo>
                  <a:pt x="1474" y="2943"/>
                </a:lnTo>
                <a:lnTo>
                  <a:pt x="1438" y="2988"/>
                </a:lnTo>
                <a:lnTo>
                  <a:pt x="1399" y="3025"/>
                </a:lnTo>
                <a:lnTo>
                  <a:pt x="1358" y="3058"/>
                </a:lnTo>
                <a:lnTo>
                  <a:pt x="1316" y="3084"/>
                </a:lnTo>
                <a:lnTo>
                  <a:pt x="1308" y="3123"/>
                </a:lnTo>
                <a:lnTo>
                  <a:pt x="1294" y="3161"/>
                </a:lnTo>
                <a:lnTo>
                  <a:pt x="1277" y="3196"/>
                </a:lnTo>
                <a:lnTo>
                  <a:pt x="1254" y="3229"/>
                </a:lnTo>
                <a:lnTo>
                  <a:pt x="1226" y="3257"/>
                </a:lnTo>
                <a:lnTo>
                  <a:pt x="1195" y="3281"/>
                </a:lnTo>
                <a:lnTo>
                  <a:pt x="1160" y="3300"/>
                </a:lnTo>
                <a:lnTo>
                  <a:pt x="1124" y="3315"/>
                </a:lnTo>
                <a:lnTo>
                  <a:pt x="1084" y="3324"/>
                </a:lnTo>
                <a:lnTo>
                  <a:pt x="1042" y="3327"/>
                </a:lnTo>
                <a:lnTo>
                  <a:pt x="498" y="3327"/>
                </a:lnTo>
                <a:lnTo>
                  <a:pt x="457" y="3324"/>
                </a:lnTo>
                <a:lnTo>
                  <a:pt x="418" y="3316"/>
                </a:lnTo>
                <a:lnTo>
                  <a:pt x="381" y="3301"/>
                </a:lnTo>
                <a:lnTo>
                  <a:pt x="347" y="3282"/>
                </a:lnTo>
                <a:lnTo>
                  <a:pt x="316" y="3259"/>
                </a:lnTo>
                <a:lnTo>
                  <a:pt x="289" y="3232"/>
                </a:lnTo>
                <a:lnTo>
                  <a:pt x="266" y="3201"/>
                </a:lnTo>
                <a:lnTo>
                  <a:pt x="247" y="3167"/>
                </a:lnTo>
                <a:lnTo>
                  <a:pt x="232" y="3131"/>
                </a:lnTo>
                <a:lnTo>
                  <a:pt x="224" y="3091"/>
                </a:lnTo>
                <a:lnTo>
                  <a:pt x="221" y="3050"/>
                </a:lnTo>
                <a:lnTo>
                  <a:pt x="224" y="3012"/>
                </a:lnTo>
                <a:lnTo>
                  <a:pt x="232" y="2974"/>
                </a:lnTo>
                <a:lnTo>
                  <a:pt x="245" y="2938"/>
                </a:lnTo>
                <a:lnTo>
                  <a:pt x="262" y="2906"/>
                </a:lnTo>
                <a:lnTo>
                  <a:pt x="283" y="2876"/>
                </a:lnTo>
                <a:lnTo>
                  <a:pt x="308" y="2850"/>
                </a:lnTo>
                <a:lnTo>
                  <a:pt x="271" y="2832"/>
                </a:lnTo>
                <a:lnTo>
                  <a:pt x="236" y="2810"/>
                </a:lnTo>
                <a:lnTo>
                  <a:pt x="205" y="2783"/>
                </a:lnTo>
                <a:lnTo>
                  <a:pt x="177" y="2753"/>
                </a:lnTo>
                <a:lnTo>
                  <a:pt x="154" y="2719"/>
                </a:lnTo>
                <a:lnTo>
                  <a:pt x="134" y="2683"/>
                </a:lnTo>
                <a:lnTo>
                  <a:pt x="120" y="2643"/>
                </a:lnTo>
                <a:lnTo>
                  <a:pt x="111" y="2601"/>
                </a:lnTo>
                <a:lnTo>
                  <a:pt x="108" y="2558"/>
                </a:lnTo>
                <a:lnTo>
                  <a:pt x="111" y="2515"/>
                </a:lnTo>
                <a:lnTo>
                  <a:pt x="119" y="2475"/>
                </a:lnTo>
                <a:lnTo>
                  <a:pt x="133" y="2437"/>
                </a:lnTo>
                <a:lnTo>
                  <a:pt x="151" y="2401"/>
                </a:lnTo>
                <a:lnTo>
                  <a:pt x="174" y="2367"/>
                </a:lnTo>
                <a:lnTo>
                  <a:pt x="200" y="2338"/>
                </a:lnTo>
                <a:lnTo>
                  <a:pt x="162" y="2314"/>
                </a:lnTo>
                <a:lnTo>
                  <a:pt x="127" y="2286"/>
                </a:lnTo>
                <a:lnTo>
                  <a:pt x="95" y="2253"/>
                </a:lnTo>
                <a:lnTo>
                  <a:pt x="68" y="2219"/>
                </a:lnTo>
                <a:lnTo>
                  <a:pt x="44" y="2180"/>
                </a:lnTo>
                <a:lnTo>
                  <a:pt x="25" y="2138"/>
                </a:lnTo>
                <a:lnTo>
                  <a:pt x="12" y="2094"/>
                </a:lnTo>
                <a:lnTo>
                  <a:pt x="3" y="2049"/>
                </a:lnTo>
                <a:lnTo>
                  <a:pt x="0" y="2002"/>
                </a:lnTo>
                <a:lnTo>
                  <a:pt x="3" y="1956"/>
                </a:lnTo>
                <a:lnTo>
                  <a:pt x="10" y="1912"/>
                </a:lnTo>
                <a:lnTo>
                  <a:pt x="24" y="1869"/>
                </a:lnTo>
                <a:lnTo>
                  <a:pt x="42" y="1829"/>
                </a:lnTo>
                <a:lnTo>
                  <a:pt x="64" y="1792"/>
                </a:lnTo>
                <a:lnTo>
                  <a:pt x="89" y="1757"/>
                </a:lnTo>
                <a:lnTo>
                  <a:pt x="119" y="1726"/>
                </a:lnTo>
                <a:lnTo>
                  <a:pt x="152" y="1698"/>
                </a:lnTo>
                <a:lnTo>
                  <a:pt x="119" y="1671"/>
                </a:lnTo>
                <a:lnTo>
                  <a:pt x="90" y="1642"/>
                </a:lnTo>
                <a:lnTo>
                  <a:pt x="64" y="1609"/>
                </a:lnTo>
                <a:lnTo>
                  <a:pt x="42" y="1572"/>
                </a:lnTo>
                <a:lnTo>
                  <a:pt x="24" y="1533"/>
                </a:lnTo>
                <a:lnTo>
                  <a:pt x="10" y="1491"/>
                </a:lnTo>
                <a:lnTo>
                  <a:pt x="3" y="1447"/>
                </a:lnTo>
                <a:lnTo>
                  <a:pt x="0" y="1402"/>
                </a:lnTo>
                <a:lnTo>
                  <a:pt x="3" y="1354"/>
                </a:lnTo>
                <a:lnTo>
                  <a:pt x="13" y="1307"/>
                </a:lnTo>
                <a:lnTo>
                  <a:pt x="27" y="1263"/>
                </a:lnTo>
                <a:lnTo>
                  <a:pt x="46" y="1222"/>
                </a:lnTo>
                <a:lnTo>
                  <a:pt x="71" y="1185"/>
                </a:lnTo>
                <a:lnTo>
                  <a:pt x="99" y="1150"/>
                </a:lnTo>
                <a:lnTo>
                  <a:pt x="132" y="1120"/>
                </a:lnTo>
                <a:lnTo>
                  <a:pt x="168" y="1095"/>
                </a:lnTo>
                <a:lnTo>
                  <a:pt x="207" y="1074"/>
                </a:lnTo>
                <a:lnTo>
                  <a:pt x="249" y="1059"/>
                </a:lnTo>
                <a:lnTo>
                  <a:pt x="294" y="1050"/>
                </a:lnTo>
                <a:lnTo>
                  <a:pt x="340" y="1046"/>
                </a:lnTo>
                <a:lnTo>
                  <a:pt x="433" y="1046"/>
                </a:lnTo>
                <a:lnTo>
                  <a:pt x="433" y="447"/>
                </a:lnTo>
                <a:lnTo>
                  <a:pt x="435" y="395"/>
                </a:lnTo>
                <a:lnTo>
                  <a:pt x="444" y="345"/>
                </a:lnTo>
                <a:lnTo>
                  <a:pt x="458" y="297"/>
                </a:lnTo>
                <a:lnTo>
                  <a:pt x="477" y="251"/>
                </a:lnTo>
                <a:lnTo>
                  <a:pt x="501" y="208"/>
                </a:lnTo>
                <a:lnTo>
                  <a:pt x="528" y="168"/>
                </a:lnTo>
                <a:lnTo>
                  <a:pt x="560" y="132"/>
                </a:lnTo>
                <a:lnTo>
                  <a:pt x="596" y="98"/>
                </a:lnTo>
                <a:lnTo>
                  <a:pt x="635" y="70"/>
                </a:lnTo>
                <a:lnTo>
                  <a:pt x="677" y="46"/>
                </a:lnTo>
                <a:lnTo>
                  <a:pt x="721" y="26"/>
                </a:lnTo>
                <a:lnTo>
                  <a:pt x="768" y="13"/>
                </a:lnTo>
                <a:lnTo>
                  <a:pt x="818" y="3"/>
                </a:lnTo>
                <a:lnTo>
                  <a:pt x="869" y="0"/>
                </a:lnTo>
                <a:close/>
              </a:path>
            </a:pathLst>
          </a:custGeom>
          <a:solidFill>
            <a:srgbClr val="00B050"/>
          </a:solidFill>
          <a:ln w="1270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2" name="Group 851"/>
          <p:cNvGrpSpPr/>
          <p:nvPr/>
        </p:nvGrpSpPr>
        <p:grpSpPr>
          <a:xfrm>
            <a:off x="8369016" y="745706"/>
            <a:ext cx="572246" cy="406890"/>
            <a:chOff x="9994900" y="2740025"/>
            <a:chExt cx="585788" cy="452438"/>
          </a:xfrm>
          <a:solidFill>
            <a:srgbClr val="002060"/>
          </a:solidFill>
        </p:grpSpPr>
        <p:sp>
          <p:nvSpPr>
            <p:cNvPr id="164" name="Freeform 272"/>
            <p:cNvSpPr>
              <a:spLocks/>
            </p:cNvSpPr>
            <p:nvPr/>
          </p:nvSpPr>
          <p:spPr bwMode="auto">
            <a:xfrm>
              <a:off x="10218738" y="2911475"/>
              <a:ext cx="23813" cy="23813"/>
            </a:xfrm>
            <a:custGeom>
              <a:avLst/>
              <a:gdLst>
                <a:gd name="T0" fmla="*/ 69 w 139"/>
                <a:gd name="T1" fmla="*/ 0 h 138"/>
                <a:gd name="T2" fmla="*/ 88 w 139"/>
                <a:gd name="T3" fmla="*/ 2 h 138"/>
                <a:gd name="T4" fmla="*/ 105 w 139"/>
                <a:gd name="T5" fmla="*/ 9 h 138"/>
                <a:gd name="T6" fmla="*/ 119 w 139"/>
                <a:gd name="T7" fmla="*/ 20 h 138"/>
                <a:gd name="T8" fmla="*/ 130 w 139"/>
                <a:gd name="T9" fmla="*/ 34 h 138"/>
                <a:gd name="T10" fmla="*/ 136 w 139"/>
                <a:gd name="T11" fmla="*/ 50 h 138"/>
                <a:gd name="T12" fmla="*/ 139 w 139"/>
                <a:gd name="T13" fmla="*/ 69 h 138"/>
                <a:gd name="T14" fmla="*/ 136 w 139"/>
                <a:gd name="T15" fmla="*/ 87 h 138"/>
                <a:gd name="T16" fmla="*/ 130 w 139"/>
                <a:gd name="T17" fmla="*/ 103 h 138"/>
                <a:gd name="T18" fmla="*/ 119 w 139"/>
                <a:gd name="T19" fmla="*/ 118 h 138"/>
                <a:gd name="T20" fmla="*/ 105 w 139"/>
                <a:gd name="T21" fmla="*/ 129 h 138"/>
                <a:gd name="T22" fmla="*/ 88 w 139"/>
                <a:gd name="T23" fmla="*/ 136 h 138"/>
                <a:gd name="T24" fmla="*/ 69 w 139"/>
                <a:gd name="T25" fmla="*/ 138 h 138"/>
                <a:gd name="T26" fmla="*/ 51 w 139"/>
                <a:gd name="T27" fmla="*/ 136 h 138"/>
                <a:gd name="T28" fmla="*/ 34 w 139"/>
                <a:gd name="T29" fmla="*/ 129 h 138"/>
                <a:gd name="T30" fmla="*/ 21 w 139"/>
                <a:gd name="T31" fmla="*/ 118 h 138"/>
                <a:gd name="T32" fmla="*/ 10 w 139"/>
                <a:gd name="T33" fmla="*/ 103 h 138"/>
                <a:gd name="T34" fmla="*/ 3 w 139"/>
                <a:gd name="T35" fmla="*/ 87 h 138"/>
                <a:gd name="T36" fmla="*/ 0 w 139"/>
                <a:gd name="T37" fmla="*/ 69 h 138"/>
                <a:gd name="T38" fmla="*/ 3 w 139"/>
                <a:gd name="T39" fmla="*/ 50 h 138"/>
                <a:gd name="T40" fmla="*/ 10 w 139"/>
                <a:gd name="T41" fmla="*/ 34 h 138"/>
                <a:gd name="T42" fmla="*/ 21 w 139"/>
                <a:gd name="T43" fmla="*/ 20 h 138"/>
                <a:gd name="T44" fmla="*/ 34 w 139"/>
                <a:gd name="T45" fmla="*/ 9 h 138"/>
                <a:gd name="T46" fmla="*/ 51 w 139"/>
                <a:gd name="T47" fmla="*/ 2 h 138"/>
                <a:gd name="T48" fmla="*/ 69 w 139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8">
                  <a:moveTo>
                    <a:pt x="69" y="0"/>
                  </a:moveTo>
                  <a:lnTo>
                    <a:pt x="88" y="2"/>
                  </a:lnTo>
                  <a:lnTo>
                    <a:pt x="105" y="9"/>
                  </a:lnTo>
                  <a:lnTo>
                    <a:pt x="119" y="20"/>
                  </a:lnTo>
                  <a:lnTo>
                    <a:pt x="130" y="34"/>
                  </a:lnTo>
                  <a:lnTo>
                    <a:pt x="136" y="50"/>
                  </a:lnTo>
                  <a:lnTo>
                    <a:pt x="139" y="69"/>
                  </a:lnTo>
                  <a:lnTo>
                    <a:pt x="136" y="87"/>
                  </a:lnTo>
                  <a:lnTo>
                    <a:pt x="130" y="103"/>
                  </a:lnTo>
                  <a:lnTo>
                    <a:pt x="119" y="118"/>
                  </a:lnTo>
                  <a:lnTo>
                    <a:pt x="105" y="129"/>
                  </a:lnTo>
                  <a:lnTo>
                    <a:pt x="88" y="136"/>
                  </a:lnTo>
                  <a:lnTo>
                    <a:pt x="69" y="138"/>
                  </a:lnTo>
                  <a:lnTo>
                    <a:pt x="51" y="136"/>
                  </a:lnTo>
                  <a:lnTo>
                    <a:pt x="34" y="129"/>
                  </a:lnTo>
                  <a:lnTo>
                    <a:pt x="21" y="118"/>
                  </a:lnTo>
                  <a:lnTo>
                    <a:pt x="10" y="103"/>
                  </a:lnTo>
                  <a:lnTo>
                    <a:pt x="3" y="87"/>
                  </a:lnTo>
                  <a:lnTo>
                    <a:pt x="0" y="69"/>
                  </a:lnTo>
                  <a:lnTo>
                    <a:pt x="3" y="50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4" y="9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273"/>
            <p:cNvSpPr>
              <a:spLocks noEditPoints="1"/>
            </p:cNvSpPr>
            <p:nvPr/>
          </p:nvSpPr>
          <p:spPr bwMode="auto">
            <a:xfrm>
              <a:off x="10182225" y="2874963"/>
              <a:ext cx="96838" cy="96838"/>
            </a:xfrm>
            <a:custGeom>
              <a:avLst/>
              <a:gdLst>
                <a:gd name="T0" fmla="*/ 248 w 553"/>
                <a:gd name="T1" fmla="*/ 141 h 553"/>
                <a:gd name="T2" fmla="*/ 199 w 553"/>
                <a:gd name="T3" fmla="*/ 162 h 553"/>
                <a:gd name="T4" fmla="*/ 162 w 553"/>
                <a:gd name="T5" fmla="*/ 199 h 553"/>
                <a:gd name="T6" fmla="*/ 141 w 553"/>
                <a:gd name="T7" fmla="*/ 248 h 553"/>
                <a:gd name="T8" fmla="*/ 141 w 553"/>
                <a:gd name="T9" fmla="*/ 303 h 553"/>
                <a:gd name="T10" fmla="*/ 162 w 553"/>
                <a:gd name="T11" fmla="*/ 354 h 553"/>
                <a:gd name="T12" fmla="*/ 199 w 553"/>
                <a:gd name="T13" fmla="*/ 391 h 553"/>
                <a:gd name="T14" fmla="*/ 248 w 553"/>
                <a:gd name="T15" fmla="*/ 411 h 553"/>
                <a:gd name="T16" fmla="*/ 305 w 553"/>
                <a:gd name="T17" fmla="*/ 411 h 553"/>
                <a:gd name="T18" fmla="*/ 354 w 553"/>
                <a:gd name="T19" fmla="*/ 391 h 553"/>
                <a:gd name="T20" fmla="*/ 391 w 553"/>
                <a:gd name="T21" fmla="*/ 354 h 553"/>
                <a:gd name="T22" fmla="*/ 412 w 553"/>
                <a:gd name="T23" fmla="*/ 303 h 553"/>
                <a:gd name="T24" fmla="*/ 412 w 553"/>
                <a:gd name="T25" fmla="*/ 248 h 553"/>
                <a:gd name="T26" fmla="*/ 391 w 553"/>
                <a:gd name="T27" fmla="*/ 199 h 553"/>
                <a:gd name="T28" fmla="*/ 354 w 553"/>
                <a:gd name="T29" fmla="*/ 162 h 553"/>
                <a:gd name="T30" fmla="*/ 305 w 553"/>
                <a:gd name="T31" fmla="*/ 141 h 553"/>
                <a:gd name="T32" fmla="*/ 276 w 553"/>
                <a:gd name="T33" fmla="*/ 0 h 553"/>
                <a:gd name="T34" fmla="*/ 357 w 553"/>
                <a:gd name="T35" fmla="*/ 11 h 553"/>
                <a:gd name="T36" fmla="*/ 427 w 553"/>
                <a:gd name="T37" fmla="*/ 44 h 553"/>
                <a:gd name="T38" fmla="*/ 486 w 553"/>
                <a:gd name="T39" fmla="*/ 94 h 553"/>
                <a:gd name="T40" fmla="*/ 528 w 553"/>
                <a:gd name="T41" fmla="*/ 160 h 553"/>
                <a:gd name="T42" fmla="*/ 550 w 553"/>
                <a:gd name="T43" fmla="*/ 235 h 553"/>
                <a:gd name="T44" fmla="*/ 550 w 553"/>
                <a:gd name="T45" fmla="*/ 316 h 553"/>
                <a:gd name="T46" fmla="*/ 528 w 553"/>
                <a:gd name="T47" fmla="*/ 393 h 553"/>
                <a:gd name="T48" fmla="*/ 486 w 553"/>
                <a:gd name="T49" fmla="*/ 457 h 553"/>
                <a:gd name="T50" fmla="*/ 427 w 553"/>
                <a:gd name="T51" fmla="*/ 507 h 553"/>
                <a:gd name="T52" fmla="*/ 357 w 553"/>
                <a:gd name="T53" fmla="*/ 541 h 553"/>
                <a:gd name="T54" fmla="*/ 276 w 553"/>
                <a:gd name="T55" fmla="*/ 553 h 553"/>
                <a:gd name="T56" fmla="*/ 197 w 553"/>
                <a:gd name="T57" fmla="*/ 541 h 553"/>
                <a:gd name="T58" fmla="*/ 127 w 553"/>
                <a:gd name="T59" fmla="*/ 507 h 553"/>
                <a:gd name="T60" fmla="*/ 68 w 553"/>
                <a:gd name="T61" fmla="*/ 457 h 553"/>
                <a:gd name="T62" fmla="*/ 26 w 553"/>
                <a:gd name="T63" fmla="*/ 393 h 553"/>
                <a:gd name="T64" fmla="*/ 3 w 553"/>
                <a:gd name="T65" fmla="*/ 316 h 553"/>
                <a:gd name="T66" fmla="*/ 3 w 553"/>
                <a:gd name="T67" fmla="*/ 235 h 553"/>
                <a:gd name="T68" fmla="*/ 26 w 553"/>
                <a:gd name="T69" fmla="*/ 160 h 553"/>
                <a:gd name="T70" fmla="*/ 68 w 553"/>
                <a:gd name="T71" fmla="*/ 94 h 553"/>
                <a:gd name="T72" fmla="*/ 127 w 553"/>
                <a:gd name="T73" fmla="*/ 44 h 553"/>
                <a:gd name="T74" fmla="*/ 197 w 553"/>
                <a:gd name="T75" fmla="*/ 11 h 553"/>
                <a:gd name="T76" fmla="*/ 276 w 553"/>
                <a:gd name="T77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3" h="553">
                  <a:moveTo>
                    <a:pt x="276" y="138"/>
                  </a:moveTo>
                  <a:lnTo>
                    <a:pt x="248" y="141"/>
                  </a:lnTo>
                  <a:lnTo>
                    <a:pt x="223" y="149"/>
                  </a:lnTo>
                  <a:lnTo>
                    <a:pt x="199" y="162"/>
                  </a:lnTo>
                  <a:lnTo>
                    <a:pt x="179" y="179"/>
                  </a:lnTo>
                  <a:lnTo>
                    <a:pt x="162" y="199"/>
                  </a:lnTo>
                  <a:lnTo>
                    <a:pt x="150" y="222"/>
                  </a:lnTo>
                  <a:lnTo>
                    <a:pt x="141" y="248"/>
                  </a:lnTo>
                  <a:lnTo>
                    <a:pt x="139" y="276"/>
                  </a:lnTo>
                  <a:lnTo>
                    <a:pt x="141" y="303"/>
                  </a:lnTo>
                  <a:lnTo>
                    <a:pt x="150" y="330"/>
                  </a:lnTo>
                  <a:lnTo>
                    <a:pt x="162" y="354"/>
                  </a:lnTo>
                  <a:lnTo>
                    <a:pt x="179" y="374"/>
                  </a:lnTo>
                  <a:lnTo>
                    <a:pt x="199" y="391"/>
                  </a:lnTo>
                  <a:lnTo>
                    <a:pt x="223" y="403"/>
                  </a:lnTo>
                  <a:lnTo>
                    <a:pt x="248" y="411"/>
                  </a:lnTo>
                  <a:lnTo>
                    <a:pt x="276" y="414"/>
                  </a:lnTo>
                  <a:lnTo>
                    <a:pt x="305" y="411"/>
                  </a:lnTo>
                  <a:lnTo>
                    <a:pt x="331" y="403"/>
                  </a:lnTo>
                  <a:lnTo>
                    <a:pt x="354" y="391"/>
                  </a:lnTo>
                  <a:lnTo>
                    <a:pt x="374" y="374"/>
                  </a:lnTo>
                  <a:lnTo>
                    <a:pt x="391" y="354"/>
                  </a:lnTo>
                  <a:lnTo>
                    <a:pt x="404" y="330"/>
                  </a:lnTo>
                  <a:lnTo>
                    <a:pt x="412" y="303"/>
                  </a:lnTo>
                  <a:lnTo>
                    <a:pt x="415" y="276"/>
                  </a:lnTo>
                  <a:lnTo>
                    <a:pt x="412" y="248"/>
                  </a:lnTo>
                  <a:lnTo>
                    <a:pt x="404" y="222"/>
                  </a:lnTo>
                  <a:lnTo>
                    <a:pt x="391" y="199"/>
                  </a:lnTo>
                  <a:lnTo>
                    <a:pt x="374" y="179"/>
                  </a:lnTo>
                  <a:lnTo>
                    <a:pt x="354" y="162"/>
                  </a:lnTo>
                  <a:lnTo>
                    <a:pt x="331" y="149"/>
                  </a:lnTo>
                  <a:lnTo>
                    <a:pt x="305" y="141"/>
                  </a:lnTo>
                  <a:lnTo>
                    <a:pt x="276" y="138"/>
                  </a:lnTo>
                  <a:close/>
                  <a:moveTo>
                    <a:pt x="276" y="0"/>
                  </a:moveTo>
                  <a:lnTo>
                    <a:pt x="318" y="3"/>
                  </a:lnTo>
                  <a:lnTo>
                    <a:pt x="357" y="11"/>
                  </a:lnTo>
                  <a:lnTo>
                    <a:pt x="393" y="25"/>
                  </a:lnTo>
                  <a:lnTo>
                    <a:pt x="427" y="44"/>
                  </a:lnTo>
                  <a:lnTo>
                    <a:pt x="458" y="67"/>
                  </a:lnTo>
                  <a:lnTo>
                    <a:pt x="486" y="94"/>
                  </a:lnTo>
                  <a:lnTo>
                    <a:pt x="509" y="126"/>
                  </a:lnTo>
                  <a:lnTo>
                    <a:pt x="528" y="160"/>
                  </a:lnTo>
                  <a:lnTo>
                    <a:pt x="542" y="196"/>
                  </a:lnTo>
                  <a:lnTo>
                    <a:pt x="550" y="235"/>
                  </a:lnTo>
                  <a:lnTo>
                    <a:pt x="553" y="276"/>
                  </a:lnTo>
                  <a:lnTo>
                    <a:pt x="550" y="316"/>
                  </a:lnTo>
                  <a:lnTo>
                    <a:pt x="542" y="356"/>
                  </a:lnTo>
                  <a:lnTo>
                    <a:pt x="528" y="393"/>
                  </a:lnTo>
                  <a:lnTo>
                    <a:pt x="509" y="426"/>
                  </a:lnTo>
                  <a:lnTo>
                    <a:pt x="486" y="457"/>
                  </a:lnTo>
                  <a:lnTo>
                    <a:pt x="458" y="484"/>
                  </a:lnTo>
                  <a:lnTo>
                    <a:pt x="427" y="507"/>
                  </a:lnTo>
                  <a:lnTo>
                    <a:pt x="393" y="527"/>
                  </a:lnTo>
                  <a:lnTo>
                    <a:pt x="357" y="541"/>
                  </a:lnTo>
                  <a:lnTo>
                    <a:pt x="318" y="550"/>
                  </a:lnTo>
                  <a:lnTo>
                    <a:pt x="276" y="553"/>
                  </a:lnTo>
                  <a:lnTo>
                    <a:pt x="236" y="550"/>
                  </a:lnTo>
                  <a:lnTo>
                    <a:pt x="197" y="541"/>
                  </a:lnTo>
                  <a:lnTo>
                    <a:pt x="160" y="527"/>
                  </a:lnTo>
                  <a:lnTo>
                    <a:pt x="127" y="507"/>
                  </a:lnTo>
                  <a:lnTo>
                    <a:pt x="95" y="484"/>
                  </a:lnTo>
                  <a:lnTo>
                    <a:pt x="68" y="457"/>
                  </a:lnTo>
                  <a:lnTo>
                    <a:pt x="45" y="426"/>
                  </a:lnTo>
                  <a:lnTo>
                    <a:pt x="26" y="393"/>
                  </a:lnTo>
                  <a:lnTo>
                    <a:pt x="12" y="356"/>
                  </a:lnTo>
                  <a:lnTo>
                    <a:pt x="3" y="316"/>
                  </a:lnTo>
                  <a:lnTo>
                    <a:pt x="0" y="276"/>
                  </a:lnTo>
                  <a:lnTo>
                    <a:pt x="3" y="235"/>
                  </a:lnTo>
                  <a:lnTo>
                    <a:pt x="12" y="196"/>
                  </a:lnTo>
                  <a:lnTo>
                    <a:pt x="26" y="160"/>
                  </a:lnTo>
                  <a:lnTo>
                    <a:pt x="45" y="126"/>
                  </a:lnTo>
                  <a:lnTo>
                    <a:pt x="68" y="94"/>
                  </a:lnTo>
                  <a:lnTo>
                    <a:pt x="95" y="67"/>
                  </a:lnTo>
                  <a:lnTo>
                    <a:pt x="127" y="44"/>
                  </a:lnTo>
                  <a:lnTo>
                    <a:pt x="160" y="25"/>
                  </a:lnTo>
                  <a:lnTo>
                    <a:pt x="197" y="11"/>
                  </a:lnTo>
                  <a:lnTo>
                    <a:pt x="236" y="3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274"/>
            <p:cNvSpPr>
              <a:spLocks noEditPoints="1"/>
            </p:cNvSpPr>
            <p:nvPr/>
          </p:nvSpPr>
          <p:spPr bwMode="auto">
            <a:xfrm>
              <a:off x="9994900" y="2740025"/>
              <a:ext cx="585788" cy="452438"/>
            </a:xfrm>
            <a:custGeom>
              <a:avLst/>
              <a:gdLst>
                <a:gd name="T0" fmla="*/ 1873 w 3320"/>
                <a:gd name="T1" fmla="*/ 2287 h 2562"/>
                <a:gd name="T2" fmla="*/ 3101 w 3320"/>
                <a:gd name="T3" fmla="*/ 2259 h 2562"/>
                <a:gd name="T4" fmla="*/ 3130 w 3320"/>
                <a:gd name="T5" fmla="*/ 2422 h 2562"/>
                <a:gd name="T6" fmla="*/ 3182 w 3320"/>
                <a:gd name="T7" fmla="*/ 2345 h 2562"/>
                <a:gd name="T8" fmla="*/ 1657 w 3320"/>
                <a:gd name="T9" fmla="*/ 2100 h 2562"/>
                <a:gd name="T10" fmla="*/ 1798 w 3320"/>
                <a:gd name="T11" fmla="*/ 2080 h 2562"/>
                <a:gd name="T12" fmla="*/ 790 w 3320"/>
                <a:gd name="T13" fmla="*/ 2142 h 2562"/>
                <a:gd name="T14" fmla="*/ 971 w 3320"/>
                <a:gd name="T15" fmla="*/ 2100 h 2562"/>
                <a:gd name="T16" fmla="*/ 456 w 3320"/>
                <a:gd name="T17" fmla="*/ 2142 h 2562"/>
                <a:gd name="T18" fmla="*/ 1384 w 3320"/>
                <a:gd name="T19" fmla="*/ 2080 h 2562"/>
                <a:gd name="T20" fmla="*/ 1582 w 3320"/>
                <a:gd name="T21" fmla="*/ 2148 h 2562"/>
                <a:gd name="T22" fmla="*/ 1384 w 3320"/>
                <a:gd name="T23" fmla="*/ 2080 h 2562"/>
                <a:gd name="T24" fmla="*/ 1048 w 3320"/>
                <a:gd name="T25" fmla="*/ 2148 h 2562"/>
                <a:gd name="T26" fmla="*/ 1245 w 3320"/>
                <a:gd name="T27" fmla="*/ 2080 h 2562"/>
                <a:gd name="T28" fmla="*/ 513 w 3320"/>
                <a:gd name="T29" fmla="*/ 2142 h 2562"/>
                <a:gd name="T30" fmla="*/ 694 w 3320"/>
                <a:gd name="T31" fmla="*/ 2100 h 2562"/>
                <a:gd name="T32" fmla="*/ 2989 w 3320"/>
                <a:gd name="T33" fmla="*/ 2177 h 2562"/>
                <a:gd name="T34" fmla="*/ 1189 w 3320"/>
                <a:gd name="T35" fmla="*/ 1787 h 2562"/>
                <a:gd name="T36" fmla="*/ 881 w 3320"/>
                <a:gd name="T37" fmla="*/ 1301 h 2562"/>
                <a:gd name="T38" fmla="*/ 881 w 3320"/>
                <a:gd name="T39" fmla="*/ 1301 h 2562"/>
                <a:gd name="T40" fmla="*/ 1267 w 3320"/>
                <a:gd name="T41" fmla="*/ 554 h 2562"/>
                <a:gd name="T42" fmla="*/ 1528 w 3320"/>
                <a:gd name="T43" fmla="*/ 1358 h 2562"/>
                <a:gd name="T44" fmla="*/ 1267 w 3320"/>
                <a:gd name="T45" fmla="*/ 554 h 2562"/>
                <a:gd name="T46" fmla="*/ 1813 w 3320"/>
                <a:gd name="T47" fmla="*/ 745 h 2562"/>
                <a:gd name="T48" fmla="*/ 1487 w 3320"/>
                <a:gd name="T49" fmla="*/ 286 h 2562"/>
                <a:gd name="T50" fmla="*/ 1583 w 3320"/>
                <a:gd name="T51" fmla="*/ 13 h 2562"/>
                <a:gd name="T52" fmla="*/ 2272 w 3320"/>
                <a:gd name="T53" fmla="*/ 589 h 2562"/>
                <a:gd name="T54" fmla="*/ 2042 w 3320"/>
                <a:gd name="T55" fmla="*/ 854 h 2562"/>
                <a:gd name="T56" fmla="*/ 1934 w 3320"/>
                <a:gd name="T57" fmla="*/ 816 h 2562"/>
                <a:gd name="T58" fmla="*/ 1972 w 3320"/>
                <a:gd name="T59" fmla="*/ 909 h 2562"/>
                <a:gd name="T60" fmla="*/ 1851 w 3320"/>
                <a:gd name="T61" fmla="*/ 1158 h 2562"/>
                <a:gd name="T62" fmla="*/ 3117 w 3320"/>
                <a:gd name="T63" fmla="*/ 2100 h 2562"/>
                <a:gd name="T64" fmla="*/ 3261 w 3320"/>
                <a:gd name="T65" fmla="*/ 2208 h 2562"/>
                <a:gd name="T66" fmla="*/ 3320 w 3320"/>
                <a:gd name="T67" fmla="*/ 2368 h 2562"/>
                <a:gd name="T68" fmla="*/ 3233 w 3320"/>
                <a:gd name="T69" fmla="*/ 2524 h 2562"/>
                <a:gd name="T70" fmla="*/ 3079 w 3320"/>
                <a:gd name="T71" fmla="*/ 2560 h 2562"/>
                <a:gd name="T72" fmla="*/ 1467 w 3320"/>
                <a:gd name="T73" fmla="*/ 1670 h 2562"/>
                <a:gd name="T74" fmla="*/ 1382 w 3320"/>
                <a:gd name="T75" fmla="*/ 1672 h 2562"/>
                <a:gd name="T76" fmla="*/ 1291 w 3320"/>
                <a:gd name="T77" fmla="*/ 1682 h 2562"/>
                <a:gd name="T78" fmla="*/ 1368 w 3320"/>
                <a:gd name="T79" fmla="*/ 1791 h 2562"/>
                <a:gd name="T80" fmla="*/ 1903 w 3320"/>
                <a:gd name="T81" fmla="*/ 1951 h 2562"/>
                <a:gd name="T82" fmla="*/ 2007 w 3320"/>
                <a:gd name="T83" fmla="*/ 2148 h 2562"/>
                <a:gd name="T84" fmla="*/ 2075 w 3320"/>
                <a:gd name="T85" fmla="*/ 2216 h 2562"/>
                <a:gd name="T86" fmla="*/ 2025 w 3320"/>
                <a:gd name="T87" fmla="*/ 2560 h 2562"/>
                <a:gd name="T88" fmla="*/ 9 w 3320"/>
                <a:gd name="T89" fmla="*/ 2528 h 2562"/>
                <a:gd name="T90" fmla="*/ 20 w 3320"/>
                <a:gd name="T91" fmla="*/ 2168 h 2562"/>
                <a:gd name="T92" fmla="*/ 141 w 3320"/>
                <a:gd name="T93" fmla="*/ 1992 h 2562"/>
                <a:gd name="T94" fmla="*/ 932 w 3320"/>
                <a:gd name="T95" fmla="*/ 1941 h 2562"/>
                <a:gd name="T96" fmla="*/ 404 w 3320"/>
                <a:gd name="T97" fmla="*/ 1486 h 2562"/>
                <a:gd name="T98" fmla="*/ 641 w 3320"/>
                <a:gd name="T99" fmla="*/ 1220 h 2562"/>
                <a:gd name="T100" fmla="*/ 751 w 3320"/>
                <a:gd name="T101" fmla="*/ 1246 h 2562"/>
                <a:gd name="T102" fmla="*/ 693 w 3320"/>
                <a:gd name="T103" fmla="*/ 1150 h 2562"/>
                <a:gd name="T104" fmla="*/ 1210 w 3320"/>
                <a:gd name="T105" fmla="*/ 403 h 2562"/>
                <a:gd name="T106" fmla="*/ 1347 w 3320"/>
                <a:gd name="T107" fmla="*/ 440 h 2562"/>
                <a:gd name="T108" fmla="*/ 1373 w 3320"/>
                <a:gd name="T109" fmla="*/ 412 h 2562"/>
                <a:gd name="T110" fmla="*/ 1378 w 3320"/>
                <a:gd name="T111" fmla="*/ 404 h 2562"/>
                <a:gd name="T112" fmla="*/ 1382 w 3320"/>
                <a:gd name="T113" fmla="*/ 397 h 2562"/>
                <a:gd name="T114" fmla="*/ 1386 w 3320"/>
                <a:gd name="T115" fmla="*/ 389 h 2562"/>
                <a:gd name="T116" fmla="*/ 1322 w 3320"/>
                <a:gd name="T117" fmla="*/ 334 h 2562"/>
                <a:gd name="T118" fmla="*/ 1486 w 3320"/>
                <a:gd name="T119" fmla="*/ 27 h 2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20" h="2562">
                  <a:moveTo>
                    <a:pt x="138" y="2286"/>
                  </a:moveTo>
                  <a:lnTo>
                    <a:pt x="138" y="2424"/>
                  </a:lnTo>
                  <a:lnTo>
                    <a:pt x="1937" y="2424"/>
                  </a:lnTo>
                  <a:lnTo>
                    <a:pt x="1937" y="2286"/>
                  </a:lnTo>
                  <a:lnTo>
                    <a:pt x="1877" y="2286"/>
                  </a:lnTo>
                  <a:lnTo>
                    <a:pt x="1873" y="2287"/>
                  </a:lnTo>
                  <a:lnTo>
                    <a:pt x="1868" y="2287"/>
                  </a:lnTo>
                  <a:lnTo>
                    <a:pt x="207" y="2287"/>
                  </a:lnTo>
                  <a:lnTo>
                    <a:pt x="202" y="2287"/>
                  </a:lnTo>
                  <a:lnTo>
                    <a:pt x="198" y="2286"/>
                  </a:lnTo>
                  <a:lnTo>
                    <a:pt x="138" y="2286"/>
                  </a:lnTo>
                  <a:close/>
                  <a:moveTo>
                    <a:pt x="3101" y="2259"/>
                  </a:moveTo>
                  <a:lnTo>
                    <a:pt x="3018" y="2370"/>
                  </a:lnTo>
                  <a:lnTo>
                    <a:pt x="3072" y="2410"/>
                  </a:lnTo>
                  <a:lnTo>
                    <a:pt x="3085" y="2418"/>
                  </a:lnTo>
                  <a:lnTo>
                    <a:pt x="3099" y="2422"/>
                  </a:lnTo>
                  <a:lnTo>
                    <a:pt x="3114" y="2424"/>
                  </a:lnTo>
                  <a:lnTo>
                    <a:pt x="3130" y="2422"/>
                  </a:lnTo>
                  <a:lnTo>
                    <a:pt x="3144" y="2416"/>
                  </a:lnTo>
                  <a:lnTo>
                    <a:pt x="3158" y="2408"/>
                  </a:lnTo>
                  <a:lnTo>
                    <a:pt x="3169" y="2396"/>
                  </a:lnTo>
                  <a:lnTo>
                    <a:pt x="3178" y="2380"/>
                  </a:lnTo>
                  <a:lnTo>
                    <a:pt x="3182" y="2363"/>
                  </a:lnTo>
                  <a:lnTo>
                    <a:pt x="3182" y="2345"/>
                  </a:lnTo>
                  <a:lnTo>
                    <a:pt x="3177" y="2328"/>
                  </a:lnTo>
                  <a:lnTo>
                    <a:pt x="3168" y="2313"/>
                  </a:lnTo>
                  <a:lnTo>
                    <a:pt x="3155" y="2300"/>
                  </a:lnTo>
                  <a:lnTo>
                    <a:pt x="3101" y="2259"/>
                  </a:lnTo>
                  <a:close/>
                  <a:moveTo>
                    <a:pt x="1659" y="2080"/>
                  </a:moveTo>
                  <a:lnTo>
                    <a:pt x="1657" y="2100"/>
                  </a:lnTo>
                  <a:lnTo>
                    <a:pt x="1649" y="2117"/>
                  </a:lnTo>
                  <a:lnTo>
                    <a:pt x="1636" y="2132"/>
                  </a:lnTo>
                  <a:lnTo>
                    <a:pt x="1620" y="2142"/>
                  </a:lnTo>
                  <a:lnTo>
                    <a:pt x="1601" y="2148"/>
                  </a:lnTo>
                  <a:lnTo>
                    <a:pt x="1798" y="2148"/>
                  </a:lnTo>
                  <a:lnTo>
                    <a:pt x="1798" y="2080"/>
                  </a:lnTo>
                  <a:lnTo>
                    <a:pt x="1659" y="2080"/>
                  </a:lnTo>
                  <a:close/>
                  <a:moveTo>
                    <a:pt x="830" y="2080"/>
                  </a:moveTo>
                  <a:lnTo>
                    <a:pt x="827" y="2100"/>
                  </a:lnTo>
                  <a:lnTo>
                    <a:pt x="819" y="2117"/>
                  </a:lnTo>
                  <a:lnTo>
                    <a:pt x="806" y="2132"/>
                  </a:lnTo>
                  <a:lnTo>
                    <a:pt x="790" y="2142"/>
                  </a:lnTo>
                  <a:lnTo>
                    <a:pt x="771" y="2148"/>
                  </a:lnTo>
                  <a:lnTo>
                    <a:pt x="1029" y="2148"/>
                  </a:lnTo>
                  <a:lnTo>
                    <a:pt x="1009" y="2142"/>
                  </a:lnTo>
                  <a:lnTo>
                    <a:pt x="992" y="2132"/>
                  </a:lnTo>
                  <a:lnTo>
                    <a:pt x="980" y="2117"/>
                  </a:lnTo>
                  <a:lnTo>
                    <a:pt x="971" y="2100"/>
                  </a:lnTo>
                  <a:lnTo>
                    <a:pt x="968" y="2080"/>
                  </a:lnTo>
                  <a:lnTo>
                    <a:pt x="830" y="2080"/>
                  </a:lnTo>
                  <a:close/>
                  <a:moveTo>
                    <a:pt x="277" y="2080"/>
                  </a:moveTo>
                  <a:lnTo>
                    <a:pt x="277" y="2148"/>
                  </a:lnTo>
                  <a:lnTo>
                    <a:pt x="475" y="2148"/>
                  </a:lnTo>
                  <a:lnTo>
                    <a:pt x="456" y="2142"/>
                  </a:lnTo>
                  <a:lnTo>
                    <a:pt x="439" y="2132"/>
                  </a:lnTo>
                  <a:lnTo>
                    <a:pt x="427" y="2117"/>
                  </a:lnTo>
                  <a:lnTo>
                    <a:pt x="418" y="2100"/>
                  </a:lnTo>
                  <a:lnTo>
                    <a:pt x="415" y="2080"/>
                  </a:lnTo>
                  <a:lnTo>
                    <a:pt x="277" y="2080"/>
                  </a:lnTo>
                  <a:close/>
                  <a:moveTo>
                    <a:pt x="1384" y="2080"/>
                  </a:moveTo>
                  <a:lnTo>
                    <a:pt x="1381" y="2100"/>
                  </a:lnTo>
                  <a:lnTo>
                    <a:pt x="1373" y="2117"/>
                  </a:lnTo>
                  <a:lnTo>
                    <a:pt x="1360" y="2132"/>
                  </a:lnTo>
                  <a:lnTo>
                    <a:pt x="1343" y="2142"/>
                  </a:lnTo>
                  <a:lnTo>
                    <a:pt x="1324" y="2148"/>
                  </a:lnTo>
                  <a:lnTo>
                    <a:pt x="1582" y="2148"/>
                  </a:lnTo>
                  <a:lnTo>
                    <a:pt x="1563" y="2142"/>
                  </a:lnTo>
                  <a:lnTo>
                    <a:pt x="1546" y="2132"/>
                  </a:lnTo>
                  <a:lnTo>
                    <a:pt x="1534" y="2117"/>
                  </a:lnTo>
                  <a:lnTo>
                    <a:pt x="1525" y="2100"/>
                  </a:lnTo>
                  <a:lnTo>
                    <a:pt x="1522" y="2080"/>
                  </a:lnTo>
                  <a:lnTo>
                    <a:pt x="1384" y="2080"/>
                  </a:lnTo>
                  <a:close/>
                  <a:moveTo>
                    <a:pt x="1107" y="2080"/>
                  </a:moveTo>
                  <a:lnTo>
                    <a:pt x="1104" y="2100"/>
                  </a:lnTo>
                  <a:lnTo>
                    <a:pt x="1096" y="2117"/>
                  </a:lnTo>
                  <a:lnTo>
                    <a:pt x="1083" y="2132"/>
                  </a:lnTo>
                  <a:lnTo>
                    <a:pt x="1067" y="2142"/>
                  </a:lnTo>
                  <a:lnTo>
                    <a:pt x="1048" y="2148"/>
                  </a:lnTo>
                  <a:lnTo>
                    <a:pt x="1305" y="2148"/>
                  </a:lnTo>
                  <a:lnTo>
                    <a:pt x="1286" y="2142"/>
                  </a:lnTo>
                  <a:lnTo>
                    <a:pt x="1269" y="2132"/>
                  </a:lnTo>
                  <a:lnTo>
                    <a:pt x="1257" y="2117"/>
                  </a:lnTo>
                  <a:lnTo>
                    <a:pt x="1248" y="2100"/>
                  </a:lnTo>
                  <a:lnTo>
                    <a:pt x="1245" y="2080"/>
                  </a:lnTo>
                  <a:lnTo>
                    <a:pt x="1107" y="2080"/>
                  </a:lnTo>
                  <a:close/>
                  <a:moveTo>
                    <a:pt x="554" y="2080"/>
                  </a:moveTo>
                  <a:lnTo>
                    <a:pt x="550" y="2100"/>
                  </a:lnTo>
                  <a:lnTo>
                    <a:pt x="542" y="2117"/>
                  </a:lnTo>
                  <a:lnTo>
                    <a:pt x="529" y="2132"/>
                  </a:lnTo>
                  <a:lnTo>
                    <a:pt x="513" y="2142"/>
                  </a:lnTo>
                  <a:lnTo>
                    <a:pt x="494" y="2148"/>
                  </a:lnTo>
                  <a:lnTo>
                    <a:pt x="752" y="2148"/>
                  </a:lnTo>
                  <a:lnTo>
                    <a:pt x="733" y="2142"/>
                  </a:lnTo>
                  <a:lnTo>
                    <a:pt x="716" y="2132"/>
                  </a:lnTo>
                  <a:lnTo>
                    <a:pt x="703" y="2117"/>
                  </a:lnTo>
                  <a:lnTo>
                    <a:pt x="694" y="2100"/>
                  </a:lnTo>
                  <a:lnTo>
                    <a:pt x="691" y="2080"/>
                  </a:lnTo>
                  <a:lnTo>
                    <a:pt x="554" y="2080"/>
                  </a:lnTo>
                  <a:close/>
                  <a:moveTo>
                    <a:pt x="1991" y="1434"/>
                  </a:moveTo>
                  <a:lnTo>
                    <a:pt x="1908" y="1545"/>
                  </a:lnTo>
                  <a:lnTo>
                    <a:pt x="2906" y="2288"/>
                  </a:lnTo>
                  <a:lnTo>
                    <a:pt x="2989" y="2177"/>
                  </a:lnTo>
                  <a:lnTo>
                    <a:pt x="1991" y="1434"/>
                  </a:lnTo>
                  <a:close/>
                  <a:moveTo>
                    <a:pt x="647" y="1385"/>
                  </a:moveTo>
                  <a:lnTo>
                    <a:pt x="565" y="1496"/>
                  </a:lnTo>
                  <a:lnTo>
                    <a:pt x="1119" y="1909"/>
                  </a:lnTo>
                  <a:lnTo>
                    <a:pt x="1203" y="1797"/>
                  </a:lnTo>
                  <a:lnTo>
                    <a:pt x="1189" y="1787"/>
                  </a:lnTo>
                  <a:lnTo>
                    <a:pt x="1189" y="1787"/>
                  </a:lnTo>
                  <a:lnTo>
                    <a:pt x="1188" y="1787"/>
                  </a:lnTo>
                  <a:lnTo>
                    <a:pt x="661" y="1395"/>
                  </a:lnTo>
                  <a:lnTo>
                    <a:pt x="661" y="1395"/>
                  </a:lnTo>
                  <a:lnTo>
                    <a:pt x="647" y="1385"/>
                  </a:lnTo>
                  <a:close/>
                  <a:moveTo>
                    <a:pt x="881" y="1301"/>
                  </a:moveTo>
                  <a:lnTo>
                    <a:pt x="861" y="1329"/>
                  </a:lnTo>
                  <a:lnTo>
                    <a:pt x="839" y="1356"/>
                  </a:lnTo>
                  <a:lnTo>
                    <a:pt x="1175" y="1605"/>
                  </a:lnTo>
                  <a:lnTo>
                    <a:pt x="1195" y="1577"/>
                  </a:lnTo>
                  <a:lnTo>
                    <a:pt x="1217" y="1550"/>
                  </a:lnTo>
                  <a:lnTo>
                    <a:pt x="881" y="1301"/>
                  </a:lnTo>
                  <a:close/>
                  <a:moveTo>
                    <a:pt x="1768" y="1269"/>
                  </a:moveTo>
                  <a:lnTo>
                    <a:pt x="1686" y="1380"/>
                  </a:lnTo>
                  <a:lnTo>
                    <a:pt x="1796" y="1462"/>
                  </a:lnTo>
                  <a:lnTo>
                    <a:pt x="1880" y="1352"/>
                  </a:lnTo>
                  <a:lnTo>
                    <a:pt x="1768" y="1269"/>
                  </a:lnTo>
                  <a:close/>
                  <a:moveTo>
                    <a:pt x="1267" y="554"/>
                  </a:moveTo>
                  <a:lnTo>
                    <a:pt x="853" y="1108"/>
                  </a:lnTo>
                  <a:lnTo>
                    <a:pt x="867" y="1118"/>
                  </a:lnTo>
                  <a:lnTo>
                    <a:pt x="867" y="1119"/>
                  </a:lnTo>
                  <a:lnTo>
                    <a:pt x="1409" y="1521"/>
                  </a:lnTo>
                  <a:lnTo>
                    <a:pt x="1525" y="1365"/>
                  </a:lnTo>
                  <a:lnTo>
                    <a:pt x="1528" y="1358"/>
                  </a:lnTo>
                  <a:lnTo>
                    <a:pt x="1532" y="1352"/>
                  </a:lnTo>
                  <a:lnTo>
                    <a:pt x="1698" y="1130"/>
                  </a:lnTo>
                  <a:lnTo>
                    <a:pt x="1702" y="1125"/>
                  </a:lnTo>
                  <a:lnTo>
                    <a:pt x="1708" y="1120"/>
                  </a:lnTo>
                  <a:lnTo>
                    <a:pt x="1822" y="966"/>
                  </a:lnTo>
                  <a:lnTo>
                    <a:pt x="1267" y="554"/>
                  </a:lnTo>
                  <a:close/>
                  <a:moveTo>
                    <a:pt x="1500" y="468"/>
                  </a:moveTo>
                  <a:lnTo>
                    <a:pt x="1491" y="482"/>
                  </a:lnTo>
                  <a:lnTo>
                    <a:pt x="1481" y="498"/>
                  </a:lnTo>
                  <a:lnTo>
                    <a:pt x="1459" y="524"/>
                  </a:lnTo>
                  <a:lnTo>
                    <a:pt x="1794" y="774"/>
                  </a:lnTo>
                  <a:lnTo>
                    <a:pt x="1813" y="745"/>
                  </a:lnTo>
                  <a:lnTo>
                    <a:pt x="1836" y="719"/>
                  </a:lnTo>
                  <a:lnTo>
                    <a:pt x="1500" y="468"/>
                  </a:lnTo>
                  <a:close/>
                  <a:moveTo>
                    <a:pt x="1556" y="166"/>
                  </a:moveTo>
                  <a:lnTo>
                    <a:pt x="1473" y="276"/>
                  </a:lnTo>
                  <a:lnTo>
                    <a:pt x="1487" y="286"/>
                  </a:lnTo>
                  <a:lnTo>
                    <a:pt x="1487" y="286"/>
                  </a:lnTo>
                  <a:lnTo>
                    <a:pt x="2028" y="689"/>
                  </a:lnTo>
                  <a:lnTo>
                    <a:pt x="2110" y="578"/>
                  </a:lnTo>
                  <a:lnTo>
                    <a:pt x="1556" y="166"/>
                  </a:lnTo>
                  <a:close/>
                  <a:moveTo>
                    <a:pt x="1550" y="0"/>
                  </a:moveTo>
                  <a:lnTo>
                    <a:pt x="1567" y="5"/>
                  </a:lnTo>
                  <a:lnTo>
                    <a:pt x="1583" y="13"/>
                  </a:lnTo>
                  <a:lnTo>
                    <a:pt x="2249" y="509"/>
                  </a:lnTo>
                  <a:lnTo>
                    <a:pt x="2262" y="521"/>
                  </a:lnTo>
                  <a:lnTo>
                    <a:pt x="2271" y="537"/>
                  </a:lnTo>
                  <a:lnTo>
                    <a:pt x="2276" y="554"/>
                  </a:lnTo>
                  <a:lnTo>
                    <a:pt x="2276" y="572"/>
                  </a:lnTo>
                  <a:lnTo>
                    <a:pt x="2272" y="589"/>
                  </a:lnTo>
                  <a:lnTo>
                    <a:pt x="2263" y="605"/>
                  </a:lnTo>
                  <a:lnTo>
                    <a:pt x="2098" y="827"/>
                  </a:lnTo>
                  <a:lnTo>
                    <a:pt x="2086" y="839"/>
                  </a:lnTo>
                  <a:lnTo>
                    <a:pt x="2073" y="847"/>
                  </a:lnTo>
                  <a:lnTo>
                    <a:pt x="2058" y="853"/>
                  </a:lnTo>
                  <a:lnTo>
                    <a:pt x="2042" y="854"/>
                  </a:lnTo>
                  <a:lnTo>
                    <a:pt x="2028" y="853"/>
                  </a:lnTo>
                  <a:lnTo>
                    <a:pt x="2014" y="848"/>
                  </a:lnTo>
                  <a:lnTo>
                    <a:pt x="2001" y="841"/>
                  </a:lnTo>
                  <a:lnTo>
                    <a:pt x="1948" y="802"/>
                  </a:lnTo>
                  <a:lnTo>
                    <a:pt x="1942" y="807"/>
                  </a:lnTo>
                  <a:lnTo>
                    <a:pt x="1934" y="816"/>
                  </a:lnTo>
                  <a:lnTo>
                    <a:pt x="1925" y="827"/>
                  </a:lnTo>
                  <a:lnTo>
                    <a:pt x="1916" y="840"/>
                  </a:lnTo>
                  <a:lnTo>
                    <a:pt x="1910" y="850"/>
                  </a:lnTo>
                  <a:lnTo>
                    <a:pt x="1907" y="857"/>
                  </a:lnTo>
                  <a:lnTo>
                    <a:pt x="1959" y="897"/>
                  </a:lnTo>
                  <a:lnTo>
                    <a:pt x="1972" y="909"/>
                  </a:lnTo>
                  <a:lnTo>
                    <a:pt x="1982" y="925"/>
                  </a:lnTo>
                  <a:lnTo>
                    <a:pt x="1987" y="942"/>
                  </a:lnTo>
                  <a:lnTo>
                    <a:pt x="1988" y="960"/>
                  </a:lnTo>
                  <a:lnTo>
                    <a:pt x="1983" y="977"/>
                  </a:lnTo>
                  <a:lnTo>
                    <a:pt x="1973" y="993"/>
                  </a:lnTo>
                  <a:lnTo>
                    <a:pt x="1851" y="1158"/>
                  </a:lnTo>
                  <a:lnTo>
                    <a:pt x="2007" y="1274"/>
                  </a:lnTo>
                  <a:lnTo>
                    <a:pt x="2013" y="1277"/>
                  </a:lnTo>
                  <a:lnTo>
                    <a:pt x="2018" y="1281"/>
                  </a:lnTo>
                  <a:lnTo>
                    <a:pt x="2024" y="1286"/>
                  </a:lnTo>
                  <a:lnTo>
                    <a:pt x="2028" y="1290"/>
                  </a:lnTo>
                  <a:lnTo>
                    <a:pt x="3117" y="2100"/>
                  </a:lnTo>
                  <a:lnTo>
                    <a:pt x="3123" y="2103"/>
                  </a:lnTo>
                  <a:lnTo>
                    <a:pt x="3128" y="2106"/>
                  </a:lnTo>
                  <a:lnTo>
                    <a:pt x="3134" y="2111"/>
                  </a:lnTo>
                  <a:lnTo>
                    <a:pt x="3138" y="2115"/>
                  </a:lnTo>
                  <a:lnTo>
                    <a:pt x="3237" y="2188"/>
                  </a:lnTo>
                  <a:lnTo>
                    <a:pt x="3261" y="2208"/>
                  </a:lnTo>
                  <a:lnTo>
                    <a:pt x="3280" y="2231"/>
                  </a:lnTo>
                  <a:lnTo>
                    <a:pt x="3296" y="2256"/>
                  </a:lnTo>
                  <a:lnTo>
                    <a:pt x="3308" y="2283"/>
                  </a:lnTo>
                  <a:lnTo>
                    <a:pt x="3316" y="2311"/>
                  </a:lnTo>
                  <a:lnTo>
                    <a:pt x="3320" y="2339"/>
                  </a:lnTo>
                  <a:lnTo>
                    <a:pt x="3320" y="2368"/>
                  </a:lnTo>
                  <a:lnTo>
                    <a:pt x="3317" y="2397"/>
                  </a:lnTo>
                  <a:lnTo>
                    <a:pt x="3309" y="2425"/>
                  </a:lnTo>
                  <a:lnTo>
                    <a:pt x="3296" y="2452"/>
                  </a:lnTo>
                  <a:lnTo>
                    <a:pt x="3280" y="2479"/>
                  </a:lnTo>
                  <a:lnTo>
                    <a:pt x="3259" y="2503"/>
                  </a:lnTo>
                  <a:lnTo>
                    <a:pt x="3233" y="2524"/>
                  </a:lnTo>
                  <a:lnTo>
                    <a:pt x="3206" y="2540"/>
                  </a:lnTo>
                  <a:lnTo>
                    <a:pt x="3177" y="2552"/>
                  </a:lnTo>
                  <a:lnTo>
                    <a:pt x="3146" y="2560"/>
                  </a:lnTo>
                  <a:lnTo>
                    <a:pt x="3114" y="2562"/>
                  </a:lnTo>
                  <a:lnTo>
                    <a:pt x="3113" y="2562"/>
                  </a:lnTo>
                  <a:lnTo>
                    <a:pt x="3079" y="2560"/>
                  </a:lnTo>
                  <a:lnTo>
                    <a:pt x="3048" y="2552"/>
                  </a:lnTo>
                  <a:lnTo>
                    <a:pt x="3018" y="2539"/>
                  </a:lnTo>
                  <a:lnTo>
                    <a:pt x="2989" y="2521"/>
                  </a:lnTo>
                  <a:lnTo>
                    <a:pt x="1603" y="1491"/>
                  </a:lnTo>
                  <a:lnTo>
                    <a:pt x="1478" y="1658"/>
                  </a:lnTo>
                  <a:lnTo>
                    <a:pt x="1467" y="1670"/>
                  </a:lnTo>
                  <a:lnTo>
                    <a:pt x="1453" y="1680"/>
                  </a:lnTo>
                  <a:lnTo>
                    <a:pt x="1438" y="1685"/>
                  </a:lnTo>
                  <a:lnTo>
                    <a:pt x="1423" y="1687"/>
                  </a:lnTo>
                  <a:lnTo>
                    <a:pt x="1408" y="1685"/>
                  </a:lnTo>
                  <a:lnTo>
                    <a:pt x="1395" y="1681"/>
                  </a:lnTo>
                  <a:lnTo>
                    <a:pt x="1382" y="1672"/>
                  </a:lnTo>
                  <a:lnTo>
                    <a:pt x="1328" y="1633"/>
                  </a:lnTo>
                  <a:lnTo>
                    <a:pt x="1322" y="1639"/>
                  </a:lnTo>
                  <a:lnTo>
                    <a:pt x="1315" y="1647"/>
                  </a:lnTo>
                  <a:lnTo>
                    <a:pt x="1305" y="1659"/>
                  </a:lnTo>
                  <a:lnTo>
                    <a:pt x="1297" y="1671"/>
                  </a:lnTo>
                  <a:lnTo>
                    <a:pt x="1291" y="1682"/>
                  </a:lnTo>
                  <a:lnTo>
                    <a:pt x="1287" y="1689"/>
                  </a:lnTo>
                  <a:lnTo>
                    <a:pt x="1340" y="1728"/>
                  </a:lnTo>
                  <a:lnTo>
                    <a:pt x="1354" y="1741"/>
                  </a:lnTo>
                  <a:lnTo>
                    <a:pt x="1363" y="1756"/>
                  </a:lnTo>
                  <a:lnTo>
                    <a:pt x="1368" y="1773"/>
                  </a:lnTo>
                  <a:lnTo>
                    <a:pt x="1368" y="1791"/>
                  </a:lnTo>
                  <a:lnTo>
                    <a:pt x="1364" y="1809"/>
                  </a:lnTo>
                  <a:lnTo>
                    <a:pt x="1355" y="1824"/>
                  </a:lnTo>
                  <a:lnTo>
                    <a:pt x="1268" y="1941"/>
                  </a:lnTo>
                  <a:lnTo>
                    <a:pt x="1868" y="1941"/>
                  </a:lnTo>
                  <a:lnTo>
                    <a:pt x="1886" y="1944"/>
                  </a:lnTo>
                  <a:lnTo>
                    <a:pt x="1903" y="1951"/>
                  </a:lnTo>
                  <a:lnTo>
                    <a:pt x="1917" y="1961"/>
                  </a:lnTo>
                  <a:lnTo>
                    <a:pt x="1928" y="1975"/>
                  </a:lnTo>
                  <a:lnTo>
                    <a:pt x="1934" y="1992"/>
                  </a:lnTo>
                  <a:lnTo>
                    <a:pt x="1937" y="2010"/>
                  </a:lnTo>
                  <a:lnTo>
                    <a:pt x="1937" y="2148"/>
                  </a:lnTo>
                  <a:lnTo>
                    <a:pt x="2007" y="2148"/>
                  </a:lnTo>
                  <a:lnTo>
                    <a:pt x="2025" y="2150"/>
                  </a:lnTo>
                  <a:lnTo>
                    <a:pt x="2041" y="2157"/>
                  </a:lnTo>
                  <a:lnTo>
                    <a:pt x="2055" y="2168"/>
                  </a:lnTo>
                  <a:lnTo>
                    <a:pt x="2066" y="2182"/>
                  </a:lnTo>
                  <a:lnTo>
                    <a:pt x="2073" y="2198"/>
                  </a:lnTo>
                  <a:lnTo>
                    <a:pt x="2075" y="2216"/>
                  </a:lnTo>
                  <a:lnTo>
                    <a:pt x="2075" y="2494"/>
                  </a:lnTo>
                  <a:lnTo>
                    <a:pt x="2073" y="2512"/>
                  </a:lnTo>
                  <a:lnTo>
                    <a:pt x="2066" y="2528"/>
                  </a:lnTo>
                  <a:lnTo>
                    <a:pt x="2055" y="2542"/>
                  </a:lnTo>
                  <a:lnTo>
                    <a:pt x="2041" y="2553"/>
                  </a:lnTo>
                  <a:lnTo>
                    <a:pt x="2025" y="2560"/>
                  </a:lnTo>
                  <a:lnTo>
                    <a:pt x="2007" y="2562"/>
                  </a:lnTo>
                  <a:lnTo>
                    <a:pt x="69" y="2562"/>
                  </a:lnTo>
                  <a:lnTo>
                    <a:pt x="50" y="2560"/>
                  </a:lnTo>
                  <a:lnTo>
                    <a:pt x="34" y="2553"/>
                  </a:lnTo>
                  <a:lnTo>
                    <a:pt x="20" y="2542"/>
                  </a:lnTo>
                  <a:lnTo>
                    <a:pt x="9" y="2528"/>
                  </a:lnTo>
                  <a:lnTo>
                    <a:pt x="2" y="2512"/>
                  </a:lnTo>
                  <a:lnTo>
                    <a:pt x="0" y="2494"/>
                  </a:lnTo>
                  <a:lnTo>
                    <a:pt x="0" y="2216"/>
                  </a:lnTo>
                  <a:lnTo>
                    <a:pt x="2" y="2198"/>
                  </a:lnTo>
                  <a:lnTo>
                    <a:pt x="9" y="2182"/>
                  </a:lnTo>
                  <a:lnTo>
                    <a:pt x="20" y="2168"/>
                  </a:lnTo>
                  <a:lnTo>
                    <a:pt x="34" y="2157"/>
                  </a:lnTo>
                  <a:lnTo>
                    <a:pt x="50" y="2150"/>
                  </a:lnTo>
                  <a:lnTo>
                    <a:pt x="69" y="2148"/>
                  </a:lnTo>
                  <a:lnTo>
                    <a:pt x="138" y="2148"/>
                  </a:lnTo>
                  <a:lnTo>
                    <a:pt x="138" y="2010"/>
                  </a:lnTo>
                  <a:lnTo>
                    <a:pt x="141" y="1992"/>
                  </a:lnTo>
                  <a:lnTo>
                    <a:pt x="148" y="1975"/>
                  </a:lnTo>
                  <a:lnTo>
                    <a:pt x="159" y="1961"/>
                  </a:lnTo>
                  <a:lnTo>
                    <a:pt x="173" y="1951"/>
                  </a:lnTo>
                  <a:lnTo>
                    <a:pt x="189" y="1944"/>
                  </a:lnTo>
                  <a:lnTo>
                    <a:pt x="207" y="1941"/>
                  </a:lnTo>
                  <a:lnTo>
                    <a:pt x="932" y="1941"/>
                  </a:lnTo>
                  <a:lnTo>
                    <a:pt x="427" y="1566"/>
                  </a:lnTo>
                  <a:lnTo>
                    <a:pt x="413" y="1553"/>
                  </a:lnTo>
                  <a:lnTo>
                    <a:pt x="404" y="1537"/>
                  </a:lnTo>
                  <a:lnTo>
                    <a:pt x="400" y="1520"/>
                  </a:lnTo>
                  <a:lnTo>
                    <a:pt x="399" y="1503"/>
                  </a:lnTo>
                  <a:lnTo>
                    <a:pt x="404" y="1486"/>
                  </a:lnTo>
                  <a:lnTo>
                    <a:pt x="413" y="1468"/>
                  </a:lnTo>
                  <a:lnTo>
                    <a:pt x="578" y="1247"/>
                  </a:lnTo>
                  <a:lnTo>
                    <a:pt x="590" y="1234"/>
                  </a:lnTo>
                  <a:lnTo>
                    <a:pt x="606" y="1225"/>
                  </a:lnTo>
                  <a:lnTo>
                    <a:pt x="623" y="1220"/>
                  </a:lnTo>
                  <a:lnTo>
                    <a:pt x="641" y="1220"/>
                  </a:lnTo>
                  <a:lnTo>
                    <a:pt x="658" y="1224"/>
                  </a:lnTo>
                  <a:lnTo>
                    <a:pt x="674" y="1233"/>
                  </a:lnTo>
                  <a:lnTo>
                    <a:pt x="727" y="1272"/>
                  </a:lnTo>
                  <a:lnTo>
                    <a:pt x="733" y="1266"/>
                  </a:lnTo>
                  <a:lnTo>
                    <a:pt x="741" y="1258"/>
                  </a:lnTo>
                  <a:lnTo>
                    <a:pt x="751" y="1246"/>
                  </a:lnTo>
                  <a:lnTo>
                    <a:pt x="759" y="1234"/>
                  </a:lnTo>
                  <a:lnTo>
                    <a:pt x="765" y="1224"/>
                  </a:lnTo>
                  <a:lnTo>
                    <a:pt x="768" y="1216"/>
                  </a:lnTo>
                  <a:lnTo>
                    <a:pt x="716" y="1178"/>
                  </a:lnTo>
                  <a:lnTo>
                    <a:pt x="702" y="1165"/>
                  </a:lnTo>
                  <a:lnTo>
                    <a:pt x="693" y="1150"/>
                  </a:lnTo>
                  <a:lnTo>
                    <a:pt x="688" y="1132"/>
                  </a:lnTo>
                  <a:lnTo>
                    <a:pt x="688" y="1114"/>
                  </a:lnTo>
                  <a:lnTo>
                    <a:pt x="692" y="1097"/>
                  </a:lnTo>
                  <a:lnTo>
                    <a:pt x="701" y="1080"/>
                  </a:lnTo>
                  <a:lnTo>
                    <a:pt x="1197" y="416"/>
                  </a:lnTo>
                  <a:lnTo>
                    <a:pt x="1210" y="403"/>
                  </a:lnTo>
                  <a:lnTo>
                    <a:pt x="1225" y="393"/>
                  </a:lnTo>
                  <a:lnTo>
                    <a:pt x="1243" y="389"/>
                  </a:lnTo>
                  <a:lnTo>
                    <a:pt x="1261" y="388"/>
                  </a:lnTo>
                  <a:lnTo>
                    <a:pt x="1278" y="393"/>
                  </a:lnTo>
                  <a:lnTo>
                    <a:pt x="1294" y="401"/>
                  </a:lnTo>
                  <a:lnTo>
                    <a:pt x="1347" y="440"/>
                  </a:lnTo>
                  <a:lnTo>
                    <a:pt x="1353" y="435"/>
                  </a:lnTo>
                  <a:lnTo>
                    <a:pt x="1361" y="427"/>
                  </a:lnTo>
                  <a:lnTo>
                    <a:pt x="1370" y="415"/>
                  </a:lnTo>
                  <a:lnTo>
                    <a:pt x="1370" y="415"/>
                  </a:lnTo>
                  <a:lnTo>
                    <a:pt x="1371" y="413"/>
                  </a:lnTo>
                  <a:lnTo>
                    <a:pt x="1373" y="412"/>
                  </a:lnTo>
                  <a:lnTo>
                    <a:pt x="1374" y="410"/>
                  </a:lnTo>
                  <a:lnTo>
                    <a:pt x="1374" y="409"/>
                  </a:lnTo>
                  <a:lnTo>
                    <a:pt x="1375" y="408"/>
                  </a:lnTo>
                  <a:lnTo>
                    <a:pt x="1376" y="406"/>
                  </a:lnTo>
                  <a:lnTo>
                    <a:pt x="1377" y="405"/>
                  </a:lnTo>
                  <a:lnTo>
                    <a:pt x="1378" y="404"/>
                  </a:lnTo>
                  <a:lnTo>
                    <a:pt x="1379" y="403"/>
                  </a:lnTo>
                  <a:lnTo>
                    <a:pt x="1380" y="401"/>
                  </a:lnTo>
                  <a:lnTo>
                    <a:pt x="1380" y="400"/>
                  </a:lnTo>
                  <a:lnTo>
                    <a:pt x="1381" y="399"/>
                  </a:lnTo>
                  <a:lnTo>
                    <a:pt x="1382" y="398"/>
                  </a:lnTo>
                  <a:lnTo>
                    <a:pt x="1382" y="397"/>
                  </a:lnTo>
                  <a:lnTo>
                    <a:pt x="1383" y="395"/>
                  </a:lnTo>
                  <a:lnTo>
                    <a:pt x="1384" y="394"/>
                  </a:lnTo>
                  <a:lnTo>
                    <a:pt x="1384" y="393"/>
                  </a:lnTo>
                  <a:lnTo>
                    <a:pt x="1385" y="392"/>
                  </a:lnTo>
                  <a:lnTo>
                    <a:pt x="1386" y="391"/>
                  </a:lnTo>
                  <a:lnTo>
                    <a:pt x="1386" y="389"/>
                  </a:lnTo>
                  <a:lnTo>
                    <a:pt x="1387" y="388"/>
                  </a:lnTo>
                  <a:lnTo>
                    <a:pt x="1387" y="387"/>
                  </a:lnTo>
                  <a:lnTo>
                    <a:pt x="1387" y="386"/>
                  </a:lnTo>
                  <a:lnTo>
                    <a:pt x="1388" y="385"/>
                  </a:lnTo>
                  <a:lnTo>
                    <a:pt x="1335" y="346"/>
                  </a:lnTo>
                  <a:lnTo>
                    <a:pt x="1322" y="334"/>
                  </a:lnTo>
                  <a:lnTo>
                    <a:pt x="1313" y="318"/>
                  </a:lnTo>
                  <a:lnTo>
                    <a:pt x="1308" y="301"/>
                  </a:lnTo>
                  <a:lnTo>
                    <a:pt x="1307" y="282"/>
                  </a:lnTo>
                  <a:lnTo>
                    <a:pt x="1312" y="265"/>
                  </a:lnTo>
                  <a:lnTo>
                    <a:pt x="1321" y="249"/>
                  </a:lnTo>
                  <a:lnTo>
                    <a:pt x="1486" y="27"/>
                  </a:lnTo>
                  <a:lnTo>
                    <a:pt x="1498" y="15"/>
                  </a:lnTo>
                  <a:lnTo>
                    <a:pt x="1514" y="5"/>
                  </a:lnTo>
                  <a:lnTo>
                    <a:pt x="1532" y="0"/>
                  </a:lnTo>
                  <a:lnTo>
                    <a:pt x="15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7" name="Freeform 6"/>
          <p:cNvSpPr>
            <a:spLocks noEditPoints="1"/>
          </p:cNvSpPr>
          <p:nvPr/>
        </p:nvSpPr>
        <p:spPr bwMode="auto">
          <a:xfrm>
            <a:off x="5524901" y="2281195"/>
            <a:ext cx="361569" cy="395621"/>
          </a:xfrm>
          <a:custGeom>
            <a:avLst/>
            <a:gdLst>
              <a:gd name="T0" fmla="*/ 2315 w 3171"/>
              <a:gd name="T1" fmla="*/ 2843 h 3321"/>
              <a:gd name="T2" fmla="*/ 3023 w 3171"/>
              <a:gd name="T3" fmla="*/ 2939 h 3321"/>
              <a:gd name="T4" fmla="*/ 2809 w 3171"/>
              <a:gd name="T5" fmla="*/ 2759 h 3321"/>
              <a:gd name="T6" fmla="*/ 2487 w 3171"/>
              <a:gd name="T7" fmla="*/ 2629 h 3321"/>
              <a:gd name="T8" fmla="*/ 515 w 3171"/>
              <a:gd name="T9" fmla="*/ 2703 h 3321"/>
              <a:gd name="T10" fmla="*/ 216 w 3171"/>
              <a:gd name="T11" fmla="*/ 2828 h 3321"/>
              <a:gd name="T12" fmla="*/ 897 w 3171"/>
              <a:gd name="T13" fmla="*/ 2900 h 3321"/>
              <a:gd name="T14" fmla="*/ 1784 w 3171"/>
              <a:gd name="T15" fmla="*/ 3045 h 3321"/>
              <a:gd name="T16" fmla="*/ 2165 w 3171"/>
              <a:gd name="T17" fmla="*/ 2370 h 3321"/>
              <a:gd name="T18" fmla="*/ 1013 w 3171"/>
              <a:gd name="T19" fmla="*/ 2809 h 3321"/>
              <a:gd name="T20" fmla="*/ 1803 w 3171"/>
              <a:gd name="T21" fmla="*/ 2438 h 3321"/>
              <a:gd name="T22" fmla="*/ 1403 w 3171"/>
              <a:gd name="T23" fmla="*/ 2455 h 3321"/>
              <a:gd name="T24" fmla="*/ 1549 w 3171"/>
              <a:gd name="T25" fmla="*/ 2512 h 3321"/>
              <a:gd name="T26" fmla="*/ 1587 w 3171"/>
              <a:gd name="T27" fmla="*/ 2499 h 3321"/>
              <a:gd name="T28" fmla="*/ 1632 w 3171"/>
              <a:gd name="T29" fmla="*/ 2512 h 3321"/>
              <a:gd name="T30" fmla="*/ 859 w 3171"/>
              <a:gd name="T31" fmla="*/ 1592 h 3321"/>
              <a:gd name="T32" fmla="*/ 1215 w 3171"/>
              <a:gd name="T33" fmla="*/ 2167 h 3321"/>
              <a:gd name="T34" fmla="*/ 1585 w 3171"/>
              <a:gd name="T35" fmla="*/ 2358 h 3321"/>
              <a:gd name="T36" fmla="*/ 1956 w 3171"/>
              <a:gd name="T37" fmla="*/ 2167 h 3321"/>
              <a:gd name="T38" fmla="*/ 2312 w 3171"/>
              <a:gd name="T39" fmla="*/ 1592 h 3321"/>
              <a:gd name="T40" fmla="*/ 2159 w 3171"/>
              <a:gd name="T41" fmla="*/ 1314 h 3321"/>
              <a:gd name="T42" fmla="*/ 2121 w 3171"/>
              <a:gd name="T43" fmla="*/ 1177 h 3321"/>
              <a:gd name="T44" fmla="*/ 1217 w 3171"/>
              <a:gd name="T45" fmla="*/ 786 h 3321"/>
              <a:gd name="T46" fmla="*/ 922 w 3171"/>
              <a:gd name="T47" fmla="*/ 927 h 3321"/>
              <a:gd name="T48" fmla="*/ 2151 w 3171"/>
              <a:gd name="T49" fmla="*/ 857 h 3321"/>
              <a:gd name="T50" fmla="*/ 1726 w 3171"/>
              <a:gd name="T51" fmla="*/ 751 h 3321"/>
              <a:gd name="T52" fmla="*/ 1521 w 3171"/>
              <a:gd name="T53" fmla="*/ 417 h 3321"/>
              <a:gd name="T54" fmla="*/ 1640 w 3171"/>
              <a:gd name="T55" fmla="*/ 465 h 3321"/>
              <a:gd name="T56" fmla="*/ 1591 w 3171"/>
              <a:gd name="T57" fmla="*/ 347 h 3321"/>
              <a:gd name="T58" fmla="*/ 1051 w 3171"/>
              <a:gd name="T59" fmla="*/ 270 h 3321"/>
              <a:gd name="T60" fmla="*/ 706 w 3171"/>
              <a:gd name="T61" fmla="*/ 609 h 3321"/>
              <a:gd name="T62" fmla="*/ 758 w 3171"/>
              <a:gd name="T63" fmla="*/ 901 h 3321"/>
              <a:gd name="T64" fmla="*/ 996 w 3171"/>
              <a:gd name="T65" fmla="*/ 717 h 3321"/>
              <a:gd name="T66" fmla="*/ 1513 w 3171"/>
              <a:gd name="T67" fmla="*/ 609 h 3321"/>
              <a:gd name="T68" fmla="*/ 1386 w 3171"/>
              <a:gd name="T69" fmla="*/ 382 h 3321"/>
              <a:gd name="T70" fmla="*/ 1591 w 3171"/>
              <a:gd name="T71" fmla="*/ 209 h 3321"/>
              <a:gd name="T72" fmla="*/ 1796 w 3171"/>
              <a:gd name="T73" fmla="*/ 382 h 3321"/>
              <a:gd name="T74" fmla="*/ 1667 w 3171"/>
              <a:gd name="T75" fmla="*/ 610 h 3321"/>
              <a:gd name="T76" fmla="*/ 2196 w 3171"/>
              <a:gd name="T77" fmla="*/ 726 h 3321"/>
              <a:gd name="T78" fmla="*/ 2438 w 3171"/>
              <a:gd name="T79" fmla="*/ 872 h 3321"/>
              <a:gd name="T80" fmla="*/ 2446 w 3171"/>
              <a:gd name="T81" fmla="*/ 569 h 3321"/>
              <a:gd name="T82" fmla="*/ 2058 w 3171"/>
              <a:gd name="T83" fmla="*/ 241 h 3321"/>
              <a:gd name="T84" fmla="*/ 1665 w 3171"/>
              <a:gd name="T85" fmla="*/ 3 h 3321"/>
              <a:gd name="T86" fmla="*/ 2314 w 3171"/>
              <a:gd name="T87" fmla="*/ 227 h 3321"/>
              <a:gd name="T88" fmla="*/ 2618 w 3171"/>
              <a:gd name="T89" fmla="*/ 637 h 3321"/>
              <a:gd name="T90" fmla="*/ 2488 w 3171"/>
              <a:gd name="T91" fmla="*/ 1022 h 3321"/>
              <a:gd name="T92" fmla="*/ 2475 w 3171"/>
              <a:gd name="T93" fmla="*/ 1310 h 3321"/>
              <a:gd name="T94" fmla="*/ 2310 w 3171"/>
              <a:gd name="T95" fmla="*/ 1948 h 3321"/>
              <a:gd name="T96" fmla="*/ 2637 w 3171"/>
              <a:gd name="T97" fmla="*/ 2541 h 3321"/>
              <a:gd name="T98" fmla="*/ 2909 w 3171"/>
              <a:gd name="T99" fmla="*/ 2645 h 3321"/>
              <a:gd name="T100" fmla="*/ 3161 w 3171"/>
              <a:gd name="T101" fmla="*/ 2917 h 3321"/>
              <a:gd name="T102" fmla="*/ 39 w 3171"/>
              <a:gd name="T103" fmla="*/ 2837 h 3321"/>
              <a:gd name="T104" fmla="*/ 321 w 3171"/>
              <a:gd name="T105" fmla="*/ 2628 h 3321"/>
              <a:gd name="T106" fmla="*/ 579 w 3171"/>
              <a:gd name="T107" fmla="*/ 2522 h 3321"/>
              <a:gd name="T108" fmla="*/ 792 w 3171"/>
              <a:gd name="T109" fmla="*/ 1816 h 3321"/>
              <a:gd name="T110" fmla="*/ 713 w 3171"/>
              <a:gd name="T111" fmla="*/ 1167 h 3321"/>
              <a:gd name="T112" fmla="*/ 593 w 3171"/>
              <a:gd name="T113" fmla="*/ 908 h 3321"/>
              <a:gd name="T114" fmla="*/ 604 w 3171"/>
              <a:gd name="T115" fmla="*/ 502 h 3321"/>
              <a:gd name="T116" fmla="*/ 1054 w 3171"/>
              <a:gd name="T117" fmla="*/ 114 h 3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171" h="3321">
                <a:moveTo>
                  <a:pt x="1591" y="2654"/>
                </a:moveTo>
                <a:lnTo>
                  <a:pt x="1410" y="2788"/>
                </a:lnTo>
                <a:lnTo>
                  <a:pt x="1591" y="3106"/>
                </a:lnTo>
                <a:lnTo>
                  <a:pt x="1771" y="2788"/>
                </a:lnTo>
                <a:lnTo>
                  <a:pt x="1591" y="2654"/>
                </a:lnTo>
                <a:close/>
                <a:moveTo>
                  <a:pt x="2428" y="2604"/>
                </a:moveTo>
                <a:lnTo>
                  <a:pt x="2286" y="2713"/>
                </a:lnTo>
                <a:lnTo>
                  <a:pt x="2313" y="2825"/>
                </a:lnTo>
                <a:lnTo>
                  <a:pt x="2315" y="2843"/>
                </a:lnTo>
                <a:lnTo>
                  <a:pt x="2313" y="2860"/>
                </a:lnTo>
                <a:lnTo>
                  <a:pt x="2306" y="2875"/>
                </a:lnTo>
                <a:lnTo>
                  <a:pt x="2296" y="2889"/>
                </a:lnTo>
                <a:lnTo>
                  <a:pt x="2282" y="2900"/>
                </a:lnTo>
                <a:lnTo>
                  <a:pt x="1825" y="3182"/>
                </a:lnTo>
                <a:lnTo>
                  <a:pt x="3032" y="3182"/>
                </a:lnTo>
                <a:lnTo>
                  <a:pt x="3032" y="3005"/>
                </a:lnTo>
                <a:lnTo>
                  <a:pt x="3030" y="2971"/>
                </a:lnTo>
                <a:lnTo>
                  <a:pt x="3023" y="2939"/>
                </a:lnTo>
                <a:lnTo>
                  <a:pt x="3012" y="2907"/>
                </a:lnTo>
                <a:lnTo>
                  <a:pt x="2996" y="2878"/>
                </a:lnTo>
                <a:lnTo>
                  <a:pt x="2977" y="2851"/>
                </a:lnTo>
                <a:lnTo>
                  <a:pt x="2955" y="2828"/>
                </a:lnTo>
                <a:lnTo>
                  <a:pt x="2929" y="2807"/>
                </a:lnTo>
                <a:lnTo>
                  <a:pt x="2899" y="2790"/>
                </a:lnTo>
                <a:lnTo>
                  <a:pt x="2868" y="2777"/>
                </a:lnTo>
                <a:lnTo>
                  <a:pt x="2860" y="2775"/>
                </a:lnTo>
                <a:lnTo>
                  <a:pt x="2809" y="2759"/>
                </a:lnTo>
                <a:lnTo>
                  <a:pt x="2763" y="2744"/>
                </a:lnTo>
                <a:lnTo>
                  <a:pt x="2722" y="2730"/>
                </a:lnTo>
                <a:lnTo>
                  <a:pt x="2687" y="2716"/>
                </a:lnTo>
                <a:lnTo>
                  <a:pt x="2656" y="2703"/>
                </a:lnTo>
                <a:lnTo>
                  <a:pt x="2628" y="2690"/>
                </a:lnTo>
                <a:lnTo>
                  <a:pt x="2603" y="2678"/>
                </a:lnTo>
                <a:lnTo>
                  <a:pt x="2571" y="2663"/>
                </a:lnTo>
                <a:lnTo>
                  <a:pt x="2542" y="2651"/>
                </a:lnTo>
                <a:lnTo>
                  <a:pt x="2487" y="2629"/>
                </a:lnTo>
                <a:lnTo>
                  <a:pt x="2428" y="2604"/>
                </a:lnTo>
                <a:close/>
                <a:moveTo>
                  <a:pt x="748" y="2601"/>
                </a:moveTo>
                <a:lnTo>
                  <a:pt x="707" y="2620"/>
                </a:lnTo>
                <a:lnTo>
                  <a:pt x="667" y="2636"/>
                </a:lnTo>
                <a:lnTo>
                  <a:pt x="629" y="2651"/>
                </a:lnTo>
                <a:lnTo>
                  <a:pt x="600" y="2663"/>
                </a:lnTo>
                <a:lnTo>
                  <a:pt x="568" y="2678"/>
                </a:lnTo>
                <a:lnTo>
                  <a:pt x="542" y="2690"/>
                </a:lnTo>
                <a:lnTo>
                  <a:pt x="515" y="2703"/>
                </a:lnTo>
                <a:lnTo>
                  <a:pt x="483" y="2716"/>
                </a:lnTo>
                <a:lnTo>
                  <a:pt x="448" y="2730"/>
                </a:lnTo>
                <a:lnTo>
                  <a:pt x="407" y="2744"/>
                </a:lnTo>
                <a:lnTo>
                  <a:pt x="362" y="2759"/>
                </a:lnTo>
                <a:lnTo>
                  <a:pt x="310" y="2775"/>
                </a:lnTo>
                <a:lnTo>
                  <a:pt x="303" y="2777"/>
                </a:lnTo>
                <a:lnTo>
                  <a:pt x="271" y="2790"/>
                </a:lnTo>
                <a:lnTo>
                  <a:pt x="242" y="2807"/>
                </a:lnTo>
                <a:lnTo>
                  <a:pt x="216" y="2828"/>
                </a:lnTo>
                <a:lnTo>
                  <a:pt x="193" y="2851"/>
                </a:lnTo>
                <a:lnTo>
                  <a:pt x="174" y="2878"/>
                </a:lnTo>
                <a:lnTo>
                  <a:pt x="159" y="2907"/>
                </a:lnTo>
                <a:lnTo>
                  <a:pt x="148" y="2938"/>
                </a:lnTo>
                <a:lnTo>
                  <a:pt x="141" y="2971"/>
                </a:lnTo>
                <a:lnTo>
                  <a:pt x="138" y="3005"/>
                </a:lnTo>
                <a:lnTo>
                  <a:pt x="138" y="3182"/>
                </a:lnTo>
                <a:lnTo>
                  <a:pt x="1356" y="3182"/>
                </a:lnTo>
                <a:lnTo>
                  <a:pt x="897" y="2900"/>
                </a:lnTo>
                <a:lnTo>
                  <a:pt x="884" y="2889"/>
                </a:lnTo>
                <a:lnTo>
                  <a:pt x="874" y="2875"/>
                </a:lnTo>
                <a:lnTo>
                  <a:pt x="867" y="2860"/>
                </a:lnTo>
                <a:lnTo>
                  <a:pt x="865" y="2843"/>
                </a:lnTo>
                <a:lnTo>
                  <a:pt x="867" y="2825"/>
                </a:lnTo>
                <a:lnTo>
                  <a:pt x="894" y="2713"/>
                </a:lnTo>
                <a:lnTo>
                  <a:pt x="748" y="2601"/>
                </a:lnTo>
                <a:close/>
                <a:moveTo>
                  <a:pt x="2165" y="2370"/>
                </a:moveTo>
                <a:lnTo>
                  <a:pt x="1784" y="3045"/>
                </a:lnTo>
                <a:lnTo>
                  <a:pt x="2167" y="2809"/>
                </a:lnTo>
                <a:lnTo>
                  <a:pt x="2141" y="2702"/>
                </a:lnTo>
                <a:lnTo>
                  <a:pt x="2139" y="2686"/>
                </a:lnTo>
                <a:lnTo>
                  <a:pt x="2141" y="2671"/>
                </a:lnTo>
                <a:lnTo>
                  <a:pt x="2146" y="2656"/>
                </a:lnTo>
                <a:lnTo>
                  <a:pt x="2154" y="2643"/>
                </a:lnTo>
                <a:lnTo>
                  <a:pt x="2166" y="2631"/>
                </a:lnTo>
                <a:lnTo>
                  <a:pt x="2314" y="2517"/>
                </a:lnTo>
                <a:lnTo>
                  <a:pt x="2165" y="2370"/>
                </a:lnTo>
                <a:close/>
                <a:moveTo>
                  <a:pt x="1014" y="2370"/>
                </a:moveTo>
                <a:lnTo>
                  <a:pt x="865" y="2517"/>
                </a:lnTo>
                <a:lnTo>
                  <a:pt x="1014" y="2631"/>
                </a:lnTo>
                <a:lnTo>
                  <a:pt x="1025" y="2643"/>
                </a:lnTo>
                <a:lnTo>
                  <a:pt x="1034" y="2656"/>
                </a:lnTo>
                <a:lnTo>
                  <a:pt x="1039" y="2671"/>
                </a:lnTo>
                <a:lnTo>
                  <a:pt x="1041" y="2686"/>
                </a:lnTo>
                <a:lnTo>
                  <a:pt x="1039" y="2702"/>
                </a:lnTo>
                <a:lnTo>
                  <a:pt x="1013" y="2809"/>
                </a:lnTo>
                <a:lnTo>
                  <a:pt x="1397" y="3046"/>
                </a:lnTo>
                <a:lnTo>
                  <a:pt x="1014" y="2370"/>
                </a:lnTo>
                <a:close/>
                <a:moveTo>
                  <a:pt x="2080" y="2239"/>
                </a:moveTo>
                <a:lnTo>
                  <a:pt x="2035" y="2280"/>
                </a:lnTo>
                <a:lnTo>
                  <a:pt x="1990" y="2319"/>
                </a:lnTo>
                <a:lnTo>
                  <a:pt x="1943" y="2355"/>
                </a:lnTo>
                <a:lnTo>
                  <a:pt x="1896" y="2386"/>
                </a:lnTo>
                <a:lnTo>
                  <a:pt x="1849" y="2414"/>
                </a:lnTo>
                <a:lnTo>
                  <a:pt x="1803" y="2438"/>
                </a:lnTo>
                <a:lnTo>
                  <a:pt x="1758" y="2459"/>
                </a:lnTo>
                <a:lnTo>
                  <a:pt x="1712" y="2475"/>
                </a:lnTo>
                <a:lnTo>
                  <a:pt x="1669" y="2487"/>
                </a:lnTo>
                <a:lnTo>
                  <a:pt x="1626" y="2494"/>
                </a:lnTo>
                <a:lnTo>
                  <a:pt x="1585" y="2496"/>
                </a:lnTo>
                <a:lnTo>
                  <a:pt x="1542" y="2494"/>
                </a:lnTo>
                <a:lnTo>
                  <a:pt x="1497" y="2486"/>
                </a:lnTo>
                <a:lnTo>
                  <a:pt x="1451" y="2473"/>
                </a:lnTo>
                <a:lnTo>
                  <a:pt x="1403" y="2455"/>
                </a:lnTo>
                <a:lnTo>
                  <a:pt x="1354" y="2432"/>
                </a:lnTo>
                <a:lnTo>
                  <a:pt x="1306" y="2405"/>
                </a:lnTo>
                <a:lnTo>
                  <a:pt x="1257" y="2374"/>
                </a:lnTo>
                <a:lnTo>
                  <a:pt x="1207" y="2339"/>
                </a:lnTo>
                <a:lnTo>
                  <a:pt x="1158" y="2300"/>
                </a:lnTo>
                <a:lnTo>
                  <a:pt x="1110" y="2257"/>
                </a:lnTo>
                <a:lnTo>
                  <a:pt x="1342" y="2667"/>
                </a:lnTo>
                <a:lnTo>
                  <a:pt x="1549" y="2512"/>
                </a:lnTo>
                <a:lnTo>
                  <a:pt x="1549" y="2512"/>
                </a:lnTo>
                <a:lnTo>
                  <a:pt x="1554" y="2509"/>
                </a:lnTo>
                <a:lnTo>
                  <a:pt x="1555" y="2508"/>
                </a:lnTo>
                <a:lnTo>
                  <a:pt x="1557" y="2507"/>
                </a:lnTo>
                <a:lnTo>
                  <a:pt x="1560" y="2506"/>
                </a:lnTo>
                <a:lnTo>
                  <a:pt x="1561" y="2505"/>
                </a:lnTo>
                <a:lnTo>
                  <a:pt x="1564" y="2504"/>
                </a:lnTo>
                <a:lnTo>
                  <a:pt x="1575" y="2500"/>
                </a:lnTo>
                <a:lnTo>
                  <a:pt x="1586" y="2499"/>
                </a:lnTo>
                <a:lnTo>
                  <a:pt x="1587" y="2499"/>
                </a:lnTo>
                <a:lnTo>
                  <a:pt x="1591" y="2499"/>
                </a:lnTo>
                <a:lnTo>
                  <a:pt x="1604" y="2500"/>
                </a:lnTo>
                <a:lnTo>
                  <a:pt x="1618" y="2504"/>
                </a:lnTo>
                <a:lnTo>
                  <a:pt x="1620" y="2505"/>
                </a:lnTo>
                <a:lnTo>
                  <a:pt x="1622" y="2506"/>
                </a:lnTo>
                <a:lnTo>
                  <a:pt x="1626" y="2508"/>
                </a:lnTo>
                <a:lnTo>
                  <a:pt x="1627" y="2509"/>
                </a:lnTo>
                <a:lnTo>
                  <a:pt x="1632" y="2512"/>
                </a:lnTo>
                <a:lnTo>
                  <a:pt x="1632" y="2512"/>
                </a:lnTo>
                <a:lnTo>
                  <a:pt x="1839" y="2667"/>
                </a:lnTo>
                <a:lnTo>
                  <a:pt x="2080" y="2239"/>
                </a:lnTo>
                <a:close/>
                <a:moveTo>
                  <a:pt x="849" y="1192"/>
                </a:moveTo>
                <a:lnTo>
                  <a:pt x="840" y="1254"/>
                </a:lnTo>
                <a:lnTo>
                  <a:pt x="834" y="1317"/>
                </a:lnTo>
                <a:lnTo>
                  <a:pt x="832" y="1383"/>
                </a:lnTo>
                <a:lnTo>
                  <a:pt x="835" y="1452"/>
                </a:lnTo>
                <a:lnTo>
                  <a:pt x="844" y="1522"/>
                </a:lnTo>
                <a:lnTo>
                  <a:pt x="859" y="1592"/>
                </a:lnTo>
                <a:lnTo>
                  <a:pt x="880" y="1663"/>
                </a:lnTo>
                <a:lnTo>
                  <a:pt x="906" y="1733"/>
                </a:lnTo>
                <a:lnTo>
                  <a:pt x="938" y="1802"/>
                </a:lnTo>
                <a:lnTo>
                  <a:pt x="975" y="1871"/>
                </a:lnTo>
                <a:lnTo>
                  <a:pt x="1017" y="1937"/>
                </a:lnTo>
                <a:lnTo>
                  <a:pt x="1064" y="2003"/>
                </a:lnTo>
                <a:lnTo>
                  <a:pt x="1116" y="2066"/>
                </a:lnTo>
                <a:lnTo>
                  <a:pt x="1165" y="2118"/>
                </a:lnTo>
                <a:lnTo>
                  <a:pt x="1215" y="2167"/>
                </a:lnTo>
                <a:lnTo>
                  <a:pt x="1268" y="2211"/>
                </a:lnTo>
                <a:lnTo>
                  <a:pt x="1320" y="2250"/>
                </a:lnTo>
                <a:lnTo>
                  <a:pt x="1373" y="2284"/>
                </a:lnTo>
                <a:lnTo>
                  <a:pt x="1412" y="2307"/>
                </a:lnTo>
                <a:lnTo>
                  <a:pt x="1451" y="2325"/>
                </a:lnTo>
                <a:lnTo>
                  <a:pt x="1488" y="2339"/>
                </a:lnTo>
                <a:lnTo>
                  <a:pt x="1522" y="2350"/>
                </a:lnTo>
                <a:lnTo>
                  <a:pt x="1555" y="2356"/>
                </a:lnTo>
                <a:lnTo>
                  <a:pt x="1585" y="2358"/>
                </a:lnTo>
                <a:lnTo>
                  <a:pt x="1616" y="2356"/>
                </a:lnTo>
                <a:lnTo>
                  <a:pt x="1648" y="2350"/>
                </a:lnTo>
                <a:lnTo>
                  <a:pt x="1683" y="2339"/>
                </a:lnTo>
                <a:lnTo>
                  <a:pt x="1720" y="2325"/>
                </a:lnTo>
                <a:lnTo>
                  <a:pt x="1759" y="2307"/>
                </a:lnTo>
                <a:lnTo>
                  <a:pt x="1798" y="2284"/>
                </a:lnTo>
                <a:lnTo>
                  <a:pt x="1851" y="2250"/>
                </a:lnTo>
                <a:lnTo>
                  <a:pt x="1903" y="2211"/>
                </a:lnTo>
                <a:lnTo>
                  <a:pt x="1956" y="2167"/>
                </a:lnTo>
                <a:lnTo>
                  <a:pt x="2006" y="2118"/>
                </a:lnTo>
                <a:lnTo>
                  <a:pt x="2054" y="2066"/>
                </a:lnTo>
                <a:lnTo>
                  <a:pt x="2107" y="2003"/>
                </a:lnTo>
                <a:lnTo>
                  <a:pt x="2154" y="1937"/>
                </a:lnTo>
                <a:lnTo>
                  <a:pt x="2196" y="1871"/>
                </a:lnTo>
                <a:lnTo>
                  <a:pt x="2232" y="1802"/>
                </a:lnTo>
                <a:lnTo>
                  <a:pt x="2265" y="1733"/>
                </a:lnTo>
                <a:lnTo>
                  <a:pt x="2291" y="1663"/>
                </a:lnTo>
                <a:lnTo>
                  <a:pt x="2312" y="1592"/>
                </a:lnTo>
                <a:lnTo>
                  <a:pt x="2327" y="1522"/>
                </a:lnTo>
                <a:lnTo>
                  <a:pt x="2336" y="1452"/>
                </a:lnTo>
                <a:lnTo>
                  <a:pt x="2339" y="1383"/>
                </a:lnTo>
                <a:lnTo>
                  <a:pt x="2337" y="1320"/>
                </a:lnTo>
                <a:lnTo>
                  <a:pt x="2332" y="1259"/>
                </a:lnTo>
                <a:lnTo>
                  <a:pt x="2323" y="1199"/>
                </a:lnTo>
                <a:lnTo>
                  <a:pt x="2185" y="1302"/>
                </a:lnTo>
                <a:lnTo>
                  <a:pt x="2173" y="1309"/>
                </a:lnTo>
                <a:lnTo>
                  <a:pt x="2159" y="1314"/>
                </a:lnTo>
                <a:lnTo>
                  <a:pt x="2144" y="1316"/>
                </a:lnTo>
                <a:lnTo>
                  <a:pt x="1037" y="1316"/>
                </a:lnTo>
                <a:lnTo>
                  <a:pt x="1022" y="1314"/>
                </a:lnTo>
                <a:lnTo>
                  <a:pt x="1009" y="1309"/>
                </a:lnTo>
                <a:lnTo>
                  <a:pt x="996" y="1302"/>
                </a:lnTo>
                <a:lnTo>
                  <a:pt x="849" y="1192"/>
                </a:lnTo>
                <a:close/>
                <a:moveTo>
                  <a:pt x="968" y="1108"/>
                </a:moveTo>
                <a:lnTo>
                  <a:pt x="1060" y="1177"/>
                </a:lnTo>
                <a:lnTo>
                  <a:pt x="2121" y="1177"/>
                </a:lnTo>
                <a:lnTo>
                  <a:pt x="2213" y="1108"/>
                </a:lnTo>
                <a:lnTo>
                  <a:pt x="968" y="1108"/>
                </a:lnTo>
                <a:close/>
                <a:moveTo>
                  <a:pt x="1585" y="746"/>
                </a:moveTo>
                <a:lnTo>
                  <a:pt x="1512" y="748"/>
                </a:lnTo>
                <a:lnTo>
                  <a:pt x="1445" y="751"/>
                </a:lnTo>
                <a:lnTo>
                  <a:pt x="1381" y="757"/>
                </a:lnTo>
                <a:lnTo>
                  <a:pt x="1322" y="765"/>
                </a:lnTo>
                <a:lnTo>
                  <a:pt x="1268" y="775"/>
                </a:lnTo>
                <a:lnTo>
                  <a:pt x="1217" y="786"/>
                </a:lnTo>
                <a:lnTo>
                  <a:pt x="1171" y="798"/>
                </a:lnTo>
                <a:lnTo>
                  <a:pt x="1130" y="812"/>
                </a:lnTo>
                <a:lnTo>
                  <a:pt x="1091" y="826"/>
                </a:lnTo>
                <a:lnTo>
                  <a:pt x="1056" y="841"/>
                </a:lnTo>
                <a:lnTo>
                  <a:pt x="1024" y="857"/>
                </a:lnTo>
                <a:lnTo>
                  <a:pt x="997" y="874"/>
                </a:lnTo>
                <a:lnTo>
                  <a:pt x="972" y="889"/>
                </a:lnTo>
                <a:lnTo>
                  <a:pt x="950" y="905"/>
                </a:lnTo>
                <a:lnTo>
                  <a:pt x="922" y="927"/>
                </a:lnTo>
                <a:lnTo>
                  <a:pt x="898" y="949"/>
                </a:lnTo>
                <a:lnTo>
                  <a:pt x="879" y="970"/>
                </a:lnTo>
                <a:lnTo>
                  <a:pt x="2299" y="970"/>
                </a:lnTo>
                <a:lnTo>
                  <a:pt x="2279" y="949"/>
                </a:lnTo>
                <a:lnTo>
                  <a:pt x="2255" y="928"/>
                </a:lnTo>
                <a:lnTo>
                  <a:pt x="2227" y="906"/>
                </a:lnTo>
                <a:lnTo>
                  <a:pt x="2204" y="890"/>
                </a:lnTo>
                <a:lnTo>
                  <a:pt x="2179" y="874"/>
                </a:lnTo>
                <a:lnTo>
                  <a:pt x="2151" y="857"/>
                </a:lnTo>
                <a:lnTo>
                  <a:pt x="2119" y="842"/>
                </a:lnTo>
                <a:lnTo>
                  <a:pt x="2083" y="826"/>
                </a:lnTo>
                <a:lnTo>
                  <a:pt x="2044" y="812"/>
                </a:lnTo>
                <a:lnTo>
                  <a:pt x="2002" y="798"/>
                </a:lnTo>
                <a:lnTo>
                  <a:pt x="1955" y="786"/>
                </a:lnTo>
                <a:lnTo>
                  <a:pt x="1904" y="775"/>
                </a:lnTo>
                <a:lnTo>
                  <a:pt x="1849" y="765"/>
                </a:lnTo>
                <a:lnTo>
                  <a:pt x="1791" y="757"/>
                </a:lnTo>
                <a:lnTo>
                  <a:pt x="1726" y="751"/>
                </a:lnTo>
                <a:lnTo>
                  <a:pt x="1658" y="748"/>
                </a:lnTo>
                <a:lnTo>
                  <a:pt x="1585" y="746"/>
                </a:lnTo>
                <a:close/>
                <a:moveTo>
                  <a:pt x="1591" y="347"/>
                </a:moveTo>
                <a:lnTo>
                  <a:pt x="1572" y="350"/>
                </a:lnTo>
                <a:lnTo>
                  <a:pt x="1555" y="357"/>
                </a:lnTo>
                <a:lnTo>
                  <a:pt x="1541" y="367"/>
                </a:lnTo>
                <a:lnTo>
                  <a:pt x="1531" y="381"/>
                </a:lnTo>
                <a:lnTo>
                  <a:pt x="1524" y="399"/>
                </a:lnTo>
                <a:lnTo>
                  <a:pt x="1521" y="417"/>
                </a:lnTo>
                <a:lnTo>
                  <a:pt x="1524" y="435"/>
                </a:lnTo>
                <a:lnTo>
                  <a:pt x="1531" y="452"/>
                </a:lnTo>
                <a:lnTo>
                  <a:pt x="1541" y="465"/>
                </a:lnTo>
                <a:lnTo>
                  <a:pt x="1555" y="476"/>
                </a:lnTo>
                <a:lnTo>
                  <a:pt x="1572" y="483"/>
                </a:lnTo>
                <a:lnTo>
                  <a:pt x="1591" y="486"/>
                </a:lnTo>
                <a:lnTo>
                  <a:pt x="1609" y="483"/>
                </a:lnTo>
                <a:lnTo>
                  <a:pt x="1626" y="476"/>
                </a:lnTo>
                <a:lnTo>
                  <a:pt x="1640" y="465"/>
                </a:lnTo>
                <a:lnTo>
                  <a:pt x="1650" y="452"/>
                </a:lnTo>
                <a:lnTo>
                  <a:pt x="1657" y="435"/>
                </a:lnTo>
                <a:lnTo>
                  <a:pt x="1660" y="417"/>
                </a:lnTo>
                <a:lnTo>
                  <a:pt x="1657" y="399"/>
                </a:lnTo>
                <a:lnTo>
                  <a:pt x="1650" y="381"/>
                </a:lnTo>
                <a:lnTo>
                  <a:pt x="1640" y="367"/>
                </a:lnTo>
                <a:lnTo>
                  <a:pt x="1626" y="357"/>
                </a:lnTo>
                <a:lnTo>
                  <a:pt x="1609" y="350"/>
                </a:lnTo>
                <a:lnTo>
                  <a:pt x="1591" y="347"/>
                </a:lnTo>
                <a:close/>
                <a:moveTo>
                  <a:pt x="1585" y="139"/>
                </a:moveTo>
                <a:lnTo>
                  <a:pt x="1515" y="141"/>
                </a:lnTo>
                <a:lnTo>
                  <a:pt x="1446" y="147"/>
                </a:lnTo>
                <a:lnTo>
                  <a:pt x="1376" y="158"/>
                </a:lnTo>
                <a:lnTo>
                  <a:pt x="1308" y="173"/>
                </a:lnTo>
                <a:lnTo>
                  <a:pt x="1241" y="191"/>
                </a:lnTo>
                <a:lnTo>
                  <a:pt x="1175" y="213"/>
                </a:lnTo>
                <a:lnTo>
                  <a:pt x="1112" y="241"/>
                </a:lnTo>
                <a:lnTo>
                  <a:pt x="1051" y="270"/>
                </a:lnTo>
                <a:lnTo>
                  <a:pt x="993" y="303"/>
                </a:lnTo>
                <a:lnTo>
                  <a:pt x="938" y="340"/>
                </a:lnTo>
                <a:lnTo>
                  <a:pt x="891" y="375"/>
                </a:lnTo>
                <a:lnTo>
                  <a:pt x="849" y="413"/>
                </a:lnTo>
                <a:lnTo>
                  <a:pt x="811" y="450"/>
                </a:lnTo>
                <a:lnTo>
                  <a:pt x="778" y="489"/>
                </a:lnTo>
                <a:lnTo>
                  <a:pt x="749" y="528"/>
                </a:lnTo>
                <a:lnTo>
                  <a:pt x="725" y="569"/>
                </a:lnTo>
                <a:lnTo>
                  <a:pt x="706" y="609"/>
                </a:lnTo>
                <a:lnTo>
                  <a:pt x="692" y="648"/>
                </a:lnTo>
                <a:lnTo>
                  <a:pt x="684" y="687"/>
                </a:lnTo>
                <a:lnTo>
                  <a:pt x="681" y="726"/>
                </a:lnTo>
                <a:lnTo>
                  <a:pt x="684" y="759"/>
                </a:lnTo>
                <a:lnTo>
                  <a:pt x="691" y="790"/>
                </a:lnTo>
                <a:lnTo>
                  <a:pt x="703" y="820"/>
                </a:lnTo>
                <a:lnTo>
                  <a:pt x="718" y="848"/>
                </a:lnTo>
                <a:lnTo>
                  <a:pt x="736" y="876"/>
                </a:lnTo>
                <a:lnTo>
                  <a:pt x="758" y="901"/>
                </a:lnTo>
                <a:lnTo>
                  <a:pt x="774" y="881"/>
                </a:lnTo>
                <a:lnTo>
                  <a:pt x="792" y="860"/>
                </a:lnTo>
                <a:lnTo>
                  <a:pt x="813" y="839"/>
                </a:lnTo>
                <a:lnTo>
                  <a:pt x="836" y="819"/>
                </a:lnTo>
                <a:lnTo>
                  <a:pt x="862" y="798"/>
                </a:lnTo>
                <a:lnTo>
                  <a:pt x="890" y="777"/>
                </a:lnTo>
                <a:lnTo>
                  <a:pt x="923" y="756"/>
                </a:lnTo>
                <a:lnTo>
                  <a:pt x="958" y="736"/>
                </a:lnTo>
                <a:lnTo>
                  <a:pt x="996" y="717"/>
                </a:lnTo>
                <a:lnTo>
                  <a:pt x="1038" y="698"/>
                </a:lnTo>
                <a:lnTo>
                  <a:pt x="1083" y="681"/>
                </a:lnTo>
                <a:lnTo>
                  <a:pt x="1132" y="665"/>
                </a:lnTo>
                <a:lnTo>
                  <a:pt x="1185" y="651"/>
                </a:lnTo>
                <a:lnTo>
                  <a:pt x="1242" y="638"/>
                </a:lnTo>
                <a:lnTo>
                  <a:pt x="1303" y="628"/>
                </a:lnTo>
                <a:lnTo>
                  <a:pt x="1368" y="619"/>
                </a:lnTo>
                <a:lnTo>
                  <a:pt x="1439" y="613"/>
                </a:lnTo>
                <a:lnTo>
                  <a:pt x="1513" y="609"/>
                </a:lnTo>
                <a:lnTo>
                  <a:pt x="1486" y="596"/>
                </a:lnTo>
                <a:lnTo>
                  <a:pt x="1461" y="578"/>
                </a:lnTo>
                <a:lnTo>
                  <a:pt x="1439" y="558"/>
                </a:lnTo>
                <a:lnTo>
                  <a:pt x="1419" y="533"/>
                </a:lnTo>
                <a:lnTo>
                  <a:pt x="1404" y="507"/>
                </a:lnTo>
                <a:lnTo>
                  <a:pt x="1392" y="479"/>
                </a:lnTo>
                <a:lnTo>
                  <a:pt x="1385" y="449"/>
                </a:lnTo>
                <a:lnTo>
                  <a:pt x="1383" y="417"/>
                </a:lnTo>
                <a:lnTo>
                  <a:pt x="1386" y="382"/>
                </a:lnTo>
                <a:lnTo>
                  <a:pt x="1393" y="351"/>
                </a:lnTo>
                <a:lnTo>
                  <a:pt x="1406" y="321"/>
                </a:lnTo>
                <a:lnTo>
                  <a:pt x="1424" y="294"/>
                </a:lnTo>
                <a:lnTo>
                  <a:pt x="1444" y="270"/>
                </a:lnTo>
                <a:lnTo>
                  <a:pt x="1468" y="249"/>
                </a:lnTo>
                <a:lnTo>
                  <a:pt x="1495" y="232"/>
                </a:lnTo>
                <a:lnTo>
                  <a:pt x="1525" y="219"/>
                </a:lnTo>
                <a:lnTo>
                  <a:pt x="1557" y="211"/>
                </a:lnTo>
                <a:lnTo>
                  <a:pt x="1591" y="209"/>
                </a:lnTo>
                <a:lnTo>
                  <a:pt x="1625" y="211"/>
                </a:lnTo>
                <a:lnTo>
                  <a:pt x="1656" y="219"/>
                </a:lnTo>
                <a:lnTo>
                  <a:pt x="1686" y="232"/>
                </a:lnTo>
                <a:lnTo>
                  <a:pt x="1713" y="249"/>
                </a:lnTo>
                <a:lnTo>
                  <a:pt x="1737" y="270"/>
                </a:lnTo>
                <a:lnTo>
                  <a:pt x="1758" y="294"/>
                </a:lnTo>
                <a:lnTo>
                  <a:pt x="1775" y="321"/>
                </a:lnTo>
                <a:lnTo>
                  <a:pt x="1788" y="351"/>
                </a:lnTo>
                <a:lnTo>
                  <a:pt x="1796" y="382"/>
                </a:lnTo>
                <a:lnTo>
                  <a:pt x="1798" y="417"/>
                </a:lnTo>
                <a:lnTo>
                  <a:pt x="1796" y="449"/>
                </a:lnTo>
                <a:lnTo>
                  <a:pt x="1789" y="479"/>
                </a:lnTo>
                <a:lnTo>
                  <a:pt x="1777" y="508"/>
                </a:lnTo>
                <a:lnTo>
                  <a:pt x="1762" y="534"/>
                </a:lnTo>
                <a:lnTo>
                  <a:pt x="1742" y="558"/>
                </a:lnTo>
                <a:lnTo>
                  <a:pt x="1720" y="579"/>
                </a:lnTo>
                <a:lnTo>
                  <a:pt x="1695" y="596"/>
                </a:lnTo>
                <a:lnTo>
                  <a:pt x="1667" y="610"/>
                </a:lnTo>
                <a:lnTo>
                  <a:pt x="1744" y="614"/>
                </a:lnTo>
                <a:lnTo>
                  <a:pt x="1816" y="621"/>
                </a:lnTo>
                <a:lnTo>
                  <a:pt x="1883" y="630"/>
                </a:lnTo>
                <a:lnTo>
                  <a:pt x="1946" y="642"/>
                </a:lnTo>
                <a:lnTo>
                  <a:pt x="2004" y="655"/>
                </a:lnTo>
                <a:lnTo>
                  <a:pt x="2058" y="671"/>
                </a:lnTo>
                <a:lnTo>
                  <a:pt x="2109" y="688"/>
                </a:lnTo>
                <a:lnTo>
                  <a:pt x="2154" y="706"/>
                </a:lnTo>
                <a:lnTo>
                  <a:pt x="2196" y="726"/>
                </a:lnTo>
                <a:lnTo>
                  <a:pt x="2235" y="747"/>
                </a:lnTo>
                <a:lnTo>
                  <a:pt x="2271" y="768"/>
                </a:lnTo>
                <a:lnTo>
                  <a:pt x="2302" y="789"/>
                </a:lnTo>
                <a:lnTo>
                  <a:pt x="2331" y="811"/>
                </a:lnTo>
                <a:lnTo>
                  <a:pt x="2356" y="832"/>
                </a:lnTo>
                <a:lnTo>
                  <a:pt x="2379" y="854"/>
                </a:lnTo>
                <a:lnTo>
                  <a:pt x="2399" y="876"/>
                </a:lnTo>
                <a:lnTo>
                  <a:pt x="2417" y="897"/>
                </a:lnTo>
                <a:lnTo>
                  <a:pt x="2438" y="872"/>
                </a:lnTo>
                <a:lnTo>
                  <a:pt x="2455" y="845"/>
                </a:lnTo>
                <a:lnTo>
                  <a:pt x="2469" y="818"/>
                </a:lnTo>
                <a:lnTo>
                  <a:pt x="2480" y="789"/>
                </a:lnTo>
                <a:lnTo>
                  <a:pt x="2487" y="758"/>
                </a:lnTo>
                <a:lnTo>
                  <a:pt x="2490" y="726"/>
                </a:lnTo>
                <a:lnTo>
                  <a:pt x="2487" y="687"/>
                </a:lnTo>
                <a:lnTo>
                  <a:pt x="2479" y="648"/>
                </a:lnTo>
                <a:lnTo>
                  <a:pt x="2465" y="609"/>
                </a:lnTo>
                <a:lnTo>
                  <a:pt x="2446" y="569"/>
                </a:lnTo>
                <a:lnTo>
                  <a:pt x="2421" y="528"/>
                </a:lnTo>
                <a:lnTo>
                  <a:pt x="2393" y="489"/>
                </a:lnTo>
                <a:lnTo>
                  <a:pt x="2359" y="450"/>
                </a:lnTo>
                <a:lnTo>
                  <a:pt x="2322" y="413"/>
                </a:lnTo>
                <a:lnTo>
                  <a:pt x="2280" y="375"/>
                </a:lnTo>
                <a:lnTo>
                  <a:pt x="2233" y="340"/>
                </a:lnTo>
                <a:lnTo>
                  <a:pt x="2178" y="303"/>
                </a:lnTo>
                <a:lnTo>
                  <a:pt x="2120" y="270"/>
                </a:lnTo>
                <a:lnTo>
                  <a:pt x="2058" y="241"/>
                </a:lnTo>
                <a:lnTo>
                  <a:pt x="1995" y="213"/>
                </a:lnTo>
                <a:lnTo>
                  <a:pt x="1930" y="191"/>
                </a:lnTo>
                <a:lnTo>
                  <a:pt x="1863" y="173"/>
                </a:lnTo>
                <a:lnTo>
                  <a:pt x="1795" y="158"/>
                </a:lnTo>
                <a:lnTo>
                  <a:pt x="1725" y="147"/>
                </a:lnTo>
                <a:lnTo>
                  <a:pt x="1655" y="141"/>
                </a:lnTo>
                <a:lnTo>
                  <a:pt x="1585" y="139"/>
                </a:lnTo>
                <a:close/>
                <a:moveTo>
                  <a:pt x="1585" y="0"/>
                </a:moveTo>
                <a:lnTo>
                  <a:pt x="1665" y="3"/>
                </a:lnTo>
                <a:lnTo>
                  <a:pt x="1743" y="10"/>
                </a:lnTo>
                <a:lnTo>
                  <a:pt x="1821" y="21"/>
                </a:lnTo>
                <a:lnTo>
                  <a:pt x="1897" y="38"/>
                </a:lnTo>
                <a:lnTo>
                  <a:pt x="1973" y="59"/>
                </a:lnTo>
                <a:lnTo>
                  <a:pt x="2045" y="85"/>
                </a:lnTo>
                <a:lnTo>
                  <a:pt x="2117" y="114"/>
                </a:lnTo>
                <a:lnTo>
                  <a:pt x="2185" y="148"/>
                </a:lnTo>
                <a:lnTo>
                  <a:pt x="2251" y="185"/>
                </a:lnTo>
                <a:lnTo>
                  <a:pt x="2314" y="227"/>
                </a:lnTo>
                <a:lnTo>
                  <a:pt x="2368" y="270"/>
                </a:lnTo>
                <a:lnTo>
                  <a:pt x="2418" y="314"/>
                </a:lnTo>
                <a:lnTo>
                  <a:pt x="2465" y="360"/>
                </a:lnTo>
                <a:lnTo>
                  <a:pt x="2505" y="409"/>
                </a:lnTo>
                <a:lnTo>
                  <a:pt x="2540" y="458"/>
                </a:lnTo>
                <a:lnTo>
                  <a:pt x="2566" y="502"/>
                </a:lnTo>
                <a:lnTo>
                  <a:pt x="2588" y="546"/>
                </a:lnTo>
                <a:lnTo>
                  <a:pt x="2606" y="592"/>
                </a:lnTo>
                <a:lnTo>
                  <a:pt x="2618" y="637"/>
                </a:lnTo>
                <a:lnTo>
                  <a:pt x="2626" y="681"/>
                </a:lnTo>
                <a:lnTo>
                  <a:pt x="2628" y="726"/>
                </a:lnTo>
                <a:lnTo>
                  <a:pt x="2625" y="771"/>
                </a:lnTo>
                <a:lnTo>
                  <a:pt x="2617" y="816"/>
                </a:lnTo>
                <a:lnTo>
                  <a:pt x="2602" y="859"/>
                </a:lnTo>
                <a:lnTo>
                  <a:pt x="2581" y="902"/>
                </a:lnTo>
                <a:lnTo>
                  <a:pt x="2555" y="944"/>
                </a:lnTo>
                <a:lnTo>
                  <a:pt x="2524" y="983"/>
                </a:lnTo>
                <a:lnTo>
                  <a:pt x="2488" y="1022"/>
                </a:lnTo>
                <a:lnTo>
                  <a:pt x="2490" y="1039"/>
                </a:lnTo>
                <a:lnTo>
                  <a:pt x="2488" y="1055"/>
                </a:lnTo>
                <a:lnTo>
                  <a:pt x="2483" y="1070"/>
                </a:lnTo>
                <a:lnTo>
                  <a:pt x="2474" y="1083"/>
                </a:lnTo>
                <a:lnTo>
                  <a:pt x="2462" y="1095"/>
                </a:lnTo>
                <a:lnTo>
                  <a:pt x="2445" y="1108"/>
                </a:lnTo>
                <a:lnTo>
                  <a:pt x="2459" y="1173"/>
                </a:lnTo>
                <a:lnTo>
                  <a:pt x="2469" y="1241"/>
                </a:lnTo>
                <a:lnTo>
                  <a:pt x="2475" y="1310"/>
                </a:lnTo>
                <a:lnTo>
                  <a:pt x="2477" y="1383"/>
                </a:lnTo>
                <a:lnTo>
                  <a:pt x="2474" y="1458"/>
                </a:lnTo>
                <a:lnTo>
                  <a:pt x="2465" y="1532"/>
                </a:lnTo>
                <a:lnTo>
                  <a:pt x="2451" y="1605"/>
                </a:lnTo>
                <a:lnTo>
                  <a:pt x="2432" y="1678"/>
                </a:lnTo>
                <a:lnTo>
                  <a:pt x="2407" y="1748"/>
                </a:lnTo>
                <a:lnTo>
                  <a:pt x="2379" y="1816"/>
                </a:lnTo>
                <a:lnTo>
                  <a:pt x="2346" y="1884"/>
                </a:lnTo>
                <a:lnTo>
                  <a:pt x="2310" y="1948"/>
                </a:lnTo>
                <a:lnTo>
                  <a:pt x="2271" y="2011"/>
                </a:lnTo>
                <a:lnTo>
                  <a:pt x="2228" y="2070"/>
                </a:lnTo>
                <a:lnTo>
                  <a:pt x="2230" y="2239"/>
                </a:lnTo>
                <a:lnTo>
                  <a:pt x="2460" y="2467"/>
                </a:lnTo>
                <a:lnTo>
                  <a:pt x="2500" y="2485"/>
                </a:lnTo>
                <a:lnTo>
                  <a:pt x="2543" y="2503"/>
                </a:lnTo>
                <a:lnTo>
                  <a:pt x="2591" y="2522"/>
                </a:lnTo>
                <a:lnTo>
                  <a:pt x="2615" y="2531"/>
                </a:lnTo>
                <a:lnTo>
                  <a:pt x="2637" y="2541"/>
                </a:lnTo>
                <a:lnTo>
                  <a:pt x="2659" y="2551"/>
                </a:lnTo>
                <a:lnTo>
                  <a:pt x="2683" y="2563"/>
                </a:lnTo>
                <a:lnTo>
                  <a:pt x="2709" y="2575"/>
                </a:lnTo>
                <a:lnTo>
                  <a:pt x="2737" y="2587"/>
                </a:lnTo>
                <a:lnTo>
                  <a:pt x="2771" y="2600"/>
                </a:lnTo>
                <a:lnTo>
                  <a:pt x="2808" y="2614"/>
                </a:lnTo>
                <a:lnTo>
                  <a:pt x="2849" y="2628"/>
                </a:lnTo>
                <a:lnTo>
                  <a:pt x="2897" y="2641"/>
                </a:lnTo>
                <a:lnTo>
                  <a:pt x="2909" y="2645"/>
                </a:lnTo>
                <a:lnTo>
                  <a:pt x="2951" y="2661"/>
                </a:lnTo>
                <a:lnTo>
                  <a:pt x="2989" y="2681"/>
                </a:lnTo>
                <a:lnTo>
                  <a:pt x="3025" y="2706"/>
                </a:lnTo>
                <a:lnTo>
                  <a:pt x="3057" y="2734"/>
                </a:lnTo>
                <a:lnTo>
                  <a:pt x="3085" y="2765"/>
                </a:lnTo>
                <a:lnTo>
                  <a:pt x="3111" y="2800"/>
                </a:lnTo>
                <a:lnTo>
                  <a:pt x="3132" y="2837"/>
                </a:lnTo>
                <a:lnTo>
                  <a:pt x="3149" y="2876"/>
                </a:lnTo>
                <a:lnTo>
                  <a:pt x="3161" y="2917"/>
                </a:lnTo>
                <a:lnTo>
                  <a:pt x="3168" y="2961"/>
                </a:lnTo>
                <a:lnTo>
                  <a:pt x="3171" y="3005"/>
                </a:lnTo>
                <a:lnTo>
                  <a:pt x="3171" y="3321"/>
                </a:lnTo>
                <a:lnTo>
                  <a:pt x="0" y="3321"/>
                </a:lnTo>
                <a:lnTo>
                  <a:pt x="0" y="3005"/>
                </a:lnTo>
                <a:lnTo>
                  <a:pt x="2" y="2961"/>
                </a:lnTo>
                <a:lnTo>
                  <a:pt x="10" y="2917"/>
                </a:lnTo>
                <a:lnTo>
                  <a:pt x="22" y="2876"/>
                </a:lnTo>
                <a:lnTo>
                  <a:pt x="39" y="2837"/>
                </a:lnTo>
                <a:lnTo>
                  <a:pt x="60" y="2800"/>
                </a:lnTo>
                <a:lnTo>
                  <a:pt x="85" y="2765"/>
                </a:lnTo>
                <a:lnTo>
                  <a:pt x="114" y="2734"/>
                </a:lnTo>
                <a:lnTo>
                  <a:pt x="146" y="2706"/>
                </a:lnTo>
                <a:lnTo>
                  <a:pt x="181" y="2681"/>
                </a:lnTo>
                <a:lnTo>
                  <a:pt x="220" y="2661"/>
                </a:lnTo>
                <a:lnTo>
                  <a:pt x="262" y="2645"/>
                </a:lnTo>
                <a:lnTo>
                  <a:pt x="273" y="2641"/>
                </a:lnTo>
                <a:lnTo>
                  <a:pt x="321" y="2628"/>
                </a:lnTo>
                <a:lnTo>
                  <a:pt x="363" y="2614"/>
                </a:lnTo>
                <a:lnTo>
                  <a:pt x="400" y="2600"/>
                </a:lnTo>
                <a:lnTo>
                  <a:pt x="433" y="2587"/>
                </a:lnTo>
                <a:lnTo>
                  <a:pt x="462" y="2575"/>
                </a:lnTo>
                <a:lnTo>
                  <a:pt x="488" y="2563"/>
                </a:lnTo>
                <a:lnTo>
                  <a:pt x="512" y="2551"/>
                </a:lnTo>
                <a:lnTo>
                  <a:pt x="534" y="2541"/>
                </a:lnTo>
                <a:lnTo>
                  <a:pt x="556" y="2531"/>
                </a:lnTo>
                <a:lnTo>
                  <a:pt x="579" y="2522"/>
                </a:lnTo>
                <a:lnTo>
                  <a:pt x="635" y="2500"/>
                </a:lnTo>
                <a:lnTo>
                  <a:pt x="684" y="2479"/>
                </a:lnTo>
                <a:lnTo>
                  <a:pt x="728" y="2459"/>
                </a:lnTo>
                <a:lnTo>
                  <a:pt x="941" y="2248"/>
                </a:lnTo>
                <a:lnTo>
                  <a:pt x="942" y="2070"/>
                </a:lnTo>
                <a:lnTo>
                  <a:pt x="899" y="2011"/>
                </a:lnTo>
                <a:lnTo>
                  <a:pt x="860" y="1948"/>
                </a:lnTo>
                <a:lnTo>
                  <a:pt x="825" y="1884"/>
                </a:lnTo>
                <a:lnTo>
                  <a:pt x="792" y="1816"/>
                </a:lnTo>
                <a:lnTo>
                  <a:pt x="764" y="1748"/>
                </a:lnTo>
                <a:lnTo>
                  <a:pt x="739" y="1678"/>
                </a:lnTo>
                <a:lnTo>
                  <a:pt x="720" y="1605"/>
                </a:lnTo>
                <a:lnTo>
                  <a:pt x="705" y="1533"/>
                </a:lnTo>
                <a:lnTo>
                  <a:pt x="696" y="1458"/>
                </a:lnTo>
                <a:lnTo>
                  <a:pt x="693" y="1383"/>
                </a:lnTo>
                <a:lnTo>
                  <a:pt x="696" y="1309"/>
                </a:lnTo>
                <a:lnTo>
                  <a:pt x="702" y="1237"/>
                </a:lnTo>
                <a:lnTo>
                  <a:pt x="713" y="1167"/>
                </a:lnTo>
                <a:lnTo>
                  <a:pt x="728" y="1101"/>
                </a:lnTo>
                <a:lnTo>
                  <a:pt x="719" y="1095"/>
                </a:lnTo>
                <a:lnTo>
                  <a:pt x="706" y="1082"/>
                </a:lnTo>
                <a:lnTo>
                  <a:pt x="697" y="1066"/>
                </a:lnTo>
                <a:lnTo>
                  <a:pt x="692" y="1049"/>
                </a:lnTo>
                <a:lnTo>
                  <a:pt x="692" y="1031"/>
                </a:lnTo>
                <a:lnTo>
                  <a:pt x="653" y="991"/>
                </a:lnTo>
                <a:lnTo>
                  <a:pt x="620" y="950"/>
                </a:lnTo>
                <a:lnTo>
                  <a:pt x="593" y="908"/>
                </a:lnTo>
                <a:lnTo>
                  <a:pt x="570" y="863"/>
                </a:lnTo>
                <a:lnTo>
                  <a:pt x="555" y="819"/>
                </a:lnTo>
                <a:lnTo>
                  <a:pt x="546" y="773"/>
                </a:lnTo>
                <a:lnTo>
                  <a:pt x="542" y="726"/>
                </a:lnTo>
                <a:lnTo>
                  <a:pt x="545" y="681"/>
                </a:lnTo>
                <a:lnTo>
                  <a:pt x="552" y="637"/>
                </a:lnTo>
                <a:lnTo>
                  <a:pt x="565" y="592"/>
                </a:lnTo>
                <a:lnTo>
                  <a:pt x="582" y="546"/>
                </a:lnTo>
                <a:lnTo>
                  <a:pt x="604" y="502"/>
                </a:lnTo>
                <a:lnTo>
                  <a:pt x="631" y="458"/>
                </a:lnTo>
                <a:lnTo>
                  <a:pt x="666" y="409"/>
                </a:lnTo>
                <a:lnTo>
                  <a:pt x="706" y="360"/>
                </a:lnTo>
                <a:lnTo>
                  <a:pt x="751" y="314"/>
                </a:lnTo>
                <a:lnTo>
                  <a:pt x="802" y="270"/>
                </a:lnTo>
                <a:lnTo>
                  <a:pt x="857" y="227"/>
                </a:lnTo>
                <a:lnTo>
                  <a:pt x="919" y="185"/>
                </a:lnTo>
                <a:lnTo>
                  <a:pt x="986" y="148"/>
                </a:lnTo>
                <a:lnTo>
                  <a:pt x="1054" y="114"/>
                </a:lnTo>
                <a:lnTo>
                  <a:pt x="1126" y="85"/>
                </a:lnTo>
                <a:lnTo>
                  <a:pt x="1198" y="59"/>
                </a:lnTo>
                <a:lnTo>
                  <a:pt x="1274" y="38"/>
                </a:lnTo>
                <a:lnTo>
                  <a:pt x="1350" y="21"/>
                </a:lnTo>
                <a:lnTo>
                  <a:pt x="1428" y="10"/>
                </a:lnTo>
                <a:lnTo>
                  <a:pt x="1506" y="3"/>
                </a:lnTo>
                <a:lnTo>
                  <a:pt x="1585" y="0"/>
                </a:lnTo>
                <a:close/>
              </a:path>
            </a:pathLst>
          </a:custGeom>
          <a:solidFill>
            <a:srgbClr val="283E67"/>
          </a:solidFill>
          <a:ln w="0">
            <a:solidFill>
              <a:srgbClr val="203864"/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8" name="Group 767"/>
          <p:cNvGrpSpPr/>
          <p:nvPr/>
        </p:nvGrpSpPr>
        <p:grpSpPr>
          <a:xfrm>
            <a:off x="5875153" y="2510128"/>
            <a:ext cx="150789" cy="165467"/>
            <a:chOff x="2636838" y="2697163"/>
            <a:chExt cx="425450" cy="538162"/>
          </a:xfrm>
          <a:solidFill>
            <a:srgbClr val="283E67"/>
          </a:solidFill>
        </p:grpSpPr>
        <p:sp>
          <p:nvSpPr>
            <p:cNvPr id="169" name="Freeform 159"/>
            <p:cNvSpPr>
              <a:spLocks noEditPoints="1"/>
            </p:cNvSpPr>
            <p:nvPr/>
          </p:nvSpPr>
          <p:spPr bwMode="auto">
            <a:xfrm>
              <a:off x="2636838" y="2697163"/>
              <a:ext cx="425450" cy="538162"/>
            </a:xfrm>
            <a:custGeom>
              <a:avLst/>
              <a:gdLst>
                <a:gd name="T0" fmla="*/ 1883 w 2682"/>
                <a:gd name="T1" fmla="*/ 193 h 3390"/>
                <a:gd name="T2" fmla="*/ 1883 w 2682"/>
                <a:gd name="T3" fmla="*/ 791 h 3390"/>
                <a:gd name="T4" fmla="*/ 2487 w 2682"/>
                <a:gd name="T5" fmla="*/ 791 h 3390"/>
                <a:gd name="T6" fmla="*/ 1883 w 2682"/>
                <a:gd name="T7" fmla="*/ 193 h 3390"/>
                <a:gd name="T8" fmla="*/ 114 w 2682"/>
                <a:gd name="T9" fmla="*/ 113 h 3390"/>
                <a:gd name="T10" fmla="*/ 114 w 2682"/>
                <a:gd name="T11" fmla="*/ 3277 h 3390"/>
                <a:gd name="T12" fmla="*/ 2568 w 2682"/>
                <a:gd name="T13" fmla="*/ 3277 h 3390"/>
                <a:gd name="T14" fmla="*/ 2568 w 2682"/>
                <a:gd name="T15" fmla="*/ 904 h 3390"/>
                <a:gd name="T16" fmla="*/ 1769 w 2682"/>
                <a:gd name="T17" fmla="*/ 904 h 3390"/>
                <a:gd name="T18" fmla="*/ 1769 w 2682"/>
                <a:gd name="T19" fmla="*/ 113 h 3390"/>
                <a:gd name="T20" fmla="*/ 114 w 2682"/>
                <a:gd name="T21" fmla="*/ 113 h 3390"/>
                <a:gd name="T22" fmla="*/ 0 w 2682"/>
                <a:gd name="T23" fmla="*/ 0 h 3390"/>
                <a:gd name="T24" fmla="*/ 1849 w 2682"/>
                <a:gd name="T25" fmla="*/ 0 h 3390"/>
                <a:gd name="T26" fmla="*/ 2682 w 2682"/>
                <a:gd name="T27" fmla="*/ 824 h 3390"/>
                <a:gd name="T28" fmla="*/ 2682 w 2682"/>
                <a:gd name="T29" fmla="*/ 3390 h 3390"/>
                <a:gd name="T30" fmla="*/ 0 w 2682"/>
                <a:gd name="T31" fmla="*/ 3390 h 3390"/>
                <a:gd name="T32" fmla="*/ 0 w 2682"/>
                <a:gd name="T33" fmla="*/ 0 h 3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82" h="3390">
                  <a:moveTo>
                    <a:pt x="1883" y="193"/>
                  </a:moveTo>
                  <a:lnTo>
                    <a:pt x="1883" y="791"/>
                  </a:lnTo>
                  <a:lnTo>
                    <a:pt x="2487" y="791"/>
                  </a:lnTo>
                  <a:lnTo>
                    <a:pt x="1883" y="193"/>
                  </a:lnTo>
                  <a:close/>
                  <a:moveTo>
                    <a:pt x="114" y="113"/>
                  </a:moveTo>
                  <a:lnTo>
                    <a:pt x="114" y="3277"/>
                  </a:lnTo>
                  <a:lnTo>
                    <a:pt x="2568" y="3277"/>
                  </a:lnTo>
                  <a:lnTo>
                    <a:pt x="2568" y="904"/>
                  </a:lnTo>
                  <a:lnTo>
                    <a:pt x="1769" y="904"/>
                  </a:lnTo>
                  <a:lnTo>
                    <a:pt x="1769" y="113"/>
                  </a:lnTo>
                  <a:lnTo>
                    <a:pt x="114" y="113"/>
                  </a:lnTo>
                  <a:close/>
                  <a:moveTo>
                    <a:pt x="0" y="0"/>
                  </a:moveTo>
                  <a:lnTo>
                    <a:pt x="1849" y="0"/>
                  </a:lnTo>
                  <a:lnTo>
                    <a:pt x="2682" y="824"/>
                  </a:lnTo>
                  <a:lnTo>
                    <a:pt x="2682" y="3390"/>
                  </a:lnTo>
                  <a:lnTo>
                    <a:pt x="0" y="339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60"/>
            <p:cNvSpPr>
              <a:spLocks/>
            </p:cNvSpPr>
            <p:nvPr/>
          </p:nvSpPr>
          <p:spPr bwMode="auto">
            <a:xfrm>
              <a:off x="2717800" y="2832100"/>
              <a:ext cx="100012" cy="17462"/>
            </a:xfrm>
            <a:custGeom>
              <a:avLst/>
              <a:gdLst>
                <a:gd name="T0" fmla="*/ 57 w 627"/>
                <a:gd name="T1" fmla="*/ 0 h 113"/>
                <a:gd name="T2" fmla="*/ 570 w 627"/>
                <a:gd name="T3" fmla="*/ 0 h 113"/>
                <a:gd name="T4" fmla="*/ 588 w 627"/>
                <a:gd name="T5" fmla="*/ 3 h 113"/>
                <a:gd name="T6" fmla="*/ 603 w 627"/>
                <a:gd name="T7" fmla="*/ 11 h 113"/>
                <a:gd name="T8" fmla="*/ 616 w 627"/>
                <a:gd name="T9" fmla="*/ 23 h 113"/>
                <a:gd name="T10" fmla="*/ 624 w 627"/>
                <a:gd name="T11" fmla="*/ 39 h 113"/>
                <a:gd name="T12" fmla="*/ 627 w 627"/>
                <a:gd name="T13" fmla="*/ 56 h 113"/>
                <a:gd name="T14" fmla="*/ 624 w 627"/>
                <a:gd name="T15" fmla="*/ 73 h 113"/>
                <a:gd name="T16" fmla="*/ 616 w 627"/>
                <a:gd name="T17" fmla="*/ 90 h 113"/>
                <a:gd name="T18" fmla="*/ 603 w 627"/>
                <a:gd name="T19" fmla="*/ 101 h 113"/>
                <a:gd name="T20" fmla="*/ 588 w 627"/>
                <a:gd name="T21" fmla="*/ 109 h 113"/>
                <a:gd name="T22" fmla="*/ 570 w 627"/>
                <a:gd name="T23" fmla="*/ 113 h 113"/>
                <a:gd name="T24" fmla="*/ 57 w 627"/>
                <a:gd name="T25" fmla="*/ 113 h 113"/>
                <a:gd name="T26" fmla="*/ 38 w 627"/>
                <a:gd name="T27" fmla="*/ 109 h 113"/>
                <a:gd name="T28" fmla="*/ 22 w 627"/>
                <a:gd name="T29" fmla="*/ 101 h 113"/>
                <a:gd name="T30" fmla="*/ 10 w 627"/>
                <a:gd name="T31" fmla="*/ 90 h 113"/>
                <a:gd name="T32" fmla="*/ 2 w 627"/>
                <a:gd name="T33" fmla="*/ 73 h 113"/>
                <a:gd name="T34" fmla="*/ 0 w 627"/>
                <a:gd name="T35" fmla="*/ 56 h 113"/>
                <a:gd name="T36" fmla="*/ 2 w 627"/>
                <a:gd name="T37" fmla="*/ 39 h 113"/>
                <a:gd name="T38" fmla="*/ 10 w 627"/>
                <a:gd name="T39" fmla="*/ 23 h 113"/>
                <a:gd name="T40" fmla="*/ 22 w 627"/>
                <a:gd name="T41" fmla="*/ 11 h 113"/>
                <a:gd name="T42" fmla="*/ 38 w 627"/>
                <a:gd name="T43" fmla="*/ 3 h 113"/>
                <a:gd name="T44" fmla="*/ 57 w 627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7" h="113">
                  <a:moveTo>
                    <a:pt x="57" y="0"/>
                  </a:moveTo>
                  <a:lnTo>
                    <a:pt x="570" y="0"/>
                  </a:lnTo>
                  <a:lnTo>
                    <a:pt x="588" y="3"/>
                  </a:lnTo>
                  <a:lnTo>
                    <a:pt x="603" y="11"/>
                  </a:lnTo>
                  <a:lnTo>
                    <a:pt x="616" y="23"/>
                  </a:lnTo>
                  <a:lnTo>
                    <a:pt x="624" y="39"/>
                  </a:lnTo>
                  <a:lnTo>
                    <a:pt x="627" y="56"/>
                  </a:lnTo>
                  <a:lnTo>
                    <a:pt x="624" y="73"/>
                  </a:lnTo>
                  <a:lnTo>
                    <a:pt x="616" y="90"/>
                  </a:lnTo>
                  <a:lnTo>
                    <a:pt x="603" y="101"/>
                  </a:lnTo>
                  <a:lnTo>
                    <a:pt x="588" y="109"/>
                  </a:lnTo>
                  <a:lnTo>
                    <a:pt x="570" y="113"/>
                  </a:lnTo>
                  <a:lnTo>
                    <a:pt x="57" y="113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90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61"/>
            <p:cNvSpPr>
              <a:spLocks/>
            </p:cNvSpPr>
            <p:nvPr/>
          </p:nvSpPr>
          <p:spPr bwMode="auto">
            <a:xfrm>
              <a:off x="2717800" y="3028950"/>
              <a:ext cx="173037" cy="17462"/>
            </a:xfrm>
            <a:custGeom>
              <a:avLst/>
              <a:gdLst>
                <a:gd name="T0" fmla="*/ 57 w 1084"/>
                <a:gd name="T1" fmla="*/ 0 h 113"/>
                <a:gd name="T2" fmla="*/ 1027 w 1084"/>
                <a:gd name="T3" fmla="*/ 0 h 113"/>
                <a:gd name="T4" fmla="*/ 1044 w 1084"/>
                <a:gd name="T5" fmla="*/ 3 h 113"/>
                <a:gd name="T6" fmla="*/ 1060 w 1084"/>
                <a:gd name="T7" fmla="*/ 11 h 113"/>
                <a:gd name="T8" fmla="*/ 1072 w 1084"/>
                <a:gd name="T9" fmla="*/ 23 h 113"/>
                <a:gd name="T10" fmla="*/ 1081 w 1084"/>
                <a:gd name="T11" fmla="*/ 39 h 113"/>
                <a:gd name="T12" fmla="*/ 1084 w 1084"/>
                <a:gd name="T13" fmla="*/ 56 h 113"/>
                <a:gd name="T14" fmla="*/ 1081 w 1084"/>
                <a:gd name="T15" fmla="*/ 73 h 113"/>
                <a:gd name="T16" fmla="*/ 1072 w 1084"/>
                <a:gd name="T17" fmla="*/ 89 h 113"/>
                <a:gd name="T18" fmla="*/ 1060 w 1084"/>
                <a:gd name="T19" fmla="*/ 101 h 113"/>
                <a:gd name="T20" fmla="*/ 1044 w 1084"/>
                <a:gd name="T21" fmla="*/ 109 h 113"/>
                <a:gd name="T22" fmla="*/ 1027 w 1084"/>
                <a:gd name="T23" fmla="*/ 113 h 113"/>
                <a:gd name="T24" fmla="*/ 57 w 1084"/>
                <a:gd name="T25" fmla="*/ 113 h 113"/>
                <a:gd name="T26" fmla="*/ 38 w 1084"/>
                <a:gd name="T27" fmla="*/ 109 h 113"/>
                <a:gd name="T28" fmla="*/ 22 w 1084"/>
                <a:gd name="T29" fmla="*/ 101 h 113"/>
                <a:gd name="T30" fmla="*/ 10 w 1084"/>
                <a:gd name="T31" fmla="*/ 89 h 113"/>
                <a:gd name="T32" fmla="*/ 2 w 1084"/>
                <a:gd name="T33" fmla="*/ 73 h 113"/>
                <a:gd name="T34" fmla="*/ 0 w 1084"/>
                <a:gd name="T35" fmla="*/ 56 h 113"/>
                <a:gd name="T36" fmla="*/ 2 w 1084"/>
                <a:gd name="T37" fmla="*/ 39 h 113"/>
                <a:gd name="T38" fmla="*/ 10 w 1084"/>
                <a:gd name="T39" fmla="*/ 23 h 113"/>
                <a:gd name="T40" fmla="*/ 22 w 1084"/>
                <a:gd name="T41" fmla="*/ 11 h 113"/>
                <a:gd name="T42" fmla="*/ 38 w 1084"/>
                <a:gd name="T43" fmla="*/ 3 h 113"/>
                <a:gd name="T44" fmla="*/ 57 w 1084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84" h="113">
                  <a:moveTo>
                    <a:pt x="57" y="0"/>
                  </a:moveTo>
                  <a:lnTo>
                    <a:pt x="1027" y="0"/>
                  </a:lnTo>
                  <a:lnTo>
                    <a:pt x="1044" y="3"/>
                  </a:lnTo>
                  <a:lnTo>
                    <a:pt x="1060" y="11"/>
                  </a:lnTo>
                  <a:lnTo>
                    <a:pt x="1072" y="23"/>
                  </a:lnTo>
                  <a:lnTo>
                    <a:pt x="1081" y="39"/>
                  </a:lnTo>
                  <a:lnTo>
                    <a:pt x="1084" y="56"/>
                  </a:lnTo>
                  <a:lnTo>
                    <a:pt x="1081" y="73"/>
                  </a:lnTo>
                  <a:lnTo>
                    <a:pt x="1072" y="89"/>
                  </a:lnTo>
                  <a:lnTo>
                    <a:pt x="1060" y="101"/>
                  </a:lnTo>
                  <a:lnTo>
                    <a:pt x="1044" y="109"/>
                  </a:lnTo>
                  <a:lnTo>
                    <a:pt x="1027" y="113"/>
                  </a:lnTo>
                  <a:lnTo>
                    <a:pt x="57" y="113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62"/>
            <p:cNvSpPr>
              <a:spLocks/>
            </p:cNvSpPr>
            <p:nvPr/>
          </p:nvSpPr>
          <p:spPr bwMode="auto">
            <a:xfrm>
              <a:off x="2898775" y="2967038"/>
              <a:ext cx="82550" cy="17462"/>
            </a:xfrm>
            <a:custGeom>
              <a:avLst/>
              <a:gdLst>
                <a:gd name="T0" fmla="*/ 57 w 513"/>
                <a:gd name="T1" fmla="*/ 0 h 113"/>
                <a:gd name="T2" fmla="*/ 456 w 513"/>
                <a:gd name="T3" fmla="*/ 0 h 113"/>
                <a:gd name="T4" fmla="*/ 474 w 513"/>
                <a:gd name="T5" fmla="*/ 3 h 113"/>
                <a:gd name="T6" fmla="*/ 490 w 513"/>
                <a:gd name="T7" fmla="*/ 11 h 113"/>
                <a:gd name="T8" fmla="*/ 502 w 513"/>
                <a:gd name="T9" fmla="*/ 24 h 113"/>
                <a:gd name="T10" fmla="*/ 510 w 513"/>
                <a:gd name="T11" fmla="*/ 39 h 113"/>
                <a:gd name="T12" fmla="*/ 513 w 513"/>
                <a:gd name="T13" fmla="*/ 57 h 113"/>
                <a:gd name="T14" fmla="*/ 510 w 513"/>
                <a:gd name="T15" fmla="*/ 74 h 113"/>
                <a:gd name="T16" fmla="*/ 502 w 513"/>
                <a:gd name="T17" fmla="*/ 90 h 113"/>
                <a:gd name="T18" fmla="*/ 490 w 513"/>
                <a:gd name="T19" fmla="*/ 102 h 113"/>
                <a:gd name="T20" fmla="*/ 474 w 513"/>
                <a:gd name="T21" fmla="*/ 110 h 113"/>
                <a:gd name="T22" fmla="*/ 456 w 513"/>
                <a:gd name="T23" fmla="*/ 113 h 113"/>
                <a:gd name="T24" fmla="*/ 57 w 513"/>
                <a:gd name="T25" fmla="*/ 113 h 113"/>
                <a:gd name="T26" fmla="*/ 38 w 513"/>
                <a:gd name="T27" fmla="*/ 110 h 113"/>
                <a:gd name="T28" fmla="*/ 23 w 513"/>
                <a:gd name="T29" fmla="*/ 102 h 113"/>
                <a:gd name="T30" fmla="*/ 10 w 513"/>
                <a:gd name="T31" fmla="*/ 90 h 113"/>
                <a:gd name="T32" fmla="*/ 2 w 513"/>
                <a:gd name="T33" fmla="*/ 74 h 113"/>
                <a:gd name="T34" fmla="*/ 0 w 513"/>
                <a:gd name="T35" fmla="*/ 57 h 113"/>
                <a:gd name="T36" fmla="*/ 2 w 513"/>
                <a:gd name="T37" fmla="*/ 39 h 113"/>
                <a:gd name="T38" fmla="*/ 10 w 513"/>
                <a:gd name="T39" fmla="*/ 24 h 113"/>
                <a:gd name="T40" fmla="*/ 23 w 513"/>
                <a:gd name="T41" fmla="*/ 11 h 113"/>
                <a:gd name="T42" fmla="*/ 38 w 513"/>
                <a:gd name="T43" fmla="*/ 3 h 113"/>
                <a:gd name="T44" fmla="*/ 57 w 513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3" h="113">
                  <a:moveTo>
                    <a:pt x="57" y="0"/>
                  </a:moveTo>
                  <a:lnTo>
                    <a:pt x="456" y="0"/>
                  </a:lnTo>
                  <a:lnTo>
                    <a:pt x="474" y="3"/>
                  </a:lnTo>
                  <a:lnTo>
                    <a:pt x="490" y="11"/>
                  </a:lnTo>
                  <a:lnTo>
                    <a:pt x="502" y="24"/>
                  </a:lnTo>
                  <a:lnTo>
                    <a:pt x="510" y="39"/>
                  </a:lnTo>
                  <a:lnTo>
                    <a:pt x="513" y="57"/>
                  </a:lnTo>
                  <a:lnTo>
                    <a:pt x="510" y="74"/>
                  </a:lnTo>
                  <a:lnTo>
                    <a:pt x="502" y="90"/>
                  </a:lnTo>
                  <a:lnTo>
                    <a:pt x="490" y="102"/>
                  </a:lnTo>
                  <a:lnTo>
                    <a:pt x="474" y="110"/>
                  </a:lnTo>
                  <a:lnTo>
                    <a:pt x="456" y="113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63"/>
            <p:cNvSpPr>
              <a:spLocks/>
            </p:cNvSpPr>
            <p:nvPr/>
          </p:nvSpPr>
          <p:spPr bwMode="auto">
            <a:xfrm>
              <a:off x="2717800" y="2903538"/>
              <a:ext cx="63500" cy="17462"/>
            </a:xfrm>
            <a:custGeom>
              <a:avLst/>
              <a:gdLst>
                <a:gd name="T0" fmla="*/ 57 w 399"/>
                <a:gd name="T1" fmla="*/ 0 h 113"/>
                <a:gd name="T2" fmla="*/ 342 w 399"/>
                <a:gd name="T3" fmla="*/ 0 h 113"/>
                <a:gd name="T4" fmla="*/ 360 w 399"/>
                <a:gd name="T5" fmla="*/ 3 h 113"/>
                <a:gd name="T6" fmla="*/ 375 w 399"/>
                <a:gd name="T7" fmla="*/ 11 h 113"/>
                <a:gd name="T8" fmla="*/ 388 w 399"/>
                <a:gd name="T9" fmla="*/ 22 h 113"/>
                <a:gd name="T10" fmla="*/ 396 w 399"/>
                <a:gd name="T11" fmla="*/ 39 h 113"/>
                <a:gd name="T12" fmla="*/ 399 w 399"/>
                <a:gd name="T13" fmla="*/ 56 h 113"/>
                <a:gd name="T14" fmla="*/ 396 w 399"/>
                <a:gd name="T15" fmla="*/ 73 h 113"/>
                <a:gd name="T16" fmla="*/ 388 w 399"/>
                <a:gd name="T17" fmla="*/ 89 h 113"/>
                <a:gd name="T18" fmla="*/ 375 w 399"/>
                <a:gd name="T19" fmla="*/ 101 h 113"/>
                <a:gd name="T20" fmla="*/ 360 w 399"/>
                <a:gd name="T21" fmla="*/ 109 h 113"/>
                <a:gd name="T22" fmla="*/ 342 w 399"/>
                <a:gd name="T23" fmla="*/ 113 h 113"/>
                <a:gd name="T24" fmla="*/ 57 w 399"/>
                <a:gd name="T25" fmla="*/ 113 h 113"/>
                <a:gd name="T26" fmla="*/ 38 w 399"/>
                <a:gd name="T27" fmla="*/ 109 h 113"/>
                <a:gd name="T28" fmla="*/ 22 w 399"/>
                <a:gd name="T29" fmla="*/ 101 h 113"/>
                <a:gd name="T30" fmla="*/ 10 w 399"/>
                <a:gd name="T31" fmla="*/ 89 h 113"/>
                <a:gd name="T32" fmla="*/ 2 w 399"/>
                <a:gd name="T33" fmla="*/ 73 h 113"/>
                <a:gd name="T34" fmla="*/ 0 w 399"/>
                <a:gd name="T35" fmla="*/ 56 h 113"/>
                <a:gd name="T36" fmla="*/ 2 w 399"/>
                <a:gd name="T37" fmla="*/ 39 h 113"/>
                <a:gd name="T38" fmla="*/ 10 w 399"/>
                <a:gd name="T39" fmla="*/ 22 h 113"/>
                <a:gd name="T40" fmla="*/ 22 w 399"/>
                <a:gd name="T41" fmla="*/ 11 h 113"/>
                <a:gd name="T42" fmla="*/ 38 w 399"/>
                <a:gd name="T43" fmla="*/ 3 h 113"/>
                <a:gd name="T44" fmla="*/ 57 w 399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113">
                  <a:moveTo>
                    <a:pt x="57" y="0"/>
                  </a:moveTo>
                  <a:lnTo>
                    <a:pt x="342" y="0"/>
                  </a:lnTo>
                  <a:lnTo>
                    <a:pt x="360" y="3"/>
                  </a:lnTo>
                  <a:lnTo>
                    <a:pt x="375" y="11"/>
                  </a:lnTo>
                  <a:lnTo>
                    <a:pt x="388" y="22"/>
                  </a:lnTo>
                  <a:lnTo>
                    <a:pt x="396" y="39"/>
                  </a:lnTo>
                  <a:lnTo>
                    <a:pt x="399" y="56"/>
                  </a:lnTo>
                  <a:lnTo>
                    <a:pt x="396" y="73"/>
                  </a:lnTo>
                  <a:lnTo>
                    <a:pt x="388" y="89"/>
                  </a:lnTo>
                  <a:lnTo>
                    <a:pt x="375" y="101"/>
                  </a:lnTo>
                  <a:lnTo>
                    <a:pt x="360" y="109"/>
                  </a:lnTo>
                  <a:lnTo>
                    <a:pt x="342" y="113"/>
                  </a:lnTo>
                  <a:lnTo>
                    <a:pt x="57" y="113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64"/>
            <p:cNvSpPr>
              <a:spLocks/>
            </p:cNvSpPr>
            <p:nvPr/>
          </p:nvSpPr>
          <p:spPr bwMode="auto">
            <a:xfrm>
              <a:off x="2854325" y="2903538"/>
              <a:ext cx="80962" cy="17462"/>
            </a:xfrm>
            <a:custGeom>
              <a:avLst/>
              <a:gdLst>
                <a:gd name="T0" fmla="*/ 57 w 513"/>
                <a:gd name="T1" fmla="*/ 0 h 113"/>
                <a:gd name="T2" fmla="*/ 456 w 513"/>
                <a:gd name="T3" fmla="*/ 0 h 113"/>
                <a:gd name="T4" fmla="*/ 474 w 513"/>
                <a:gd name="T5" fmla="*/ 3 h 113"/>
                <a:gd name="T6" fmla="*/ 489 w 513"/>
                <a:gd name="T7" fmla="*/ 11 h 113"/>
                <a:gd name="T8" fmla="*/ 502 w 513"/>
                <a:gd name="T9" fmla="*/ 22 h 113"/>
                <a:gd name="T10" fmla="*/ 510 w 513"/>
                <a:gd name="T11" fmla="*/ 39 h 113"/>
                <a:gd name="T12" fmla="*/ 513 w 513"/>
                <a:gd name="T13" fmla="*/ 56 h 113"/>
                <a:gd name="T14" fmla="*/ 510 w 513"/>
                <a:gd name="T15" fmla="*/ 73 h 113"/>
                <a:gd name="T16" fmla="*/ 502 w 513"/>
                <a:gd name="T17" fmla="*/ 89 h 113"/>
                <a:gd name="T18" fmla="*/ 489 w 513"/>
                <a:gd name="T19" fmla="*/ 101 h 113"/>
                <a:gd name="T20" fmla="*/ 474 w 513"/>
                <a:gd name="T21" fmla="*/ 109 h 113"/>
                <a:gd name="T22" fmla="*/ 456 w 513"/>
                <a:gd name="T23" fmla="*/ 113 h 113"/>
                <a:gd name="T24" fmla="*/ 57 w 513"/>
                <a:gd name="T25" fmla="*/ 113 h 113"/>
                <a:gd name="T26" fmla="*/ 38 w 513"/>
                <a:gd name="T27" fmla="*/ 109 h 113"/>
                <a:gd name="T28" fmla="*/ 22 w 513"/>
                <a:gd name="T29" fmla="*/ 101 h 113"/>
                <a:gd name="T30" fmla="*/ 10 w 513"/>
                <a:gd name="T31" fmla="*/ 89 h 113"/>
                <a:gd name="T32" fmla="*/ 2 w 513"/>
                <a:gd name="T33" fmla="*/ 73 h 113"/>
                <a:gd name="T34" fmla="*/ 0 w 513"/>
                <a:gd name="T35" fmla="*/ 56 h 113"/>
                <a:gd name="T36" fmla="*/ 2 w 513"/>
                <a:gd name="T37" fmla="*/ 39 h 113"/>
                <a:gd name="T38" fmla="*/ 10 w 513"/>
                <a:gd name="T39" fmla="*/ 22 h 113"/>
                <a:gd name="T40" fmla="*/ 22 w 513"/>
                <a:gd name="T41" fmla="*/ 11 h 113"/>
                <a:gd name="T42" fmla="*/ 38 w 513"/>
                <a:gd name="T43" fmla="*/ 3 h 113"/>
                <a:gd name="T44" fmla="*/ 57 w 513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3" h="113">
                  <a:moveTo>
                    <a:pt x="57" y="0"/>
                  </a:moveTo>
                  <a:lnTo>
                    <a:pt x="456" y="0"/>
                  </a:lnTo>
                  <a:lnTo>
                    <a:pt x="474" y="3"/>
                  </a:lnTo>
                  <a:lnTo>
                    <a:pt x="489" y="11"/>
                  </a:lnTo>
                  <a:lnTo>
                    <a:pt x="502" y="22"/>
                  </a:lnTo>
                  <a:lnTo>
                    <a:pt x="510" y="39"/>
                  </a:lnTo>
                  <a:lnTo>
                    <a:pt x="513" y="56"/>
                  </a:lnTo>
                  <a:lnTo>
                    <a:pt x="510" y="73"/>
                  </a:lnTo>
                  <a:lnTo>
                    <a:pt x="502" y="89"/>
                  </a:lnTo>
                  <a:lnTo>
                    <a:pt x="489" y="101"/>
                  </a:lnTo>
                  <a:lnTo>
                    <a:pt x="474" y="109"/>
                  </a:lnTo>
                  <a:lnTo>
                    <a:pt x="456" y="113"/>
                  </a:lnTo>
                  <a:lnTo>
                    <a:pt x="57" y="113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9"/>
                  </a:lnTo>
                  <a:lnTo>
                    <a:pt x="2" y="73"/>
                  </a:lnTo>
                  <a:lnTo>
                    <a:pt x="0" y="56"/>
                  </a:lnTo>
                  <a:lnTo>
                    <a:pt x="2" y="39"/>
                  </a:lnTo>
                  <a:lnTo>
                    <a:pt x="10" y="22"/>
                  </a:lnTo>
                  <a:lnTo>
                    <a:pt x="22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165"/>
            <p:cNvSpPr>
              <a:spLocks/>
            </p:cNvSpPr>
            <p:nvPr/>
          </p:nvSpPr>
          <p:spPr bwMode="auto">
            <a:xfrm>
              <a:off x="2808288" y="2903538"/>
              <a:ext cx="19050" cy="17462"/>
            </a:xfrm>
            <a:custGeom>
              <a:avLst/>
              <a:gdLst>
                <a:gd name="T0" fmla="*/ 57 w 114"/>
                <a:gd name="T1" fmla="*/ 0 h 112"/>
                <a:gd name="T2" fmla="*/ 72 w 114"/>
                <a:gd name="T3" fmla="*/ 1 h 112"/>
                <a:gd name="T4" fmla="*/ 85 w 114"/>
                <a:gd name="T5" fmla="*/ 7 h 112"/>
                <a:gd name="T6" fmla="*/ 98 w 114"/>
                <a:gd name="T7" fmla="*/ 15 h 112"/>
                <a:gd name="T8" fmla="*/ 106 w 114"/>
                <a:gd name="T9" fmla="*/ 26 h 112"/>
                <a:gd name="T10" fmla="*/ 112 w 114"/>
                <a:gd name="T11" fmla="*/ 41 h 112"/>
                <a:gd name="T12" fmla="*/ 114 w 114"/>
                <a:gd name="T13" fmla="*/ 55 h 112"/>
                <a:gd name="T14" fmla="*/ 112 w 114"/>
                <a:gd name="T15" fmla="*/ 69 h 112"/>
                <a:gd name="T16" fmla="*/ 106 w 114"/>
                <a:gd name="T17" fmla="*/ 83 h 112"/>
                <a:gd name="T18" fmla="*/ 98 w 114"/>
                <a:gd name="T19" fmla="*/ 95 h 112"/>
                <a:gd name="T20" fmla="*/ 85 w 114"/>
                <a:gd name="T21" fmla="*/ 104 h 112"/>
                <a:gd name="T22" fmla="*/ 72 w 114"/>
                <a:gd name="T23" fmla="*/ 109 h 112"/>
                <a:gd name="T24" fmla="*/ 57 w 114"/>
                <a:gd name="T25" fmla="*/ 112 h 112"/>
                <a:gd name="T26" fmla="*/ 43 w 114"/>
                <a:gd name="T27" fmla="*/ 109 h 112"/>
                <a:gd name="T28" fmla="*/ 28 w 114"/>
                <a:gd name="T29" fmla="*/ 104 h 112"/>
                <a:gd name="T30" fmla="*/ 17 w 114"/>
                <a:gd name="T31" fmla="*/ 95 h 112"/>
                <a:gd name="T32" fmla="*/ 7 w 114"/>
                <a:gd name="T33" fmla="*/ 83 h 112"/>
                <a:gd name="T34" fmla="*/ 2 w 114"/>
                <a:gd name="T35" fmla="*/ 69 h 112"/>
                <a:gd name="T36" fmla="*/ 0 w 114"/>
                <a:gd name="T37" fmla="*/ 55 h 112"/>
                <a:gd name="T38" fmla="*/ 2 w 114"/>
                <a:gd name="T39" fmla="*/ 41 h 112"/>
                <a:gd name="T40" fmla="*/ 7 w 114"/>
                <a:gd name="T41" fmla="*/ 26 h 112"/>
                <a:gd name="T42" fmla="*/ 17 w 114"/>
                <a:gd name="T43" fmla="*/ 15 h 112"/>
                <a:gd name="T44" fmla="*/ 28 w 114"/>
                <a:gd name="T45" fmla="*/ 7 h 112"/>
                <a:gd name="T46" fmla="*/ 43 w 114"/>
                <a:gd name="T47" fmla="*/ 1 h 112"/>
                <a:gd name="T48" fmla="*/ 57 w 114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2" y="1"/>
                  </a:lnTo>
                  <a:lnTo>
                    <a:pt x="85" y="7"/>
                  </a:lnTo>
                  <a:lnTo>
                    <a:pt x="98" y="15"/>
                  </a:lnTo>
                  <a:lnTo>
                    <a:pt x="106" y="26"/>
                  </a:lnTo>
                  <a:lnTo>
                    <a:pt x="112" y="41"/>
                  </a:lnTo>
                  <a:lnTo>
                    <a:pt x="114" y="55"/>
                  </a:lnTo>
                  <a:lnTo>
                    <a:pt x="112" y="69"/>
                  </a:lnTo>
                  <a:lnTo>
                    <a:pt x="106" y="83"/>
                  </a:lnTo>
                  <a:lnTo>
                    <a:pt x="98" y="95"/>
                  </a:lnTo>
                  <a:lnTo>
                    <a:pt x="85" y="104"/>
                  </a:lnTo>
                  <a:lnTo>
                    <a:pt x="72" y="109"/>
                  </a:lnTo>
                  <a:lnTo>
                    <a:pt x="57" y="112"/>
                  </a:lnTo>
                  <a:lnTo>
                    <a:pt x="43" y="109"/>
                  </a:lnTo>
                  <a:lnTo>
                    <a:pt x="28" y="104"/>
                  </a:lnTo>
                  <a:lnTo>
                    <a:pt x="17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6"/>
                  </a:lnTo>
                  <a:lnTo>
                    <a:pt x="17" y="15"/>
                  </a:lnTo>
                  <a:lnTo>
                    <a:pt x="28" y="7"/>
                  </a:lnTo>
                  <a:lnTo>
                    <a:pt x="43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166"/>
            <p:cNvSpPr>
              <a:spLocks/>
            </p:cNvSpPr>
            <p:nvPr/>
          </p:nvSpPr>
          <p:spPr bwMode="auto">
            <a:xfrm>
              <a:off x="2763838" y="2967038"/>
              <a:ext cx="107950" cy="17462"/>
            </a:xfrm>
            <a:custGeom>
              <a:avLst/>
              <a:gdLst>
                <a:gd name="T0" fmla="*/ 57 w 685"/>
                <a:gd name="T1" fmla="*/ 0 h 113"/>
                <a:gd name="T2" fmla="*/ 628 w 685"/>
                <a:gd name="T3" fmla="*/ 0 h 113"/>
                <a:gd name="T4" fmla="*/ 645 w 685"/>
                <a:gd name="T5" fmla="*/ 3 h 113"/>
                <a:gd name="T6" fmla="*/ 661 w 685"/>
                <a:gd name="T7" fmla="*/ 11 h 113"/>
                <a:gd name="T8" fmla="*/ 673 w 685"/>
                <a:gd name="T9" fmla="*/ 24 h 113"/>
                <a:gd name="T10" fmla="*/ 682 w 685"/>
                <a:gd name="T11" fmla="*/ 39 h 113"/>
                <a:gd name="T12" fmla="*/ 685 w 685"/>
                <a:gd name="T13" fmla="*/ 57 h 113"/>
                <a:gd name="T14" fmla="*/ 682 w 685"/>
                <a:gd name="T15" fmla="*/ 74 h 113"/>
                <a:gd name="T16" fmla="*/ 673 w 685"/>
                <a:gd name="T17" fmla="*/ 90 h 113"/>
                <a:gd name="T18" fmla="*/ 661 w 685"/>
                <a:gd name="T19" fmla="*/ 102 h 113"/>
                <a:gd name="T20" fmla="*/ 645 w 685"/>
                <a:gd name="T21" fmla="*/ 110 h 113"/>
                <a:gd name="T22" fmla="*/ 628 w 685"/>
                <a:gd name="T23" fmla="*/ 113 h 113"/>
                <a:gd name="T24" fmla="*/ 57 w 685"/>
                <a:gd name="T25" fmla="*/ 113 h 113"/>
                <a:gd name="T26" fmla="*/ 38 w 685"/>
                <a:gd name="T27" fmla="*/ 110 h 113"/>
                <a:gd name="T28" fmla="*/ 23 w 685"/>
                <a:gd name="T29" fmla="*/ 102 h 113"/>
                <a:gd name="T30" fmla="*/ 10 w 685"/>
                <a:gd name="T31" fmla="*/ 90 h 113"/>
                <a:gd name="T32" fmla="*/ 2 w 685"/>
                <a:gd name="T33" fmla="*/ 74 h 113"/>
                <a:gd name="T34" fmla="*/ 0 w 685"/>
                <a:gd name="T35" fmla="*/ 57 h 113"/>
                <a:gd name="T36" fmla="*/ 2 w 685"/>
                <a:gd name="T37" fmla="*/ 39 h 113"/>
                <a:gd name="T38" fmla="*/ 10 w 685"/>
                <a:gd name="T39" fmla="*/ 24 h 113"/>
                <a:gd name="T40" fmla="*/ 23 w 685"/>
                <a:gd name="T41" fmla="*/ 11 h 113"/>
                <a:gd name="T42" fmla="*/ 38 w 685"/>
                <a:gd name="T43" fmla="*/ 3 h 113"/>
                <a:gd name="T44" fmla="*/ 57 w 68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5" h="113">
                  <a:moveTo>
                    <a:pt x="57" y="0"/>
                  </a:moveTo>
                  <a:lnTo>
                    <a:pt x="628" y="0"/>
                  </a:lnTo>
                  <a:lnTo>
                    <a:pt x="645" y="3"/>
                  </a:lnTo>
                  <a:lnTo>
                    <a:pt x="661" y="11"/>
                  </a:lnTo>
                  <a:lnTo>
                    <a:pt x="673" y="24"/>
                  </a:lnTo>
                  <a:lnTo>
                    <a:pt x="682" y="39"/>
                  </a:lnTo>
                  <a:lnTo>
                    <a:pt x="685" y="57"/>
                  </a:lnTo>
                  <a:lnTo>
                    <a:pt x="682" y="74"/>
                  </a:lnTo>
                  <a:lnTo>
                    <a:pt x="673" y="90"/>
                  </a:lnTo>
                  <a:lnTo>
                    <a:pt x="661" y="102"/>
                  </a:lnTo>
                  <a:lnTo>
                    <a:pt x="645" y="110"/>
                  </a:lnTo>
                  <a:lnTo>
                    <a:pt x="628" y="113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90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167"/>
            <p:cNvSpPr>
              <a:spLocks/>
            </p:cNvSpPr>
            <p:nvPr/>
          </p:nvSpPr>
          <p:spPr bwMode="auto">
            <a:xfrm>
              <a:off x="2717800" y="2967038"/>
              <a:ext cx="19050" cy="17462"/>
            </a:xfrm>
            <a:custGeom>
              <a:avLst/>
              <a:gdLst>
                <a:gd name="T0" fmla="*/ 57 w 114"/>
                <a:gd name="T1" fmla="*/ 0 h 112"/>
                <a:gd name="T2" fmla="*/ 71 w 114"/>
                <a:gd name="T3" fmla="*/ 1 h 112"/>
                <a:gd name="T4" fmla="*/ 85 w 114"/>
                <a:gd name="T5" fmla="*/ 6 h 112"/>
                <a:gd name="T6" fmla="*/ 97 w 114"/>
                <a:gd name="T7" fmla="*/ 15 h 112"/>
                <a:gd name="T8" fmla="*/ 105 w 114"/>
                <a:gd name="T9" fmla="*/ 27 h 112"/>
                <a:gd name="T10" fmla="*/ 112 w 114"/>
                <a:gd name="T11" fmla="*/ 41 h 112"/>
                <a:gd name="T12" fmla="*/ 114 w 114"/>
                <a:gd name="T13" fmla="*/ 56 h 112"/>
                <a:gd name="T14" fmla="*/ 112 w 114"/>
                <a:gd name="T15" fmla="*/ 70 h 112"/>
                <a:gd name="T16" fmla="*/ 105 w 114"/>
                <a:gd name="T17" fmla="*/ 83 h 112"/>
                <a:gd name="T18" fmla="*/ 97 w 114"/>
                <a:gd name="T19" fmla="*/ 96 h 112"/>
                <a:gd name="T20" fmla="*/ 85 w 114"/>
                <a:gd name="T21" fmla="*/ 105 h 112"/>
                <a:gd name="T22" fmla="*/ 71 w 114"/>
                <a:gd name="T23" fmla="*/ 110 h 112"/>
                <a:gd name="T24" fmla="*/ 57 w 114"/>
                <a:gd name="T25" fmla="*/ 112 h 112"/>
                <a:gd name="T26" fmla="*/ 42 w 114"/>
                <a:gd name="T27" fmla="*/ 110 h 112"/>
                <a:gd name="T28" fmla="*/ 28 w 114"/>
                <a:gd name="T29" fmla="*/ 105 h 112"/>
                <a:gd name="T30" fmla="*/ 16 w 114"/>
                <a:gd name="T31" fmla="*/ 96 h 112"/>
                <a:gd name="T32" fmla="*/ 7 w 114"/>
                <a:gd name="T33" fmla="*/ 83 h 112"/>
                <a:gd name="T34" fmla="*/ 2 w 114"/>
                <a:gd name="T35" fmla="*/ 70 h 112"/>
                <a:gd name="T36" fmla="*/ 0 w 114"/>
                <a:gd name="T37" fmla="*/ 56 h 112"/>
                <a:gd name="T38" fmla="*/ 2 w 114"/>
                <a:gd name="T39" fmla="*/ 41 h 112"/>
                <a:gd name="T40" fmla="*/ 7 w 114"/>
                <a:gd name="T41" fmla="*/ 27 h 112"/>
                <a:gd name="T42" fmla="*/ 16 w 114"/>
                <a:gd name="T43" fmla="*/ 15 h 112"/>
                <a:gd name="T44" fmla="*/ 28 w 114"/>
                <a:gd name="T45" fmla="*/ 6 h 112"/>
                <a:gd name="T46" fmla="*/ 41 w 114"/>
                <a:gd name="T47" fmla="*/ 1 h 112"/>
                <a:gd name="T48" fmla="*/ 57 w 114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1" y="1"/>
                  </a:lnTo>
                  <a:lnTo>
                    <a:pt x="85" y="6"/>
                  </a:lnTo>
                  <a:lnTo>
                    <a:pt x="97" y="15"/>
                  </a:lnTo>
                  <a:lnTo>
                    <a:pt x="105" y="27"/>
                  </a:lnTo>
                  <a:lnTo>
                    <a:pt x="112" y="41"/>
                  </a:lnTo>
                  <a:lnTo>
                    <a:pt x="114" y="56"/>
                  </a:lnTo>
                  <a:lnTo>
                    <a:pt x="112" y="70"/>
                  </a:lnTo>
                  <a:lnTo>
                    <a:pt x="105" y="83"/>
                  </a:lnTo>
                  <a:lnTo>
                    <a:pt x="97" y="96"/>
                  </a:lnTo>
                  <a:lnTo>
                    <a:pt x="85" y="105"/>
                  </a:lnTo>
                  <a:lnTo>
                    <a:pt x="71" y="110"/>
                  </a:lnTo>
                  <a:lnTo>
                    <a:pt x="57" y="112"/>
                  </a:lnTo>
                  <a:lnTo>
                    <a:pt x="42" y="110"/>
                  </a:lnTo>
                  <a:lnTo>
                    <a:pt x="28" y="105"/>
                  </a:lnTo>
                  <a:lnTo>
                    <a:pt x="16" y="96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7" y="27"/>
                  </a:lnTo>
                  <a:lnTo>
                    <a:pt x="16" y="15"/>
                  </a:lnTo>
                  <a:lnTo>
                    <a:pt x="28" y="6"/>
                  </a:lnTo>
                  <a:lnTo>
                    <a:pt x="41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168"/>
            <p:cNvSpPr>
              <a:spLocks/>
            </p:cNvSpPr>
            <p:nvPr/>
          </p:nvSpPr>
          <p:spPr bwMode="auto">
            <a:xfrm>
              <a:off x="2898775" y="3092450"/>
              <a:ext cx="82550" cy="17462"/>
            </a:xfrm>
            <a:custGeom>
              <a:avLst/>
              <a:gdLst>
                <a:gd name="T0" fmla="*/ 57 w 513"/>
                <a:gd name="T1" fmla="*/ 0 h 113"/>
                <a:gd name="T2" fmla="*/ 456 w 513"/>
                <a:gd name="T3" fmla="*/ 0 h 113"/>
                <a:gd name="T4" fmla="*/ 474 w 513"/>
                <a:gd name="T5" fmla="*/ 3 h 113"/>
                <a:gd name="T6" fmla="*/ 490 w 513"/>
                <a:gd name="T7" fmla="*/ 11 h 113"/>
                <a:gd name="T8" fmla="*/ 502 w 513"/>
                <a:gd name="T9" fmla="*/ 24 h 113"/>
                <a:gd name="T10" fmla="*/ 510 w 513"/>
                <a:gd name="T11" fmla="*/ 39 h 113"/>
                <a:gd name="T12" fmla="*/ 513 w 513"/>
                <a:gd name="T13" fmla="*/ 57 h 113"/>
                <a:gd name="T14" fmla="*/ 510 w 513"/>
                <a:gd name="T15" fmla="*/ 74 h 113"/>
                <a:gd name="T16" fmla="*/ 502 w 513"/>
                <a:gd name="T17" fmla="*/ 89 h 113"/>
                <a:gd name="T18" fmla="*/ 490 w 513"/>
                <a:gd name="T19" fmla="*/ 102 h 113"/>
                <a:gd name="T20" fmla="*/ 474 w 513"/>
                <a:gd name="T21" fmla="*/ 110 h 113"/>
                <a:gd name="T22" fmla="*/ 456 w 513"/>
                <a:gd name="T23" fmla="*/ 113 h 113"/>
                <a:gd name="T24" fmla="*/ 57 w 513"/>
                <a:gd name="T25" fmla="*/ 113 h 113"/>
                <a:gd name="T26" fmla="*/ 38 w 513"/>
                <a:gd name="T27" fmla="*/ 110 h 113"/>
                <a:gd name="T28" fmla="*/ 23 w 513"/>
                <a:gd name="T29" fmla="*/ 102 h 113"/>
                <a:gd name="T30" fmla="*/ 10 w 513"/>
                <a:gd name="T31" fmla="*/ 89 h 113"/>
                <a:gd name="T32" fmla="*/ 2 w 513"/>
                <a:gd name="T33" fmla="*/ 74 h 113"/>
                <a:gd name="T34" fmla="*/ 0 w 513"/>
                <a:gd name="T35" fmla="*/ 57 h 113"/>
                <a:gd name="T36" fmla="*/ 2 w 513"/>
                <a:gd name="T37" fmla="*/ 39 h 113"/>
                <a:gd name="T38" fmla="*/ 10 w 513"/>
                <a:gd name="T39" fmla="*/ 24 h 113"/>
                <a:gd name="T40" fmla="*/ 23 w 513"/>
                <a:gd name="T41" fmla="*/ 11 h 113"/>
                <a:gd name="T42" fmla="*/ 38 w 513"/>
                <a:gd name="T43" fmla="*/ 3 h 113"/>
                <a:gd name="T44" fmla="*/ 57 w 513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3" h="113">
                  <a:moveTo>
                    <a:pt x="57" y="0"/>
                  </a:moveTo>
                  <a:lnTo>
                    <a:pt x="456" y="0"/>
                  </a:lnTo>
                  <a:lnTo>
                    <a:pt x="474" y="3"/>
                  </a:lnTo>
                  <a:lnTo>
                    <a:pt x="490" y="11"/>
                  </a:lnTo>
                  <a:lnTo>
                    <a:pt x="502" y="24"/>
                  </a:lnTo>
                  <a:lnTo>
                    <a:pt x="510" y="39"/>
                  </a:lnTo>
                  <a:lnTo>
                    <a:pt x="513" y="57"/>
                  </a:lnTo>
                  <a:lnTo>
                    <a:pt x="510" y="74"/>
                  </a:lnTo>
                  <a:lnTo>
                    <a:pt x="502" y="89"/>
                  </a:lnTo>
                  <a:lnTo>
                    <a:pt x="490" y="102"/>
                  </a:lnTo>
                  <a:lnTo>
                    <a:pt x="474" y="110"/>
                  </a:lnTo>
                  <a:lnTo>
                    <a:pt x="456" y="113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169"/>
            <p:cNvSpPr>
              <a:spLocks/>
            </p:cNvSpPr>
            <p:nvPr/>
          </p:nvSpPr>
          <p:spPr bwMode="auto">
            <a:xfrm>
              <a:off x="2763838" y="3092450"/>
              <a:ext cx="107950" cy="17462"/>
            </a:xfrm>
            <a:custGeom>
              <a:avLst/>
              <a:gdLst>
                <a:gd name="T0" fmla="*/ 57 w 685"/>
                <a:gd name="T1" fmla="*/ 0 h 113"/>
                <a:gd name="T2" fmla="*/ 628 w 685"/>
                <a:gd name="T3" fmla="*/ 0 h 113"/>
                <a:gd name="T4" fmla="*/ 645 w 685"/>
                <a:gd name="T5" fmla="*/ 3 h 113"/>
                <a:gd name="T6" fmla="*/ 661 w 685"/>
                <a:gd name="T7" fmla="*/ 11 h 113"/>
                <a:gd name="T8" fmla="*/ 673 w 685"/>
                <a:gd name="T9" fmla="*/ 24 h 113"/>
                <a:gd name="T10" fmla="*/ 682 w 685"/>
                <a:gd name="T11" fmla="*/ 39 h 113"/>
                <a:gd name="T12" fmla="*/ 685 w 685"/>
                <a:gd name="T13" fmla="*/ 57 h 113"/>
                <a:gd name="T14" fmla="*/ 682 w 685"/>
                <a:gd name="T15" fmla="*/ 74 h 113"/>
                <a:gd name="T16" fmla="*/ 673 w 685"/>
                <a:gd name="T17" fmla="*/ 89 h 113"/>
                <a:gd name="T18" fmla="*/ 661 w 685"/>
                <a:gd name="T19" fmla="*/ 102 h 113"/>
                <a:gd name="T20" fmla="*/ 645 w 685"/>
                <a:gd name="T21" fmla="*/ 110 h 113"/>
                <a:gd name="T22" fmla="*/ 628 w 685"/>
                <a:gd name="T23" fmla="*/ 113 h 113"/>
                <a:gd name="T24" fmla="*/ 57 w 685"/>
                <a:gd name="T25" fmla="*/ 113 h 113"/>
                <a:gd name="T26" fmla="*/ 38 w 685"/>
                <a:gd name="T27" fmla="*/ 110 h 113"/>
                <a:gd name="T28" fmla="*/ 23 w 685"/>
                <a:gd name="T29" fmla="*/ 102 h 113"/>
                <a:gd name="T30" fmla="*/ 10 w 685"/>
                <a:gd name="T31" fmla="*/ 89 h 113"/>
                <a:gd name="T32" fmla="*/ 2 w 685"/>
                <a:gd name="T33" fmla="*/ 74 h 113"/>
                <a:gd name="T34" fmla="*/ 0 w 685"/>
                <a:gd name="T35" fmla="*/ 57 h 113"/>
                <a:gd name="T36" fmla="*/ 2 w 685"/>
                <a:gd name="T37" fmla="*/ 39 h 113"/>
                <a:gd name="T38" fmla="*/ 10 w 685"/>
                <a:gd name="T39" fmla="*/ 24 h 113"/>
                <a:gd name="T40" fmla="*/ 23 w 685"/>
                <a:gd name="T41" fmla="*/ 11 h 113"/>
                <a:gd name="T42" fmla="*/ 38 w 685"/>
                <a:gd name="T43" fmla="*/ 3 h 113"/>
                <a:gd name="T44" fmla="*/ 57 w 685"/>
                <a:gd name="T4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5" h="113">
                  <a:moveTo>
                    <a:pt x="57" y="0"/>
                  </a:moveTo>
                  <a:lnTo>
                    <a:pt x="628" y="0"/>
                  </a:lnTo>
                  <a:lnTo>
                    <a:pt x="645" y="3"/>
                  </a:lnTo>
                  <a:lnTo>
                    <a:pt x="661" y="11"/>
                  </a:lnTo>
                  <a:lnTo>
                    <a:pt x="673" y="24"/>
                  </a:lnTo>
                  <a:lnTo>
                    <a:pt x="682" y="39"/>
                  </a:lnTo>
                  <a:lnTo>
                    <a:pt x="685" y="57"/>
                  </a:lnTo>
                  <a:lnTo>
                    <a:pt x="682" y="74"/>
                  </a:lnTo>
                  <a:lnTo>
                    <a:pt x="673" y="89"/>
                  </a:lnTo>
                  <a:lnTo>
                    <a:pt x="661" y="102"/>
                  </a:lnTo>
                  <a:lnTo>
                    <a:pt x="645" y="110"/>
                  </a:lnTo>
                  <a:lnTo>
                    <a:pt x="628" y="113"/>
                  </a:lnTo>
                  <a:lnTo>
                    <a:pt x="57" y="113"/>
                  </a:lnTo>
                  <a:lnTo>
                    <a:pt x="38" y="110"/>
                  </a:lnTo>
                  <a:lnTo>
                    <a:pt x="23" y="102"/>
                  </a:lnTo>
                  <a:lnTo>
                    <a:pt x="10" y="89"/>
                  </a:lnTo>
                  <a:lnTo>
                    <a:pt x="2" y="74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10" y="24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70"/>
            <p:cNvSpPr>
              <a:spLocks/>
            </p:cNvSpPr>
            <p:nvPr/>
          </p:nvSpPr>
          <p:spPr bwMode="auto">
            <a:xfrm>
              <a:off x="2717800" y="3092450"/>
              <a:ext cx="19050" cy="17462"/>
            </a:xfrm>
            <a:custGeom>
              <a:avLst/>
              <a:gdLst>
                <a:gd name="T0" fmla="*/ 57 w 114"/>
                <a:gd name="T1" fmla="*/ 0 h 112"/>
                <a:gd name="T2" fmla="*/ 71 w 114"/>
                <a:gd name="T3" fmla="*/ 2 h 112"/>
                <a:gd name="T4" fmla="*/ 85 w 114"/>
                <a:gd name="T5" fmla="*/ 7 h 112"/>
                <a:gd name="T6" fmla="*/ 97 w 114"/>
                <a:gd name="T7" fmla="*/ 16 h 112"/>
                <a:gd name="T8" fmla="*/ 105 w 114"/>
                <a:gd name="T9" fmla="*/ 27 h 112"/>
                <a:gd name="T10" fmla="*/ 112 w 114"/>
                <a:gd name="T11" fmla="*/ 40 h 112"/>
                <a:gd name="T12" fmla="*/ 114 w 114"/>
                <a:gd name="T13" fmla="*/ 56 h 112"/>
                <a:gd name="T14" fmla="*/ 112 w 114"/>
                <a:gd name="T15" fmla="*/ 70 h 112"/>
                <a:gd name="T16" fmla="*/ 105 w 114"/>
                <a:gd name="T17" fmla="*/ 83 h 112"/>
                <a:gd name="T18" fmla="*/ 97 w 114"/>
                <a:gd name="T19" fmla="*/ 96 h 112"/>
                <a:gd name="T20" fmla="*/ 85 w 114"/>
                <a:gd name="T21" fmla="*/ 105 h 112"/>
                <a:gd name="T22" fmla="*/ 71 w 114"/>
                <a:gd name="T23" fmla="*/ 110 h 112"/>
                <a:gd name="T24" fmla="*/ 57 w 114"/>
                <a:gd name="T25" fmla="*/ 112 h 112"/>
                <a:gd name="T26" fmla="*/ 42 w 114"/>
                <a:gd name="T27" fmla="*/ 110 h 112"/>
                <a:gd name="T28" fmla="*/ 28 w 114"/>
                <a:gd name="T29" fmla="*/ 105 h 112"/>
                <a:gd name="T30" fmla="*/ 16 w 114"/>
                <a:gd name="T31" fmla="*/ 96 h 112"/>
                <a:gd name="T32" fmla="*/ 7 w 114"/>
                <a:gd name="T33" fmla="*/ 83 h 112"/>
                <a:gd name="T34" fmla="*/ 2 w 114"/>
                <a:gd name="T35" fmla="*/ 70 h 112"/>
                <a:gd name="T36" fmla="*/ 0 w 114"/>
                <a:gd name="T37" fmla="*/ 56 h 112"/>
                <a:gd name="T38" fmla="*/ 2 w 114"/>
                <a:gd name="T39" fmla="*/ 40 h 112"/>
                <a:gd name="T40" fmla="*/ 7 w 114"/>
                <a:gd name="T41" fmla="*/ 27 h 112"/>
                <a:gd name="T42" fmla="*/ 16 w 114"/>
                <a:gd name="T43" fmla="*/ 15 h 112"/>
                <a:gd name="T44" fmla="*/ 28 w 114"/>
                <a:gd name="T45" fmla="*/ 7 h 112"/>
                <a:gd name="T46" fmla="*/ 42 w 114"/>
                <a:gd name="T47" fmla="*/ 1 h 112"/>
                <a:gd name="T48" fmla="*/ 57 w 114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1" y="2"/>
                  </a:lnTo>
                  <a:lnTo>
                    <a:pt x="85" y="7"/>
                  </a:lnTo>
                  <a:lnTo>
                    <a:pt x="97" y="16"/>
                  </a:lnTo>
                  <a:lnTo>
                    <a:pt x="105" y="27"/>
                  </a:lnTo>
                  <a:lnTo>
                    <a:pt x="112" y="40"/>
                  </a:lnTo>
                  <a:lnTo>
                    <a:pt x="114" y="56"/>
                  </a:lnTo>
                  <a:lnTo>
                    <a:pt x="112" y="70"/>
                  </a:lnTo>
                  <a:lnTo>
                    <a:pt x="105" y="83"/>
                  </a:lnTo>
                  <a:lnTo>
                    <a:pt x="97" y="96"/>
                  </a:lnTo>
                  <a:lnTo>
                    <a:pt x="85" y="105"/>
                  </a:lnTo>
                  <a:lnTo>
                    <a:pt x="71" y="110"/>
                  </a:lnTo>
                  <a:lnTo>
                    <a:pt x="57" y="112"/>
                  </a:lnTo>
                  <a:lnTo>
                    <a:pt x="42" y="110"/>
                  </a:lnTo>
                  <a:lnTo>
                    <a:pt x="28" y="105"/>
                  </a:lnTo>
                  <a:lnTo>
                    <a:pt x="16" y="96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0"/>
                  </a:lnTo>
                  <a:lnTo>
                    <a:pt x="7" y="27"/>
                  </a:lnTo>
                  <a:lnTo>
                    <a:pt x="16" y="15"/>
                  </a:lnTo>
                  <a:lnTo>
                    <a:pt x="28" y="7"/>
                  </a:lnTo>
                  <a:lnTo>
                    <a:pt x="42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71"/>
            <p:cNvSpPr>
              <a:spLocks/>
            </p:cNvSpPr>
            <p:nvPr/>
          </p:nvSpPr>
          <p:spPr bwMode="auto">
            <a:xfrm>
              <a:off x="2962275" y="2903538"/>
              <a:ext cx="19050" cy="17462"/>
            </a:xfrm>
            <a:custGeom>
              <a:avLst/>
              <a:gdLst>
                <a:gd name="T0" fmla="*/ 57 w 114"/>
                <a:gd name="T1" fmla="*/ 0 h 112"/>
                <a:gd name="T2" fmla="*/ 72 w 114"/>
                <a:gd name="T3" fmla="*/ 1 h 112"/>
                <a:gd name="T4" fmla="*/ 85 w 114"/>
                <a:gd name="T5" fmla="*/ 7 h 112"/>
                <a:gd name="T6" fmla="*/ 98 w 114"/>
                <a:gd name="T7" fmla="*/ 15 h 112"/>
                <a:gd name="T8" fmla="*/ 107 w 114"/>
                <a:gd name="T9" fmla="*/ 26 h 112"/>
                <a:gd name="T10" fmla="*/ 112 w 114"/>
                <a:gd name="T11" fmla="*/ 41 h 112"/>
                <a:gd name="T12" fmla="*/ 114 w 114"/>
                <a:gd name="T13" fmla="*/ 55 h 112"/>
                <a:gd name="T14" fmla="*/ 112 w 114"/>
                <a:gd name="T15" fmla="*/ 69 h 112"/>
                <a:gd name="T16" fmla="*/ 107 w 114"/>
                <a:gd name="T17" fmla="*/ 83 h 112"/>
                <a:gd name="T18" fmla="*/ 98 w 114"/>
                <a:gd name="T19" fmla="*/ 95 h 112"/>
                <a:gd name="T20" fmla="*/ 85 w 114"/>
                <a:gd name="T21" fmla="*/ 104 h 112"/>
                <a:gd name="T22" fmla="*/ 72 w 114"/>
                <a:gd name="T23" fmla="*/ 109 h 112"/>
                <a:gd name="T24" fmla="*/ 57 w 114"/>
                <a:gd name="T25" fmla="*/ 112 h 112"/>
                <a:gd name="T26" fmla="*/ 43 w 114"/>
                <a:gd name="T27" fmla="*/ 109 h 112"/>
                <a:gd name="T28" fmla="*/ 28 w 114"/>
                <a:gd name="T29" fmla="*/ 104 h 112"/>
                <a:gd name="T30" fmla="*/ 17 w 114"/>
                <a:gd name="T31" fmla="*/ 95 h 112"/>
                <a:gd name="T32" fmla="*/ 8 w 114"/>
                <a:gd name="T33" fmla="*/ 83 h 112"/>
                <a:gd name="T34" fmla="*/ 2 w 114"/>
                <a:gd name="T35" fmla="*/ 69 h 112"/>
                <a:gd name="T36" fmla="*/ 0 w 114"/>
                <a:gd name="T37" fmla="*/ 55 h 112"/>
                <a:gd name="T38" fmla="*/ 2 w 114"/>
                <a:gd name="T39" fmla="*/ 41 h 112"/>
                <a:gd name="T40" fmla="*/ 8 w 114"/>
                <a:gd name="T41" fmla="*/ 26 h 112"/>
                <a:gd name="T42" fmla="*/ 17 w 114"/>
                <a:gd name="T43" fmla="*/ 15 h 112"/>
                <a:gd name="T44" fmla="*/ 28 w 114"/>
                <a:gd name="T45" fmla="*/ 7 h 112"/>
                <a:gd name="T46" fmla="*/ 43 w 114"/>
                <a:gd name="T47" fmla="*/ 1 h 112"/>
                <a:gd name="T48" fmla="*/ 57 w 114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2" y="1"/>
                  </a:lnTo>
                  <a:lnTo>
                    <a:pt x="85" y="7"/>
                  </a:lnTo>
                  <a:lnTo>
                    <a:pt x="98" y="15"/>
                  </a:lnTo>
                  <a:lnTo>
                    <a:pt x="107" y="26"/>
                  </a:lnTo>
                  <a:lnTo>
                    <a:pt x="112" y="41"/>
                  </a:lnTo>
                  <a:lnTo>
                    <a:pt x="114" y="55"/>
                  </a:lnTo>
                  <a:lnTo>
                    <a:pt x="112" y="69"/>
                  </a:lnTo>
                  <a:lnTo>
                    <a:pt x="107" y="83"/>
                  </a:lnTo>
                  <a:lnTo>
                    <a:pt x="98" y="95"/>
                  </a:lnTo>
                  <a:lnTo>
                    <a:pt x="85" y="104"/>
                  </a:lnTo>
                  <a:lnTo>
                    <a:pt x="72" y="109"/>
                  </a:lnTo>
                  <a:lnTo>
                    <a:pt x="57" y="112"/>
                  </a:lnTo>
                  <a:lnTo>
                    <a:pt x="43" y="109"/>
                  </a:lnTo>
                  <a:lnTo>
                    <a:pt x="28" y="104"/>
                  </a:lnTo>
                  <a:lnTo>
                    <a:pt x="17" y="95"/>
                  </a:lnTo>
                  <a:lnTo>
                    <a:pt x="8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8" y="26"/>
                  </a:lnTo>
                  <a:lnTo>
                    <a:pt x="17" y="15"/>
                  </a:lnTo>
                  <a:lnTo>
                    <a:pt x="28" y="7"/>
                  </a:lnTo>
                  <a:lnTo>
                    <a:pt x="43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72"/>
            <p:cNvSpPr>
              <a:spLocks/>
            </p:cNvSpPr>
            <p:nvPr/>
          </p:nvSpPr>
          <p:spPr bwMode="auto">
            <a:xfrm>
              <a:off x="2917825" y="3028950"/>
              <a:ext cx="17462" cy="17462"/>
            </a:xfrm>
            <a:custGeom>
              <a:avLst/>
              <a:gdLst>
                <a:gd name="T0" fmla="*/ 57 w 114"/>
                <a:gd name="T1" fmla="*/ 0 h 112"/>
                <a:gd name="T2" fmla="*/ 72 w 114"/>
                <a:gd name="T3" fmla="*/ 1 h 112"/>
                <a:gd name="T4" fmla="*/ 85 w 114"/>
                <a:gd name="T5" fmla="*/ 6 h 112"/>
                <a:gd name="T6" fmla="*/ 97 w 114"/>
                <a:gd name="T7" fmla="*/ 15 h 112"/>
                <a:gd name="T8" fmla="*/ 106 w 114"/>
                <a:gd name="T9" fmla="*/ 27 h 112"/>
                <a:gd name="T10" fmla="*/ 112 w 114"/>
                <a:gd name="T11" fmla="*/ 41 h 112"/>
                <a:gd name="T12" fmla="*/ 114 w 114"/>
                <a:gd name="T13" fmla="*/ 55 h 112"/>
                <a:gd name="T14" fmla="*/ 112 w 114"/>
                <a:gd name="T15" fmla="*/ 69 h 112"/>
                <a:gd name="T16" fmla="*/ 106 w 114"/>
                <a:gd name="T17" fmla="*/ 83 h 112"/>
                <a:gd name="T18" fmla="*/ 97 w 114"/>
                <a:gd name="T19" fmla="*/ 95 h 112"/>
                <a:gd name="T20" fmla="*/ 85 w 114"/>
                <a:gd name="T21" fmla="*/ 104 h 112"/>
                <a:gd name="T22" fmla="*/ 72 w 114"/>
                <a:gd name="T23" fmla="*/ 109 h 112"/>
                <a:gd name="T24" fmla="*/ 57 w 114"/>
                <a:gd name="T25" fmla="*/ 112 h 112"/>
                <a:gd name="T26" fmla="*/ 41 w 114"/>
                <a:gd name="T27" fmla="*/ 109 h 112"/>
                <a:gd name="T28" fmla="*/ 28 w 114"/>
                <a:gd name="T29" fmla="*/ 104 h 112"/>
                <a:gd name="T30" fmla="*/ 17 w 114"/>
                <a:gd name="T31" fmla="*/ 95 h 112"/>
                <a:gd name="T32" fmla="*/ 7 w 114"/>
                <a:gd name="T33" fmla="*/ 83 h 112"/>
                <a:gd name="T34" fmla="*/ 2 w 114"/>
                <a:gd name="T35" fmla="*/ 69 h 112"/>
                <a:gd name="T36" fmla="*/ 0 w 114"/>
                <a:gd name="T37" fmla="*/ 55 h 112"/>
                <a:gd name="T38" fmla="*/ 2 w 114"/>
                <a:gd name="T39" fmla="*/ 41 h 112"/>
                <a:gd name="T40" fmla="*/ 7 w 114"/>
                <a:gd name="T41" fmla="*/ 27 h 112"/>
                <a:gd name="T42" fmla="*/ 17 w 114"/>
                <a:gd name="T43" fmla="*/ 15 h 112"/>
                <a:gd name="T44" fmla="*/ 28 w 114"/>
                <a:gd name="T45" fmla="*/ 6 h 112"/>
                <a:gd name="T46" fmla="*/ 41 w 114"/>
                <a:gd name="T47" fmla="*/ 1 h 112"/>
                <a:gd name="T48" fmla="*/ 57 w 114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2" y="1"/>
                  </a:lnTo>
                  <a:lnTo>
                    <a:pt x="85" y="6"/>
                  </a:lnTo>
                  <a:lnTo>
                    <a:pt x="97" y="15"/>
                  </a:lnTo>
                  <a:lnTo>
                    <a:pt x="106" y="27"/>
                  </a:lnTo>
                  <a:lnTo>
                    <a:pt x="112" y="41"/>
                  </a:lnTo>
                  <a:lnTo>
                    <a:pt x="114" y="55"/>
                  </a:lnTo>
                  <a:lnTo>
                    <a:pt x="112" y="69"/>
                  </a:lnTo>
                  <a:lnTo>
                    <a:pt x="106" y="83"/>
                  </a:lnTo>
                  <a:lnTo>
                    <a:pt x="97" y="95"/>
                  </a:lnTo>
                  <a:lnTo>
                    <a:pt x="85" y="104"/>
                  </a:lnTo>
                  <a:lnTo>
                    <a:pt x="72" y="109"/>
                  </a:lnTo>
                  <a:lnTo>
                    <a:pt x="57" y="112"/>
                  </a:lnTo>
                  <a:lnTo>
                    <a:pt x="41" y="109"/>
                  </a:lnTo>
                  <a:lnTo>
                    <a:pt x="28" y="104"/>
                  </a:lnTo>
                  <a:lnTo>
                    <a:pt x="17" y="95"/>
                  </a:lnTo>
                  <a:lnTo>
                    <a:pt x="7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7"/>
                  </a:lnTo>
                  <a:lnTo>
                    <a:pt x="17" y="15"/>
                  </a:lnTo>
                  <a:lnTo>
                    <a:pt x="28" y="6"/>
                  </a:lnTo>
                  <a:lnTo>
                    <a:pt x="41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73"/>
            <p:cNvSpPr>
              <a:spLocks/>
            </p:cNvSpPr>
            <p:nvPr/>
          </p:nvSpPr>
          <p:spPr bwMode="auto">
            <a:xfrm>
              <a:off x="2962275" y="3028950"/>
              <a:ext cx="19050" cy="17462"/>
            </a:xfrm>
            <a:custGeom>
              <a:avLst/>
              <a:gdLst>
                <a:gd name="T0" fmla="*/ 57 w 114"/>
                <a:gd name="T1" fmla="*/ 0 h 112"/>
                <a:gd name="T2" fmla="*/ 72 w 114"/>
                <a:gd name="T3" fmla="*/ 1 h 112"/>
                <a:gd name="T4" fmla="*/ 85 w 114"/>
                <a:gd name="T5" fmla="*/ 6 h 112"/>
                <a:gd name="T6" fmla="*/ 98 w 114"/>
                <a:gd name="T7" fmla="*/ 15 h 112"/>
                <a:gd name="T8" fmla="*/ 106 w 114"/>
                <a:gd name="T9" fmla="*/ 27 h 112"/>
                <a:gd name="T10" fmla="*/ 112 w 114"/>
                <a:gd name="T11" fmla="*/ 41 h 112"/>
                <a:gd name="T12" fmla="*/ 114 w 114"/>
                <a:gd name="T13" fmla="*/ 55 h 112"/>
                <a:gd name="T14" fmla="*/ 112 w 114"/>
                <a:gd name="T15" fmla="*/ 69 h 112"/>
                <a:gd name="T16" fmla="*/ 106 w 114"/>
                <a:gd name="T17" fmla="*/ 83 h 112"/>
                <a:gd name="T18" fmla="*/ 98 w 114"/>
                <a:gd name="T19" fmla="*/ 95 h 112"/>
                <a:gd name="T20" fmla="*/ 85 w 114"/>
                <a:gd name="T21" fmla="*/ 104 h 112"/>
                <a:gd name="T22" fmla="*/ 72 w 114"/>
                <a:gd name="T23" fmla="*/ 109 h 112"/>
                <a:gd name="T24" fmla="*/ 57 w 114"/>
                <a:gd name="T25" fmla="*/ 112 h 112"/>
                <a:gd name="T26" fmla="*/ 42 w 114"/>
                <a:gd name="T27" fmla="*/ 109 h 112"/>
                <a:gd name="T28" fmla="*/ 28 w 114"/>
                <a:gd name="T29" fmla="*/ 104 h 112"/>
                <a:gd name="T30" fmla="*/ 17 w 114"/>
                <a:gd name="T31" fmla="*/ 95 h 112"/>
                <a:gd name="T32" fmla="*/ 8 w 114"/>
                <a:gd name="T33" fmla="*/ 83 h 112"/>
                <a:gd name="T34" fmla="*/ 2 w 114"/>
                <a:gd name="T35" fmla="*/ 69 h 112"/>
                <a:gd name="T36" fmla="*/ 0 w 114"/>
                <a:gd name="T37" fmla="*/ 55 h 112"/>
                <a:gd name="T38" fmla="*/ 2 w 114"/>
                <a:gd name="T39" fmla="*/ 41 h 112"/>
                <a:gd name="T40" fmla="*/ 8 w 114"/>
                <a:gd name="T41" fmla="*/ 27 h 112"/>
                <a:gd name="T42" fmla="*/ 17 w 114"/>
                <a:gd name="T43" fmla="*/ 15 h 112"/>
                <a:gd name="T44" fmla="*/ 28 w 114"/>
                <a:gd name="T45" fmla="*/ 6 h 112"/>
                <a:gd name="T46" fmla="*/ 42 w 114"/>
                <a:gd name="T47" fmla="*/ 1 h 112"/>
                <a:gd name="T48" fmla="*/ 57 w 114"/>
                <a:gd name="T4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112">
                  <a:moveTo>
                    <a:pt x="57" y="0"/>
                  </a:moveTo>
                  <a:lnTo>
                    <a:pt x="72" y="1"/>
                  </a:lnTo>
                  <a:lnTo>
                    <a:pt x="85" y="6"/>
                  </a:lnTo>
                  <a:lnTo>
                    <a:pt x="98" y="15"/>
                  </a:lnTo>
                  <a:lnTo>
                    <a:pt x="106" y="27"/>
                  </a:lnTo>
                  <a:lnTo>
                    <a:pt x="112" y="41"/>
                  </a:lnTo>
                  <a:lnTo>
                    <a:pt x="114" y="55"/>
                  </a:lnTo>
                  <a:lnTo>
                    <a:pt x="112" y="69"/>
                  </a:lnTo>
                  <a:lnTo>
                    <a:pt x="106" y="83"/>
                  </a:lnTo>
                  <a:lnTo>
                    <a:pt x="98" y="95"/>
                  </a:lnTo>
                  <a:lnTo>
                    <a:pt x="85" y="104"/>
                  </a:lnTo>
                  <a:lnTo>
                    <a:pt x="72" y="109"/>
                  </a:lnTo>
                  <a:lnTo>
                    <a:pt x="57" y="112"/>
                  </a:lnTo>
                  <a:lnTo>
                    <a:pt x="42" y="109"/>
                  </a:lnTo>
                  <a:lnTo>
                    <a:pt x="28" y="104"/>
                  </a:lnTo>
                  <a:lnTo>
                    <a:pt x="17" y="95"/>
                  </a:lnTo>
                  <a:lnTo>
                    <a:pt x="8" y="83"/>
                  </a:lnTo>
                  <a:lnTo>
                    <a:pt x="2" y="69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8" y="27"/>
                  </a:lnTo>
                  <a:lnTo>
                    <a:pt x="17" y="15"/>
                  </a:lnTo>
                  <a:lnTo>
                    <a:pt x="28" y="6"/>
                  </a:lnTo>
                  <a:lnTo>
                    <a:pt x="42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rgbClr val="20386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4" name="Freeform 110"/>
          <p:cNvSpPr>
            <a:spLocks noEditPoints="1"/>
          </p:cNvSpPr>
          <p:nvPr/>
        </p:nvSpPr>
        <p:spPr bwMode="auto">
          <a:xfrm>
            <a:off x="8117362" y="3754771"/>
            <a:ext cx="569738" cy="539768"/>
          </a:xfrm>
          <a:custGeom>
            <a:avLst/>
            <a:gdLst>
              <a:gd name="T0" fmla="*/ 278 w 3330"/>
              <a:gd name="T1" fmla="*/ 1807 h 3058"/>
              <a:gd name="T2" fmla="*/ 808 w 3330"/>
              <a:gd name="T3" fmla="*/ 1075 h 3058"/>
              <a:gd name="T4" fmla="*/ 559 w 3330"/>
              <a:gd name="T5" fmla="*/ 1248 h 3058"/>
              <a:gd name="T6" fmla="*/ 1390 w 3330"/>
              <a:gd name="T7" fmla="*/ 1391 h 3058"/>
              <a:gd name="T8" fmla="*/ 1235 w 3330"/>
              <a:gd name="T9" fmla="*/ 1243 h 3058"/>
              <a:gd name="T10" fmla="*/ 972 w 3330"/>
              <a:gd name="T11" fmla="*/ 1081 h 3058"/>
              <a:gd name="T12" fmla="*/ 2223 w 3330"/>
              <a:gd name="T13" fmla="*/ 1058 h 3058"/>
              <a:gd name="T14" fmla="*/ 1959 w 3330"/>
              <a:gd name="T15" fmla="*/ 1238 h 3058"/>
              <a:gd name="T16" fmla="*/ 1803 w 3330"/>
              <a:gd name="T17" fmla="*/ 1391 h 3058"/>
              <a:gd name="T18" fmla="*/ 2848 w 3330"/>
              <a:gd name="T19" fmla="*/ 1246 h 3058"/>
              <a:gd name="T20" fmla="*/ 2567 w 3330"/>
              <a:gd name="T21" fmla="*/ 1060 h 3058"/>
              <a:gd name="T22" fmla="*/ 2334 w 3330"/>
              <a:gd name="T23" fmla="*/ 1075 h 3058"/>
              <a:gd name="T24" fmla="*/ 493 w 3330"/>
              <a:gd name="T25" fmla="*/ 954 h 3058"/>
              <a:gd name="T26" fmla="*/ 545 w 3330"/>
              <a:gd name="T27" fmla="*/ 752 h 3058"/>
              <a:gd name="T28" fmla="*/ 1214 w 3330"/>
              <a:gd name="T29" fmla="*/ 979 h 3058"/>
              <a:gd name="T30" fmla="*/ 973 w 3330"/>
              <a:gd name="T31" fmla="*/ 412 h 3058"/>
              <a:gd name="T32" fmla="*/ 707 w 3330"/>
              <a:gd name="T33" fmla="*/ 776 h 3058"/>
              <a:gd name="T34" fmla="*/ 910 w 3330"/>
              <a:gd name="T35" fmla="*/ 955 h 3058"/>
              <a:gd name="T36" fmla="*/ 1137 w 3330"/>
              <a:gd name="T37" fmla="*/ 683 h 3058"/>
              <a:gd name="T38" fmla="*/ 2169 w 3330"/>
              <a:gd name="T39" fmla="*/ 395 h 3058"/>
              <a:gd name="T40" fmla="*/ 2206 w 3330"/>
              <a:gd name="T41" fmla="*/ 801 h 3058"/>
              <a:gd name="T42" fmla="*/ 2418 w 3330"/>
              <a:gd name="T43" fmla="*/ 941 h 3058"/>
              <a:gd name="T44" fmla="*/ 2657 w 3330"/>
              <a:gd name="T45" fmla="*/ 649 h 3058"/>
              <a:gd name="T46" fmla="*/ 2446 w 3330"/>
              <a:gd name="T47" fmla="*/ 414 h 3058"/>
              <a:gd name="T48" fmla="*/ 1071 w 3330"/>
              <a:gd name="T49" fmla="*/ 311 h 3058"/>
              <a:gd name="T50" fmla="*/ 902 w 3330"/>
              <a:gd name="T51" fmla="*/ 140 h 3058"/>
              <a:gd name="T52" fmla="*/ 630 w 3330"/>
              <a:gd name="T53" fmla="*/ 256 h 3058"/>
              <a:gd name="T54" fmla="*/ 738 w 3330"/>
              <a:gd name="T55" fmla="*/ 420 h 3058"/>
              <a:gd name="T56" fmla="*/ 946 w 3330"/>
              <a:gd name="T57" fmla="*/ 142 h 3058"/>
              <a:gd name="T58" fmla="*/ 2170 w 3330"/>
              <a:gd name="T59" fmla="*/ 254 h 3058"/>
              <a:gd name="T60" fmla="*/ 2560 w 3330"/>
              <a:gd name="T61" fmla="*/ 264 h 3058"/>
              <a:gd name="T62" fmla="*/ 2573 w 3330"/>
              <a:gd name="T63" fmla="*/ 3 h 3058"/>
              <a:gd name="T64" fmla="*/ 2617 w 3330"/>
              <a:gd name="T65" fmla="*/ 88 h 3058"/>
              <a:gd name="T66" fmla="*/ 2683 w 3330"/>
              <a:gd name="T67" fmla="*/ 149 h 3058"/>
              <a:gd name="T68" fmla="*/ 2824 w 3330"/>
              <a:gd name="T69" fmla="*/ 412 h 3058"/>
              <a:gd name="T70" fmla="*/ 2802 w 3330"/>
              <a:gd name="T71" fmla="*/ 622 h 3058"/>
              <a:gd name="T72" fmla="*/ 2711 w 3330"/>
              <a:gd name="T73" fmla="*/ 1022 h 3058"/>
              <a:gd name="T74" fmla="*/ 2943 w 3330"/>
              <a:gd name="T75" fmla="*/ 1136 h 3058"/>
              <a:gd name="T76" fmla="*/ 3124 w 3330"/>
              <a:gd name="T77" fmla="*/ 1320 h 3058"/>
              <a:gd name="T78" fmla="*/ 3320 w 3330"/>
              <a:gd name="T79" fmla="*/ 1773 h 3058"/>
              <a:gd name="T80" fmla="*/ 3140 w 3330"/>
              <a:gd name="T81" fmla="*/ 3055 h 3058"/>
              <a:gd name="T82" fmla="*/ 50 w 3330"/>
              <a:gd name="T83" fmla="*/ 1805 h 3058"/>
              <a:gd name="T84" fmla="*/ 50 w 3330"/>
              <a:gd name="T85" fmla="*/ 1393 h 3058"/>
              <a:gd name="T86" fmla="*/ 396 w 3330"/>
              <a:gd name="T87" fmla="*/ 1163 h 3058"/>
              <a:gd name="T88" fmla="*/ 412 w 3330"/>
              <a:gd name="T89" fmla="*/ 1071 h 3058"/>
              <a:gd name="T90" fmla="*/ 359 w 3330"/>
              <a:gd name="T91" fmla="*/ 855 h 3058"/>
              <a:gd name="T92" fmla="*/ 424 w 3330"/>
              <a:gd name="T93" fmla="*/ 414 h 3058"/>
              <a:gd name="T94" fmla="*/ 742 w 3330"/>
              <a:gd name="T95" fmla="*/ 22 h 3058"/>
              <a:gd name="T96" fmla="*/ 1261 w 3330"/>
              <a:gd name="T97" fmla="*/ 141 h 3058"/>
              <a:gd name="T98" fmla="*/ 1412 w 3330"/>
              <a:gd name="T99" fmla="*/ 657 h 3058"/>
              <a:gd name="T100" fmla="*/ 1486 w 3330"/>
              <a:gd name="T101" fmla="*/ 1018 h 3058"/>
              <a:gd name="T102" fmla="*/ 1292 w 3330"/>
              <a:gd name="T103" fmla="*/ 1115 h 3058"/>
              <a:gd name="T104" fmla="*/ 1505 w 3330"/>
              <a:gd name="T105" fmla="*/ 1239 h 3058"/>
              <a:gd name="T106" fmla="*/ 1715 w 3330"/>
              <a:gd name="T107" fmla="*/ 1197 h 3058"/>
              <a:gd name="T108" fmla="*/ 1931 w 3330"/>
              <a:gd name="T109" fmla="*/ 1098 h 3058"/>
              <a:gd name="T110" fmla="*/ 2099 w 3330"/>
              <a:gd name="T111" fmla="*/ 889 h 3058"/>
              <a:gd name="T112" fmla="*/ 1979 w 3330"/>
              <a:gd name="T113" fmla="*/ 565 h 3058"/>
              <a:gd name="T114" fmla="*/ 2018 w 3330"/>
              <a:gd name="T115" fmla="*/ 230 h 3058"/>
              <a:gd name="T116" fmla="*/ 2364 w 3330"/>
              <a:gd name="T117" fmla="*/ 11 h 3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30" h="3058">
                <a:moveTo>
                  <a:pt x="2220" y="1807"/>
                </a:moveTo>
                <a:lnTo>
                  <a:pt x="2220" y="2919"/>
                </a:lnTo>
                <a:lnTo>
                  <a:pt x="3053" y="2919"/>
                </a:lnTo>
                <a:lnTo>
                  <a:pt x="3053" y="1807"/>
                </a:lnTo>
                <a:lnTo>
                  <a:pt x="2220" y="1807"/>
                </a:lnTo>
                <a:close/>
                <a:moveTo>
                  <a:pt x="1248" y="1807"/>
                </a:moveTo>
                <a:lnTo>
                  <a:pt x="1248" y="2919"/>
                </a:lnTo>
                <a:lnTo>
                  <a:pt x="2081" y="2919"/>
                </a:lnTo>
                <a:lnTo>
                  <a:pt x="2081" y="1807"/>
                </a:lnTo>
                <a:lnTo>
                  <a:pt x="1248" y="1807"/>
                </a:lnTo>
                <a:close/>
                <a:moveTo>
                  <a:pt x="278" y="1807"/>
                </a:moveTo>
                <a:lnTo>
                  <a:pt x="278" y="2919"/>
                </a:lnTo>
                <a:lnTo>
                  <a:pt x="1110" y="2919"/>
                </a:lnTo>
                <a:lnTo>
                  <a:pt x="1110" y="1807"/>
                </a:lnTo>
                <a:lnTo>
                  <a:pt x="278" y="1807"/>
                </a:lnTo>
                <a:close/>
                <a:moveTo>
                  <a:pt x="139" y="1530"/>
                </a:moveTo>
                <a:lnTo>
                  <a:pt x="139" y="1669"/>
                </a:lnTo>
                <a:lnTo>
                  <a:pt x="3191" y="1669"/>
                </a:lnTo>
                <a:lnTo>
                  <a:pt x="3191" y="1530"/>
                </a:lnTo>
                <a:lnTo>
                  <a:pt x="139" y="1530"/>
                </a:lnTo>
                <a:close/>
                <a:moveTo>
                  <a:pt x="810" y="1070"/>
                </a:moveTo>
                <a:lnTo>
                  <a:pt x="808" y="1075"/>
                </a:lnTo>
                <a:lnTo>
                  <a:pt x="807" y="1075"/>
                </a:lnTo>
                <a:lnTo>
                  <a:pt x="807" y="1075"/>
                </a:lnTo>
                <a:lnTo>
                  <a:pt x="792" y="1101"/>
                </a:lnTo>
                <a:lnTo>
                  <a:pt x="771" y="1126"/>
                </a:lnTo>
                <a:lnTo>
                  <a:pt x="745" y="1150"/>
                </a:lnTo>
                <a:lnTo>
                  <a:pt x="712" y="1173"/>
                </a:lnTo>
                <a:lnTo>
                  <a:pt x="674" y="1195"/>
                </a:lnTo>
                <a:lnTo>
                  <a:pt x="630" y="1216"/>
                </a:lnTo>
                <a:lnTo>
                  <a:pt x="579" y="1239"/>
                </a:lnTo>
                <a:lnTo>
                  <a:pt x="570" y="1243"/>
                </a:lnTo>
                <a:lnTo>
                  <a:pt x="559" y="1248"/>
                </a:lnTo>
                <a:lnTo>
                  <a:pt x="542" y="1256"/>
                </a:lnTo>
                <a:lnTo>
                  <a:pt x="522" y="1266"/>
                </a:lnTo>
                <a:lnTo>
                  <a:pt x="497" y="1275"/>
                </a:lnTo>
                <a:lnTo>
                  <a:pt x="468" y="1286"/>
                </a:lnTo>
                <a:lnTo>
                  <a:pt x="434" y="1296"/>
                </a:lnTo>
                <a:lnTo>
                  <a:pt x="434" y="1296"/>
                </a:lnTo>
                <a:lnTo>
                  <a:pt x="425" y="1303"/>
                </a:lnTo>
                <a:lnTo>
                  <a:pt x="419" y="1313"/>
                </a:lnTo>
                <a:lnTo>
                  <a:pt x="416" y="1325"/>
                </a:lnTo>
                <a:lnTo>
                  <a:pt x="416" y="1391"/>
                </a:lnTo>
                <a:lnTo>
                  <a:pt x="1390" y="1391"/>
                </a:lnTo>
                <a:lnTo>
                  <a:pt x="1390" y="1325"/>
                </a:lnTo>
                <a:lnTo>
                  <a:pt x="1388" y="1313"/>
                </a:lnTo>
                <a:lnTo>
                  <a:pt x="1380" y="1303"/>
                </a:lnTo>
                <a:lnTo>
                  <a:pt x="1371" y="1296"/>
                </a:lnTo>
                <a:lnTo>
                  <a:pt x="1371" y="1296"/>
                </a:lnTo>
                <a:lnTo>
                  <a:pt x="1337" y="1286"/>
                </a:lnTo>
                <a:lnTo>
                  <a:pt x="1308" y="1275"/>
                </a:lnTo>
                <a:lnTo>
                  <a:pt x="1284" y="1266"/>
                </a:lnTo>
                <a:lnTo>
                  <a:pt x="1263" y="1256"/>
                </a:lnTo>
                <a:lnTo>
                  <a:pt x="1246" y="1248"/>
                </a:lnTo>
                <a:lnTo>
                  <a:pt x="1235" y="1243"/>
                </a:lnTo>
                <a:lnTo>
                  <a:pt x="1227" y="1239"/>
                </a:lnTo>
                <a:lnTo>
                  <a:pt x="1176" y="1216"/>
                </a:lnTo>
                <a:lnTo>
                  <a:pt x="1131" y="1195"/>
                </a:lnTo>
                <a:lnTo>
                  <a:pt x="1093" y="1173"/>
                </a:lnTo>
                <a:lnTo>
                  <a:pt x="1062" y="1150"/>
                </a:lnTo>
                <a:lnTo>
                  <a:pt x="1035" y="1126"/>
                </a:lnTo>
                <a:lnTo>
                  <a:pt x="1014" y="1101"/>
                </a:lnTo>
                <a:lnTo>
                  <a:pt x="998" y="1076"/>
                </a:lnTo>
                <a:lnTo>
                  <a:pt x="997" y="1073"/>
                </a:lnTo>
                <a:lnTo>
                  <a:pt x="996" y="1070"/>
                </a:lnTo>
                <a:lnTo>
                  <a:pt x="972" y="1081"/>
                </a:lnTo>
                <a:lnTo>
                  <a:pt x="948" y="1089"/>
                </a:lnTo>
                <a:lnTo>
                  <a:pt x="924" y="1094"/>
                </a:lnTo>
                <a:lnTo>
                  <a:pt x="903" y="1095"/>
                </a:lnTo>
                <a:lnTo>
                  <a:pt x="881" y="1094"/>
                </a:lnTo>
                <a:lnTo>
                  <a:pt x="858" y="1089"/>
                </a:lnTo>
                <a:lnTo>
                  <a:pt x="835" y="1081"/>
                </a:lnTo>
                <a:lnTo>
                  <a:pt x="810" y="1070"/>
                </a:lnTo>
                <a:close/>
                <a:moveTo>
                  <a:pt x="2236" y="1024"/>
                </a:moveTo>
                <a:lnTo>
                  <a:pt x="2236" y="1028"/>
                </a:lnTo>
                <a:lnTo>
                  <a:pt x="2225" y="1054"/>
                </a:lnTo>
                <a:lnTo>
                  <a:pt x="2223" y="1058"/>
                </a:lnTo>
                <a:lnTo>
                  <a:pt x="2220" y="1063"/>
                </a:lnTo>
                <a:lnTo>
                  <a:pt x="2220" y="1064"/>
                </a:lnTo>
                <a:lnTo>
                  <a:pt x="2204" y="1089"/>
                </a:lnTo>
                <a:lnTo>
                  <a:pt x="2182" y="1114"/>
                </a:lnTo>
                <a:lnTo>
                  <a:pt x="2154" y="1139"/>
                </a:lnTo>
                <a:lnTo>
                  <a:pt x="2121" y="1162"/>
                </a:lnTo>
                <a:lnTo>
                  <a:pt x="2081" y="1184"/>
                </a:lnTo>
                <a:lnTo>
                  <a:pt x="2034" y="1206"/>
                </a:lnTo>
                <a:lnTo>
                  <a:pt x="1981" y="1227"/>
                </a:lnTo>
                <a:lnTo>
                  <a:pt x="1971" y="1231"/>
                </a:lnTo>
                <a:lnTo>
                  <a:pt x="1959" y="1238"/>
                </a:lnTo>
                <a:lnTo>
                  <a:pt x="1941" y="1246"/>
                </a:lnTo>
                <a:lnTo>
                  <a:pt x="1920" y="1256"/>
                </a:lnTo>
                <a:lnTo>
                  <a:pt x="1894" y="1266"/>
                </a:lnTo>
                <a:lnTo>
                  <a:pt x="1864" y="1276"/>
                </a:lnTo>
                <a:lnTo>
                  <a:pt x="1828" y="1287"/>
                </a:lnTo>
                <a:lnTo>
                  <a:pt x="1827" y="1287"/>
                </a:lnTo>
                <a:lnTo>
                  <a:pt x="1817" y="1292"/>
                </a:lnTo>
                <a:lnTo>
                  <a:pt x="1810" y="1300"/>
                </a:lnTo>
                <a:lnTo>
                  <a:pt x="1805" y="1309"/>
                </a:lnTo>
                <a:lnTo>
                  <a:pt x="1803" y="1320"/>
                </a:lnTo>
                <a:lnTo>
                  <a:pt x="1803" y="1391"/>
                </a:lnTo>
                <a:lnTo>
                  <a:pt x="2986" y="1391"/>
                </a:lnTo>
                <a:lnTo>
                  <a:pt x="2986" y="1320"/>
                </a:lnTo>
                <a:lnTo>
                  <a:pt x="2984" y="1309"/>
                </a:lnTo>
                <a:lnTo>
                  <a:pt x="2979" y="1300"/>
                </a:lnTo>
                <a:lnTo>
                  <a:pt x="2972" y="1292"/>
                </a:lnTo>
                <a:lnTo>
                  <a:pt x="2962" y="1287"/>
                </a:lnTo>
                <a:lnTo>
                  <a:pt x="2961" y="1287"/>
                </a:lnTo>
                <a:lnTo>
                  <a:pt x="2925" y="1276"/>
                </a:lnTo>
                <a:lnTo>
                  <a:pt x="2894" y="1266"/>
                </a:lnTo>
                <a:lnTo>
                  <a:pt x="2869" y="1256"/>
                </a:lnTo>
                <a:lnTo>
                  <a:pt x="2848" y="1246"/>
                </a:lnTo>
                <a:lnTo>
                  <a:pt x="2831" y="1238"/>
                </a:lnTo>
                <a:lnTo>
                  <a:pt x="2818" y="1231"/>
                </a:lnTo>
                <a:lnTo>
                  <a:pt x="2808" y="1227"/>
                </a:lnTo>
                <a:lnTo>
                  <a:pt x="2755" y="1206"/>
                </a:lnTo>
                <a:lnTo>
                  <a:pt x="2708" y="1184"/>
                </a:lnTo>
                <a:lnTo>
                  <a:pt x="2668" y="1162"/>
                </a:lnTo>
                <a:lnTo>
                  <a:pt x="2635" y="1139"/>
                </a:lnTo>
                <a:lnTo>
                  <a:pt x="2606" y="1114"/>
                </a:lnTo>
                <a:lnTo>
                  <a:pt x="2585" y="1089"/>
                </a:lnTo>
                <a:lnTo>
                  <a:pt x="2569" y="1064"/>
                </a:lnTo>
                <a:lnTo>
                  <a:pt x="2567" y="1060"/>
                </a:lnTo>
                <a:lnTo>
                  <a:pt x="2565" y="1056"/>
                </a:lnTo>
                <a:lnTo>
                  <a:pt x="2564" y="1053"/>
                </a:lnTo>
                <a:lnTo>
                  <a:pt x="2553" y="1027"/>
                </a:lnTo>
                <a:lnTo>
                  <a:pt x="2553" y="1024"/>
                </a:lnTo>
                <a:lnTo>
                  <a:pt x="2520" y="1046"/>
                </a:lnTo>
                <a:lnTo>
                  <a:pt x="2486" y="1062"/>
                </a:lnTo>
                <a:lnTo>
                  <a:pt x="2455" y="1075"/>
                </a:lnTo>
                <a:lnTo>
                  <a:pt x="2424" y="1082"/>
                </a:lnTo>
                <a:lnTo>
                  <a:pt x="2395" y="1085"/>
                </a:lnTo>
                <a:lnTo>
                  <a:pt x="2365" y="1082"/>
                </a:lnTo>
                <a:lnTo>
                  <a:pt x="2334" y="1075"/>
                </a:lnTo>
                <a:lnTo>
                  <a:pt x="2303" y="1062"/>
                </a:lnTo>
                <a:lnTo>
                  <a:pt x="2269" y="1046"/>
                </a:lnTo>
                <a:lnTo>
                  <a:pt x="2236" y="1024"/>
                </a:lnTo>
                <a:close/>
                <a:moveTo>
                  <a:pt x="530" y="698"/>
                </a:moveTo>
                <a:lnTo>
                  <a:pt x="524" y="745"/>
                </a:lnTo>
                <a:lnTo>
                  <a:pt x="518" y="788"/>
                </a:lnTo>
                <a:lnTo>
                  <a:pt x="510" y="831"/>
                </a:lnTo>
                <a:lnTo>
                  <a:pt x="500" y="872"/>
                </a:lnTo>
                <a:lnTo>
                  <a:pt x="486" y="910"/>
                </a:lnTo>
                <a:lnTo>
                  <a:pt x="470" y="945"/>
                </a:lnTo>
                <a:lnTo>
                  <a:pt x="493" y="954"/>
                </a:lnTo>
                <a:lnTo>
                  <a:pt x="522" y="962"/>
                </a:lnTo>
                <a:lnTo>
                  <a:pt x="554" y="971"/>
                </a:lnTo>
                <a:lnTo>
                  <a:pt x="592" y="979"/>
                </a:lnTo>
                <a:lnTo>
                  <a:pt x="635" y="986"/>
                </a:lnTo>
                <a:lnTo>
                  <a:pt x="684" y="992"/>
                </a:lnTo>
                <a:lnTo>
                  <a:pt x="684" y="975"/>
                </a:lnTo>
                <a:lnTo>
                  <a:pt x="650" y="938"/>
                </a:lnTo>
                <a:lnTo>
                  <a:pt x="619" y="895"/>
                </a:lnTo>
                <a:lnTo>
                  <a:pt x="589" y="850"/>
                </a:lnTo>
                <a:lnTo>
                  <a:pt x="565" y="802"/>
                </a:lnTo>
                <a:lnTo>
                  <a:pt x="545" y="752"/>
                </a:lnTo>
                <a:lnTo>
                  <a:pt x="530" y="698"/>
                </a:lnTo>
                <a:close/>
                <a:moveTo>
                  <a:pt x="1277" y="698"/>
                </a:moveTo>
                <a:lnTo>
                  <a:pt x="1261" y="751"/>
                </a:lnTo>
                <a:lnTo>
                  <a:pt x="1241" y="802"/>
                </a:lnTo>
                <a:lnTo>
                  <a:pt x="1216" y="850"/>
                </a:lnTo>
                <a:lnTo>
                  <a:pt x="1188" y="895"/>
                </a:lnTo>
                <a:lnTo>
                  <a:pt x="1155" y="938"/>
                </a:lnTo>
                <a:lnTo>
                  <a:pt x="1121" y="975"/>
                </a:lnTo>
                <a:lnTo>
                  <a:pt x="1122" y="992"/>
                </a:lnTo>
                <a:lnTo>
                  <a:pt x="1171" y="986"/>
                </a:lnTo>
                <a:lnTo>
                  <a:pt x="1214" y="979"/>
                </a:lnTo>
                <a:lnTo>
                  <a:pt x="1251" y="971"/>
                </a:lnTo>
                <a:lnTo>
                  <a:pt x="1285" y="962"/>
                </a:lnTo>
                <a:lnTo>
                  <a:pt x="1312" y="954"/>
                </a:lnTo>
                <a:lnTo>
                  <a:pt x="1335" y="945"/>
                </a:lnTo>
                <a:lnTo>
                  <a:pt x="1319" y="910"/>
                </a:lnTo>
                <a:lnTo>
                  <a:pt x="1307" y="872"/>
                </a:lnTo>
                <a:lnTo>
                  <a:pt x="1297" y="831"/>
                </a:lnTo>
                <a:lnTo>
                  <a:pt x="1288" y="788"/>
                </a:lnTo>
                <a:lnTo>
                  <a:pt x="1282" y="745"/>
                </a:lnTo>
                <a:lnTo>
                  <a:pt x="1277" y="698"/>
                </a:lnTo>
                <a:close/>
                <a:moveTo>
                  <a:pt x="973" y="412"/>
                </a:moveTo>
                <a:lnTo>
                  <a:pt x="935" y="447"/>
                </a:lnTo>
                <a:lnTo>
                  <a:pt x="895" y="480"/>
                </a:lnTo>
                <a:lnTo>
                  <a:pt x="852" y="511"/>
                </a:lnTo>
                <a:lnTo>
                  <a:pt x="806" y="542"/>
                </a:lnTo>
                <a:lnTo>
                  <a:pt x="759" y="569"/>
                </a:lnTo>
                <a:lnTo>
                  <a:pt x="708" y="593"/>
                </a:lnTo>
                <a:lnTo>
                  <a:pt x="657" y="614"/>
                </a:lnTo>
                <a:lnTo>
                  <a:pt x="662" y="655"/>
                </a:lnTo>
                <a:lnTo>
                  <a:pt x="672" y="695"/>
                </a:lnTo>
                <a:lnTo>
                  <a:pt x="687" y="735"/>
                </a:lnTo>
                <a:lnTo>
                  <a:pt x="707" y="776"/>
                </a:lnTo>
                <a:lnTo>
                  <a:pt x="732" y="815"/>
                </a:lnTo>
                <a:lnTo>
                  <a:pt x="760" y="853"/>
                </a:lnTo>
                <a:lnTo>
                  <a:pt x="784" y="879"/>
                </a:lnTo>
                <a:lnTo>
                  <a:pt x="808" y="902"/>
                </a:lnTo>
                <a:lnTo>
                  <a:pt x="830" y="919"/>
                </a:lnTo>
                <a:lnTo>
                  <a:pt x="851" y="933"/>
                </a:lnTo>
                <a:lnTo>
                  <a:pt x="869" y="945"/>
                </a:lnTo>
                <a:lnTo>
                  <a:pt x="884" y="952"/>
                </a:lnTo>
                <a:lnTo>
                  <a:pt x="895" y="955"/>
                </a:lnTo>
                <a:lnTo>
                  <a:pt x="903" y="957"/>
                </a:lnTo>
                <a:lnTo>
                  <a:pt x="910" y="955"/>
                </a:lnTo>
                <a:lnTo>
                  <a:pt x="922" y="952"/>
                </a:lnTo>
                <a:lnTo>
                  <a:pt x="937" y="945"/>
                </a:lnTo>
                <a:lnTo>
                  <a:pt x="955" y="933"/>
                </a:lnTo>
                <a:lnTo>
                  <a:pt x="976" y="919"/>
                </a:lnTo>
                <a:lnTo>
                  <a:pt x="998" y="902"/>
                </a:lnTo>
                <a:lnTo>
                  <a:pt x="1021" y="879"/>
                </a:lnTo>
                <a:lnTo>
                  <a:pt x="1045" y="853"/>
                </a:lnTo>
                <a:lnTo>
                  <a:pt x="1077" y="812"/>
                </a:lnTo>
                <a:lnTo>
                  <a:pt x="1102" y="770"/>
                </a:lnTo>
                <a:lnTo>
                  <a:pt x="1122" y="726"/>
                </a:lnTo>
                <a:lnTo>
                  <a:pt x="1137" y="683"/>
                </a:lnTo>
                <a:lnTo>
                  <a:pt x="1146" y="638"/>
                </a:lnTo>
                <a:lnTo>
                  <a:pt x="1149" y="596"/>
                </a:lnTo>
                <a:lnTo>
                  <a:pt x="1148" y="564"/>
                </a:lnTo>
                <a:lnTo>
                  <a:pt x="1144" y="533"/>
                </a:lnTo>
                <a:lnTo>
                  <a:pt x="1138" y="504"/>
                </a:lnTo>
                <a:lnTo>
                  <a:pt x="1099" y="487"/>
                </a:lnTo>
                <a:lnTo>
                  <a:pt x="1063" y="469"/>
                </a:lnTo>
                <a:lnTo>
                  <a:pt x="1029" y="450"/>
                </a:lnTo>
                <a:lnTo>
                  <a:pt x="999" y="430"/>
                </a:lnTo>
                <a:lnTo>
                  <a:pt x="973" y="412"/>
                </a:lnTo>
                <a:close/>
                <a:moveTo>
                  <a:pt x="2169" y="395"/>
                </a:moveTo>
                <a:lnTo>
                  <a:pt x="2152" y="425"/>
                </a:lnTo>
                <a:lnTo>
                  <a:pt x="2139" y="459"/>
                </a:lnTo>
                <a:lnTo>
                  <a:pt x="2130" y="495"/>
                </a:lnTo>
                <a:lnTo>
                  <a:pt x="2125" y="532"/>
                </a:lnTo>
                <a:lnTo>
                  <a:pt x="2123" y="573"/>
                </a:lnTo>
                <a:lnTo>
                  <a:pt x="2125" y="610"/>
                </a:lnTo>
                <a:lnTo>
                  <a:pt x="2132" y="649"/>
                </a:lnTo>
                <a:lnTo>
                  <a:pt x="2144" y="688"/>
                </a:lnTo>
                <a:lnTo>
                  <a:pt x="2160" y="726"/>
                </a:lnTo>
                <a:lnTo>
                  <a:pt x="2182" y="765"/>
                </a:lnTo>
                <a:lnTo>
                  <a:pt x="2206" y="801"/>
                </a:lnTo>
                <a:lnTo>
                  <a:pt x="2235" y="838"/>
                </a:lnTo>
                <a:lnTo>
                  <a:pt x="2261" y="866"/>
                </a:lnTo>
                <a:lnTo>
                  <a:pt x="2288" y="889"/>
                </a:lnTo>
                <a:lnTo>
                  <a:pt x="2312" y="907"/>
                </a:lnTo>
                <a:lnTo>
                  <a:pt x="2334" y="922"/>
                </a:lnTo>
                <a:lnTo>
                  <a:pt x="2354" y="933"/>
                </a:lnTo>
                <a:lnTo>
                  <a:pt x="2371" y="941"/>
                </a:lnTo>
                <a:lnTo>
                  <a:pt x="2384" y="945"/>
                </a:lnTo>
                <a:lnTo>
                  <a:pt x="2395" y="947"/>
                </a:lnTo>
                <a:lnTo>
                  <a:pt x="2405" y="945"/>
                </a:lnTo>
                <a:lnTo>
                  <a:pt x="2418" y="941"/>
                </a:lnTo>
                <a:lnTo>
                  <a:pt x="2435" y="933"/>
                </a:lnTo>
                <a:lnTo>
                  <a:pt x="2455" y="922"/>
                </a:lnTo>
                <a:lnTo>
                  <a:pt x="2477" y="907"/>
                </a:lnTo>
                <a:lnTo>
                  <a:pt x="2502" y="889"/>
                </a:lnTo>
                <a:lnTo>
                  <a:pt x="2528" y="866"/>
                </a:lnTo>
                <a:lnTo>
                  <a:pt x="2554" y="838"/>
                </a:lnTo>
                <a:lnTo>
                  <a:pt x="2582" y="801"/>
                </a:lnTo>
                <a:lnTo>
                  <a:pt x="2607" y="765"/>
                </a:lnTo>
                <a:lnTo>
                  <a:pt x="2628" y="726"/>
                </a:lnTo>
                <a:lnTo>
                  <a:pt x="2645" y="688"/>
                </a:lnTo>
                <a:lnTo>
                  <a:pt x="2657" y="649"/>
                </a:lnTo>
                <a:lnTo>
                  <a:pt x="2664" y="610"/>
                </a:lnTo>
                <a:lnTo>
                  <a:pt x="2666" y="573"/>
                </a:lnTo>
                <a:lnTo>
                  <a:pt x="2664" y="532"/>
                </a:lnTo>
                <a:lnTo>
                  <a:pt x="2659" y="495"/>
                </a:lnTo>
                <a:lnTo>
                  <a:pt x="2650" y="460"/>
                </a:lnTo>
                <a:lnTo>
                  <a:pt x="2638" y="426"/>
                </a:lnTo>
                <a:lnTo>
                  <a:pt x="2622" y="395"/>
                </a:lnTo>
                <a:lnTo>
                  <a:pt x="2585" y="401"/>
                </a:lnTo>
                <a:lnTo>
                  <a:pt x="2543" y="406"/>
                </a:lnTo>
                <a:lnTo>
                  <a:pt x="2496" y="411"/>
                </a:lnTo>
                <a:lnTo>
                  <a:pt x="2446" y="414"/>
                </a:lnTo>
                <a:lnTo>
                  <a:pt x="2395" y="415"/>
                </a:lnTo>
                <a:lnTo>
                  <a:pt x="2342" y="414"/>
                </a:lnTo>
                <a:lnTo>
                  <a:pt x="2292" y="410"/>
                </a:lnTo>
                <a:lnTo>
                  <a:pt x="2245" y="406"/>
                </a:lnTo>
                <a:lnTo>
                  <a:pt x="2204" y="400"/>
                </a:lnTo>
                <a:lnTo>
                  <a:pt x="2169" y="395"/>
                </a:lnTo>
                <a:close/>
                <a:moveTo>
                  <a:pt x="1144" y="219"/>
                </a:moveTo>
                <a:lnTo>
                  <a:pt x="1129" y="238"/>
                </a:lnTo>
                <a:lnTo>
                  <a:pt x="1112" y="261"/>
                </a:lnTo>
                <a:lnTo>
                  <a:pt x="1093" y="285"/>
                </a:lnTo>
                <a:lnTo>
                  <a:pt x="1071" y="311"/>
                </a:lnTo>
                <a:lnTo>
                  <a:pt x="1104" y="332"/>
                </a:lnTo>
                <a:lnTo>
                  <a:pt x="1143" y="354"/>
                </a:lnTo>
                <a:lnTo>
                  <a:pt x="1187" y="374"/>
                </a:lnTo>
                <a:lnTo>
                  <a:pt x="1234" y="390"/>
                </a:lnTo>
                <a:lnTo>
                  <a:pt x="1223" y="353"/>
                </a:lnTo>
                <a:lnTo>
                  <a:pt x="1210" y="318"/>
                </a:lnTo>
                <a:lnTo>
                  <a:pt x="1194" y="286"/>
                </a:lnTo>
                <a:lnTo>
                  <a:pt x="1181" y="264"/>
                </a:lnTo>
                <a:lnTo>
                  <a:pt x="1164" y="241"/>
                </a:lnTo>
                <a:lnTo>
                  <a:pt x="1144" y="219"/>
                </a:lnTo>
                <a:close/>
                <a:moveTo>
                  <a:pt x="902" y="140"/>
                </a:moveTo>
                <a:lnTo>
                  <a:pt x="861" y="142"/>
                </a:lnTo>
                <a:lnTo>
                  <a:pt x="823" y="147"/>
                </a:lnTo>
                <a:lnTo>
                  <a:pt x="789" y="153"/>
                </a:lnTo>
                <a:lnTo>
                  <a:pt x="759" y="162"/>
                </a:lnTo>
                <a:lnTo>
                  <a:pt x="733" y="172"/>
                </a:lnTo>
                <a:lnTo>
                  <a:pt x="709" y="184"/>
                </a:lnTo>
                <a:lnTo>
                  <a:pt x="688" y="197"/>
                </a:lnTo>
                <a:lnTo>
                  <a:pt x="670" y="211"/>
                </a:lnTo>
                <a:lnTo>
                  <a:pt x="655" y="225"/>
                </a:lnTo>
                <a:lnTo>
                  <a:pt x="642" y="240"/>
                </a:lnTo>
                <a:lnTo>
                  <a:pt x="630" y="256"/>
                </a:lnTo>
                <a:lnTo>
                  <a:pt x="620" y="271"/>
                </a:lnTo>
                <a:lnTo>
                  <a:pt x="612" y="286"/>
                </a:lnTo>
                <a:lnTo>
                  <a:pt x="593" y="323"/>
                </a:lnTo>
                <a:lnTo>
                  <a:pt x="579" y="365"/>
                </a:lnTo>
                <a:lnTo>
                  <a:pt x="567" y="408"/>
                </a:lnTo>
                <a:lnTo>
                  <a:pt x="558" y="454"/>
                </a:lnTo>
                <a:lnTo>
                  <a:pt x="551" y="500"/>
                </a:lnTo>
                <a:lnTo>
                  <a:pt x="599" y="487"/>
                </a:lnTo>
                <a:lnTo>
                  <a:pt x="648" y="469"/>
                </a:lnTo>
                <a:lnTo>
                  <a:pt x="693" y="447"/>
                </a:lnTo>
                <a:lnTo>
                  <a:pt x="738" y="420"/>
                </a:lnTo>
                <a:lnTo>
                  <a:pt x="780" y="392"/>
                </a:lnTo>
                <a:lnTo>
                  <a:pt x="819" y="362"/>
                </a:lnTo>
                <a:lnTo>
                  <a:pt x="857" y="330"/>
                </a:lnTo>
                <a:lnTo>
                  <a:pt x="891" y="298"/>
                </a:lnTo>
                <a:lnTo>
                  <a:pt x="923" y="266"/>
                </a:lnTo>
                <a:lnTo>
                  <a:pt x="953" y="234"/>
                </a:lnTo>
                <a:lnTo>
                  <a:pt x="978" y="205"/>
                </a:lnTo>
                <a:lnTo>
                  <a:pt x="1000" y="178"/>
                </a:lnTo>
                <a:lnTo>
                  <a:pt x="1019" y="154"/>
                </a:lnTo>
                <a:lnTo>
                  <a:pt x="985" y="147"/>
                </a:lnTo>
                <a:lnTo>
                  <a:pt x="946" y="142"/>
                </a:lnTo>
                <a:lnTo>
                  <a:pt x="902" y="140"/>
                </a:lnTo>
                <a:close/>
                <a:moveTo>
                  <a:pt x="2469" y="140"/>
                </a:moveTo>
                <a:lnTo>
                  <a:pt x="2434" y="142"/>
                </a:lnTo>
                <a:lnTo>
                  <a:pt x="2395" y="148"/>
                </a:lnTo>
                <a:lnTo>
                  <a:pt x="2355" y="155"/>
                </a:lnTo>
                <a:lnTo>
                  <a:pt x="2314" y="166"/>
                </a:lnTo>
                <a:lnTo>
                  <a:pt x="2274" y="181"/>
                </a:lnTo>
                <a:lnTo>
                  <a:pt x="2243" y="195"/>
                </a:lnTo>
                <a:lnTo>
                  <a:pt x="2215" y="213"/>
                </a:lnTo>
                <a:lnTo>
                  <a:pt x="2191" y="232"/>
                </a:lnTo>
                <a:lnTo>
                  <a:pt x="2170" y="254"/>
                </a:lnTo>
                <a:lnTo>
                  <a:pt x="2191" y="258"/>
                </a:lnTo>
                <a:lnTo>
                  <a:pt x="2217" y="262"/>
                </a:lnTo>
                <a:lnTo>
                  <a:pt x="2247" y="266"/>
                </a:lnTo>
                <a:lnTo>
                  <a:pt x="2281" y="270"/>
                </a:lnTo>
                <a:lnTo>
                  <a:pt x="2317" y="273"/>
                </a:lnTo>
                <a:lnTo>
                  <a:pt x="2355" y="276"/>
                </a:lnTo>
                <a:lnTo>
                  <a:pt x="2395" y="276"/>
                </a:lnTo>
                <a:lnTo>
                  <a:pt x="2439" y="275"/>
                </a:lnTo>
                <a:lnTo>
                  <a:pt x="2482" y="273"/>
                </a:lnTo>
                <a:lnTo>
                  <a:pt x="2523" y="269"/>
                </a:lnTo>
                <a:lnTo>
                  <a:pt x="2560" y="264"/>
                </a:lnTo>
                <a:lnTo>
                  <a:pt x="2592" y="259"/>
                </a:lnTo>
                <a:lnTo>
                  <a:pt x="2583" y="256"/>
                </a:lnTo>
                <a:lnTo>
                  <a:pt x="2578" y="254"/>
                </a:lnTo>
                <a:lnTo>
                  <a:pt x="2575" y="253"/>
                </a:lnTo>
                <a:lnTo>
                  <a:pt x="2489" y="233"/>
                </a:lnTo>
                <a:lnTo>
                  <a:pt x="2471" y="148"/>
                </a:lnTo>
                <a:lnTo>
                  <a:pt x="2470" y="143"/>
                </a:lnTo>
                <a:lnTo>
                  <a:pt x="2469" y="140"/>
                </a:lnTo>
                <a:close/>
                <a:moveTo>
                  <a:pt x="2504" y="0"/>
                </a:moveTo>
                <a:lnTo>
                  <a:pt x="2540" y="1"/>
                </a:lnTo>
                <a:lnTo>
                  <a:pt x="2573" y="3"/>
                </a:lnTo>
                <a:lnTo>
                  <a:pt x="2603" y="6"/>
                </a:lnTo>
                <a:lnTo>
                  <a:pt x="2630" y="10"/>
                </a:lnTo>
                <a:lnTo>
                  <a:pt x="2651" y="14"/>
                </a:lnTo>
                <a:lnTo>
                  <a:pt x="2668" y="18"/>
                </a:lnTo>
                <a:lnTo>
                  <a:pt x="2679" y="23"/>
                </a:lnTo>
                <a:lnTo>
                  <a:pt x="2685" y="27"/>
                </a:lnTo>
                <a:lnTo>
                  <a:pt x="2683" y="30"/>
                </a:lnTo>
                <a:lnTo>
                  <a:pt x="2658" y="46"/>
                </a:lnTo>
                <a:lnTo>
                  <a:pt x="2640" y="62"/>
                </a:lnTo>
                <a:lnTo>
                  <a:pt x="2626" y="76"/>
                </a:lnTo>
                <a:lnTo>
                  <a:pt x="2617" y="88"/>
                </a:lnTo>
                <a:lnTo>
                  <a:pt x="2611" y="98"/>
                </a:lnTo>
                <a:lnTo>
                  <a:pt x="2607" y="106"/>
                </a:lnTo>
                <a:lnTo>
                  <a:pt x="2606" y="112"/>
                </a:lnTo>
                <a:lnTo>
                  <a:pt x="2606" y="116"/>
                </a:lnTo>
                <a:lnTo>
                  <a:pt x="2606" y="117"/>
                </a:lnTo>
                <a:lnTo>
                  <a:pt x="2610" y="118"/>
                </a:lnTo>
                <a:lnTo>
                  <a:pt x="2617" y="120"/>
                </a:lnTo>
                <a:lnTo>
                  <a:pt x="2630" y="124"/>
                </a:lnTo>
                <a:lnTo>
                  <a:pt x="2645" y="130"/>
                </a:lnTo>
                <a:lnTo>
                  <a:pt x="2663" y="138"/>
                </a:lnTo>
                <a:lnTo>
                  <a:pt x="2683" y="149"/>
                </a:lnTo>
                <a:lnTo>
                  <a:pt x="2704" y="162"/>
                </a:lnTo>
                <a:lnTo>
                  <a:pt x="2727" y="177"/>
                </a:lnTo>
                <a:lnTo>
                  <a:pt x="2747" y="195"/>
                </a:lnTo>
                <a:lnTo>
                  <a:pt x="2767" y="217"/>
                </a:lnTo>
                <a:lnTo>
                  <a:pt x="2785" y="241"/>
                </a:lnTo>
                <a:lnTo>
                  <a:pt x="2799" y="270"/>
                </a:lnTo>
                <a:lnTo>
                  <a:pt x="2809" y="297"/>
                </a:lnTo>
                <a:lnTo>
                  <a:pt x="2816" y="325"/>
                </a:lnTo>
                <a:lnTo>
                  <a:pt x="2820" y="354"/>
                </a:lnTo>
                <a:lnTo>
                  <a:pt x="2823" y="383"/>
                </a:lnTo>
                <a:lnTo>
                  <a:pt x="2824" y="412"/>
                </a:lnTo>
                <a:lnTo>
                  <a:pt x="2823" y="440"/>
                </a:lnTo>
                <a:lnTo>
                  <a:pt x="2821" y="467"/>
                </a:lnTo>
                <a:lnTo>
                  <a:pt x="2819" y="492"/>
                </a:lnTo>
                <a:lnTo>
                  <a:pt x="2816" y="514"/>
                </a:lnTo>
                <a:lnTo>
                  <a:pt x="2813" y="534"/>
                </a:lnTo>
                <a:lnTo>
                  <a:pt x="2810" y="551"/>
                </a:lnTo>
                <a:lnTo>
                  <a:pt x="2807" y="563"/>
                </a:lnTo>
                <a:lnTo>
                  <a:pt x="2805" y="571"/>
                </a:lnTo>
                <a:lnTo>
                  <a:pt x="2805" y="573"/>
                </a:lnTo>
                <a:lnTo>
                  <a:pt x="2805" y="573"/>
                </a:lnTo>
                <a:lnTo>
                  <a:pt x="2802" y="622"/>
                </a:lnTo>
                <a:lnTo>
                  <a:pt x="2794" y="671"/>
                </a:lnTo>
                <a:lnTo>
                  <a:pt x="2781" y="717"/>
                </a:lnTo>
                <a:lnTo>
                  <a:pt x="2764" y="764"/>
                </a:lnTo>
                <a:lnTo>
                  <a:pt x="2743" y="807"/>
                </a:lnTo>
                <a:lnTo>
                  <a:pt x="2717" y="850"/>
                </a:lnTo>
                <a:lnTo>
                  <a:pt x="2690" y="889"/>
                </a:lnTo>
                <a:lnTo>
                  <a:pt x="2691" y="998"/>
                </a:lnTo>
                <a:lnTo>
                  <a:pt x="2692" y="1000"/>
                </a:lnTo>
                <a:lnTo>
                  <a:pt x="2696" y="1006"/>
                </a:lnTo>
                <a:lnTo>
                  <a:pt x="2702" y="1013"/>
                </a:lnTo>
                <a:lnTo>
                  <a:pt x="2711" y="1022"/>
                </a:lnTo>
                <a:lnTo>
                  <a:pt x="2724" y="1031"/>
                </a:lnTo>
                <a:lnTo>
                  <a:pt x="2740" y="1043"/>
                </a:lnTo>
                <a:lnTo>
                  <a:pt x="2761" y="1055"/>
                </a:lnTo>
                <a:lnTo>
                  <a:pt x="2787" y="1068"/>
                </a:lnTo>
                <a:lnTo>
                  <a:pt x="2819" y="1083"/>
                </a:lnTo>
                <a:lnTo>
                  <a:pt x="2858" y="1098"/>
                </a:lnTo>
                <a:lnTo>
                  <a:pt x="2873" y="1104"/>
                </a:lnTo>
                <a:lnTo>
                  <a:pt x="2887" y="1111"/>
                </a:lnTo>
                <a:lnTo>
                  <a:pt x="2903" y="1118"/>
                </a:lnTo>
                <a:lnTo>
                  <a:pt x="2921" y="1126"/>
                </a:lnTo>
                <a:lnTo>
                  <a:pt x="2943" y="1136"/>
                </a:lnTo>
                <a:lnTo>
                  <a:pt x="2968" y="1144"/>
                </a:lnTo>
                <a:lnTo>
                  <a:pt x="2999" y="1153"/>
                </a:lnTo>
                <a:lnTo>
                  <a:pt x="3004" y="1155"/>
                </a:lnTo>
                <a:lnTo>
                  <a:pt x="3029" y="1166"/>
                </a:lnTo>
                <a:lnTo>
                  <a:pt x="3053" y="1180"/>
                </a:lnTo>
                <a:lnTo>
                  <a:pt x="3074" y="1197"/>
                </a:lnTo>
                <a:lnTo>
                  <a:pt x="3091" y="1218"/>
                </a:lnTo>
                <a:lnTo>
                  <a:pt x="3105" y="1241"/>
                </a:lnTo>
                <a:lnTo>
                  <a:pt x="3115" y="1266"/>
                </a:lnTo>
                <a:lnTo>
                  <a:pt x="3122" y="1292"/>
                </a:lnTo>
                <a:lnTo>
                  <a:pt x="3124" y="1320"/>
                </a:lnTo>
                <a:lnTo>
                  <a:pt x="3124" y="1391"/>
                </a:lnTo>
                <a:lnTo>
                  <a:pt x="3260" y="1391"/>
                </a:lnTo>
                <a:lnTo>
                  <a:pt x="3279" y="1393"/>
                </a:lnTo>
                <a:lnTo>
                  <a:pt x="3296" y="1400"/>
                </a:lnTo>
                <a:lnTo>
                  <a:pt x="3310" y="1411"/>
                </a:lnTo>
                <a:lnTo>
                  <a:pt x="3320" y="1425"/>
                </a:lnTo>
                <a:lnTo>
                  <a:pt x="3327" y="1442"/>
                </a:lnTo>
                <a:lnTo>
                  <a:pt x="3330" y="1461"/>
                </a:lnTo>
                <a:lnTo>
                  <a:pt x="3330" y="1739"/>
                </a:lnTo>
                <a:lnTo>
                  <a:pt x="3327" y="1757"/>
                </a:lnTo>
                <a:lnTo>
                  <a:pt x="3320" y="1773"/>
                </a:lnTo>
                <a:lnTo>
                  <a:pt x="3310" y="1787"/>
                </a:lnTo>
                <a:lnTo>
                  <a:pt x="3296" y="1798"/>
                </a:lnTo>
                <a:lnTo>
                  <a:pt x="3279" y="1805"/>
                </a:lnTo>
                <a:lnTo>
                  <a:pt x="3260" y="1807"/>
                </a:lnTo>
                <a:lnTo>
                  <a:pt x="3191" y="1807"/>
                </a:lnTo>
                <a:lnTo>
                  <a:pt x="3191" y="2988"/>
                </a:lnTo>
                <a:lnTo>
                  <a:pt x="3189" y="3006"/>
                </a:lnTo>
                <a:lnTo>
                  <a:pt x="3182" y="3024"/>
                </a:lnTo>
                <a:lnTo>
                  <a:pt x="3171" y="3038"/>
                </a:lnTo>
                <a:lnTo>
                  <a:pt x="3156" y="3048"/>
                </a:lnTo>
                <a:lnTo>
                  <a:pt x="3140" y="3055"/>
                </a:lnTo>
                <a:lnTo>
                  <a:pt x="3122" y="3058"/>
                </a:lnTo>
                <a:lnTo>
                  <a:pt x="208" y="3058"/>
                </a:lnTo>
                <a:lnTo>
                  <a:pt x="190" y="3055"/>
                </a:lnTo>
                <a:lnTo>
                  <a:pt x="174" y="3048"/>
                </a:lnTo>
                <a:lnTo>
                  <a:pt x="159" y="3038"/>
                </a:lnTo>
                <a:lnTo>
                  <a:pt x="148" y="3024"/>
                </a:lnTo>
                <a:lnTo>
                  <a:pt x="141" y="3006"/>
                </a:lnTo>
                <a:lnTo>
                  <a:pt x="139" y="2988"/>
                </a:lnTo>
                <a:lnTo>
                  <a:pt x="139" y="1807"/>
                </a:lnTo>
                <a:lnTo>
                  <a:pt x="70" y="1807"/>
                </a:lnTo>
                <a:lnTo>
                  <a:pt x="50" y="1805"/>
                </a:lnTo>
                <a:lnTo>
                  <a:pt x="34" y="1798"/>
                </a:lnTo>
                <a:lnTo>
                  <a:pt x="20" y="1787"/>
                </a:lnTo>
                <a:lnTo>
                  <a:pt x="9" y="1773"/>
                </a:lnTo>
                <a:lnTo>
                  <a:pt x="2" y="1757"/>
                </a:lnTo>
                <a:lnTo>
                  <a:pt x="0" y="1739"/>
                </a:lnTo>
                <a:lnTo>
                  <a:pt x="0" y="1461"/>
                </a:lnTo>
                <a:lnTo>
                  <a:pt x="2" y="1442"/>
                </a:lnTo>
                <a:lnTo>
                  <a:pt x="9" y="1425"/>
                </a:lnTo>
                <a:lnTo>
                  <a:pt x="20" y="1411"/>
                </a:lnTo>
                <a:lnTo>
                  <a:pt x="34" y="1400"/>
                </a:lnTo>
                <a:lnTo>
                  <a:pt x="50" y="1393"/>
                </a:lnTo>
                <a:lnTo>
                  <a:pt x="70" y="1391"/>
                </a:lnTo>
                <a:lnTo>
                  <a:pt x="278" y="1391"/>
                </a:lnTo>
                <a:lnTo>
                  <a:pt x="278" y="1325"/>
                </a:lnTo>
                <a:lnTo>
                  <a:pt x="281" y="1295"/>
                </a:lnTo>
                <a:lnTo>
                  <a:pt x="288" y="1266"/>
                </a:lnTo>
                <a:lnTo>
                  <a:pt x="301" y="1239"/>
                </a:lnTo>
                <a:lnTo>
                  <a:pt x="318" y="1214"/>
                </a:lnTo>
                <a:lnTo>
                  <a:pt x="338" y="1194"/>
                </a:lnTo>
                <a:lnTo>
                  <a:pt x="363" y="1177"/>
                </a:lnTo>
                <a:lnTo>
                  <a:pt x="391" y="1164"/>
                </a:lnTo>
                <a:lnTo>
                  <a:pt x="396" y="1163"/>
                </a:lnTo>
                <a:lnTo>
                  <a:pt x="425" y="1154"/>
                </a:lnTo>
                <a:lnTo>
                  <a:pt x="448" y="1146"/>
                </a:lnTo>
                <a:lnTo>
                  <a:pt x="468" y="1138"/>
                </a:lnTo>
                <a:lnTo>
                  <a:pt x="485" y="1129"/>
                </a:lnTo>
                <a:lnTo>
                  <a:pt x="501" y="1122"/>
                </a:lnTo>
                <a:lnTo>
                  <a:pt x="514" y="1115"/>
                </a:lnTo>
                <a:lnTo>
                  <a:pt x="528" y="1109"/>
                </a:lnTo>
                <a:lnTo>
                  <a:pt x="532" y="1107"/>
                </a:lnTo>
                <a:lnTo>
                  <a:pt x="485" y="1096"/>
                </a:lnTo>
                <a:lnTo>
                  <a:pt x="445" y="1083"/>
                </a:lnTo>
                <a:lnTo>
                  <a:pt x="412" y="1071"/>
                </a:lnTo>
                <a:lnTo>
                  <a:pt x="384" y="1059"/>
                </a:lnTo>
                <a:lnTo>
                  <a:pt x="362" y="1048"/>
                </a:lnTo>
                <a:lnTo>
                  <a:pt x="345" y="1038"/>
                </a:lnTo>
                <a:lnTo>
                  <a:pt x="332" y="1028"/>
                </a:lnTo>
                <a:lnTo>
                  <a:pt x="324" y="1022"/>
                </a:lnTo>
                <a:lnTo>
                  <a:pt x="319" y="1018"/>
                </a:lnTo>
                <a:lnTo>
                  <a:pt x="264" y="966"/>
                </a:lnTo>
                <a:lnTo>
                  <a:pt x="322" y="915"/>
                </a:lnTo>
                <a:lnTo>
                  <a:pt x="336" y="899"/>
                </a:lnTo>
                <a:lnTo>
                  <a:pt x="348" y="879"/>
                </a:lnTo>
                <a:lnTo>
                  <a:pt x="359" y="855"/>
                </a:lnTo>
                <a:lnTo>
                  <a:pt x="367" y="827"/>
                </a:lnTo>
                <a:lnTo>
                  <a:pt x="374" y="797"/>
                </a:lnTo>
                <a:lnTo>
                  <a:pt x="380" y="764"/>
                </a:lnTo>
                <a:lnTo>
                  <a:pt x="386" y="729"/>
                </a:lnTo>
                <a:lnTo>
                  <a:pt x="391" y="693"/>
                </a:lnTo>
                <a:lnTo>
                  <a:pt x="395" y="657"/>
                </a:lnTo>
                <a:lnTo>
                  <a:pt x="398" y="619"/>
                </a:lnTo>
                <a:lnTo>
                  <a:pt x="403" y="570"/>
                </a:lnTo>
                <a:lnTo>
                  <a:pt x="409" y="518"/>
                </a:lnTo>
                <a:lnTo>
                  <a:pt x="416" y="466"/>
                </a:lnTo>
                <a:lnTo>
                  <a:pt x="424" y="414"/>
                </a:lnTo>
                <a:lnTo>
                  <a:pt x="436" y="363"/>
                </a:lnTo>
                <a:lnTo>
                  <a:pt x="450" y="313"/>
                </a:lnTo>
                <a:lnTo>
                  <a:pt x="468" y="265"/>
                </a:lnTo>
                <a:lnTo>
                  <a:pt x="489" y="219"/>
                </a:lnTo>
                <a:lnTo>
                  <a:pt x="515" y="178"/>
                </a:lnTo>
                <a:lnTo>
                  <a:pt x="544" y="141"/>
                </a:lnTo>
                <a:lnTo>
                  <a:pt x="576" y="109"/>
                </a:lnTo>
                <a:lnTo>
                  <a:pt x="613" y="81"/>
                </a:lnTo>
                <a:lnTo>
                  <a:pt x="652" y="57"/>
                </a:lnTo>
                <a:lnTo>
                  <a:pt x="695" y="37"/>
                </a:lnTo>
                <a:lnTo>
                  <a:pt x="742" y="22"/>
                </a:lnTo>
                <a:lnTo>
                  <a:pt x="792" y="11"/>
                </a:lnTo>
                <a:lnTo>
                  <a:pt x="846" y="4"/>
                </a:lnTo>
                <a:lnTo>
                  <a:pt x="902" y="2"/>
                </a:lnTo>
                <a:lnTo>
                  <a:pt x="960" y="4"/>
                </a:lnTo>
                <a:lnTo>
                  <a:pt x="1013" y="11"/>
                </a:lnTo>
                <a:lnTo>
                  <a:pt x="1064" y="22"/>
                </a:lnTo>
                <a:lnTo>
                  <a:pt x="1110" y="37"/>
                </a:lnTo>
                <a:lnTo>
                  <a:pt x="1153" y="57"/>
                </a:lnTo>
                <a:lnTo>
                  <a:pt x="1193" y="81"/>
                </a:lnTo>
                <a:lnTo>
                  <a:pt x="1229" y="109"/>
                </a:lnTo>
                <a:lnTo>
                  <a:pt x="1261" y="141"/>
                </a:lnTo>
                <a:lnTo>
                  <a:pt x="1291" y="178"/>
                </a:lnTo>
                <a:lnTo>
                  <a:pt x="1316" y="219"/>
                </a:lnTo>
                <a:lnTo>
                  <a:pt x="1338" y="265"/>
                </a:lnTo>
                <a:lnTo>
                  <a:pt x="1356" y="313"/>
                </a:lnTo>
                <a:lnTo>
                  <a:pt x="1370" y="363"/>
                </a:lnTo>
                <a:lnTo>
                  <a:pt x="1381" y="414"/>
                </a:lnTo>
                <a:lnTo>
                  <a:pt x="1391" y="466"/>
                </a:lnTo>
                <a:lnTo>
                  <a:pt x="1398" y="518"/>
                </a:lnTo>
                <a:lnTo>
                  <a:pt x="1403" y="570"/>
                </a:lnTo>
                <a:lnTo>
                  <a:pt x="1408" y="619"/>
                </a:lnTo>
                <a:lnTo>
                  <a:pt x="1412" y="657"/>
                </a:lnTo>
                <a:lnTo>
                  <a:pt x="1416" y="693"/>
                </a:lnTo>
                <a:lnTo>
                  <a:pt x="1420" y="729"/>
                </a:lnTo>
                <a:lnTo>
                  <a:pt x="1425" y="764"/>
                </a:lnTo>
                <a:lnTo>
                  <a:pt x="1431" y="797"/>
                </a:lnTo>
                <a:lnTo>
                  <a:pt x="1438" y="827"/>
                </a:lnTo>
                <a:lnTo>
                  <a:pt x="1447" y="855"/>
                </a:lnTo>
                <a:lnTo>
                  <a:pt x="1457" y="879"/>
                </a:lnTo>
                <a:lnTo>
                  <a:pt x="1469" y="899"/>
                </a:lnTo>
                <a:lnTo>
                  <a:pt x="1484" y="915"/>
                </a:lnTo>
                <a:lnTo>
                  <a:pt x="1541" y="966"/>
                </a:lnTo>
                <a:lnTo>
                  <a:pt x="1486" y="1018"/>
                </a:lnTo>
                <a:lnTo>
                  <a:pt x="1482" y="1022"/>
                </a:lnTo>
                <a:lnTo>
                  <a:pt x="1473" y="1028"/>
                </a:lnTo>
                <a:lnTo>
                  <a:pt x="1461" y="1038"/>
                </a:lnTo>
                <a:lnTo>
                  <a:pt x="1444" y="1048"/>
                </a:lnTo>
                <a:lnTo>
                  <a:pt x="1422" y="1059"/>
                </a:lnTo>
                <a:lnTo>
                  <a:pt x="1394" y="1071"/>
                </a:lnTo>
                <a:lnTo>
                  <a:pt x="1360" y="1083"/>
                </a:lnTo>
                <a:lnTo>
                  <a:pt x="1320" y="1096"/>
                </a:lnTo>
                <a:lnTo>
                  <a:pt x="1273" y="1107"/>
                </a:lnTo>
                <a:lnTo>
                  <a:pt x="1278" y="1109"/>
                </a:lnTo>
                <a:lnTo>
                  <a:pt x="1292" y="1115"/>
                </a:lnTo>
                <a:lnTo>
                  <a:pt x="1306" y="1122"/>
                </a:lnTo>
                <a:lnTo>
                  <a:pt x="1321" y="1129"/>
                </a:lnTo>
                <a:lnTo>
                  <a:pt x="1337" y="1138"/>
                </a:lnTo>
                <a:lnTo>
                  <a:pt x="1357" y="1146"/>
                </a:lnTo>
                <a:lnTo>
                  <a:pt x="1381" y="1154"/>
                </a:lnTo>
                <a:lnTo>
                  <a:pt x="1410" y="1163"/>
                </a:lnTo>
                <a:lnTo>
                  <a:pt x="1415" y="1164"/>
                </a:lnTo>
                <a:lnTo>
                  <a:pt x="1443" y="1177"/>
                </a:lnTo>
                <a:lnTo>
                  <a:pt x="1467" y="1194"/>
                </a:lnTo>
                <a:lnTo>
                  <a:pt x="1488" y="1214"/>
                </a:lnTo>
                <a:lnTo>
                  <a:pt x="1505" y="1239"/>
                </a:lnTo>
                <a:lnTo>
                  <a:pt x="1518" y="1266"/>
                </a:lnTo>
                <a:lnTo>
                  <a:pt x="1526" y="1295"/>
                </a:lnTo>
                <a:lnTo>
                  <a:pt x="1528" y="1325"/>
                </a:lnTo>
                <a:lnTo>
                  <a:pt x="1528" y="1391"/>
                </a:lnTo>
                <a:lnTo>
                  <a:pt x="1664" y="1391"/>
                </a:lnTo>
                <a:lnTo>
                  <a:pt x="1664" y="1320"/>
                </a:lnTo>
                <a:lnTo>
                  <a:pt x="1667" y="1292"/>
                </a:lnTo>
                <a:lnTo>
                  <a:pt x="1674" y="1266"/>
                </a:lnTo>
                <a:lnTo>
                  <a:pt x="1684" y="1241"/>
                </a:lnTo>
                <a:lnTo>
                  <a:pt x="1698" y="1218"/>
                </a:lnTo>
                <a:lnTo>
                  <a:pt x="1715" y="1197"/>
                </a:lnTo>
                <a:lnTo>
                  <a:pt x="1736" y="1180"/>
                </a:lnTo>
                <a:lnTo>
                  <a:pt x="1760" y="1166"/>
                </a:lnTo>
                <a:lnTo>
                  <a:pt x="1785" y="1155"/>
                </a:lnTo>
                <a:lnTo>
                  <a:pt x="1790" y="1153"/>
                </a:lnTo>
                <a:lnTo>
                  <a:pt x="1821" y="1144"/>
                </a:lnTo>
                <a:lnTo>
                  <a:pt x="1847" y="1136"/>
                </a:lnTo>
                <a:lnTo>
                  <a:pt x="1868" y="1126"/>
                </a:lnTo>
                <a:lnTo>
                  <a:pt x="1886" y="1118"/>
                </a:lnTo>
                <a:lnTo>
                  <a:pt x="1902" y="1111"/>
                </a:lnTo>
                <a:lnTo>
                  <a:pt x="1916" y="1104"/>
                </a:lnTo>
                <a:lnTo>
                  <a:pt x="1931" y="1098"/>
                </a:lnTo>
                <a:lnTo>
                  <a:pt x="1970" y="1083"/>
                </a:lnTo>
                <a:lnTo>
                  <a:pt x="2002" y="1068"/>
                </a:lnTo>
                <a:lnTo>
                  <a:pt x="2028" y="1055"/>
                </a:lnTo>
                <a:lnTo>
                  <a:pt x="2049" y="1043"/>
                </a:lnTo>
                <a:lnTo>
                  <a:pt x="2066" y="1031"/>
                </a:lnTo>
                <a:lnTo>
                  <a:pt x="2078" y="1022"/>
                </a:lnTo>
                <a:lnTo>
                  <a:pt x="2087" y="1013"/>
                </a:lnTo>
                <a:lnTo>
                  <a:pt x="2093" y="1006"/>
                </a:lnTo>
                <a:lnTo>
                  <a:pt x="2097" y="1000"/>
                </a:lnTo>
                <a:lnTo>
                  <a:pt x="2098" y="998"/>
                </a:lnTo>
                <a:lnTo>
                  <a:pt x="2099" y="889"/>
                </a:lnTo>
                <a:lnTo>
                  <a:pt x="2070" y="848"/>
                </a:lnTo>
                <a:lnTo>
                  <a:pt x="2044" y="803"/>
                </a:lnTo>
                <a:lnTo>
                  <a:pt x="2023" y="757"/>
                </a:lnTo>
                <a:lnTo>
                  <a:pt x="2005" y="708"/>
                </a:lnTo>
                <a:lnTo>
                  <a:pt x="1993" y="659"/>
                </a:lnTo>
                <a:lnTo>
                  <a:pt x="1986" y="607"/>
                </a:lnTo>
                <a:lnTo>
                  <a:pt x="1986" y="608"/>
                </a:lnTo>
                <a:lnTo>
                  <a:pt x="1985" y="605"/>
                </a:lnTo>
                <a:lnTo>
                  <a:pt x="1984" y="596"/>
                </a:lnTo>
                <a:lnTo>
                  <a:pt x="1981" y="583"/>
                </a:lnTo>
                <a:lnTo>
                  <a:pt x="1979" y="565"/>
                </a:lnTo>
                <a:lnTo>
                  <a:pt x="1976" y="543"/>
                </a:lnTo>
                <a:lnTo>
                  <a:pt x="1974" y="518"/>
                </a:lnTo>
                <a:lnTo>
                  <a:pt x="1972" y="490"/>
                </a:lnTo>
                <a:lnTo>
                  <a:pt x="1972" y="461"/>
                </a:lnTo>
                <a:lnTo>
                  <a:pt x="1972" y="429"/>
                </a:lnTo>
                <a:lnTo>
                  <a:pt x="1973" y="397"/>
                </a:lnTo>
                <a:lnTo>
                  <a:pt x="1977" y="364"/>
                </a:lnTo>
                <a:lnTo>
                  <a:pt x="1982" y="331"/>
                </a:lnTo>
                <a:lnTo>
                  <a:pt x="1989" y="300"/>
                </a:lnTo>
                <a:lnTo>
                  <a:pt x="2000" y="270"/>
                </a:lnTo>
                <a:lnTo>
                  <a:pt x="2018" y="230"/>
                </a:lnTo>
                <a:lnTo>
                  <a:pt x="2039" y="195"/>
                </a:lnTo>
                <a:lnTo>
                  <a:pt x="2064" y="164"/>
                </a:lnTo>
                <a:lnTo>
                  <a:pt x="2091" y="135"/>
                </a:lnTo>
                <a:lnTo>
                  <a:pt x="2120" y="110"/>
                </a:lnTo>
                <a:lnTo>
                  <a:pt x="2152" y="88"/>
                </a:lnTo>
                <a:lnTo>
                  <a:pt x="2186" y="69"/>
                </a:lnTo>
                <a:lnTo>
                  <a:pt x="2220" y="53"/>
                </a:lnTo>
                <a:lnTo>
                  <a:pt x="2255" y="38"/>
                </a:lnTo>
                <a:lnTo>
                  <a:pt x="2292" y="27"/>
                </a:lnTo>
                <a:lnTo>
                  <a:pt x="2328" y="18"/>
                </a:lnTo>
                <a:lnTo>
                  <a:pt x="2364" y="11"/>
                </a:lnTo>
                <a:lnTo>
                  <a:pt x="2401" y="6"/>
                </a:lnTo>
                <a:lnTo>
                  <a:pt x="2436" y="3"/>
                </a:lnTo>
                <a:lnTo>
                  <a:pt x="2470" y="1"/>
                </a:lnTo>
                <a:lnTo>
                  <a:pt x="2504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Subtitle 2">
            <a:extLst>
              <a:ext uri="{FF2B5EF4-FFF2-40B4-BE49-F238E27FC236}">
                <a16:creationId xmlns="" xmlns:a16="http://schemas.microsoft.com/office/drawing/2014/main" id="{3CCCCD76-90CF-8ACC-163C-D602C9F6A912}"/>
              </a:ext>
            </a:extLst>
          </p:cNvPr>
          <p:cNvSpPr txBox="1">
            <a:spLocks/>
          </p:cNvSpPr>
          <p:nvPr/>
        </p:nvSpPr>
        <p:spPr>
          <a:xfrm>
            <a:off x="3773902" y="3586915"/>
            <a:ext cx="3675911" cy="3357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400" b="1" dirty="0">
                <a:solidFill>
                  <a:srgbClr val="0070C0"/>
                </a:solidFill>
                <a:latin typeface="Roboto Condensed" panose="02000000000000000000" pitchFamily="2" charset="0"/>
              </a:rPr>
              <a:t>ст. 82 НК РФ, ст. 199.2 УК РФ</a:t>
            </a:r>
          </a:p>
        </p:txBody>
      </p:sp>
      <p:sp>
        <p:nvSpPr>
          <p:cNvPr id="206" name="Subtitle 2">
            <a:extLst>
              <a:ext uri="{FF2B5EF4-FFF2-40B4-BE49-F238E27FC236}">
                <a16:creationId xmlns="" xmlns:a16="http://schemas.microsoft.com/office/drawing/2014/main" id="{28613A09-D362-E350-601D-01067231FE22}"/>
              </a:ext>
            </a:extLst>
          </p:cNvPr>
          <p:cNvSpPr txBox="1">
            <a:spLocks/>
          </p:cNvSpPr>
          <p:nvPr/>
        </p:nvSpPr>
        <p:spPr>
          <a:xfrm>
            <a:off x="6539300" y="3856822"/>
            <a:ext cx="1026826" cy="20917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0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399,1 млн. руб.</a:t>
            </a:r>
          </a:p>
        </p:txBody>
      </p:sp>
      <p:sp>
        <p:nvSpPr>
          <p:cNvPr id="207" name="Subtitle 2">
            <a:extLst>
              <a:ext uri="{FF2B5EF4-FFF2-40B4-BE49-F238E27FC236}">
                <a16:creationId xmlns="" xmlns:a16="http://schemas.microsoft.com/office/drawing/2014/main" id="{28613A09-D362-E350-601D-01067231FE22}"/>
              </a:ext>
            </a:extLst>
          </p:cNvPr>
          <p:cNvSpPr txBox="1">
            <a:spLocks/>
          </p:cNvSpPr>
          <p:nvPr/>
        </p:nvSpPr>
        <p:spPr>
          <a:xfrm>
            <a:off x="6504539" y="4103350"/>
            <a:ext cx="960816" cy="20917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0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351,6 млн. руб.</a:t>
            </a:r>
          </a:p>
        </p:txBody>
      </p:sp>
      <p:grpSp>
        <p:nvGrpSpPr>
          <p:cNvPr id="208" name="Group 560"/>
          <p:cNvGrpSpPr/>
          <p:nvPr/>
        </p:nvGrpSpPr>
        <p:grpSpPr>
          <a:xfrm>
            <a:off x="3056575" y="3697146"/>
            <a:ext cx="472438" cy="547277"/>
            <a:chOff x="10145713" y="5810250"/>
            <a:chExt cx="363537" cy="487363"/>
          </a:xfrm>
          <a:solidFill>
            <a:srgbClr val="3B64AD"/>
          </a:solidFill>
        </p:grpSpPr>
        <p:sp>
          <p:nvSpPr>
            <p:cNvPr id="209" name="Freeform 516"/>
            <p:cNvSpPr>
              <a:spLocks noEditPoints="1"/>
            </p:cNvSpPr>
            <p:nvPr/>
          </p:nvSpPr>
          <p:spPr bwMode="auto">
            <a:xfrm>
              <a:off x="10145713" y="5810250"/>
              <a:ext cx="363537" cy="487363"/>
            </a:xfrm>
            <a:custGeom>
              <a:avLst/>
              <a:gdLst>
                <a:gd name="T0" fmla="*/ 222 w 2515"/>
                <a:gd name="T1" fmla="*/ 222 h 3378"/>
                <a:gd name="T2" fmla="*/ 222 w 2515"/>
                <a:gd name="T3" fmla="*/ 3156 h 3378"/>
                <a:gd name="T4" fmla="*/ 1776 w 2515"/>
                <a:gd name="T5" fmla="*/ 3156 h 3378"/>
                <a:gd name="T6" fmla="*/ 1776 w 2515"/>
                <a:gd name="T7" fmla="*/ 2676 h 3378"/>
                <a:gd name="T8" fmla="*/ 2293 w 2515"/>
                <a:gd name="T9" fmla="*/ 2676 h 3378"/>
                <a:gd name="T10" fmla="*/ 2293 w 2515"/>
                <a:gd name="T11" fmla="*/ 222 h 3378"/>
                <a:gd name="T12" fmla="*/ 2062 w 2515"/>
                <a:gd name="T13" fmla="*/ 222 h 3378"/>
                <a:gd name="T14" fmla="*/ 2062 w 2515"/>
                <a:gd name="T15" fmla="*/ 1490 h 3378"/>
                <a:gd name="T16" fmla="*/ 1779 w 2515"/>
                <a:gd name="T17" fmla="*/ 1121 h 3378"/>
                <a:gd name="T18" fmla="*/ 1495 w 2515"/>
                <a:gd name="T19" fmla="*/ 1490 h 3378"/>
                <a:gd name="T20" fmla="*/ 1495 w 2515"/>
                <a:gd name="T21" fmla="*/ 222 h 3378"/>
                <a:gd name="T22" fmla="*/ 222 w 2515"/>
                <a:gd name="T23" fmla="*/ 222 h 3378"/>
                <a:gd name="T24" fmla="*/ 111 w 2515"/>
                <a:gd name="T25" fmla="*/ 0 h 3378"/>
                <a:gd name="T26" fmla="*/ 2404 w 2515"/>
                <a:gd name="T27" fmla="*/ 0 h 3378"/>
                <a:gd name="T28" fmla="*/ 2430 w 2515"/>
                <a:gd name="T29" fmla="*/ 3 h 3378"/>
                <a:gd name="T30" fmla="*/ 2452 w 2515"/>
                <a:gd name="T31" fmla="*/ 11 h 3378"/>
                <a:gd name="T32" fmla="*/ 2473 w 2515"/>
                <a:gd name="T33" fmla="*/ 25 h 3378"/>
                <a:gd name="T34" fmla="*/ 2490 w 2515"/>
                <a:gd name="T35" fmla="*/ 41 h 3378"/>
                <a:gd name="T36" fmla="*/ 2504 w 2515"/>
                <a:gd name="T37" fmla="*/ 62 h 3378"/>
                <a:gd name="T38" fmla="*/ 2512 w 2515"/>
                <a:gd name="T39" fmla="*/ 85 h 3378"/>
                <a:gd name="T40" fmla="*/ 2515 w 2515"/>
                <a:gd name="T41" fmla="*/ 111 h 3378"/>
                <a:gd name="T42" fmla="*/ 2515 w 2515"/>
                <a:gd name="T43" fmla="*/ 2737 h 3378"/>
                <a:gd name="T44" fmla="*/ 2512 w 2515"/>
                <a:gd name="T45" fmla="*/ 2761 h 3378"/>
                <a:gd name="T46" fmla="*/ 2505 w 2515"/>
                <a:gd name="T47" fmla="*/ 2782 h 3378"/>
                <a:gd name="T48" fmla="*/ 2493 w 2515"/>
                <a:gd name="T49" fmla="*/ 2803 h 3378"/>
                <a:gd name="T50" fmla="*/ 2478 w 2515"/>
                <a:gd name="T51" fmla="*/ 2820 h 3378"/>
                <a:gd name="T52" fmla="*/ 1886 w 2515"/>
                <a:gd name="T53" fmla="*/ 3349 h 3378"/>
                <a:gd name="T54" fmla="*/ 1870 w 2515"/>
                <a:gd name="T55" fmla="*/ 3361 h 3378"/>
                <a:gd name="T56" fmla="*/ 1851 w 2515"/>
                <a:gd name="T57" fmla="*/ 3371 h 3378"/>
                <a:gd name="T58" fmla="*/ 1832 w 2515"/>
                <a:gd name="T59" fmla="*/ 3376 h 3378"/>
                <a:gd name="T60" fmla="*/ 1812 w 2515"/>
                <a:gd name="T61" fmla="*/ 3378 h 3378"/>
                <a:gd name="T62" fmla="*/ 111 w 2515"/>
                <a:gd name="T63" fmla="*/ 3378 h 3378"/>
                <a:gd name="T64" fmla="*/ 85 w 2515"/>
                <a:gd name="T65" fmla="*/ 3375 h 3378"/>
                <a:gd name="T66" fmla="*/ 62 w 2515"/>
                <a:gd name="T67" fmla="*/ 3366 h 3378"/>
                <a:gd name="T68" fmla="*/ 41 w 2515"/>
                <a:gd name="T69" fmla="*/ 3353 h 3378"/>
                <a:gd name="T70" fmla="*/ 25 w 2515"/>
                <a:gd name="T71" fmla="*/ 3336 h 3378"/>
                <a:gd name="T72" fmla="*/ 11 w 2515"/>
                <a:gd name="T73" fmla="*/ 3315 h 3378"/>
                <a:gd name="T74" fmla="*/ 3 w 2515"/>
                <a:gd name="T75" fmla="*/ 3292 h 3378"/>
                <a:gd name="T76" fmla="*/ 0 w 2515"/>
                <a:gd name="T77" fmla="*/ 3267 h 3378"/>
                <a:gd name="T78" fmla="*/ 0 w 2515"/>
                <a:gd name="T79" fmla="*/ 111 h 3378"/>
                <a:gd name="T80" fmla="*/ 3 w 2515"/>
                <a:gd name="T81" fmla="*/ 85 h 3378"/>
                <a:gd name="T82" fmla="*/ 11 w 2515"/>
                <a:gd name="T83" fmla="*/ 62 h 3378"/>
                <a:gd name="T84" fmla="*/ 25 w 2515"/>
                <a:gd name="T85" fmla="*/ 41 h 3378"/>
                <a:gd name="T86" fmla="*/ 41 w 2515"/>
                <a:gd name="T87" fmla="*/ 25 h 3378"/>
                <a:gd name="T88" fmla="*/ 62 w 2515"/>
                <a:gd name="T89" fmla="*/ 11 h 3378"/>
                <a:gd name="T90" fmla="*/ 85 w 2515"/>
                <a:gd name="T91" fmla="*/ 3 h 3378"/>
                <a:gd name="T92" fmla="*/ 111 w 2515"/>
                <a:gd name="T93" fmla="*/ 0 h 3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15" h="3378">
                  <a:moveTo>
                    <a:pt x="222" y="222"/>
                  </a:moveTo>
                  <a:lnTo>
                    <a:pt x="222" y="3156"/>
                  </a:lnTo>
                  <a:lnTo>
                    <a:pt x="1776" y="3156"/>
                  </a:lnTo>
                  <a:lnTo>
                    <a:pt x="1776" y="2676"/>
                  </a:lnTo>
                  <a:lnTo>
                    <a:pt x="2293" y="2676"/>
                  </a:lnTo>
                  <a:lnTo>
                    <a:pt x="2293" y="222"/>
                  </a:lnTo>
                  <a:lnTo>
                    <a:pt x="2062" y="222"/>
                  </a:lnTo>
                  <a:lnTo>
                    <a:pt x="2062" y="1490"/>
                  </a:lnTo>
                  <a:lnTo>
                    <a:pt x="1779" y="1121"/>
                  </a:lnTo>
                  <a:lnTo>
                    <a:pt x="1495" y="1490"/>
                  </a:lnTo>
                  <a:lnTo>
                    <a:pt x="1495" y="222"/>
                  </a:lnTo>
                  <a:lnTo>
                    <a:pt x="222" y="222"/>
                  </a:lnTo>
                  <a:close/>
                  <a:moveTo>
                    <a:pt x="111" y="0"/>
                  </a:moveTo>
                  <a:lnTo>
                    <a:pt x="2404" y="0"/>
                  </a:lnTo>
                  <a:lnTo>
                    <a:pt x="2430" y="3"/>
                  </a:lnTo>
                  <a:lnTo>
                    <a:pt x="2452" y="11"/>
                  </a:lnTo>
                  <a:lnTo>
                    <a:pt x="2473" y="25"/>
                  </a:lnTo>
                  <a:lnTo>
                    <a:pt x="2490" y="41"/>
                  </a:lnTo>
                  <a:lnTo>
                    <a:pt x="2504" y="62"/>
                  </a:lnTo>
                  <a:lnTo>
                    <a:pt x="2512" y="85"/>
                  </a:lnTo>
                  <a:lnTo>
                    <a:pt x="2515" y="111"/>
                  </a:lnTo>
                  <a:lnTo>
                    <a:pt x="2515" y="2737"/>
                  </a:lnTo>
                  <a:lnTo>
                    <a:pt x="2512" y="2761"/>
                  </a:lnTo>
                  <a:lnTo>
                    <a:pt x="2505" y="2782"/>
                  </a:lnTo>
                  <a:lnTo>
                    <a:pt x="2493" y="2803"/>
                  </a:lnTo>
                  <a:lnTo>
                    <a:pt x="2478" y="2820"/>
                  </a:lnTo>
                  <a:lnTo>
                    <a:pt x="1886" y="3349"/>
                  </a:lnTo>
                  <a:lnTo>
                    <a:pt x="1870" y="3361"/>
                  </a:lnTo>
                  <a:lnTo>
                    <a:pt x="1851" y="3371"/>
                  </a:lnTo>
                  <a:lnTo>
                    <a:pt x="1832" y="3376"/>
                  </a:lnTo>
                  <a:lnTo>
                    <a:pt x="1812" y="3378"/>
                  </a:lnTo>
                  <a:lnTo>
                    <a:pt x="111" y="3378"/>
                  </a:lnTo>
                  <a:lnTo>
                    <a:pt x="85" y="3375"/>
                  </a:lnTo>
                  <a:lnTo>
                    <a:pt x="62" y="3366"/>
                  </a:lnTo>
                  <a:lnTo>
                    <a:pt x="41" y="3353"/>
                  </a:lnTo>
                  <a:lnTo>
                    <a:pt x="25" y="3336"/>
                  </a:lnTo>
                  <a:lnTo>
                    <a:pt x="11" y="3315"/>
                  </a:lnTo>
                  <a:lnTo>
                    <a:pt x="3" y="3292"/>
                  </a:lnTo>
                  <a:lnTo>
                    <a:pt x="0" y="3267"/>
                  </a:lnTo>
                  <a:lnTo>
                    <a:pt x="0" y="111"/>
                  </a:lnTo>
                  <a:lnTo>
                    <a:pt x="3" y="85"/>
                  </a:lnTo>
                  <a:lnTo>
                    <a:pt x="11" y="62"/>
                  </a:lnTo>
                  <a:lnTo>
                    <a:pt x="25" y="41"/>
                  </a:lnTo>
                  <a:lnTo>
                    <a:pt x="41" y="25"/>
                  </a:lnTo>
                  <a:lnTo>
                    <a:pt x="62" y="11"/>
                  </a:lnTo>
                  <a:lnTo>
                    <a:pt x="85" y="3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Rectangle 517"/>
            <p:cNvSpPr>
              <a:spLocks noChangeArrowheads="1"/>
            </p:cNvSpPr>
            <p:nvPr/>
          </p:nvSpPr>
          <p:spPr bwMode="auto">
            <a:xfrm>
              <a:off x="10206038" y="5934075"/>
              <a:ext cx="101600" cy="1000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Rectangle 518"/>
            <p:cNvSpPr>
              <a:spLocks noChangeArrowheads="1"/>
            </p:cNvSpPr>
            <p:nvPr/>
          </p:nvSpPr>
          <p:spPr bwMode="auto">
            <a:xfrm>
              <a:off x="10236200" y="6075363"/>
              <a:ext cx="165100" cy="285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Rectangle 519"/>
            <p:cNvSpPr>
              <a:spLocks noChangeArrowheads="1"/>
            </p:cNvSpPr>
            <p:nvPr/>
          </p:nvSpPr>
          <p:spPr bwMode="auto">
            <a:xfrm>
              <a:off x="10236200" y="6153150"/>
              <a:ext cx="165100" cy="301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1" name="Subtitle 2">
            <a:extLst>
              <a:ext uri="{FF2B5EF4-FFF2-40B4-BE49-F238E27FC236}">
                <a16:creationId xmlns:a16="http://schemas.microsoft.com/office/drawing/2014/main" xmlns="" id="{13E38031-F89B-26AC-FC20-4B77521C16D6}"/>
              </a:ext>
            </a:extLst>
          </p:cNvPr>
          <p:cNvSpPr txBox="1">
            <a:spLocks/>
          </p:cNvSpPr>
          <p:nvPr/>
        </p:nvSpPr>
        <p:spPr>
          <a:xfrm>
            <a:off x="5604042" y="1445642"/>
            <a:ext cx="558218" cy="27699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700" b="1" dirty="0">
                <a:solidFill>
                  <a:srgbClr val="0070C0"/>
                </a:solidFill>
                <a:latin typeface="Roboto Condensed" panose="02000000000000000000" pitchFamily="2" charset="0"/>
              </a:rPr>
              <a:t>ЮЛ</a:t>
            </a:r>
          </a:p>
        </p:txBody>
      </p:sp>
      <p:grpSp>
        <p:nvGrpSpPr>
          <p:cNvPr id="132" name="Группа 131"/>
          <p:cNvGrpSpPr/>
          <p:nvPr/>
        </p:nvGrpSpPr>
        <p:grpSpPr>
          <a:xfrm>
            <a:off x="6088992" y="1386311"/>
            <a:ext cx="3091591" cy="424468"/>
            <a:chOff x="4123483" y="1783388"/>
            <a:chExt cx="3377395" cy="1125678"/>
          </a:xfrm>
        </p:grpSpPr>
        <p:graphicFrame>
          <p:nvGraphicFramePr>
            <p:cNvPr id="133" name="Диаграмма 132">
              <a:extLst>
                <a:ext uri="{FF2B5EF4-FFF2-40B4-BE49-F238E27FC236}">
                  <a16:creationId xmlns="" xmlns:a16="http://schemas.microsoft.com/office/drawing/2014/main" id="{50622A3E-5BB4-E78C-5BA1-492B91BB13D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669160692"/>
                </p:ext>
              </p:extLst>
            </p:nvPr>
          </p:nvGraphicFramePr>
          <p:xfrm>
            <a:off x="4123483" y="1783388"/>
            <a:ext cx="2713909" cy="112567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34" name="Subtitle 2">
              <a:extLst>
                <a:ext uri="{FF2B5EF4-FFF2-40B4-BE49-F238E27FC236}">
                  <a16:creationId xmlns="" xmlns:a16="http://schemas.microsoft.com/office/drawing/2014/main" id="{E566CD81-55BF-F028-159D-16ACF63E5A04}"/>
                </a:ext>
              </a:extLst>
            </p:cNvPr>
            <p:cNvSpPr txBox="1">
              <a:spLocks/>
            </p:cNvSpPr>
            <p:nvPr/>
          </p:nvSpPr>
          <p:spPr>
            <a:xfrm>
              <a:off x="6626564" y="2173938"/>
              <a:ext cx="874314" cy="369332"/>
            </a:xfrm>
            <a:prstGeom prst="rect">
              <a:avLst/>
            </a:prstGeom>
          </p:spPr>
          <p:txBody>
            <a:bodyPr vert="horz" lIns="0" tIns="0" rIns="0" bIns="0" rtlCol="0" anchor="ctr">
              <a:normAutofit fontScale="62500" lnSpcReduction="20000"/>
            </a:bodyPr>
            <a:lstStyle>
              <a:lvl1pPr marL="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2000" kern="800" spc="-13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09585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1917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828754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438339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3047924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657509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4267093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4876678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Bef>
                  <a:spcPts val="0"/>
                </a:spcBef>
                <a:tabLst>
                  <a:tab pos="257175" algn="l"/>
                </a:tabLst>
              </a:pPr>
              <a:r>
                <a:rPr lang="ru-RU" sz="1700" b="1" dirty="0">
                  <a:solidFill>
                    <a:srgbClr val="00B0F0"/>
                  </a:solidFill>
                  <a:latin typeface="Roboto Condensed" panose="02000000000000000000" pitchFamily="2" charset="0"/>
                </a:rPr>
                <a:t>ФЛ/ИП</a:t>
              </a:r>
            </a:p>
          </p:txBody>
        </p:sp>
        <p:sp>
          <p:nvSpPr>
            <p:cNvPr id="135" name="Subtitle 2">
              <a:extLst>
                <a:ext uri="{FF2B5EF4-FFF2-40B4-BE49-F238E27FC236}">
                  <a16:creationId xmlns="" xmlns:a16="http://schemas.microsoft.com/office/drawing/2014/main" id="{28613A09-D362-E350-601D-01067231FE22}"/>
                </a:ext>
              </a:extLst>
            </p:cNvPr>
            <p:cNvSpPr txBox="1">
              <a:spLocks/>
            </p:cNvSpPr>
            <p:nvPr/>
          </p:nvSpPr>
          <p:spPr>
            <a:xfrm>
              <a:off x="4510046" y="1940734"/>
              <a:ext cx="1584403" cy="7903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2000" kern="800" spc="-13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09585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1917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828754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438339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3047924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657509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4267093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4876678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Bef>
                  <a:spcPts val="0"/>
                </a:spcBef>
                <a:tabLst>
                  <a:tab pos="257175" algn="l"/>
                </a:tabLst>
              </a:pPr>
              <a:r>
                <a:rPr lang="ru-RU" sz="11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1 363  млн. руб.</a:t>
              </a:r>
            </a:p>
          </p:txBody>
        </p:sp>
        <p:sp>
          <p:nvSpPr>
            <p:cNvPr id="136" name="Subtitle 2">
              <a:extLst>
                <a:ext uri="{FF2B5EF4-FFF2-40B4-BE49-F238E27FC236}">
                  <a16:creationId xmlns="" xmlns:a16="http://schemas.microsoft.com/office/drawing/2014/main" id="{28613A09-D362-E350-601D-01067231FE22}"/>
                </a:ext>
              </a:extLst>
            </p:cNvPr>
            <p:cNvSpPr txBox="1">
              <a:spLocks/>
            </p:cNvSpPr>
            <p:nvPr/>
          </p:nvSpPr>
          <p:spPr>
            <a:xfrm>
              <a:off x="4457300" y="2439764"/>
              <a:ext cx="727859" cy="278898"/>
            </a:xfrm>
            <a:prstGeom prst="rect">
              <a:avLst/>
            </a:prstGeom>
          </p:spPr>
          <p:txBody>
            <a:bodyPr vert="horz" lIns="0" tIns="0" rIns="0" bIns="0" rtlCol="0" anchor="ctr">
              <a:normAutofit fontScale="55000" lnSpcReduction="20000"/>
            </a:bodyPr>
            <a:lstStyle>
              <a:lvl1pPr marL="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2000" kern="800" spc="-13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09585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19170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828754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438339" indent="0" algn="ctr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3047924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657509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4267093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4876678" indent="0" algn="ctr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667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Bef>
                  <a:spcPts val="0"/>
                </a:spcBef>
                <a:tabLst>
                  <a:tab pos="257175" algn="l"/>
                </a:tabLst>
              </a:pPr>
              <a:r>
                <a:rPr lang="ru-RU" sz="1400" b="1" dirty="0">
                  <a:solidFill>
                    <a:srgbClr val="00B0F0"/>
                  </a:solidFill>
                  <a:latin typeface="Roboto Condensed" panose="02000000000000000000" pitchFamily="2" charset="0"/>
                </a:rPr>
                <a:t>5 млн. руб.</a:t>
              </a:r>
            </a:p>
          </p:txBody>
        </p:sp>
      </p:grpSp>
      <p:sp>
        <p:nvSpPr>
          <p:cNvPr id="102" name="Subtitle 2">
            <a:extLst>
              <a:ext uri="{FF2B5EF4-FFF2-40B4-BE49-F238E27FC236}">
                <a16:creationId xmlns="" xmlns:a16="http://schemas.microsoft.com/office/drawing/2014/main" id="{28613A09-D362-E350-601D-01067231FE22}"/>
              </a:ext>
            </a:extLst>
          </p:cNvPr>
          <p:cNvSpPr txBox="1">
            <a:spLocks/>
          </p:cNvSpPr>
          <p:nvPr/>
        </p:nvSpPr>
        <p:spPr>
          <a:xfrm>
            <a:off x="553518" y="3051814"/>
            <a:ext cx="1081499" cy="209174"/>
          </a:xfrm>
          <a:prstGeom prst="rect">
            <a:avLst/>
          </a:prstGeom>
        </p:spPr>
        <p:txBody>
          <a:bodyPr vert="horz" lIns="0" tIns="0" rIns="0" bIns="0" rtlCol="0" anchor="ctr">
            <a:normAutofit fontScale="85000" lnSpcReduction="10000"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3 978 млн. руб.</a:t>
            </a:r>
          </a:p>
        </p:txBody>
      </p:sp>
      <p:graphicFrame>
        <p:nvGraphicFramePr>
          <p:cNvPr id="109" name="Диаграмма 108">
            <a:extLst>
              <a:ext uri="{FF2B5EF4-FFF2-40B4-BE49-F238E27FC236}">
                <a16:creationId xmlns="" xmlns:a16="http://schemas.microsoft.com/office/drawing/2014/main" id="{50622A3E-5BB4-E78C-5BA1-492B91BB13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6545790"/>
              </p:ext>
            </p:extLst>
          </p:nvPr>
        </p:nvGraphicFramePr>
        <p:xfrm>
          <a:off x="150973" y="3025102"/>
          <a:ext cx="2484251" cy="424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14" name="Subtitle 2">
            <a:extLst>
              <a:ext uri="{FF2B5EF4-FFF2-40B4-BE49-F238E27FC236}">
                <a16:creationId xmlns="" xmlns:a16="http://schemas.microsoft.com/office/drawing/2014/main" id="{E566CD81-55BF-F028-159D-16ACF63E5A04}"/>
              </a:ext>
            </a:extLst>
          </p:cNvPr>
          <p:cNvSpPr txBox="1">
            <a:spLocks/>
          </p:cNvSpPr>
          <p:nvPr/>
        </p:nvSpPr>
        <p:spPr>
          <a:xfrm>
            <a:off x="2442237" y="3172370"/>
            <a:ext cx="800327" cy="139267"/>
          </a:xfrm>
          <a:prstGeom prst="rect">
            <a:avLst/>
          </a:prstGeom>
        </p:spPr>
        <p:txBody>
          <a:bodyPr vert="horz" lIns="0" tIns="0" rIns="0" bIns="0" rtlCol="0" anchor="ctr">
            <a:normAutofit fontScale="62500" lnSpcReduction="20000"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700" b="1" dirty="0">
                <a:solidFill>
                  <a:srgbClr val="00B0F0"/>
                </a:solidFill>
                <a:latin typeface="Roboto Condensed" panose="02000000000000000000" pitchFamily="2" charset="0"/>
              </a:rPr>
              <a:t>ЮЛ/ИП</a:t>
            </a:r>
          </a:p>
        </p:txBody>
      </p:sp>
      <p:sp>
        <p:nvSpPr>
          <p:cNvPr id="115" name="Subtitle 2">
            <a:extLst>
              <a:ext uri="{FF2B5EF4-FFF2-40B4-BE49-F238E27FC236}">
                <a16:creationId xmlns="" xmlns:a16="http://schemas.microsoft.com/office/drawing/2014/main" id="{28613A09-D362-E350-601D-01067231FE22}"/>
              </a:ext>
            </a:extLst>
          </p:cNvPr>
          <p:cNvSpPr txBox="1">
            <a:spLocks/>
          </p:cNvSpPr>
          <p:nvPr/>
        </p:nvSpPr>
        <p:spPr>
          <a:xfrm>
            <a:off x="438345" y="3092990"/>
            <a:ext cx="1196672" cy="29802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1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3 098  млн. руб.</a:t>
            </a:r>
          </a:p>
        </p:txBody>
      </p:sp>
    </p:spTree>
    <p:extLst>
      <p:ext uri="{BB962C8B-B14F-4D97-AF65-F5344CB8AC3E}">
        <p14:creationId xmlns:p14="http://schemas.microsoft.com/office/powerpoint/2010/main" val="284893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Прямоугольник 52"/>
          <p:cNvSpPr/>
          <p:nvPr/>
        </p:nvSpPr>
        <p:spPr>
          <a:xfrm>
            <a:off x="-9354" y="51470"/>
            <a:ext cx="272957" cy="825163"/>
          </a:xfrm>
          <a:prstGeom prst="rect">
            <a:avLst/>
          </a:prstGeom>
          <a:solidFill>
            <a:srgbClr val="D8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07504" y="1560331"/>
            <a:ext cx="2970783" cy="834941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65B3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0" rIns="72000" bIns="0" rtlCol="0" anchor="ctr"/>
          <a:lstStyle/>
          <a:p>
            <a:endParaRPr lang="ru-RU" sz="22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88" name="Группа 87"/>
          <p:cNvGrpSpPr/>
          <p:nvPr/>
        </p:nvGrpSpPr>
        <p:grpSpPr>
          <a:xfrm>
            <a:off x="-33739" y="2571750"/>
            <a:ext cx="8381516" cy="2580237"/>
            <a:chOff x="-6708891" y="-3980978"/>
            <a:chExt cx="5450602" cy="2487487"/>
          </a:xfrm>
        </p:grpSpPr>
        <p:sp>
          <p:nvSpPr>
            <p:cNvPr id="87" name="Прямоугольник 113"/>
            <p:cNvSpPr/>
            <p:nvPr/>
          </p:nvSpPr>
          <p:spPr>
            <a:xfrm rot="10800000" flipH="1">
              <a:off x="-6380918" y="-3980978"/>
              <a:ext cx="5122629" cy="2487487"/>
            </a:xfrm>
            <a:prstGeom prst="homePlate">
              <a:avLst/>
            </a:prstGeom>
            <a:solidFill>
              <a:srgbClr val="11A4FF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Прямоугольник 113"/>
            <p:cNvSpPr/>
            <p:nvPr/>
          </p:nvSpPr>
          <p:spPr>
            <a:xfrm rot="10800000" flipH="1">
              <a:off x="-6544905" y="-3980978"/>
              <a:ext cx="5122629" cy="2487487"/>
            </a:xfrm>
            <a:prstGeom prst="homePlate">
              <a:avLst/>
            </a:prstGeom>
            <a:solidFill>
              <a:srgbClr val="0082D2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Прямоугольник 113"/>
            <p:cNvSpPr/>
            <p:nvPr/>
          </p:nvSpPr>
          <p:spPr>
            <a:xfrm rot="10800000" flipH="1">
              <a:off x="-6708891" y="-3980978"/>
              <a:ext cx="5122629" cy="2487487"/>
            </a:xfrm>
            <a:prstGeom prst="homePlate">
              <a:avLst/>
            </a:prstGeom>
            <a:solidFill>
              <a:srgbClr val="0065B3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0" name="Прямоугольник 89"/>
          <p:cNvSpPr/>
          <p:nvPr/>
        </p:nvSpPr>
        <p:spPr>
          <a:xfrm>
            <a:off x="52675" y="2742008"/>
            <a:ext cx="5023381" cy="213298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D81921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0" rIns="72000" bIns="0" rtlCol="0" anchor="ctr"/>
          <a:lstStyle/>
          <a:p>
            <a:endParaRPr lang="ru-RU" sz="22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7123" y="51470"/>
            <a:ext cx="74888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rgbClr val="00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Приказ Министерства Финансов </a:t>
            </a:r>
          </a:p>
          <a:p>
            <a:r>
              <a:rPr lang="ru-RU" sz="2200" dirty="0" smtClean="0">
                <a:solidFill>
                  <a:srgbClr val="00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Российской Федерации </a:t>
            </a:r>
          </a:p>
          <a:p>
            <a:r>
              <a:rPr lang="ru-RU" sz="2200" dirty="0" smtClean="0">
                <a:solidFill>
                  <a:srgbClr val="00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от 16.05.2025 № 58н</a:t>
            </a:r>
            <a:endParaRPr lang="ru-RU" sz="2200" dirty="0">
              <a:solidFill>
                <a:srgbClr val="000000"/>
              </a:solidFill>
              <a:latin typeface="Arial Black" panose="020B0A04020102020204" pitchFamily="34" charset="0"/>
              <a:ea typeface="Calibri" panose="020F050202020403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392954" y="1553627"/>
            <a:ext cx="2573119" cy="84164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65B3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0" rIns="72000" bIns="0" rtlCol="0" anchor="ctr"/>
          <a:lstStyle/>
          <a:p>
            <a:endParaRPr lang="ru-RU" sz="22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199644" y="1553626"/>
            <a:ext cx="2736428" cy="841645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65B3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0" rIns="72000" bIns="0" rtlCol="0" anchor="ctr"/>
          <a:lstStyle/>
          <a:p>
            <a:endParaRPr lang="ru-RU" sz="22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212965" y="1558951"/>
            <a:ext cx="27364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Форму распоряжения </a:t>
            </a:r>
            <a:r>
              <a:rPr lang="ru-RU" sz="1600" dirty="0"/>
              <a:t>клиента - физического лица для осуществления платежей</a:t>
            </a:r>
          </a:p>
        </p:txBody>
      </p:sp>
      <p:grpSp>
        <p:nvGrpSpPr>
          <p:cNvPr id="30" name="Группа 29"/>
          <p:cNvGrpSpPr/>
          <p:nvPr/>
        </p:nvGrpSpPr>
        <p:grpSpPr>
          <a:xfrm flipV="1">
            <a:off x="6228183" y="-9154"/>
            <a:ext cx="2914442" cy="1520581"/>
            <a:chOff x="-2124744" y="-740618"/>
            <a:chExt cx="2376264" cy="1872208"/>
          </a:xfrm>
        </p:grpSpPr>
        <p:sp>
          <p:nvSpPr>
            <p:cNvPr id="31" name="Равнобедренный треугольник 30"/>
            <p:cNvSpPr/>
            <p:nvPr/>
          </p:nvSpPr>
          <p:spPr>
            <a:xfrm>
              <a:off x="-2124744" y="-740618"/>
              <a:ext cx="2376264" cy="1872208"/>
            </a:xfrm>
            <a:prstGeom prst="triangle">
              <a:avLst/>
            </a:prstGeom>
            <a:solidFill>
              <a:srgbClr val="0372BA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Равнобедренный треугольник 31"/>
            <p:cNvSpPr/>
            <p:nvPr/>
          </p:nvSpPr>
          <p:spPr>
            <a:xfrm>
              <a:off x="-1873224" y="-344284"/>
              <a:ext cx="1873224" cy="1475874"/>
            </a:xfrm>
            <a:prstGeom prst="triangle">
              <a:avLst/>
            </a:prstGeom>
            <a:solidFill>
              <a:srgbClr val="0082D2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3" name="Равнобедренный треугольник 32"/>
            <p:cNvSpPr/>
            <p:nvPr/>
          </p:nvSpPr>
          <p:spPr>
            <a:xfrm>
              <a:off x="-1692696" y="-59816"/>
              <a:ext cx="1512168" cy="1191406"/>
            </a:xfrm>
            <a:prstGeom prst="triangle">
              <a:avLst/>
            </a:prstGeom>
            <a:solidFill>
              <a:srgbClr val="008EE6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4" name="Равнобедренный треугольник 33"/>
            <p:cNvSpPr/>
            <p:nvPr/>
          </p:nvSpPr>
          <p:spPr>
            <a:xfrm>
              <a:off x="-1476672" y="280586"/>
              <a:ext cx="1080120" cy="851004"/>
            </a:xfrm>
            <a:prstGeom prst="triangle">
              <a:avLst/>
            </a:prstGeom>
            <a:solidFill>
              <a:srgbClr val="11A4FF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91" name="Рисунок 9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0" t="35060" r="27593"/>
          <a:stretch/>
        </p:blipFill>
        <p:spPr>
          <a:xfrm flipH="1">
            <a:off x="6371476" y="2543855"/>
            <a:ext cx="2386770" cy="2636028"/>
          </a:xfrm>
          <a:prstGeom prst="rect">
            <a:avLst/>
          </a:prstGeom>
        </p:spPr>
      </p:pic>
      <p:sp>
        <p:nvSpPr>
          <p:cNvPr id="93" name="Прямоугольник 92"/>
          <p:cNvSpPr/>
          <p:nvPr/>
        </p:nvSpPr>
        <p:spPr>
          <a:xfrm>
            <a:off x="6207831" y="299773"/>
            <a:ext cx="19070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П</a:t>
            </a:r>
            <a:r>
              <a:rPr lang="ru-RU" sz="1600" dirty="0" smtClean="0"/>
              <a:t>риказ </a:t>
            </a:r>
            <a:r>
              <a:rPr lang="ru-RU" sz="1600" dirty="0"/>
              <a:t>вступает в силу с 1 апреля 2026 </a:t>
            </a:r>
          </a:p>
          <a:p>
            <a:endParaRPr lang="ru-RU" sz="1600" dirty="0">
              <a:solidFill>
                <a:srgbClr val="00000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grpSp>
        <p:nvGrpSpPr>
          <p:cNvPr id="54" name="Группа 53"/>
          <p:cNvGrpSpPr/>
          <p:nvPr/>
        </p:nvGrpSpPr>
        <p:grpSpPr>
          <a:xfrm>
            <a:off x="8664750" y="3787423"/>
            <a:ext cx="479250" cy="1372868"/>
            <a:chOff x="8502135" y="3764924"/>
            <a:chExt cx="479250" cy="1372868"/>
          </a:xfrm>
        </p:grpSpPr>
        <p:sp>
          <p:nvSpPr>
            <p:cNvPr id="55" name="Прямоугольник 54"/>
            <p:cNvSpPr/>
            <p:nvPr/>
          </p:nvSpPr>
          <p:spPr>
            <a:xfrm>
              <a:off x="8502135" y="3764924"/>
              <a:ext cx="479250" cy="967066"/>
            </a:xfrm>
            <a:prstGeom prst="rect">
              <a:avLst/>
            </a:prstGeom>
            <a:solidFill>
              <a:srgbClr val="0065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8502135" y="4731989"/>
              <a:ext cx="479250" cy="405803"/>
            </a:xfrm>
            <a:prstGeom prst="rect">
              <a:avLst/>
            </a:prstGeom>
            <a:gradFill flip="none" rotWithShape="1">
              <a:gsLst>
                <a:gs pos="46700">
                  <a:srgbClr val="DA0005"/>
                </a:gs>
                <a:gs pos="0">
                  <a:srgbClr val="D81921"/>
                </a:gs>
                <a:gs pos="100000">
                  <a:srgbClr val="94000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00" dirty="0" smtClean="0">
                  <a:latin typeface="Arial Black" panose="020B0A04020102020204" pitchFamily="34" charset="0"/>
                </a:rPr>
                <a:t>6</a:t>
              </a:r>
              <a:endParaRPr lang="ru-RU" sz="17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12163" y="1159466"/>
            <a:ext cx="1623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Утверждены:</a:t>
            </a:r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358224" y="1564276"/>
            <a:ext cx="24307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Информация, позволяющая осуществить перевод денежных средств</a:t>
            </a:r>
            <a:endParaRPr lang="ru-RU" sz="1600" dirty="0">
              <a:solidFill>
                <a:srgbClr val="00000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55660" y="1682062"/>
            <a:ext cx="24012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Правила указания и кодирования информации</a:t>
            </a:r>
            <a:endParaRPr lang="ru-RU" sz="1600" dirty="0">
              <a:solidFill>
                <a:srgbClr val="00000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0592" y="2843664"/>
            <a:ext cx="45334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Приказ Министерства </a:t>
            </a:r>
            <a:r>
              <a:rPr lang="ru-RU" dirty="0"/>
              <a:t>финансов Российской Федерации от 12 ноября 2013 г. N 107н </a:t>
            </a:r>
            <a:r>
              <a:rPr lang="ru-RU" dirty="0" smtClean="0"/>
              <a:t>«Об </a:t>
            </a:r>
            <a:r>
              <a:rPr lang="ru-RU" dirty="0"/>
              <a:t>утверждении Правил указания информации в реквизитах распоряжений о переводе денежных средств в уплату платежей в бюджетную систему Российской </a:t>
            </a:r>
            <a:r>
              <a:rPr lang="ru-RU" dirty="0" smtClean="0"/>
              <a:t>Федерации» – отменен </a:t>
            </a:r>
            <a:endParaRPr lang="ru-RU" dirty="0"/>
          </a:p>
        </p:txBody>
      </p:sp>
      <p:pic>
        <p:nvPicPr>
          <p:cNvPr id="49" name="Рисунок 48" descr="Предупреждение со сплошной заливкой">
            <a:extLst>
              <a:ext uri="{FF2B5EF4-FFF2-40B4-BE49-F238E27FC236}">
                <a16:creationId xmlns:a16="http://schemas.microsoft.com/office/drawing/2014/main" xmlns="" id="{FE46B9A5-9745-49FF-A886-10874659DE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8255" y="2742008"/>
            <a:ext cx="332762" cy="332762"/>
          </a:xfrm>
          <a:prstGeom prst="rect">
            <a:avLst/>
          </a:prstGeom>
        </p:spPr>
      </p:pic>
      <p:pic>
        <p:nvPicPr>
          <p:cNvPr id="50" name="Рисунок 49" descr="Предупреждение со сплошной заливкой">
            <a:extLst>
              <a:ext uri="{FF2B5EF4-FFF2-40B4-BE49-F238E27FC236}">
                <a16:creationId xmlns:a16="http://schemas.microsoft.com/office/drawing/2014/main" xmlns="" id="{FE46B9A5-9745-49FF-A886-10874659DE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799692" y="480698"/>
            <a:ext cx="332762" cy="332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38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reeform 5">
            <a:extLst>
              <a:ext uri="{FF2B5EF4-FFF2-40B4-BE49-F238E27FC236}">
                <a16:creationId xmlns="" xmlns:a16="http://schemas.microsoft.com/office/drawing/2014/main" id="{2C2882BD-A573-4F9D-A400-2D99C6FAFD88}"/>
              </a:ext>
            </a:extLst>
          </p:cNvPr>
          <p:cNvSpPr/>
          <p:nvPr/>
        </p:nvSpPr>
        <p:spPr bwMode="auto">
          <a:xfrm>
            <a:off x="7077712" y="4668541"/>
            <a:ext cx="1587038" cy="480008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0065B3"/>
          </a:solidFill>
          <a:ln>
            <a:noFill/>
          </a:ln>
        </p:spPr>
        <p:txBody>
          <a:bodyPr vert="horz" wrap="square" lIns="64462" tIns="32231" rIns="64462" bIns="32231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3603" y="127726"/>
            <a:ext cx="63772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Письмо УФК по Тульской области от 24.10.2025 </a:t>
            </a:r>
          </a:p>
          <a:p>
            <a:pPr lvl="0" algn="ctr"/>
            <a:r>
              <a:rPr lang="ru-RU" sz="1600" b="1" dirty="0" smtClean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№ 66-10-52/02-5887 об изменении наименования подразделения Банка России</a:t>
            </a:r>
            <a:endParaRPr lang="ru-RU" sz="16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-9354" y="126917"/>
            <a:ext cx="272957" cy="825163"/>
          </a:xfrm>
          <a:prstGeom prst="rect">
            <a:avLst/>
          </a:prstGeom>
          <a:solidFill>
            <a:srgbClr val="D8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1" name="Группа 130"/>
          <p:cNvGrpSpPr/>
          <p:nvPr/>
        </p:nvGrpSpPr>
        <p:grpSpPr>
          <a:xfrm>
            <a:off x="8664750" y="3787423"/>
            <a:ext cx="479250" cy="1372868"/>
            <a:chOff x="8502135" y="3764924"/>
            <a:chExt cx="479250" cy="1372868"/>
          </a:xfrm>
        </p:grpSpPr>
        <p:sp>
          <p:nvSpPr>
            <p:cNvPr id="137" name="Прямоугольник 136"/>
            <p:cNvSpPr/>
            <p:nvPr/>
          </p:nvSpPr>
          <p:spPr>
            <a:xfrm>
              <a:off x="8502135" y="3764924"/>
              <a:ext cx="479250" cy="967066"/>
            </a:xfrm>
            <a:prstGeom prst="rect">
              <a:avLst/>
            </a:prstGeom>
            <a:solidFill>
              <a:srgbClr val="0065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8" name="Прямоугольник 137"/>
            <p:cNvSpPr/>
            <p:nvPr/>
          </p:nvSpPr>
          <p:spPr>
            <a:xfrm>
              <a:off x="8502135" y="4731989"/>
              <a:ext cx="479250" cy="405803"/>
            </a:xfrm>
            <a:prstGeom prst="rect">
              <a:avLst/>
            </a:prstGeom>
            <a:gradFill flip="none" rotWithShape="1">
              <a:gsLst>
                <a:gs pos="46700">
                  <a:srgbClr val="DA0005"/>
                </a:gs>
                <a:gs pos="0">
                  <a:srgbClr val="D81921"/>
                </a:gs>
                <a:gs pos="100000">
                  <a:srgbClr val="94000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00" dirty="0" smtClean="0">
                  <a:latin typeface="Arial Black" panose="020B0A04020102020204" pitchFamily="34" charset="0"/>
                </a:rPr>
                <a:t>3</a:t>
              </a:r>
              <a:endParaRPr lang="ru-RU" sz="17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8262725" y="4668541"/>
            <a:ext cx="216024" cy="332880"/>
          </a:xfrm>
          <a:prstGeom prst="rect">
            <a:avLst/>
          </a:prstGeom>
          <a:solidFill>
            <a:srgbClr val="0065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242043"/>
              </p:ext>
            </p:extLst>
          </p:nvPr>
        </p:nvGraphicFramePr>
        <p:xfrm>
          <a:off x="683569" y="1310797"/>
          <a:ext cx="5904655" cy="3332644"/>
        </p:xfrm>
        <a:graphic>
          <a:graphicData uri="http://schemas.openxmlformats.org/drawingml/2006/table">
            <a:tbl>
              <a:tblPr/>
              <a:tblGrid>
                <a:gridCol w="906660"/>
                <a:gridCol w="2564883"/>
                <a:gridCol w="2433112"/>
              </a:tblGrid>
              <a:tr h="7031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Номер (поля) реквизита платежного документа</a:t>
                      </a:r>
                      <a:endParaRPr lang="ru-RU" sz="8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Наименование (поля) реквизита платежного документа</a:t>
                      </a:r>
                      <a:endParaRPr lang="ru-RU" sz="8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Значение</a:t>
                      </a:r>
                      <a:endParaRPr lang="ru-RU" sz="8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8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13</a:t>
                      </a:r>
                      <a:endParaRPr lang="ru-RU" sz="8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49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Наименование банка получателя средств </a:t>
                      </a:r>
                      <a:endParaRPr lang="ru-RU" sz="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DA0005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«</a:t>
                      </a:r>
                      <a:r>
                        <a:rPr lang="ru-RU" sz="900" b="1" kern="1200" dirty="0" smtClean="0">
                          <a:solidFill>
                            <a:srgbClr val="DA0005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ОКЦ № 7 ГУ Банка России по ЦФО//УФК по Тульской области, г Тула</a:t>
                      </a:r>
                      <a:r>
                        <a:rPr lang="ru-RU" sz="900" b="1" dirty="0" smtClean="0">
                          <a:solidFill>
                            <a:srgbClr val="DA0005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  <a:endParaRPr lang="ru-RU" sz="900" b="1" dirty="0">
                        <a:solidFill>
                          <a:srgbClr val="DA0005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5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14</a:t>
                      </a:r>
                      <a:endParaRPr lang="ru-RU" sz="8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49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БИК банка получателя средств (БИК ТОФК) </a:t>
                      </a:r>
                      <a:endParaRPr lang="ru-RU" sz="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49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«017003983»</a:t>
                      </a:r>
                      <a:endParaRPr lang="ru-RU" sz="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8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15</a:t>
                      </a:r>
                      <a:endParaRPr lang="ru-RU" sz="8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49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счета банка получателя средств </a:t>
                      </a:r>
                      <a:endParaRPr lang="ru-RU" sz="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R="749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(номер банковского счета, входящего в </a:t>
                      </a:r>
                      <a:endParaRPr lang="ru-RU" sz="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R="749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состав единого казначейского счета) </a:t>
                      </a:r>
                      <a:endParaRPr lang="ru-RU" sz="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«40102810445370000059»</a:t>
                      </a:r>
                      <a:endParaRPr lang="ru-RU" sz="8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8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16</a:t>
                      </a:r>
                      <a:endParaRPr lang="ru-RU" sz="8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Получатель</a:t>
                      </a:r>
                      <a:endParaRPr lang="ru-RU" sz="8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«Управление Федерального казначейства по Тульской области (НО по месту постановки на учет)»</a:t>
                      </a:r>
                      <a:endParaRPr lang="ru-RU" sz="8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1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17</a:t>
                      </a:r>
                      <a:endParaRPr lang="ru-RU" sz="8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49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Номер казначейского счета </a:t>
                      </a:r>
                      <a:endParaRPr lang="ru-RU" sz="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49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«03100643000000018500»</a:t>
                      </a:r>
                      <a:endParaRPr lang="ru-RU" sz="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1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104</a:t>
                      </a:r>
                      <a:endParaRPr lang="ru-RU" sz="8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49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КБК</a:t>
                      </a:r>
                      <a:endParaRPr lang="ru-RU" sz="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49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18201061201010000510</a:t>
                      </a:r>
                      <a:endParaRPr lang="ru-RU" sz="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813" marR="29813" marT="49047" marB="490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06" name="Группа 105"/>
          <p:cNvGrpSpPr/>
          <p:nvPr/>
        </p:nvGrpSpPr>
        <p:grpSpPr>
          <a:xfrm>
            <a:off x="7236296" y="1347614"/>
            <a:ext cx="420508" cy="420508"/>
            <a:chOff x="3638676" y="1643768"/>
            <a:chExt cx="603441" cy="603441"/>
          </a:xfrm>
        </p:grpSpPr>
        <p:pic>
          <p:nvPicPr>
            <p:cNvPr id="107" name="Рисунок 10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8676" y="1643768"/>
              <a:ext cx="603441" cy="603441"/>
            </a:xfrm>
            <a:prstGeom prst="rect">
              <a:avLst/>
            </a:prstGeom>
          </p:spPr>
        </p:pic>
        <p:pic>
          <p:nvPicPr>
            <p:cNvPr id="108" name="Рисунок 10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6254" y="1893373"/>
              <a:ext cx="92091" cy="104648"/>
            </a:xfrm>
            <a:prstGeom prst="rect">
              <a:avLst/>
            </a:prstGeom>
          </p:spPr>
        </p:pic>
      </p:grpSp>
      <p:sp>
        <p:nvSpPr>
          <p:cNvPr id="109" name="L-Shape 44"/>
          <p:cNvSpPr/>
          <p:nvPr/>
        </p:nvSpPr>
        <p:spPr>
          <a:xfrm>
            <a:off x="7026434" y="1271539"/>
            <a:ext cx="678313" cy="572947"/>
          </a:xfrm>
          <a:prstGeom prst="corner">
            <a:avLst>
              <a:gd name="adj1" fmla="val 9680"/>
              <a:gd name="adj2" fmla="val 9681"/>
            </a:avLst>
          </a:prstGeom>
          <a:solidFill>
            <a:srgbClr val="0065B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0" name="Рисунок 10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875" y="1996886"/>
            <a:ext cx="500688" cy="500688"/>
          </a:xfrm>
          <a:prstGeom prst="rect">
            <a:avLst/>
          </a:prstGeom>
        </p:spPr>
      </p:pic>
      <p:sp>
        <p:nvSpPr>
          <p:cNvPr id="111" name="L-Shape 44"/>
          <p:cNvSpPr/>
          <p:nvPr/>
        </p:nvSpPr>
        <p:spPr>
          <a:xfrm>
            <a:off x="7036063" y="1996886"/>
            <a:ext cx="678313" cy="572947"/>
          </a:xfrm>
          <a:prstGeom prst="corner">
            <a:avLst>
              <a:gd name="adj1" fmla="val 9680"/>
              <a:gd name="adj2" fmla="val 9681"/>
            </a:avLst>
          </a:prstGeom>
          <a:solidFill>
            <a:srgbClr val="0065B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2" name="Рисунок 1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723" y="2941455"/>
            <a:ext cx="480082" cy="480082"/>
          </a:xfrm>
          <a:prstGeom prst="rect">
            <a:avLst/>
          </a:prstGeom>
        </p:spPr>
      </p:pic>
      <p:sp>
        <p:nvSpPr>
          <p:cNvPr id="113" name="L-Shape 44"/>
          <p:cNvSpPr/>
          <p:nvPr/>
        </p:nvSpPr>
        <p:spPr>
          <a:xfrm>
            <a:off x="7077607" y="3003797"/>
            <a:ext cx="678313" cy="572947"/>
          </a:xfrm>
          <a:prstGeom prst="corner">
            <a:avLst>
              <a:gd name="adj1" fmla="val 9680"/>
              <a:gd name="adj2" fmla="val 9681"/>
            </a:avLst>
          </a:prstGeom>
          <a:solidFill>
            <a:srgbClr val="0065B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4" name="Группа 113"/>
          <p:cNvGrpSpPr/>
          <p:nvPr/>
        </p:nvGrpSpPr>
        <p:grpSpPr>
          <a:xfrm rot="5400000" flipV="1">
            <a:off x="6756742" y="1317212"/>
            <a:ext cx="3576743" cy="1197774"/>
            <a:chOff x="-2124744" y="-740618"/>
            <a:chExt cx="2376264" cy="1872208"/>
          </a:xfrm>
        </p:grpSpPr>
        <p:sp>
          <p:nvSpPr>
            <p:cNvPr id="115" name="Равнобедренный треугольник 114"/>
            <p:cNvSpPr/>
            <p:nvPr/>
          </p:nvSpPr>
          <p:spPr>
            <a:xfrm>
              <a:off x="-2124744" y="-740618"/>
              <a:ext cx="2376264" cy="1872208"/>
            </a:xfrm>
            <a:prstGeom prst="triangle">
              <a:avLst/>
            </a:prstGeom>
            <a:solidFill>
              <a:srgbClr val="009BFA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Равнобедренный треугольник 115"/>
            <p:cNvSpPr/>
            <p:nvPr/>
          </p:nvSpPr>
          <p:spPr>
            <a:xfrm>
              <a:off x="-1873224" y="-344284"/>
              <a:ext cx="1873224" cy="1475874"/>
            </a:xfrm>
            <a:prstGeom prst="triangle">
              <a:avLst/>
            </a:prstGeom>
            <a:solidFill>
              <a:srgbClr val="0082D2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7" name="Равнобедренный треугольник 116"/>
            <p:cNvSpPr/>
            <p:nvPr/>
          </p:nvSpPr>
          <p:spPr>
            <a:xfrm>
              <a:off x="-1692696" y="-59816"/>
              <a:ext cx="1512168" cy="1191406"/>
            </a:xfrm>
            <a:prstGeom prst="triangle">
              <a:avLst/>
            </a:prstGeom>
            <a:solidFill>
              <a:srgbClr val="0372BA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8" name="Равнобедренный треугольник 117"/>
            <p:cNvSpPr/>
            <p:nvPr/>
          </p:nvSpPr>
          <p:spPr>
            <a:xfrm>
              <a:off x="-1476672" y="280586"/>
              <a:ext cx="1080120" cy="851004"/>
            </a:xfrm>
            <a:prstGeom prst="triangle">
              <a:avLst/>
            </a:prstGeom>
            <a:solidFill>
              <a:srgbClr val="016D9E"/>
            </a:solidFill>
            <a:ln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279543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179388" y="3419987"/>
            <a:ext cx="8785224" cy="165967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65B3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0" rIns="72000" bIns="0" rtlCol="0" anchor="ctr"/>
          <a:lstStyle/>
          <a:p>
            <a:endParaRPr lang="ru-RU" sz="22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9" name="Группа 58"/>
          <p:cNvGrpSpPr/>
          <p:nvPr/>
        </p:nvGrpSpPr>
        <p:grpSpPr>
          <a:xfrm rot="10800000">
            <a:off x="2461893" y="3812161"/>
            <a:ext cx="2981964" cy="852840"/>
            <a:chOff x="5918556" y="186503"/>
            <a:chExt cx="3181028" cy="822565"/>
          </a:xfrm>
        </p:grpSpPr>
        <p:grpSp>
          <p:nvGrpSpPr>
            <p:cNvPr id="60" name="Группа 59"/>
            <p:cNvGrpSpPr/>
            <p:nvPr/>
          </p:nvGrpSpPr>
          <p:grpSpPr>
            <a:xfrm>
              <a:off x="6444207" y="186503"/>
              <a:ext cx="2160240" cy="822565"/>
              <a:chOff x="6588224" y="267841"/>
              <a:chExt cx="1944216" cy="719733"/>
            </a:xfrm>
          </p:grpSpPr>
          <p:sp>
            <p:nvSpPr>
              <p:cNvPr id="63" name="Шеврон 62"/>
              <p:cNvSpPr/>
              <p:nvPr/>
            </p:nvSpPr>
            <p:spPr>
              <a:xfrm rot="10800000">
                <a:off x="7884368" y="267841"/>
                <a:ext cx="648072" cy="719733"/>
              </a:xfrm>
              <a:prstGeom prst="chevron">
                <a:avLst/>
              </a:prstGeom>
              <a:solidFill>
                <a:srgbClr val="D819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4" name="Шеврон 63"/>
              <p:cNvSpPr/>
              <p:nvPr/>
            </p:nvSpPr>
            <p:spPr>
              <a:xfrm rot="10800000">
                <a:off x="7236296" y="267841"/>
                <a:ext cx="648072" cy="719733"/>
              </a:xfrm>
              <a:prstGeom prst="chevron">
                <a:avLst/>
              </a:prstGeom>
              <a:solidFill>
                <a:srgbClr val="D819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5" name="Шеврон 64"/>
              <p:cNvSpPr/>
              <p:nvPr/>
            </p:nvSpPr>
            <p:spPr>
              <a:xfrm rot="10800000">
                <a:off x="6588224" y="267841"/>
                <a:ext cx="648072" cy="719733"/>
              </a:xfrm>
              <a:prstGeom prst="chevron">
                <a:avLst/>
              </a:prstGeom>
              <a:solidFill>
                <a:srgbClr val="D819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61" name="Прямоугольник 60"/>
            <p:cNvSpPr/>
            <p:nvPr/>
          </p:nvSpPr>
          <p:spPr>
            <a:xfrm>
              <a:off x="6003238" y="915566"/>
              <a:ext cx="3096346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5918556" y="234823"/>
              <a:ext cx="3096346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64462" tIns="32231" rIns="64462" bIns="3223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ru-RU"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79388" y="1212890"/>
            <a:ext cx="8785224" cy="2150948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65B3"/>
            </a:solidFill>
            <a:prstDash val="solid"/>
          </a:ln>
          <a:effectLst>
            <a:outerShdw blurRad="63500" dist="25400" sx="102000" sy="102000" algn="ctr" rotWithShape="0">
              <a:sysClr val="windowText" lastClr="000000">
                <a:alpha val="6000"/>
              </a:sysClr>
            </a:outerShdw>
          </a:effectLst>
        </p:spPr>
        <p:txBody>
          <a:bodyPr lIns="72000" tIns="0" rIns="72000" bIns="0" rtlCol="0" anchor="ctr"/>
          <a:lstStyle/>
          <a:p>
            <a:endParaRPr lang="ru-RU" sz="2200" b="1" dirty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6893" y="132601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0065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65B3"/>
                </a:solidFill>
                <a:latin typeface="Arial Black" panose="020B0A04020102020204" pitchFamily="34" charset="0"/>
              </a:rPr>
              <a:t>1</a:t>
            </a:r>
            <a:endParaRPr lang="ru-RU" dirty="0">
              <a:solidFill>
                <a:srgbClr val="0065B3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8941" y="1354871"/>
            <a:ext cx="37740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Начисление пени до 01.01.2026</a:t>
            </a:r>
            <a:endParaRPr lang="ru-RU" sz="1550" dirty="0">
              <a:solidFill>
                <a:srgbClr val="D81921"/>
              </a:solidFill>
              <a:latin typeface="Arial Black" panose="020B0A04020102020204" pitchFamily="34" charset="0"/>
              <a:ea typeface="Calibri" panose="020F0502020204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1885" y="2121428"/>
            <a:ext cx="2722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1</a:t>
            </a:r>
            <a:r>
              <a:rPr lang="en-US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/300</a:t>
            </a:r>
            <a:r>
              <a:rPr lang="ru-RU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ставки рефинансирования ЦБ РФ</a:t>
            </a:r>
            <a:r>
              <a:rPr lang="en-US" sz="1600" dirty="0" smtClean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endParaRPr lang="ru-RU" sz="1600" dirty="0">
              <a:solidFill>
                <a:srgbClr val="00000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03848" y="2030444"/>
            <a:ext cx="37238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1</a:t>
            </a:r>
            <a:r>
              <a:rPr lang="en-US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/300</a:t>
            </a:r>
            <a:r>
              <a:rPr lang="ru-RU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 </a:t>
            </a:r>
            <a:r>
              <a:rPr lang="ru-RU" sz="1600" dirty="0" smtClean="0">
                <a:latin typeface="Arial Narrow" pitchFamily="34" charset="0"/>
                <a:ea typeface="Calibri" panose="020F0502020204030204" pitchFamily="34" charset="0"/>
              </a:rPr>
              <a:t>за первые 30 дней</a:t>
            </a:r>
            <a:endParaRPr lang="ru-RU" sz="1600" dirty="0" smtClean="0">
              <a:solidFill>
                <a:srgbClr val="D81921"/>
              </a:solidFill>
              <a:latin typeface="Arial Narrow" pitchFamily="34" charset="0"/>
              <a:ea typeface="Calibri" panose="020F0502020204030204" pitchFamily="34" charset="0"/>
            </a:endParaRPr>
          </a:p>
          <a:p>
            <a:r>
              <a:rPr lang="ru-RU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1/150 </a:t>
            </a:r>
            <a:r>
              <a:rPr lang="ru-RU" sz="1600" dirty="0" smtClean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с 31-го по  90-й</a:t>
            </a:r>
          </a:p>
          <a:p>
            <a:r>
              <a:rPr lang="ru-RU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1</a:t>
            </a:r>
            <a:r>
              <a:rPr lang="en-US" sz="1600" dirty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/300</a:t>
            </a:r>
            <a:r>
              <a:rPr lang="ru-RU" sz="1600" dirty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 </a:t>
            </a:r>
            <a:r>
              <a:rPr lang="ru-RU" sz="1600" dirty="0" smtClean="0">
                <a:latin typeface="Arial Narrow" pitchFamily="34" charset="0"/>
                <a:ea typeface="Calibri" panose="020F0502020204030204" pitchFamily="34" charset="0"/>
              </a:rPr>
              <a:t>с 91-го до полного</a:t>
            </a:r>
            <a:r>
              <a:rPr lang="ru-RU" sz="1600" dirty="0" smtClean="0">
                <a:latin typeface="Arial Black" panose="020B0A04020102020204" pitchFamily="34" charset="0"/>
                <a:ea typeface="Calibri" panose="020F0502020204030204" pitchFamily="34" charset="0"/>
              </a:rPr>
              <a:t> </a:t>
            </a:r>
            <a:r>
              <a:rPr lang="ru-RU" sz="1600" dirty="0" smtClean="0">
                <a:latin typeface="Arial Narrow" pitchFamily="34" charset="0"/>
                <a:ea typeface="Calibri" panose="020F0502020204030204" pitchFamily="34" charset="0"/>
              </a:rPr>
              <a:t>исполнения</a:t>
            </a:r>
            <a:endParaRPr lang="ru-RU" sz="1600" dirty="0">
              <a:solidFill>
                <a:srgbClr val="00000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12299" y="1589507"/>
            <a:ext cx="37740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Для ЮЛ, в зависимости </a:t>
            </a:r>
            <a:r>
              <a:rPr lang="ru-RU" sz="16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от времени наличия отрицательного сальдо: </a:t>
            </a:r>
            <a:endParaRPr lang="ru-RU" sz="1600" b="1" dirty="0">
              <a:solidFill>
                <a:srgbClr val="00000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1885" y="1827902"/>
            <a:ext cx="37740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Для </a:t>
            </a:r>
            <a:r>
              <a:rPr lang="ru-RU" sz="16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ФЛ и ИП</a:t>
            </a:r>
            <a:endParaRPr lang="ru-RU" sz="1600" b="1" dirty="0">
              <a:solidFill>
                <a:srgbClr val="00000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88942" y="3431677"/>
            <a:ext cx="29531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Начисление пени после 01.01.2026</a:t>
            </a:r>
            <a:endParaRPr lang="ru-RU" sz="1550" dirty="0">
              <a:solidFill>
                <a:srgbClr val="D81921"/>
              </a:solidFill>
              <a:latin typeface="Arial Black" panose="020B0A04020102020204" pitchFamily="34" charset="0"/>
              <a:ea typeface="Calibri" panose="020F0502020204030204" pitchFamily="34" charset="0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="" xmlns:a16="http://schemas.microsoft.com/office/drawing/2014/main" id="{2C2882BD-A573-4F9D-A400-2D99C6FAFD88}"/>
              </a:ext>
            </a:extLst>
          </p:cNvPr>
          <p:cNvSpPr/>
          <p:nvPr/>
        </p:nvSpPr>
        <p:spPr bwMode="auto">
          <a:xfrm>
            <a:off x="170508" y="2974596"/>
            <a:ext cx="8794104" cy="389242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0065B3"/>
          </a:solidFill>
          <a:ln>
            <a:noFill/>
          </a:ln>
        </p:spPr>
        <p:txBody>
          <a:bodyPr vert="horz" wrap="square" lIns="64462" tIns="32231" rIns="64462" bIns="32231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6893" y="146125"/>
            <a:ext cx="885710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rgbClr val="00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Федеральный закон от 29.10.2024 № 362-ФЗ</a:t>
            </a:r>
            <a:endParaRPr lang="ru-RU" sz="2200" dirty="0">
              <a:solidFill>
                <a:srgbClr val="D81921"/>
              </a:solidFill>
              <a:latin typeface="Arial Black" panose="020B0A04020102020204" pitchFamily="34" charset="0"/>
              <a:ea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6893" y="843558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spcAft>
                <a:spcPts val="0"/>
              </a:spcAft>
              <a:defRPr b="1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defRPr>
            </a:lvl1pPr>
          </a:lstStyle>
          <a:p>
            <a:r>
              <a:rPr lang="ru-RU" dirty="0"/>
              <a:t>При наличии отрицательного сальдо: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00" t="31800" b="10800"/>
          <a:stretch/>
        </p:blipFill>
        <p:spPr>
          <a:xfrm>
            <a:off x="2267744" y="1683322"/>
            <a:ext cx="865748" cy="163463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9" t="23400" r="9401" b="22001"/>
          <a:stretch/>
        </p:blipFill>
        <p:spPr>
          <a:xfrm flipH="1">
            <a:off x="6336131" y="1647688"/>
            <a:ext cx="2657182" cy="1670265"/>
          </a:xfrm>
          <a:prstGeom prst="rect">
            <a:avLst/>
          </a:prstGeom>
        </p:spPr>
      </p:pic>
      <p:sp>
        <p:nvSpPr>
          <p:cNvPr id="66" name="Прямоугольник 65"/>
          <p:cNvSpPr/>
          <p:nvPr/>
        </p:nvSpPr>
        <p:spPr>
          <a:xfrm>
            <a:off x="256893" y="35152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0065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65B3"/>
                </a:solidFill>
                <a:latin typeface="Arial Black" panose="020B0A04020102020204" pitchFamily="34" charset="0"/>
              </a:rPr>
              <a:t>2</a:t>
            </a:r>
            <a:endParaRPr lang="ru-RU" dirty="0">
              <a:solidFill>
                <a:srgbClr val="0065B3"/>
              </a:solidFill>
              <a:latin typeface="Arial Black" panose="020B0A040201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-9354" y="126917"/>
            <a:ext cx="272957" cy="825163"/>
          </a:xfrm>
          <a:prstGeom prst="rect">
            <a:avLst/>
          </a:prstGeom>
          <a:solidFill>
            <a:srgbClr val="D8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1" name="Группа 40"/>
          <p:cNvGrpSpPr/>
          <p:nvPr/>
        </p:nvGrpSpPr>
        <p:grpSpPr>
          <a:xfrm>
            <a:off x="8664750" y="3787423"/>
            <a:ext cx="479250" cy="1372868"/>
            <a:chOff x="8502135" y="3764924"/>
            <a:chExt cx="479250" cy="1372868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8502135" y="3764924"/>
              <a:ext cx="479250" cy="967066"/>
            </a:xfrm>
            <a:prstGeom prst="rect">
              <a:avLst/>
            </a:prstGeom>
            <a:solidFill>
              <a:srgbClr val="0065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8502135" y="4731989"/>
              <a:ext cx="479250" cy="405803"/>
            </a:xfrm>
            <a:prstGeom prst="rect">
              <a:avLst/>
            </a:prstGeom>
            <a:gradFill flip="none" rotWithShape="1">
              <a:gsLst>
                <a:gs pos="46700">
                  <a:srgbClr val="DA0005"/>
                </a:gs>
                <a:gs pos="0">
                  <a:srgbClr val="D81921"/>
                </a:gs>
                <a:gs pos="100000">
                  <a:srgbClr val="94000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00" dirty="0" smtClean="0">
                  <a:latin typeface="Arial Black" panose="020B0A04020102020204" pitchFamily="34" charset="0"/>
                </a:rPr>
                <a:t>10</a:t>
              </a:r>
              <a:endParaRPr lang="ru-RU" sz="17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44" name="Прямоугольник 43"/>
          <p:cNvSpPr/>
          <p:nvPr/>
        </p:nvSpPr>
        <p:spPr>
          <a:xfrm>
            <a:off x="278489" y="3968376"/>
            <a:ext cx="37740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Для </a:t>
            </a:r>
            <a:r>
              <a:rPr lang="ru-RU" sz="16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ФЛ и ИП</a:t>
            </a:r>
            <a:endParaRPr lang="ru-RU" sz="1600" b="1" dirty="0">
              <a:solidFill>
                <a:srgbClr val="00000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99375" y="4372614"/>
            <a:ext cx="2722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1</a:t>
            </a:r>
            <a:r>
              <a:rPr lang="en-US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/300</a:t>
            </a:r>
            <a:r>
              <a:rPr lang="ru-RU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ставки рефинансирования ЦБ РФ</a:t>
            </a:r>
            <a:r>
              <a:rPr lang="en-US" sz="1600" dirty="0" smtClean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endParaRPr lang="ru-RU" sz="1600" dirty="0">
              <a:solidFill>
                <a:srgbClr val="00000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147489" y="3675988"/>
            <a:ext cx="37740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Для ЮЛ, в зависимости </a:t>
            </a:r>
            <a:r>
              <a:rPr lang="ru-RU" sz="16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от времени наличия отрицательного сальдо: </a:t>
            </a:r>
            <a:endParaRPr lang="ru-RU" sz="1600" b="1" dirty="0">
              <a:solidFill>
                <a:srgbClr val="00000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124420" y="4199405"/>
            <a:ext cx="37238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1</a:t>
            </a:r>
            <a:r>
              <a:rPr lang="en-US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/300</a:t>
            </a:r>
            <a:r>
              <a:rPr lang="ru-RU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 </a:t>
            </a:r>
            <a:r>
              <a:rPr lang="ru-RU" sz="1600" dirty="0" smtClean="0">
                <a:latin typeface="Arial Narrow" pitchFamily="34" charset="0"/>
                <a:ea typeface="Calibri" panose="020F0502020204030204" pitchFamily="34" charset="0"/>
              </a:rPr>
              <a:t>за первые 30 дней</a:t>
            </a:r>
            <a:endParaRPr lang="ru-RU" sz="1600" dirty="0" smtClean="0">
              <a:solidFill>
                <a:srgbClr val="D81921"/>
              </a:solidFill>
              <a:latin typeface="Arial Narrow" pitchFamily="34" charset="0"/>
              <a:ea typeface="Calibri" panose="020F0502020204030204" pitchFamily="34" charset="0"/>
            </a:endParaRPr>
          </a:p>
          <a:p>
            <a:r>
              <a:rPr lang="ru-RU" sz="1600" dirty="0" smtClean="0">
                <a:solidFill>
                  <a:srgbClr val="D81921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1/150 </a:t>
            </a:r>
            <a:r>
              <a:rPr lang="ru-RU" sz="1600" dirty="0" smtClean="0">
                <a:solidFill>
                  <a:srgbClr val="00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с 31-го </a:t>
            </a:r>
            <a:r>
              <a:rPr lang="ru-RU" sz="1600" dirty="0" smtClean="0">
                <a:latin typeface="Arial Narrow" pitchFamily="34" charset="0"/>
                <a:ea typeface="Calibri" panose="020F0502020204030204" pitchFamily="34" charset="0"/>
              </a:rPr>
              <a:t>исполнения по уплате налогов</a:t>
            </a:r>
            <a:endParaRPr lang="ru-RU" sz="1600" dirty="0">
              <a:solidFill>
                <a:srgbClr val="00000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89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5322</TotalTime>
  <Words>997</Words>
  <Application>Microsoft Office PowerPoint</Application>
  <PresentationFormat>Экран (16:9)</PresentationFormat>
  <Paragraphs>221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Юрченко Виктор Викторович</dc:creator>
  <cp:lastModifiedBy>Несонова Анастасия Михайловна</cp:lastModifiedBy>
  <cp:revision>530</cp:revision>
  <dcterms:created xsi:type="dcterms:W3CDTF">2022-10-26T08:21:07Z</dcterms:created>
  <dcterms:modified xsi:type="dcterms:W3CDTF">2025-12-08T05:14:34Z</dcterms:modified>
</cp:coreProperties>
</file>