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94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15" r:id="rId12"/>
    <p:sldId id="307" r:id="rId13"/>
    <p:sldId id="314" r:id="rId14"/>
    <p:sldId id="313" r:id="rId15"/>
    <p:sldId id="312" r:id="rId16"/>
    <p:sldId id="311" r:id="rId17"/>
    <p:sldId id="310" r:id="rId18"/>
    <p:sldId id="308" r:id="rId19"/>
    <p:sldId id="309" r:id="rId20"/>
    <p:sldId id="31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695"/>
  </p:normalViewPr>
  <p:slideViewPr>
    <p:cSldViewPr snapToGrid="0">
      <p:cViewPr>
        <p:scale>
          <a:sx n="75" d="100"/>
          <a:sy n="75" d="100"/>
        </p:scale>
        <p:origin x="-1902" y="480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29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6" y="1606886"/>
            <a:ext cx="9760919" cy="4829253"/>
          </a:xfrm>
        </p:spPr>
        <p:txBody>
          <a:bodyPr/>
          <a:lstStyle>
            <a:lvl1pPr marL="362574" indent="0">
              <a:buFontTx/>
              <a:buNone/>
              <a:defRPr b="1">
                <a:latin typeface="Trebuchet MS" panose="020B0603020202020204" pitchFamily="34" charset="0"/>
              </a:defRPr>
            </a:lvl1pPr>
            <a:lvl2pPr marL="359408" indent="3175">
              <a:defRPr>
                <a:latin typeface="Trebuchet MS" panose="020B0603020202020204" pitchFamily="34" charset="0"/>
              </a:defRPr>
            </a:lvl2pPr>
            <a:lvl3pPr marL="626989" indent="-259662">
              <a:tabLst/>
              <a:defRPr>
                <a:latin typeface="Trebuchet MS" panose="020B0603020202020204" pitchFamily="34" charset="0"/>
              </a:defRPr>
            </a:lvl3pPr>
            <a:lvl4pPr marL="0" indent="359408">
              <a:lnSpc>
                <a:spcPts val="1800"/>
              </a:lnSpc>
              <a:spcBef>
                <a:spcPts val="400"/>
              </a:spcBef>
              <a:defRPr>
                <a:latin typeface="Trebuchet MS" panose="020B0603020202020204" pitchFamily="34" charset="0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1" cy="376853"/>
          </a:xfrm>
          <a:prstGeom prst="rect">
            <a:avLst/>
          </a:prstGeom>
          <a:noFill/>
        </p:spPr>
        <p:txBody>
          <a:bodyPr wrap="square" lIns="91200" tIns="45601" rIns="91200" bIns="45601" rtlCol="0">
            <a:noAutofit/>
          </a:bodyPr>
          <a:lstStyle/>
          <a:p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84"/>
            <a:ext cx="9782922" cy="1105803"/>
          </a:xfrm>
        </p:spPr>
        <p:txBody>
          <a:bodyPr/>
          <a:lstStyle>
            <a:lvl1pPr marL="0" marR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>
                <a:latin typeface="Trebuchet MS" panose="020B0603020202020204" pitchFamily="34" charset="0"/>
              </a:defRPr>
            </a:lvl1pPr>
          </a:lstStyle>
          <a:p>
            <a:pPr marL="0" marR="0" lvl="0" indent="0" defTabSz="10402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7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  <p:sldLayoutId id="2147483679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8BD33E5-C315-43F3-A702-2A7733A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96065" y="3504174"/>
            <a:ext cx="7199869" cy="1100470"/>
          </a:xfrm>
        </p:spPr>
        <p:txBody>
          <a:bodyPr/>
          <a:lstStyle/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39316E-369F-FA5E-6EEB-EBFA6952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8225" y="4736664"/>
            <a:ext cx="101155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>
              <a:spcBef>
                <a:spcPct val="0"/>
              </a:spcBef>
            </a:pPr>
            <a:endParaRPr lang="ru-RU" b="1" dirty="0">
              <a:solidFill>
                <a:schemeClr val="bg1"/>
              </a:solidFill>
            </a:endParaRPr>
          </a:p>
          <a:p>
            <a:pPr algn="ctr" defTabSz="10430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«Ответы на вопросы»</a:t>
            </a:r>
            <a:endParaRPr lang="ru-RU" b="1" dirty="0">
              <a:solidFill>
                <a:schemeClr val="bg1"/>
              </a:solidFill>
            </a:endParaRPr>
          </a:p>
          <a:p>
            <a:pPr algn="ctr" defTabSz="1043056">
              <a:spcBef>
                <a:spcPct val="0"/>
              </a:spcBef>
            </a:pPr>
            <a:endParaRPr lang="ru-RU" b="1" dirty="0">
              <a:ln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</a:rPr>
              <a:t>Патент на 2026 год. Когда будет региональный закон? Так как в Самаре увеличен потенциальный доход в 10 раз.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Патентная </a:t>
            </a:r>
            <a:r>
              <a:rPr lang="ru-RU" sz="1600" b="1" dirty="0">
                <a:solidFill>
                  <a:srgbClr val="002060"/>
                </a:solidFill>
              </a:rPr>
              <a:t>система налогообложения в Ставропольском крае регулируется законом </a:t>
            </a:r>
            <a:r>
              <a:rPr lang="ru-RU" sz="1600" b="1" dirty="0" smtClean="0">
                <a:solidFill>
                  <a:srgbClr val="002060"/>
                </a:solidFill>
              </a:rPr>
              <a:t>от 27.11.2020 № </a:t>
            </a:r>
            <a:r>
              <a:rPr lang="ru-RU" sz="1600" b="1" dirty="0">
                <a:solidFill>
                  <a:srgbClr val="002060"/>
                </a:solidFill>
              </a:rPr>
              <a:t>126-КЗ, в том числе в части установления ПВГД. Изменений в части ПВГД на 2026 год </a:t>
            </a:r>
            <a:r>
              <a:rPr lang="ru-RU" sz="1600" b="1" dirty="0" smtClean="0">
                <a:solidFill>
                  <a:srgbClr val="002060"/>
                </a:solidFill>
              </a:rPr>
              <a:t>в региональном законе не происходит, </a:t>
            </a:r>
            <a:r>
              <a:rPr lang="ru-RU" sz="1600" b="1" dirty="0">
                <a:solidFill>
                  <a:srgbClr val="002060"/>
                </a:solidFill>
              </a:rPr>
              <a:t>кроме применения коэффициента дефлятора на очередной год, который составляет 1,253 </a:t>
            </a:r>
            <a:r>
              <a:rPr lang="ru-RU" sz="1600" dirty="0">
                <a:solidFill>
                  <a:srgbClr val="002060"/>
                </a:solidFill>
              </a:rPr>
              <a:t>(Приказ Минэкономразвития России от 06.11.2025 N 734; Информация Минэкономразвития России; п. 6 ст. 346.43 НК РФ)</a:t>
            </a: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3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613556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при АУСН налоговый период месяц. Каким образом переносится убыток, если аванс и возврат аванса приходятся на разные периоды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8869" y="2417112"/>
            <a:ext cx="11264900" cy="37804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Налоговым периодом о АУСН признается календарный месяц, если иное не установлено настоящей статьей. 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При этом под убытком понимается превышение в соответствующем налоговом периоде расходов, учитываемых при определении объекта налогообложения, над доходами, учитываемыми при определении объекта налогообложения.</a:t>
            </a:r>
          </a:p>
          <a:p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Статьей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7 Федерального закона от 25.02.2022 № 17-ФЗ установлено, что в случае возврата налогоплательщиком сумм, ранее полученных в счет оплаты поставки товаров, выполнения работ, оказания услуг, передачи имущественных прав, на сумму возврата уменьшаются доходы того налогового периода, в котором произведен возврат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Если по причине возврата ранее полученных сумм у налогоплательщика, применяющего АУСН с объектом налогообложения в виде доходов, уменьшенных на величину расходов, образуется убыток, то сумма убытка учитывается и при определении налоговой базы в следующих налоговых периодах в порядке, установленном ст. 9 Закона N 17-ФЗ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Перенос убытка осуществляется на будущие налоговые периоды в течение срока проведения эксперимента, установленного Законом N 17-ФЗ. Если налогоплательщик получил убытки более чем в одном налоговом периоде, перенос таких убытков на будущие налоговые периоды производится в той очередности, в которой они получены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53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Законом Ставропольского края установлены пониженные ставки по УСН для определенных видов деятельности. Изменения в ст. 346.20 устанавливают, что критерии и виды деятельности устанавливаются Правительством РФ. Из каких ставок УСН планировать налоговую нагрузку «региональным льготникам» на 2026 год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Правительство РФ регулирует, для кого могут быть установлены пониженные ставки налога по УСН. Оно определяет, каким критериям должны отвечать такие налогоплательщики и какие виды деятельности осуществлять. Налоговый орган обязан давать разъяснения по применению принятых нормативных актов, на сегодняшний день соответствующие Постановления Правительства не приняты.</a:t>
            </a: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8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Налоговая выдала на ИП несколько патентов на 2026 год (услуги и торговля). А в 2025 году ИП «перевалило» 20 млн. Что будет с уже выданными патентами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в соответствии с пп.1 п. 6 ст. 346.45 НК РФ в редакции, применяемой с 2026 года, налогоплательщик считается утратившим право на применение ПСН с начала налогового периода, приходящегося на 2026 год, если доходы налогоплательщика от реализации, определяемые в соответствии со статьей 249 настоящего Кодекса, по всем видам предпринимательской деятельности, в отношении которых применяется патентная система налогообложения, за 2025 год или в течение 2026 года превысили 20 миллионов рублей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83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Какие ключевые законодательные инициативы в сфере налогового администрирования ожидаются в 2026 году, и как они повлияют на повседневную работу бухгалтерии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1400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8462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В части налогового администрирования будут действовать новые правила взаимодействия с налоговыми органами. 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Инспекции получают возможность: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- рассматривать материалы проверки по видеоконференции с 1 сентября 2026 года; (ст. 101 НК РФ)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- осматривать территории и помещения, а также проводить выемку документов и предметов в рамках дополнительных мероприятий при рассмотрении материалов проверки. Новшество заработает 1 января 2026 года; (статья 92 НК РФ)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Также расширится круг инспекций, которые смогут проводить камеральные налоговые проверки. Их сможет проводить любая уполномоченная инспекция ФНС, в том числе из другого региона. Закрепляют правило: провести камеральную проверку может не только инспекция, куда подали декларацию или расчет, но и налоговый орган, который уполномочила ФНС. Налогоплательщиков будут уведомлять по утверждённым формам и форматам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Какие изменения вносятся в порядок проведения налоговых проверок (камеральных и выездных) с учетом развития аналитических возможностей ФНС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непосредственно изменений в законодательстве в части порядка проведения камеральных проверок не происходит, процедура проведения остается прежней. Но аналитические возможности ФНС постоянно совершенствуются. Налоговая служба продолжает развивать применение искусственного интеллекта в практической работе. В планах использование современных технологий в анализе финансово-хозяйственной деятельности организаций, анализе операций по расчетным счетам, поиск подозрительных операций и т.д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2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Будут ли повышены лимиты для применения УСН (доходы, остаточная стоимость ОС, численность) и для патентной системы (ПСН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)?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с 1 января 2026 года индексируются лимиты применения УСН, а именно индексируют: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- порог доходов для применения УСН - до 490,5 млн руб.;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- порог по остаточной стоимости ОС - до 218 млн руб.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Размер коэффициента - 1,090.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Приказ Минэкономразвития России от 06.11.2025 № 734 «Об установлении коэффициентов-дефляторов на 2026 год».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Пороговое значение для средней численности работников останется на прежнем уровне - 130 человек.</a:t>
            </a:r>
          </a:p>
          <a:p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Лимит для перехода на УСН: доход за 9 месяцев предыдущего года составит с учетом индексации на коэффициент дефлятор 367 млн 875 тыс. рублей</a:t>
            </a:r>
            <a:r>
              <a:rPr lang="ru-RU" sz="1400" dirty="0" smtClean="0"/>
              <a:t>.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5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Какие новые виды деятельности планируется включить в перечень для патентной системы налогообложения (ПСН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)?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Новые виды предпринимательской деятельности не добавляются в перечень для применения ПСН, напротив, с 01.01.2026 из указанного перечня исключается возможность применения ПСН в отношении услуг уличных патрулей, охранников, сторожей и вахтеров. (п. 44 п. 2 ст. 346.43 утрачивает силу (ФЗ от 29.09.2025 № 359-ФЗ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).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89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Ожидаются ли изменения в ставках или порядке расчета единого сельскохозяйственного налога (ЕСХН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)?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Нет, в части исчисления единого сельскохозяйственного налога и в размере ставки данного налога изменений с 2026 года не происходит.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80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Как правильно подготовиться к возможной налоговой проверке в 2026 году, учитывая новые инструменты анализа ФНС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Строго соблюдать требования налогового законодательства и обеспечить надлежащее оформление и наличие документов налогового учета, подтверждающих правильность исчисленных сумм налогов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6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70" y="730771"/>
            <a:ext cx="10324529" cy="25966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Три ООО (разные учредители, разные директора), но один адрес (кабинеты разные). Одно ООО на УСН 15% (НДС) приостановило свою деятельность в 2025 году. Второе ООО на УСН 15 % (НДС). Третье ООО на ОСНО с 2025 года. Второе ООО работает с бюджетами и сетью. Третье имеет производство и работает с организациями и сетью. Второе и Третье ООО работают между собой, продукцию продают по рыночной цене (выше закупочной). Было движение сотрудников между организациями дабы не увольнять сотрудников и не терять специалистов в 2024 году. Объединяться нет возможности под одну организацию риск потерять бюджеты. Что делать?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0700" y="4087908"/>
            <a:ext cx="11264900" cy="1665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:</a:t>
            </a:r>
            <a:r>
              <a:rPr lang="ru-RU" sz="1400" dirty="0">
                <a:latin typeface="+mj-lt"/>
              </a:rPr>
              <a:t> </a:t>
            </a:r>
            <a:endParaRPr lang="ru-RU" sz="1400" dirty="0" smtClean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если имеет место схема «дробления бизнеса» с целью минимизации налоговой нагрузки, то ФНС России предлагает два варианта развития событий:</a:t>
            </a:r>
          </a:p>
          <a:p>
            <a:pPr lvl="0" algn="just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1) Перевод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всего бизнеса на одно лицо с консолидацией доходов всех участников, с последующим закрытием всех формальных лиц</a:t>
            </a:r>
          </a:p>
          <a:p>
            <a:pPr lvl="0" algn="just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2) Перевод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каждого участника на общую систему налогообложения, без закрытия каждого участника.</a:t>
            </a:r>
          </a:p>
        </p:txBody>
      </p:sp>
    </p:spTree>
    <p:extLst>
      <p:ext uri="{BB962C8B-B14F-4D97-AF65-F5344CB8AC3E}">
        <p14:creationId xmlns:p14="http://schemas.microsoft.com/office/powerpoint/2010/main" val="424929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Как изменения в валютном регулировании и </a:t>
            </a:r>
            <a:r>
              <a:rPr lang="ru-RU" sz="1400" b="1" dirty="0" err="1">
                <a:solidFill>
                  <a:schemeClr val="bg1">
                    <a:lumMod val="10000"/>
                  </a:schemeClr>
                </a:solidFill>
              </a:rPr>
              <a:t>санкционном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 режиме влияют на налоговые обязательства и отчетность российских компаний?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Изменений валютного законодательства и, соответственно порядка проведения валютного контроля, не происходило с 2022 года. Таким образом, в 2026 году российским организациям и ИП в 2026 году следует продолжать работу также как и ранее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14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0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431800"/>
            <a:ext cx="10324529" cy="39750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НЕСКОЛЬНО ВОПРОСОВ ОБ ОДНОМ:</a:t>
            </a:r>
            <a:endParaRPr lang="ru-RU" sz="1400" dirty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Если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главбух и водитель на 0,5 ставки фигурируют в двух разных организациях (остальные сотрудники не </a:t>
            </a:r>
            <a:r>
              <a:rPr lang="ru-RU" sz="1400" b="1" dirty="0" err="1">
                <a:solidFill>
                  <a:schemeClr val="bg1">
                    <a:lumMod val="10000"/>
                  </a:schemeClr>
                </a:solidFill>
              </a:rPr>
              <a:t>задвоены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 и время открытия фирм разное) ООО является плательщиком НДС давно, ИП с 2025 года, юридические адреса разные, но почтовый адрес один, попадает ли это под дробление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При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арендном бизнесе. Раздел имущества между супругами, будет считаться дроблением бизнеса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Будет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ли считаться дроблением смежный учет между аффилированными ООО и ИП, но при этом с одинаковой системой налогообложения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Открытие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новой фирмы на АУСН и закрытие старой (УСН) в течение 2026 года (учредители, сотрудники, деятельность одна и та же) будет ли данная процедура попадать под дробление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мы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работаем без НДС, а если завести отдельную фирму с НДС (ООО или ИП) это является дроблением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две </a:t>
            </a:r>
            <a:r>
              <a:rPr lang="ru-RU" sz="1400" b="1" dirty="0">
                <a:solidFill>
                  <a:schemeClr val="bg1">
                    <a:lumMod val="10000"/>
                  </a:schemeClr>
                </a:solidFill>
              </a:rPr>
              <a:t>компании – учредитель и руководитель одно и то же лицо. Виды деятельности одинаковые. Ведут деятельность в разных регионах. Является ли это </a:t>
            </a:r>
            <a:r>
              <a:rPr lang="ru-RU" sz="1400" b="1" dirty="0" smtClean="0">
                <a:solidFill>
                  <a:schemeClr val="bg1">
                    <a:lumMod val="10000"/>
                  </a:schemeClr>
                </a:solidFill>
              </a:rPr>
              <a:t>дроблением?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4539504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Дробление бизнеса - это разделение единой предпринимательской деятельности между несколькими формально самостоятельными лицами, в отношении которых осуществляется контроль одними и теми же лицами, направленное исключительно или преимущественно на занижение сумм налогов путем применения специальных налоговых режимов с превышением предусмотренных статьей 54.1 НК РФ пределов осуществления прав по исчислению налоговой базы и (или) суммы налогов.</a:t>
            </a: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Если созданная система взаимоотношений отвечает вышеуказанному определению, то это недобросовестное дробление бизнеса.</a:t>
            </a:r>
          </a:p>
        </p:txBody>
      </p:sp>
    </p:spTree>
    <p:extLst>
      <p:ext uri="{BB962C8B-B14F-4D97-AF65-F5344CB8AC3E}">
        <p14:creationId xmlns:p14="http://schemas.microsoft.com/office/powerpoint/2010/main" val="219475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Если  муж и жена разные точки по рознице. Жена перевалила в 2024 году за 60 млн., сейчас на НДС. Муж перевалит в этом году. Если их объединим в этом году в одну точку, будет ли проверка и начисления за прошлые годы 2023-2024?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суть амнистии, изложенная в статье 6 Федерального закона от 12.07.2024 № 176-ФЗ, заключается в том, что нет преследования за прошлое. Компаниям предлагается самостоятельно с начала 2025 года отказаться от схемы и реорганизовать свою структуру. При таком подходе, ФНС гарантирует неприменение мер ответственности в виде штрафов и пеней и даже больше – не возникнет обязанности уплачивать доначисленные по выявленной схеме налоги. Они все будут списаны 01.01.2030 года.</a:t>
            </a:r>
          </a:p>
        </p:txBody>
      </p:sp>
    </p:spTree>
    <p:extLst>
      <p:ext uri="{BB962C8B-B14F-4D97-AF65-F5344CB8AC3E}">
        <p14:creationId xmlns:p14="http://schemas.microsoft.com/office/powerpoint/2010/main" val="352820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ООО на ОСН. Руководитель ООО сдает грузовое ТС другому ИП. Оба осуществляют транспортные услуги. У ООО с другой организацией заключен договор транспортных услуг, но к работе оно привлекает еще этого ИП. То есть сначала ООО формирует продажу по договору, а потом ИП в адрес ООО выставляет акт выполненных работ за свою часть услуг. Между ООО и ИП также заключен договор транспортных услуг.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Вероятно, что подразумевался вопрос: как налоговый орган будет расценивать данные взаимоотношения?</a:t>
            </a: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Если ИП на патенте или на УСН, то налоговый орган будет расценивать с точки зрения создания схемы по минимизации налогового бремени ООО, находящегося на ОСНО. Так как расходная часть по налогу на прибыль организаций, учитываемая ООО находится, учитывается при расчете по 25 % ставке, а у ИП, применяющего ПСН, величина доходов вообще никак не влияет на сумму налоговых обязательств.</a:t>
            </a:r>
          </a:p>
        </p:txBody>
      </p:sp>
    </p:spTree>
    <p:extLst>
      <p:ext uri="{BB962C8B-B14F-4D97-AF65-F5344CB8AC3E}">
        <p14:creationId xmlns:p14="http://schemas.microsoft.com/office/powerpoint/2010/main" val="8969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Можно на АУСН принимать сотрудников иностранцев – ВПНР, ВЖНР? На АУСН не подается РСВ, в Разделе 3 указываются код категории застрахованного лица, как ИФНС будет видеть кого принимаем?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Ни один налоговый режим не содержит ограничений по приему на работу иностранных граждан, в том числе и АУСН. </a:t>
            </a: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ИП, применяющему АУСН, не запрещается нанимать работников граждан других государств.</a:t>
            </a:r>
          </a:p>
        </p:txBody>
      </p:sp>
    </p:spTree>
    <p:extLst>
      <p:ext uri="{BB962C8B-B14F-4D97-AF65-F5344CB8AC3E}">
        <p14:creationId xmlns:p14="http://schemas.microsoft.com/office/powerpoint/2010/main" val="284335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Иностранные граждане (ВПНР, ВЖНР) открывающие ИП в РФ, могут применять АУСН?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В соответствии с Федеральным законом от 25.02.2022 № 17-ФЗ Налогоплательщиками специального налогового режима АУСН признаются организации и индивидуальные предприниматели, перешедшие на специальный налоговый режим и применяющие указанный налоговый режим в порядке, установленном настоящим Федеральным законом.</a:t>
            </a: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Перечень категорий налогоплательщиков, которым запрещено применение АУСН приведен в п. 2 ст. 3 указанного закона, иностранные граждане в нем не поименованы.</a:t>
            </a:r>
          </a:p>
        </p:txBody>
      </p:sp>
    </p:spTree>
    <p:extLst>
      <p:ext uri="{BB962C8B-B14F-4D97-AF65-F5344CB8AC3E}">
        <p14:creationId xmlns:p14="http://schemas.microsoft.com/office/powerpoint/2010/main" val="258536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Можно ли перейти на АУСН и вообще не платить и не вести деятельность?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Доходы и расходы определяются по данным ККТ, уполномоченных банков и сведений, которые сами налогоплательщики указали в личном кабинете.</a:t>
            </a:r>
          </a:p>
          <a:p>
            <a:pPr algn="just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Налог рассчитывается автоматически и не самим налогоплательщиком, а налоговым органом. То есть налог по АУСН будет исчисляться от фактически получаемых доходов  и понесенных расходов.</a:t>
            </a:r>
          </a:p>
        </p:txBody>
      </p:sp>
    </p:spTree>
    <p:extLst>
      <p:ext uri="{BB962C8B-B14F-4D97-AF65-F5344CB8AC3E}">
        <p14:creationId xmlns:p14="http://schemas.microsoft.com/office/powerpoint/2010/main" val="23238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869" y="1314971"/>
            <a:ext cx="10324529" cy="14028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Вопрос: </a:t>
            </a:r>
            <a:endParaRPr lang="ru-RU" sz="1400" dirty="0">
              <a:latin typeface="+mj-lt"/>
            </a:endParaRPr>
          </a:p>
          <a:p>
            <a:pPr algn="just"/>
            <a:r>
              <a:rPr lang="ru-RU" sz="1400" b="1" dirty="0">
                <a:solidFill>
                  <a:srgbClr val="002060"/>
                </a:solidFill>
              </a:rPr>
              <a:t>ООО на УСН участвует в торгах по закупке оборудования для госкомпаний. Может ли включать в расходы по УСН оплату торговых площадок для участия в тендере?</a:t>
            </a:r>
          </a:p>
          <a:p>
            <a:pPr algn="just"/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200" y="3478308"/>
            <a:ext cx="11264900" cy="21223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Ответ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При упрощенной системе учитываются только те расходы, которые приведены в перечне п. 1 ст. 346.16 НК РФ. Перечень является закрытым, и такой вид, как расходы, связанные с участием в конкурсных торгах, в нем отсутствует. Поэтому суммы, потраченные на подготовку документов, и перечисленная плата за участие в конкурсных торгах, к сожалению, в расходах не признаются. Минфин стоит на такой же позиции (Письма от 13.05.2009 № 03-11-06/2/85 и от 02.07.2007 № 03-11-04/2/173).</a:t>
            </a:r>
            <a:endParaRPr lang="ru-RU" sz="1400" b="1" dirty="0">
              <a:solidFill>
                <a:srgbClr val="002060"/>
              </a:solidFill>
            </a:endParaRPr>
          </a:p>
          <a:p>
            <a:pPr algn="just"/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3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2165</Words>
  <Application>Microsoft Office PowerPoint</Application>
  <PresentationFormat>Произвольный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Решетов Василий Владимирович</dc:creator>
  <cp:lastModifiedBy>Решетов Василий Владимирович</cp:lastModifiedBy>
  <cp:revision>97</cp:revision>
  <dcterms:created xsi:type="dcterms:W3CDTF">2025-05-13T09:24:29Z</dcterms:created>
  <dcterms:modified xsi:type="dcterms:W3CDTF">2025-12-05T08:45:37Z</dcterms:modified>
</cp:coreProperties>
</file>