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76" r:id="rId2"/>
    <p:sldId id="267" r:id="rId3"/>
    <p:sldId id="268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77" r:id="rId12"/>
    <p:sldId id="27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1D1316-9F3F-45E5-ACB0-77858035A8C7}">
          <p14:sldIdLst>
            <p14:sldId id="276"/>
            <p14:sldId id="267"/>
            <p14:sldId id="268"/>
            <p14:sldId id="275"/>
            <p14:sldId id="274"/>
            <p14:sldId id="273"/>
            <p14:sldId id="272"/>
            <p14:sldId id="271"/>
            <p14:sldId id="270"/>
            <p14:sldId id="269"/>
            <p14:sldId id="277"/>
            <p14:sldId id="278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4695"/>
  </p:normalViewPr>
  <p:slideViewPr>
    <p:cSldViewPr snapToGrid="0">
      <p:cViewPr>
        <p:scale>
          <a:sx n="70" d="100"/>
          <a:sy n="70" d="100"/>
        </p:scale>
        <p:origin x="-2340" y="-978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1561215" y="3008089"/>
            <a:ext cx="8879252" cy="222555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/>
              <a:t>ИЗМЕНЕНИЯ В НАЛОГООБЛОЖЕНИИ ИМУЩЕСТВА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1900" b="0" dirty="0" smtClean="0"/>
              <a:t>начальник </a:t>
            </a:r>
            <a:r>
              <a:rPr lang="ru-RU" sz="1900" b="0" dirty="0"/>
              <a:t>отдела </a:t>
            </a:r>
            <a:r>
              <a:rPr lang="ru-RU" sz="1900" b="0" dirty="0" smtClean="0"/>
              <a:t>налогообложения имущества </a:t>
            </a:r>
            <a:r>
              <a:rPr lang="ru-RU" sz="1900" b="0" dirty="0"/>
              <a:t/>
            </a:r>
            <a:br>
              <a:rPr lang="ru-RU" sz="1900" b="0" dirty="0"/>
            </a:br>
            <a:r>
              <a:rPr lang="ru-RU" sz="1900" b="0" dirty="0"/>
              <a:t>УФНС России по Ставропольскому краю</a:t>
            </a:r>
            <a:br>
              <a:rPr lang="ru-RU" sz="1900" b="0" dirty="0"/>
            </a:br>
            <a:r>
              <a:rPr lang="ru-RU" sz="1900" b="0" dirty="0" smtClean="0"/>
              <a:t>С.В. Кравцов</a:t>
            </a:r>
            <a:endParaRPr lang="ru-RU" sz="1900" b="0" dirty="0"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013" y="1963119"/>
            <a:ext cx="3571323" cy="914349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 algn="ctr" defTabSz="914239">
              <a:spcBef>
                <a:spcPct val="0"/>
              </a:spcBef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3331990" y="5948178"/>
            <a:ext cx="5473368" cy="39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49" tIns="35774" rIns="71549" bIns="35774">
            <a:normAutofit fontScale="40000" lnSpcReduction="20000"/>
          </a:bodyPr>
          <a:lstStyle>
            <a:lvl1pPr marL="0" indent="0" algn="ctr" defTabSz="815975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5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08148" indent="0" algn="ctr" defTabSz="815975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6296" indent="0" algn="ctr" defTabSz="815975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24443" indent="0" algn="ctr" defTabSz="815975" rtl="0" fontAlgn="base">
              <a:lnSpc>
                <a:spcPts val="19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32591" indent="0" algn="ctr" defTabSz="815975" rtl="0" fontAlgn="base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040739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448887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57035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265183" indent="0" algn="ctr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г. СТАВРОПОЛЬ</a:t>
            </a:r>
          </a:p>
          <a:p>
            <a:pPr>
              <a:defRPr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декабрь 2025 ГОДА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274" y="459087"/>
            <a:ext cx="18288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0670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48344" y="359952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информационное взаимодействие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184410"/>
              </p:ext>
            </p:extLst>
          </p:nvPr>
        </p:nvGraphicFramePr>
        <p:xfrm>
          <a:off x="467544" y="1251343"/>
          <a:ext cx="10750916" cy="5508973"/>
        </p:xfrm>
        <a:graphic>
          <a:graphicData uri="http://schemas.openxmlformats.org/drawingml/2006/table">
            <a:tbl>
              <a:tblPr/>
              <a:tblGrid>
                <a:gridCol w="2263351"/>
                <a:gridCol w="8487565"/>
              </a:tblGrid>
              <a:tr h="447755">
                <a:tc gridSpan="2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01.04.2027 изменен период предоставления сведений изменяется с ежегодного на ежеквартальный - ежеквартально до 15-го числа месяца,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следующего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кварталом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7 ст. 362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транспортных средствах, находившихся в розыске в связи с угоном (хищением)</a:t>
                      </a: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0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18 ст. 396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целевом использовании земель по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результатаи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государственного и муниципального земельного контроля </a:t>
                      </a: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4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20 ст. 396 НК РФ 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ЗУ, изъятым из оборота в соответствии с законодательством РФ, и ЗУ, ограниченным в обороте в соответствии с законодательством РФ, предоставленным для обеспечения обороны, безопасности и таможенных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нужд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68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21 ст. 396 НК РФ 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выданных разрешениях на строительство жилых домов (многоквартирных домов) в соответствии с законодательством РФ о градостроительной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деятельности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02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 01.01.2027 установлена обязанность ФОИВ по предоставлению ежеквартально до 15-го числа месяца, следующего за кварталом</a:t>
                      </a:r>
                      <a:b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18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7.1 ст. 362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переданных для использования инвалидами автомобилях легковых, указанных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пп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2 п. 2 ст. 358 НК РФ, а также о переданных в собственность физическим лицам автомобили легковые, специально оборудованные для использования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инвалидами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90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7.2 ст. 362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самоходных машинах, указанных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пп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3 п. 2.1 ст. 361.1 НК РФ и используемых в сельском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хозяйстве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5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18.1 ст. 396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землях сельскохозяйственного назначения и землях, используемых или предоставленных для ведения сельского хозяйства в составе земель иных категорий</a:t>
                      </a: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342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22 ст. 396 НК РФ</a:t>
                      </a:r>
                    </a:p>
                  </a:txBody>
                  <a:tcPr marL="7488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 о территориях, на которых в соответствии с законодательством РФ введены режимы ЧП, ЧС или правовой режим контртеррористической операции и в отношении жителей которых принято решение о временном отселении (эвакуации), и об отмене указанных режимов</a:t>
                      </a:r>
                    </a:p>
                  </a:txBody>
                  <a:tcPr marL="67389" marR="7488" marT="7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87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налогоплательщики-организации</a:t>
            </a:r>
            <a:r>
              <a:rPr lang="ru-RU" sz="4400" dirty="0">
                <a:solidFill>
                  <a:srgbClr val="002060"/>
                </a:solidFill>
              </a:rPr>
              <a:t/>
            </a:r>
            <a:br>
              <a:rPr lang="ru-RU" sz="4400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583140"/>
            <a:ext cx="11269477" cy="4617635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</a:t>
            </a:r>
            <a:r>
              <a:rPr lang="ru-RU" sz="1600" b="1" dirty="0">
                <a:solidFill>
                  <a:srgbClr val="002060"/>
                </a:solidFill>
              </a:rPr>
              <a:t>01.01.2027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транспортный налог, налог на имущество организаций в отношении имущества, налоговая база по которому определяется как кадастровая стоимость, земельный налог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п. 1 ст. 362, п. 7 ст. 382, п. 1 ст. 396 НК РФ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сумма налога (сумма авансового платежа по налогу) </a:t>
            </a:r>
            <a:r>
              <a:rPr lang="ru-RU" sz="1600" b="1" dirty="0">
                <a:solidFill>
                  <a:srgbClr val="FF0000"/>
                </a:solidFill>
              </a:rPr>
              <a:t>исчисляется налоговыми органами</a:t>
            </a:r>
            <a:r>
              <a:rPr lang="ru-RU" sz="1600" b="1" dirty="0">
                <a:solidFill>
                  <a:srgbClr val="002060"/>
                </a:solidFill>
              </a:rPr>
              <a:t> на основании сведений органов (организаций, должностных лиц), представленных в налоговые органы в соответствии с НК РФ и другими федеральными законами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п. 1 ст. 363, </a:t>
            </a:r>
            <a:r>
              <a:rPr lang="ru-RU" sz="1600" b="1" dirty="0" err="1">
                <a:solidFill>
                  <a:srgbClr val="002060"/>
                </a:solidFill>
              </a:rPr>
              <a:t>абз</a:t>
            </a:r>
            <a:r>
              <a:rPr lang="ru-RU" sz="1600" b="1" dirty="0">
                <a:solidFill>
                  <a:srgbClr val="002060"/>
                </a:solidFill>
              </a:rPr>
              <a:t>. 2 п. 1 ст. 383, </a:t>
            </a:r>
            <a:r>
              <a:rPr lang="ru-RU" sz="1600" b="1" dirty="0" err="1">
                <a:solidFill>
                  <a:srgbClr val="002060"/>
                </a:solidFill>
              </a:rPr>
              <a:t>абз</a:t>
            </a:r>
            <a:r>
              <a:rPr lang="ru-RU" sz="1600" b="1" dirty="0">
                <a:solidFill>
                  <a:srgbClr val="002060"/>
                </a:solidFill>
              </a:rPr>
              <a:t>. 2 п. 1 ст. 397  НК РФ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налог подлежит уплате и в срок не позднее 28 марта года, следующего за истекшим налоговым периодом, авансовые платежи по налогу подлежат уплате в срок не позднее 28-го числа второго месяца,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следующего за истекшим отчетным периодом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err="1">
                <a:solidFill>
                  <a:srgbClr val="002060"/>
                </a:solidFill>
              </a:rPr>
              <a:t>абз</a:t>
            </a:r>
            <a:r>
              <a:rPr lang="ru-RU" sz="1600" b="1" dirty="0">
                <a:solidFill>
                  <a:srgbClr val="002060"/>
                </a:solidFill>
              </a:rPr>
              <a:t>. 1 п. 2 ст. 363, п. 2 ст. 383, п. 2 ст. 397 НК РФ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налог подлежит уплате налогоплательщиками-организациями </a:t>
            </a:r>
            <a:r>
              <a:rPr lang="ru-RU" sz="1600" b="1" dirty="0">
                <a:solidFill>
                  <a:srgbClr val="FF0000"/>
                </a:solidFill>
              </a:rPr>
              <a:t>на основании </a:t>
            </a:r>
            <a:r>
              <a:rPr lang="ru-RU" sz="1600" b="1" dirty="0">
                <a:solidFill>
                  <a:srgbClr val="002060"/>
                </a:solidFill>
              </a:rPr>
              <a:t>сообщения об исчисленной сумме налога, </a:t>
            </a:r>
            <a:r>
              <a:rPr lang="ru-RU" sz="1600" b="1" dirty="0">
                <a:solidFill>
                  <a:srgbClr val="FF0000"/>
                </a:solidFill>
              </a:rPr>
              <a:t>направляемого налоговым органом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971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налогоплательщики-организации</a:t>
            </a:r>
            <a:r>
              <a:rPr lang="ru-RU" sz="4400" dirty="0">
                <a:solidFill>
                  <a:srgbClr val="002060"/>
                </a:solidFill>
              </a:rPr>
              <a:t/>
            </a:r>
            <a:br>
              <a:rPr lang="ru-RU" sz="4400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с 01.01.2027</a:t>
            </a:r>
          </a:p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транспортный налог, налог на имущество организаций в отношении имущества, налоговая база по которому определяется как кадастровая стоимость, земельный налог</a:t>
            </a:r>
          </a:p>
          <a:p>
            <a:pPr lvl="0" algn="ctr"/>
            <a:endParaRPr lang="ru-RU" sz="1400" b="1" dirty="0">
              <a:solidFill>
                <a:srgbClr val="002060"/>
              </a:solidFill>
            </a:endParaRPr>
          </a:p>
          <a:p>
            <a:pPr lvl="0" algn="ctr"/>
            <a:r>
              <a:rPr lang="ru-RU" sz="1400" b="1" dirty="0" err="1">
                <a:solidFill>
                  <a:srgbClr val="002060"/>
                </a:solidFill>
              </a:rPr>
              <a:t>абз</a:t>
            </a:r>
            <a:r>
              <a:rPr lang="ru-RU" sz="1400" b="1" dirty="0">
                <a:solidFill>
                  <a:srgbClr val="002060"/>
                </a:solidFill>
              </a:rPr>
              <a:t>. 5 п. 1 ст. 363, </a:t>
            </a:r>
            <a:r>
              <a:rPr lang="ru-RU" sz="1400" b="1" dirty="0" err="1">
                <a:solidFill>
                  <a:srgbClr val="002060"/>
                </a:solidFill>
              </a:rPr>
              <a:t>абз</a:t>
            </a:r>
            <a:r>
              <a:rPr lang="ru-RU" sz="1400" b="1" dirty="0">
                <a:solidFill>
                  <a:srgbClr val="002060"/>
                </a:solidFill>
              </a:rPr>
              <a:t>. 2 п. 1 ст. 383, </a:t>
            </a:r>
            <a:r>
              <a:rPr lang="ru-RU" sz="1400" b="1" dirty="0" err="1">
                <a:solidFill>
                  <a:srgbClr val="002060"/>
                </a:solidFill>
              </a:rPr>
              <a:t>абз</a:t>
            </a:r>
            <a:r>
              <a:rPr lang="ru-RU" sz="1400" b="1" dirty="0">
                <a:solidFill>
                  <a:srgbClr val="002060"/>
                </a:solidFill>
              </a:rPr>
              <a:t>. 5 п. 1 ст. 397 НК РФ</a:t>
            </a:r>
          </a:p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налог (авансовый платеж по налогу), исчисленный на основании сведений, влекущих </a:t>
            </a:r>
            <a:r>
              <a:rPr lang="ru-RU" sz="1400" b="1" dirty="0">
                <a:solidFill>
                  <a:srgbClr val="FF0000"/>
                </a:solidFill>
              </a:rPr>
              <a:t>исчисление (перерасчет) </a:t>
            </a:r>
            <a:r>
              <a:rPr lang="ru-RU" sz="1400" b="1" dirty="0">
                <a:solidFill>
                  <a:srgbClr val="002060"/>
                </a:solidFill>
              </a:rPr>
              <a:t>суммы налога (авансового платежа по налогу) </a:t>
            </a:r>
            <a:r>
              <a:rPr lang="ru-RU" sz="1400" b="1" dirty="0">
                <a:solidFill>
                  <a:srgbClr val="FF0000"/>
                </a:solidFill>
              </a:rPr>
              <a:t>за предыдущие налоговые (отчетные) периоды</a:t>
            </a:r>
            <a:r>
              <a:rPr lang="ru-RU" sz="1400" b="1" dirty="0">
                <a:solidFill>
                  <a:srgbClr val="002060"/>
                </a:solidFill>
              </a:rPr>
              <a:t>, подлежит уплате в срок не позднее 28-го числа месяца, следующего за месяцем, в котором сформировано сообщение об исчисленной налоговым органом сумме налога (авансового платежа по налогу) за соответствующий период </a:t>
            </a:r>
          </a:p>
          <a:p>
            <a:pPr lvl="0" algn="ctr"/>
            <a:endParaRPr lang="ru-RU" sz="1400" b="1" dirty="0">
              <a:solidFill>
                <a:srgbClr val="002060"/>
              </a:solidFill>
            </a:endParaRPr>
          </a:p>
          <a:p>
            <a:pPr lvl="0" algn="ctr"/>
            <a:r>
              <a:rPr lang="ru-RU" sz="1400" b="1" dirty="0">
                <a:solidFill>
                  <a:srgbClr val="FF0000"/>
                </a:solidFill>
              </a:rPr>
              <a:t>Сейчас</a:t>
            </a:r>
            <a:r>
              <a:rPr lang="ru-RU" sz="1400" b="1" dirty="0">
                <a:solidFill>
                  <a:srgbClr val="002060"/>
                </a:solidFill>
              </a:rPr>
              <a:t> – уплата налога производится в срок не позднее 28 февраля года, следующего за истекшим налоговым периодом, авансовых платежей в срок не позднее 28-го числа месяца, следующего за истекшим отчетным периодом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818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07401" y="243232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  <a:ea typeface="+mn-ea"/>
                <a:cs typeface="+mn-cs"/>
              </a:rPr>
              <a:t>транспортный налог п. 2.1 ст. 361.1 НК РФ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620" y="1264992"/>
            <a:ext cx="11263750" cy="2664296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2060"/>
                </a:solidFill>
              </a:rPr>
              <a:t>налоговые льготы устанавливаются </a:t>
            </a:r>
            <a:r>
              <a:rPr lang="ru-RU" sz="1600" b="1" dirty="0" smtClean="0">
                <a:solidFill>
                  <a:srgbClr val="FF0000"/>
                </a:solidFill>
              </a:rPr>
              <a:t>за налоговые периоды 2022 - 2025 годов</a:t>
            </a:r>
          </a:p>
          <a:p>
            <a:pPr lvl="0" algn="ctr"/>
            <a:r>
              <a:rPr lang="ru-RU" sz="1600" b="1" dirty="0" smtClean="0">
                <a:solidFill>
                  <a:srgbClr val="002060"/>
                </a:solidFill>
              </a:rPr>
              <a:t>в отношении одного транспортного средства по выбору налогоплательщика </a:t>
            </a:r>
          </a:p>
          <a:p>
            <a:pPr lvl="0" algn="ctr"/>
            <a:r>
              <a:rPr lang="ru-RU" sz="1600" b="1" dirty="0" smtClean="0">
                <a:solidFill>
                  <a:srgbClr val="FF0000"/>
                </a:solidFill>
              </a:rPr>
              <a:t>за </a:t>
            </a:r>
            <a:r>
              <a:rPr lang="ru-RU" sz="1600" b="1" dirty="0">
                <a:solidFill>
                  <a:srgbClr val="FF0000"/>
                </a:solidFill>
              </a:rPr>
              <a:t>исключением 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lvl="0" algn="ctr"/>
            <a:r>
              <a:rPr lang="ru-RU" sz="1600" b="1" dirty="0" smtClean="0">
                <a:solidFill>
                  <a:srgbClr val="002060"/>
                </a:solidFill>
              </a:rPr>
              <a:t>ТС налог в отношении которых исчисляется </a:t>
            </a:r>
            <a:r>
              <a:rPr lang="ru-RU" sz="1600" b="1" dirty="0">
                <a:solidFill>
                  <a:srgbClr val="002060"/>
                </a:solidFill>
              </a:rPr>
              <a:t>с учетом повышающего коэффициента, </a:t>
            </a:r>
            <a:r>
              <a:rPr lang="ru-RU" sz="1600" b="1" dirty="0" smtClean="0">
                <a:solidFill>
                  <a:srgbClr val="002060"/>
                </a:solidFill>
              </a:rPr>
              <a:t>водных </a:t>
            </a:r>
            <a:r>
              <a:rPr lang="ru-RU" sz="1600" b="1" dirty="0">
                <a:solidFill>
                  <a:srgbClr val="002060"/>
                </a:solidFill>
              </a:rPr>
              <a:t>(за исключением моторных лодок) и </a:t>
            </a:r>
            <a:r>
              <a:rPr lang="ru-RU" sz="1600" b="1" dirty="0" smtClean="0">
                <a:solidFill>
                  <a:srgbClr val="002060"/>
                </a:solidFill>
              </a:rPr>
              <a:t>воздушных ТС:</a:t>
            </a:r>
          </a:p>
          <a:p>
            <a:pPr lvl="0" algn="ctr"/>
            <a:endParaRPr lang="ru-RU" sz="1600" b="1" dirty="0">
              <a:solidFill>
                <a:srgbClr val="002060"/>
              </a:solidFill>
            </a:endParaRPr>
          </a:p>
          <a:p>
            <a:pPr marL="361950" lvl="0"/>
            <a:r>
              <a:rPr lang="ru-RU" sz="1600" b="1" dirty="0" smtClean="0">
                <a:solidFill>
                  <a:srgbClr val="002060"/>
                </a:solidFill>
              </a:rPr>
              <a:t>- ветераны </a:t>
            </a:r>
            <a:r>
              <a:rPr lang="ru-RU" sz="1600" b="1" dirty="0">
                <a:solidFill>
                  <a:srgbClr val="002060"/>
                </a:solidFill>
              </a:rPr>
              <a:t>боевых действий;</a:t>
            </a:r>
          </a:p>
          <a:p>
            <a:pPr marL="361950" lvl="0"/>
            <a:r>
              <a:rPr lang="ru-RU" sz="1600" b="1" dirty="0" smtClean="0">
                <a:solidFill>
                  <a:srgbClr val="002060"/>
                </a:solidFill>
              </a:rPr>
              <a:t>- лица</a:t>
            </a:r>
            <a:r>
              <a:rPr lang="ru-RU" sz="1600" b="1" dirty="0">
                <a:solidFill>
                  <a:srgbClr val="002060"/>
                </a:solidFill>
              </a:rPr>
              <a:t>, указанные в </a:t>
            </a:r>
            <a:r>
              <a:rPr lang="ru-RU" sz="1600" b="1" dirty="0" smtClean="0">
                <a:solidFill>
                  <a:srgbClr val="002060"/>
                </a:solidFill>
              </a:rPr>
              <a:t>пп. </a:t>
            </a:r>
            <a:r>
              <a:rPr lang="ru-RU" sz="1600" b="1" dirty="0">
                <a:solidFill>
                  <a:srgbClr val="002060"/>
                </a:solidFill>
              </a:rPr>
              <a:t>9.1 - 9.5 </a:t>
            </a:r>
            <a:r>
              <a:rPr lang="ru-RU" sz="1600" b="1" dirty="0" smtClean="0">
                <a:solidFill>
                  <a:srgbClr val="002060"/>
                </a:solidFill>
              </a:rPr>
              <a:t>п. 1 ст. </a:t>
            </a:r>
            <a:r>
              <a:rPr lang="ru-RU" sz="1600" b="1" dirty="0">
                <a:solidFill>
                  <a:srgbClr val="002060"/>
                </a:solidFill>
              </a:rPr>
              <a:t>407 </a:t>
            </a:r>
            <a:r>
              <a:rPr lang="ru-RU" sz="1600" b="1" dirty="0" smtClean="0">
                <a:solidFill>
                  <a:srgbClr val="002060"/>
                </a:solidFill>
              </a:rPr>
              <a:t>НК РФ;</a:t>
            </a:r>
          </a:p>
          <a:p>
            <a:pPr marL="361950" lvl="0"/>
            <a:r>
              <a:rPr lang="ru-RU" sz="1600" b="1" dirty="0">
                <a:solidFill>
                  <a:srgbClr val="002060"/>
                </a:solidFill>
              </a:rPr>
              <a:t>- Герои Советского Союза и Герои </a:t>
            </a:r>
            <a:r>
              <a:rPr lang="ru-RU" sz="1600" b="1" dirty="0" smtClean="0">
                <a:solidFill>
                  <a:srgbClr val="002060"/>
                </a:solidFill>
              </a:rPr>
              <a:t>РФ, </a:t>
            </a:r>
            <a:r>
              <a:rPr lang="ru-RU" sz="1600" b="1" dirty="0">
                <a:solidFill>
                  <a:srgbClr val="002060"/>
                </a:solidFill>
              </a:rPr>
              <a:t>а также лица, награжденные орденом Славы трех </a:t>
            </a:r>
            <a:r>
              <a:rPr lang="ru-RU" sz="1600" b="1" dirty="0" smtClean="0">
                <a:solidFill>
                  <a:srgbClr val="002060"/>
                </a:solidFill>
              </a:rPr>
              <a:t>степеней /пп. 1 п. </a:t>
            </a:r>
            <a:r>
              <a:rPr lang="ru-RU" sz="1600" b="1" dirty="0">
                <a:solidFill>
                  <a:srgbClr val="002060"/>
                </a:solidFill>
              </a:rPr>
              <a:t>1 </a:t>
            </a:r>
            <a:r>
              <a:rPr lang="ru-RU" sz="1600" b="1" dirty="0" smtClean="0">
                <a:solidFill>
                  <a:srgbClr val="002060"/>
                </a:solidFill>
              </a:rPr>
              <a:t>ст. 407 НК РФ/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4483" y="4042240"/>
            <a:ext cx="10747623" cy="25922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применение льгот аналогичны условиям и порядку, установленным</a:t>
            </a: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пп. 1.1 – 1.3 и 7 ст. 407 НК РФ в отношении определения :</a:t>
            </a:r>
          </a:p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- состава членов семей участников </a:t>
            </a:r>
            <a:r>
              <a:rPr lang="ru-RU" sz="1400" b="1" dirty="0" err="1" smtClean="0">
                <a:solidFill>
                  <a:srgbClr val="002060"/>
                </a:solidFill>
              </a:rPr>
              <a:t>СВО</a:t>
            </a:r>
            <a:r>
              <a:rPr lang="ru-RU" sz="1400" b="1" dirty="0" smtClean="0">
                <a:solidFill>
                  <a:srgbClr val="002060"/>
                </a:solidFill>
              </a:rPr>
              <a:t> и периода предоставления им льгот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- периода участия в </a:t>
            </a:r>
            <a:r>
              <a:rPr lang="ru-RU" sz="1400" b="1" dirty="0" err="1" smtClean="0">
                <a:solidFill>
                  <a:srgbClr val="002060"/>
                </a:solidFill>
              </a:rPr>
              <a:t>СВО</a:t>
            </a:r>
            <a:r>
              <a:rPr lang="ru-RU" sz="1400" b="1" dirty="0" smtClean="0">
                <a:solidFill>
                  <a:srgbClr val="002060"/>
                </a:solidFill>
              </a:rPr>
              <a:t> - налоговый </a:t>
            </a:r>
            <a:r>
              <a:rPr lang="ru-RU" sz="1400" b="1" dirty="0">
                <a:solidFill>
                  <a:srgbClr val="002060"/>
                </a:solidFill>
              </a:rPr>
              <a:t>период, в течение которого лицо было привлечено к участию в </a:t>
            </a:r>
            <a:r>
              <a:rPr lang="ru-RU" sz="1400" b="1" dirty="0" err="1" smtClean="0">
                <a:solidFill>
                  <a:srgbClr val="002060"/>
                </a:solidFill>
              </a:rPr>
              <a:t>СВО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независимо от срока такого участия </a:t>
            </a:r>
            <a:r>
              <a:rPr lang="ru-RU" sz="1400" b="1" dirty="0" smtClean="0">
                <a:solidFill>
                  <a:srgbClr val="002060"/>
                </a:solidFill>
              </a:rPr>
              <a:t>течение </a:t>
            </a:r>
            <a:r>
              <a:rPr lang="ru-RU" sz="1400" b="1" dirty="0">
                <a:solidFill>
                  <a:srgbClr val="002060"/>
                </a:solidFill>
              </a:rPr>
              <a:t>налогового </a:t>
            </a:r>
            <a:r>
              <a:rPr lang="ru-RU" sz="1400" b="1" dirty="0" smtClean="0">
                <a:solidFill>
                  <a:srgbClr val="002060"/>
                </a:solidFill>
              </a:rPr>
              <a:t>периода</a:t>
            </a:r>
          </a:p>
          <a:p>
            <a:pPr marL="285750" indent="-285750">
              <a:buFontTx/>
              <a:buChar char="-"/>
            </a:pP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- срока предоставления уведомления о выборе объекта льготирования - не </a:t>
            </a:r>
            <a:r>
              <a:rPr lang="ru-RU" sz="1400" b="1" dirty="0">
                <a:solidFill>
                  <a:srgbClr val="002060"/>
                </a:solidFill>
              </a:rPr>
              <a:t>позднее 31 декабря года, являющегося налоговым периодом, начиная с которого </a:t>
            </a:r>
            <a:r>
              <a:rPr lang="ru-RU" sz="1400" b="1" dirty="0" smtClean="0">
                <a:solidFill>
                  <a:srgbClr val="002060"/>
                </a:solidFill>
              </a:rPr>
              <a:t>применяется  льгота</a:t>
            </a:r>
            <a:endParaRPr lang="ru-RU" sz="1400" b="1" dirty="0">
              <a:solidFill>
                <a:srgbClr val="002060"/>
              </a:solidFill>
            </a:endParaRPr>
          </a:p>
          <a:p>
            <a:endParaRPr lang="ru-RU" sz="1700" b="1" dirty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3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66458" y="332656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  <a:ea typeface="+mn-ea"/>
                <a:cs typeface="+mn-cs"/>
              </a:rPr>
              <a:t>транспортный налог п. 2.1 ст. 361.1 НК РФ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20" y="1196752"/>
            <a:ext cx="11291046" cy="540060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01.01.2026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тракторы</a:t>
            </a:r>
            <a:r>
              <a:rPr lang="ru-RU" sz="1200" b="1" dirty="0">
                <a:solidFill>
                  <a:srgbClr val="002060"/>
                </a:solidFill>
              </a:rPr>
              <a:t>, самоходные комбайны, самоходные машины для перевозки и внесения минеральных удобрений, специальные и специализированные автотранспортные средства, зарегистрированные на сельскохозяйственных товаропроизводителей и используемые при сельскохозяйственных работах для производства сельскохозяйственной </a:t>
            </a:r>
            <a:r>
              <a:rPr lang="ru-RU" sz="1200" b="1" dirty="0" smtClean="0">
                <a:solidFill>
                  <a:srgbClr val="002060"/>
                </a:solidFill>
              </a:rPr>
              <a:t>продукции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исключаются из перечня объектов не являющихся объектами налогообложения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 одновременно устанавливается налоговая льгота для 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err="1" smtClean="0">
                <a:solidFill>
                  <a:srgbClr val="002060"/>
                </a:solidFill>
              </a:rPr>
              <a:t>сельхозтоваропроизводителей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- в отношении зарегистрированных на них тракторов, самоходных комбайнов, самоходных машин для перевозки и внесения минеральных удобрений, специальных или специализированных автотранспортных средств, используемых в течение налогового периода (независимо от срока фактического использования в течение налогового периода) при сельскохозяйственных работах для производства сельскохозяйственной </a:t>
            </a:r>
            <a:r>
              <a:rPr lang="ru-RU" sz="1600" b="1" dirty="0" smtClean="0">
                <a:solidFill>
                  <a:srgbClr val="002060"/>
                </a:solidFill>
              </a:rPr>
              <a:t>продукции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обязанность предоставления сведения об </a:t>
            </a:r>
            <a:r>
              <a:rPr lang="ru-RU" sz="1200" b="1" dirty="0">
                <a:solidFill>
                  <a:srgbClr val="002060"/>
                </a:solidFill>
              </a:rPr>
              <a:t>указанных </a:t>
            </a:r>
            <a:r>
              <a:rPr lang="ru-RU" sz="1200" b="1" dirty="0" smtClean="0">
                <a:solidFill>
                  <a:srgbClr val="002060"/>
                </a:solidFill>
              </a:rPr>
              <a:t>ТС и </a:t>
            </a:r>
            <a:r>
              <a:rPr lang="ru-RU" sz="1200" b="1" dirty="0">
                <a:solidFill>
                  <a:srgbClr val="002060"/>
                </a:solidFill>
              </a:rPr>
              <a:t>используемых в сельском хозяйстве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 возложена п. 7.2 ст. 362 </a:t>
            </a:r>
            <a:r>
              <a:rPr lang="ru-RU" sz="1200" b="1" dirty="0">
                <a:solidFill>
                  <a:srgbClr val="002060"/>
                </a:solidFill>
              </a:rPr>
              <a:t>НК РФ </a:t>
            </a:r>
            <a:r>
              <a:rPr lang="ru-RU" sz="1200" b="1" dirty="0" smtClean="0">
                <a:solidFill>
                  <a:srgbClr val="002060"/>
                </a:solidFill>
              </a:rPr>
              <a:t>на Федеральный </a:t>
            </a:r>
            <a:r>
              <a:rPr lang="ru-RU" sz="1200" b="1" dirty="0">
                <a:solidFill>
                  <a:srgbClr val="002060"/>
                </a:solidFill>
              </a:rPr>
              <a:t>орган исполнительной власти или уполномоченное им учреждение, являющиеся оператором Единой федеральной государственной информационной системы о землях сельскохозяйственного назначения и землях, используемых или предоставленных для ведения сельского хозяйства в составе земель иных </a:t>
            </a:r>
            <a:r>
              <a:rPr lang="ru-RU" sz="1200" b="1" dirty="0" smtClean="0">
                <a:solidFill>
                  <a:srgbClr val="002060"/>
                </a:solidFill>
              </a:rPr>
              <a:t>категорий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ежеквартально </a:t>
            </a:r>
            <a:r>
              <a:rPr lang="ru-RU" sz="1200" b="1" dirty="0">
                <a:solidFill>
                  <a:srgbClr val="002060"/>
                </a:solidFill>
              </a:rPr>
              <a:t>до 15-го числа месяца, следующего за кварталом, за который представляются 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указанные сведения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14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45233" y="243232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земельный налог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20" y="1251344"/>
            <a:ext cx="11482114" cy="288032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для лиц, указанных </a:t>
            </a:r>
            <a:r>
              <a:rPr lang="ru-RU" sz="1600" b="1" dirty="0">
                <a:solidFill>
                  <a:srgbClr val="002060"/>
                </a:solidFill>
              </a:rPr>
              <a:t>в пп. 9.1 - 9.5 п. 1 ст. 407 НК </a:t>
            </a:r>
            <a:r>
              <a:rPr lang="ru-RU" sz="1600" b="1" dirty="0" smtClean="0">
                <a:solidFill>
                  <a:srgbClr val="002060"/>
                </a:solidFill>
              </a:rPr>
              <a:t>РФ, устанавливается налоговый вычет по земельному налогу </a:t>
            </a:r>
            <a:r>
              <a:rPr lang="ru-RU" sz="1600" b="1" dirty="0" smtClean="0">
                <a:solidFill>
                  <a:srgbClr val="FF0000"/>
                </a:solidFill>
              </a:rPr>
              <a:t>за налоговые периоды 2022 - 2025 годов</a:t>
            </a:r>
          </a:p>
          <a:p>
            <a:pPr lvl="0" algn="ctr"/>
            <a:r>
              <a:rPr lang="ru-RU" sz="1700" b="1" dirty="0">
                <a:solidFill>
                  <a:srgbClr val="002060"/>
                </a:solidFill>
              </a:rPr>
              <a:t>пп. 4.1 п. 5 ст. 391 НК РФ</a:t>
            </a:r>
          </a:p>
          <a:p>
            <a:pPr lvl="0" algn="ctr"/>
            <a:endParaRPr lang="ru-RU" sz="1700" b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1700" b="1" dirty="0" smtClean="0">
                <a:solidFill>
                  <a:srgbClr val="002060"/>
                </a:solidFill>
              </a:rPr>
              <a:t>условия </a:t>
            </a:r>
            <a:r>
              <a:rPr lang="ru-RU" sz="1700" b="1" dirty="0">
                <a:solidFill>
                  <a:srgbClr val="002060"/>
                </a:solidFill>
              </a:rPr>
              <a:t>применения вычета аналогичны условиям, установленным</a:t>
            </a:r>
          </a:p>
          <a:p>
            <a:pPr lvl="0" algn="ctr"/>
            <a:r>
              <a:rPr lang="ru-RU" sz="1700" b="1" dirty="0">
                <a:solidFill>
                  <a:srgbClr val="002060"/>
                </a:solidFill>
              </a:rPr>
              <a:t>пп. 1.1 – 1.3 ст. 407 НК РФ в отношении определения :</a:t>
            </a:r>
          </a:p>
          <a:p>
            <a:pPr lvl="0" algn="ctr"/>
            <a:endParaRPr lang="ru-RU" sz="1700" b="1" dirty="0">
              <a:solidFill>
                <a:srgbClr val="002060"/>
              </a:solidFill>
            </a:endParaRPr>
          </a:p>
          <a:p>
            <a:pPr lvl="0"/>
            <a:r>
              <a:rPr lang="ru-RU" sz="1400" b="1" dirty="0">
                <a:solidFill>
                  <a:srgbClr val="002060"/>
                </a:solidFill>
              </a:rPr>
              <a:t>- состава членов семей участников </a:t>
            </a:r>
            <a:r>
              <a:rPr lang="ru-RU" sz="1400" b="1" dirty="0" err="1">
                <a:solidFill>
                  <a:srgbClr val="002060"/>
                </a:solidFill>
              </a:rPr>
              <a:t>СВО</a:t>
            </a:r>
            <a:r>
              <a:rPr lang="ru-RU" sz="1400" b="1" dirty="0">
                <a:solidFill>
                  <a:srgbClr val="002060"/>
                </a:solidFill>
              </a:rPr>
              <a:t> и периода предоставления им льгот</a:t>
            </a:r>
          </a:p>
          <a:p>
            <a:pPr lvl="0"/>
            <a:endParaRPr lang="ru-RU" sz="1400" b="1" dirty="0">
              <a:solidFill>
                <a:srgbClr val="002060"/>
              </a:solidFill>
            </a:endParaRPr>
          </a:p>
          <a:p>
            <a:pPr lvl="0"/>
            <a:r>
              <a:rPr lang="ru-RU" sz="1400" b="1" dirty="0">
                <a:solidFill>
                  <a:srgbClr val="002060"/>
                </a:solidFill>
              </a:rPr>
              <a:t>- периода участия в </a:t>
            </a:r>
            <a:r>
              <a:rPr lang="ru-RU" sz="1400" b="1" dirty="0" err="1">
                <a:solidFill>
                  <a:srgbClr val="002060"/>
                </a:solidFill>
              </a:rPr>
              <a:t>СВО</a:t>
            </a:r>
            <a:r>
              <a:rPr lang="ru-RU" sz="1400" b="1" dirty="0">
                <a:solidFill>
                  <a:srgbClr val="002060"/>
                </a:solidFill>
              </a:rPr>
              <a:t> - налоговый период, в течение которого лицо было привлечено к участию в </a:t>
            </a:r>
            <a:r>
              <a:rPr lang="ru-RU" sz="1400" b="1" dirty="0" err="1">
                <a:solidFill>
                  <a:srgbClr val="002060"/>
                </a:solidFill>
              </a:rPr>
              <a:t>СВО</a:t>
            </a:r>
            <a:r>
              <a:rPr lang="ru-RU" sz="1400" b="1" dirty="0">
                <a:solidFill>
                  <a:srgbClr val="002060"/>
                </a:solidFill>
              </a:rPr>
              <a:t> независимо от срока такого участия течение налогового периода</a:t>
            </a:r>
          </a:p>
          <a:p>
            <a:pPr marL="285750" lvl="0" indent="-285750">
              <a:buFontTx/>
              <a:buChar char="-"/>
            </a:pPr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4483" y="4221088"/>
            <a:ext cx="10897750" cy="24482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 </a:t>
            </a:r>
            <a:r>
              <a:rPr lang="ru-RU" sz="1700" b="1" dirty="0">
                <a:solidFill>
                  <a:srgbClr val="002060"/>
                </a:solidFill>
              </a:rPr>
              <a:t>с </a:t>
            </a:r>
            <a:r>
              <a:rPr lang="ru-RU" sz="1700" b="1" dirty="0" smtClean="0">
                <a:solidFill>
                  <a:srgbClr val="002060"/>
                </a:solidFill>
              </a:rPr>
              <a:t>01.01.2026 пп. 15 п. 1 ст. 395 НК РФ</a:t>
            </a:r>
          </a:p>
          <a:p>
            <a:pPr algn="ctr"/>
            <a:r>
              <a:rPr lang="ru-RU" sz="1700" b="1" dirty="0" smtClean="0">
                <a:solidFill>
                  <a:srgbClr val="E91120"/>
                </a:solidFill>
              </a:rPr>
              <a:t>за </a:t>
            </a:r>
            <a:r>
              <a:rPr lang="ru-RU" sz="1700" b="1" dirty="0">
                <a:solidFill>
                  <a:srgbClr val="E91120"/>
                </a:solidFill>
              </a:rPr>
              <a:t>налоговые периоды 2024 и 2025 </a:t>
            </a:r>
            <a:r>
              <a:rPr lang="ru-RU" sz="1700" b="1" dirty="0" smtClean="0">
                <a:solidFill>
                  <a:srgbClr val="E91120"/>
                </a:solidFill>
              </a:rPr>
              <a:t>годов</a:t>
            </a:r>
            <a:endParaRPr lang="ru-RU" sz="1700" b="1" dirty="0">
              <a:solidFill>
                <a:srgbClr val="E91120"/>
              </a:solidFill>
            </a:endParaRPr>
          </a:p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освобождаются от уплаты </a:t>
            </a:r>
            <a:r>
              <a:rPr lang="ru-RU" sz="1700" b="1" dirty="0" err="1" smtClean="0">
                <a:solidFill>
                  <a:srgbClr val="002060"/>
                </a:solidFill>
              </a:rPr>
              <a:t>ЗН</a:t>
            </a:r>
            <a:r>
              <a:rPr lang="ru-RU" sz="1700" b="1" dirty="0" smtClean="0">
                <a:solidFill>
                  <a:srgbClr val="002060"/>
                </a:solidFill>
              </a:rPr>
              <a:t> ФЛ </a:t>
            </a:r>
            <a:r>
              <a:rPr lang="ru-RU" sz="1700" b="1" dirty="0">
                <a:solidFill>
                  <a:srgbClr val="002060"/>
                </a:solidFill>
              </a:rPr>
              <a:t>- в отношении </a:t>
            </a:r>
            <a:r>
              <a:rPr lang="ru-RU" sz="1700" b="1" dirty="0" smtClean="0">
                <a:solidFill>
                  <a:srgbClr val="002060"/>
                </a:solidFill>
              </a:rPr>
              <a:t>ЗУ, </a:t>
            </a:r>
            <a:r>
              <a:rPr lang="ru-RU" sz="1700" b="1" dirty="0">
                <a:solidFill>
                  <a:srgbClr val="002060"/>
                </a:solidFill>
              </a:rPr>
              <a:t>расположенных на территории, на которой в соответствии с законодательством </a:t>
            </a:r>
            <a:r>
              <a:rPr lang="ru-RU" sz="1700" b="1" dirty="0" smtClean="0">
                <a:solidFill>
                  <a:srgbClr val="002060"/>
                </a:solidFill>
              </a:rPr>
              <a:t>РФ </a:t>
            </a:r>
            <a:r>
              <a:rPr lang="ru-RU" sz="1700" b="1" dirty="0">
                <a:solidFill>
                  <a:srgbClr val="002060"/>
                </a:solidFill>
              </a:rPr>
              <a:t>введены режимы </a:t>
            </a:r>
            <a:r>
              <a:rPr lang="ru-RU" sz="1700" b="1" dirty="0" smtClean="0">
                <a:solidFill>
                  <a:srgbClr val="002060"/>
                </a:solidFill>
              </a:rPr>
              <a:t>ЧП, ЧС </a:t>
            </a:r>
            <a:r>
              <a:rPr lang="ru-RU" sz="1700" b="1" dirty="0">
                <a:solidFill>
                  <a:srgbClr val="002060"/>
                </a:solidFill>
              </a:rPr>
              <a:t>или правовой режим контртеррористической операции и в отношении жителей которой принято решение о временном отселении (эвакуации), - за весь налоговый период, в котором действовал соответствующий режим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464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77857" y="447952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земельный налог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19" y="1278640"/>
            <a:ext cx="11345637" cy="1944216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с 01.01.2026 ст. 392 НК РФ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установлен размер налоговой базы в отношении ЗУ, принадлежащих нескольким налогоплательщикам </a:t>
            </a:r>
            <a:r>
              <a:rPr lang="ru-RU" sz="1600" b="1" dirty="0">
                <a:solidFill>
                  <a:srgbClr val="FF0000"/>
                </a:solidFill>
              </a:rPr>
              <a:t>на праве пожизненного наследуемого владения</a:t>
            </a:r>
            <a:r>
              <a:rPr lang="ru-RU" sz="1600" b="1" dirty="0">
                <a:solidFill>
                  <a:srgbClr val="002060"/>
                </a:solidFill>
              </a:rPr>
              <a:t>, - для каждого из таких налогоплательщиков </a:t>
            </a:r>
            <a:r>
              <a:rPr lang="ru-RU" sz="1600" b="1" dirty="0">
                <a:solidFill>
                  <a:srgbClr val="FF0000"/>
                </a:solidFill>
              </a:rPr>
              <a:t>в равных долях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4483" y="3356992"/>
            <a:ext cx="10979636" cy="316835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b="1" dirty="0">
                <a:solidFill>
                  <a:srgbClr val="002060"/>
                </a:solidFill>
              </a:rPr>
              <a:t> с </a:t>
            </a:r>
            <a:r>
              <a:rPr lang="ru-RU" sz="1700" b="1" dirty="0" smtClean="0">
                <a:solidFill>
                  <a:srgbClr val="002060"/>
                </a:solidFill>
              </a:rPr>
              <a:t>01.01.2026</a:t>
            </a: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налоговые вычеты по земельному налогу и налогу на имущество физических лиц должны применяться в отношении</a:t>
            </a:r>
          </a:p>
          <a:p>
            <a:pPr algn="ctr"/>
            <a:endParaRPr lang="ru-RU" sz="1700" b="1" dirty="0">
              <a:solidFill>
                <a:srgbClr val="002060"/>
              </a:solidFill>
            </a:endParaRPr>
          </a:p>
          <a:p>
            <a:pPr algn="ctr"/>
            <a:r>
              <a:rPr lang="ru-RU" sz="1700" b="1" dirty="0">
                <a:solidFill>
                  <a:srgbClr val="002060"/>
                </a:solidFill>
              </a:rPr>
              <a:t>физических лиц, имеющих трех и более несовершеннолетних </a:t>
            </a:r>
            <a:r>
              <a:rPr lang="ru-RU" sz="1700" b="1" dirty="0" smtClean="0">
                <a:solidFill>
                  <a:srgbClr val="002060"/>
                </a:solidFill>
              </a:rPr>
              <a:t>детей,</a:t>
            </a:r>
            <a:endParaRPr lang="ru-RU" sz="1700" b="1" dirty="0">
              <a:solidFill>
                <a:srgbClr val="002060"/>
              </a:solidFill>
            </a:endParaRPr>
          </a:p>
          <a:p>
            <a:pPr algn="ctr"/>
            <a:r>
              <a:rPr lang="ru-RU" sz="1700" b="1" dirty="0" smtClean="0">
                <a:solidFill>
                  <a:srgbClr val="FF0000"/>
                </a:solidFill>
              </a:rPr>
              <a:t>детей </a:t>
            </a:r>
            <a:r>
              <a:rPr lang="ru-RU" sz="1700" b="1" dirty="0">
                <a:solidFill>
                  <a:srgbClr val="FF0000"/>
                </a:solidFill>
              </a:rPr>
              <a:t>в возрасте до 23 лет, обучающихся в образовательных организациях по очной форме </a:t>
            </a:r>
            <a:r>
              <a:rPr lang="ru-RU" sz="1700" b="1" dirty="0" smtClean="0">
                <a:solidFill>
                  <a:srgbClr val="FF0000"/>
                </a:solidFill>
              </a:rPr>
              <a:t>обучения</a:t>
            </a:r>
            <a:endParaRPr lang="en-US" sz="17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Указ </a:t>
            </a:r>
            <a:r>
              <a:rPr lang="ru-RU" sz="1000" b="1" dirty="0">
                <a:solidFill>
                  <a:srgbClr val="002060"/>
                </a:solidFill>
              </a:rPr>
              <a:t>Президента РФ от 23.01.2024 </a:t>
            </a:r>
            <a:r>
              <a:rPr lang="ru-RU" sz="1000" b="1" dirty="0" smtClean="0">
                <a:solidFill>
                  <a:srgbClr val="002060"/>
                </a:solidFill>
              </a:rPr>
              <a:t>№ 63 "</a:t>
            </a:r>
            <a:r>
              <a:rPr lang="ru-RU" sz="1000" b="1" dirty="0">
                <a:solidFill>
                  <a:srgbClr val="002060"/>
                </a:solidFill>
              </a:rPr>
              <a:t>О мерах социальной поддержки многодетных семей</a:t>
            </a:r>
            <a:r>
              <a:rPr lang="ru-RU" sz="1000" b="1" dirty="0" smtClean="0">
                <a:solidFill>
                  <a:srgbClr val="002060"/>
                </a:solidFill>
              </a:rPr>
              <a:t>"</a:t>
            </a:r>
            <a:r>
              <a:rPr lang="ru-RU" sz="1700" b="1" dirty="0" smtClean="0">
                <a:solidFill>
                  <a:srgbClr val="002060"/>
                </a:solidFill>
              </a:rPr>
              <a:t>  </a:t>
            </a:r>
            <a:endParaRPr lang="ru-RU" sz="1700" b="1" dirty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32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94004" y="548680"/>
            <a:ext cx="7992888" cy="9361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земельный налог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20" y="1484784"/>
            <a:ext cx="11359284" cy="2592288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п. 16 ст. 396 НК РФ с 01.01.2026 установлено ограничение применения коэффициента 2 в случае использования ЗУ в предпринимательской деятельности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sz="1600" b="1" dirty="0">
                <a:solidFill>
                  <a:srgbClr val="002060"/>
                </a:solidFill>
              </a:rPr>
              <a:t>отношении земельных участков, приобретенных (предоставленных) в собственность физическими лицами для индивидуального жилищного строительства, </a:t>
            </a:r>
            <a:r>
              <a:rPr lang="ru-RU" sz="1600" b="1" dirty="0">
                <a:solidFill>
                  <a:srgbClr val="FF0000"/>
                </a:solidFill>
              </a:rPr>
              <a:t>не используемых в предпринимательской </a:t>
            </a:r>
            <a:r>
              <a:rPr lang="ru-RU" sz="1600" b="1" dirty="0" smtClean="0">
                <a:solidFill>
                  <a:srgbClr val="FF0000"/>
                </a:solidFill>
              </a:rPr>
              <a:t>деятельности</a:t>
            </a:r>
            <a:r>
              <a:rPr lang="ru-RU" sz="1600" b="1" dirty="0" smtClean="0">
                <a:solidFill>
                  <a:srgbClr val="002060"/>
                </a:solidFill>
              </a:rPr>
              <a:t>, </a:t>
            </a:r>
            <a:r>
              <a:rPr lang="ru-RU" sz="1600" b="1" dirty="0">
                <a:solidFill>
                  <a:srgbClr val="002060"/>
                </a:solidFill>
              </a:rPr>
              <a:t>исчисление суммы налога производится с учетом коэффициента 2 по истечении 10 лет с даты государственной регистрации прав на данные земельные участки вплоть до государственной регистрации прав на построенные жилой дом или на любое помещение в указанном жилом </a:t>
            </a:r>
            <a:r>
              <a:rPr lang="ru-RU" sz="1600" b="1" dirty="0" smtClean="0">
                <a:solidFill>
                  <a:srgbClr val="002060"/>
                </a:solidFill>
              </a:rPr>
              <a:t>доме</a:t>
            </a:r>
            <a:endParaRPr lang="ru-RU" sz="1600" b="1" dirty="0" smtClean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4483" y="4221088"/>
            <a:ext cx="10911398" cy="23042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п. 16.2 ст. 396 НК РФ с 01.01.2026</a:t>
            </a:r>
          </a:p>
          <a:p>
            <a:pPr algn="ctr"/>
            <a:r>
              <a:rPr lang="ru-RU" sz="1700" b="1" dirty="0" smtClean="0">
                <a:solidFill>
                  <a:srgbClr val="E91120"/>
                </a:solidFill>
              </a:rPr>
              <a:t>за </a:t>
            </a:r>
            <a:r>
              <a:rPr lang="ru-RU" sz="1700" b="1" dirty="0">
                <a:solidFill>
                  <a:srgbClr val="E91120"/>
                </a:solidFill>
              </a:rPr>
              <a:t>налоговые периоды 2024 и 2025 </a:t>
            </a:r>
            <a:r>
              <a:rPr lang="ru-RU" sz="1700" b="1" dirty="0" smtClean="0">
                <a:solidFill>
                  <a:srgbClr val="E91120"/>
                </a:solidFill>
              </a:rPr>
              <a:t>годов</a:t>
            </a:r>
            <a:endParaRPr lang="ru-RU" sz="1700" b="1" dirty="0">
              <a:solidFill>
                <a:srgbClr val="E91120"/>
              </a:solidFill>
            </a:endParaRPr>
          </a:p>
          <a:p>
            <a:pPr algn="ctr"/>
            <a:endParaRPr lang="ru-RU" sz="17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в </a:t>
            </a:r>
            <a:r>
              <a:rPr lang="ru-RU" sz="1700" b="1" dirty="0">
                <a:solidFill>
                  <a:srgbClr val="002060"/>
                </a:solidFill>
              </a:rPr>
              <a:t>сроки, предусмотренные </a:t>
            </a:r>
            <a:r>
              <a:rPr lang="ru-RU" sz="1700" b="1" dirty="0" smtClean="0">
                <a:solidFill>
                  <a:srgbClr val="002060"/>
                </a:solidFill>
              </a:rPr>
              <a:t>п. п. 15 </a:t>
            </a:r>
            <a:r>
              <a:rPr lang="ru-RU" sz="1700" b="1" dirty="0">
                <a:solidFill>
                  <a:srgbClr val="002060"/>
                </a:solidFill>
              </a:rPr>
              <a:t>- 16.1 </a:t>
            </a:r>
            <a:r>
              <a:rPr lang="ru-RU" sz="1700" b="1" dirty="0" smtClean="0">
                <a:solidFill>
                  <a:srgbClr val="002060"/>
                </a:solidFill>
              </a:rPr>
              <a:t>ст. 396 НК РФ, </a:t>
            </a:r>
            <a:r>
              <a:rPr lang="ru-RU" sz="1700" b="1" dirty="0">
                <a:solidFill>
                  <a:srgbClr val="FF0000"/>
                </a:solidFill>
              </a:rPr>
              <a:t>не включается период</a:t>
            </a:r>
            <a:r>
              <a:rPr lang="ru-RU" sz="1700" b="1" dirty="0">
                <a:solidFill>
                  <a:srgbClr val="002060"/>
                </a:solidFill>
              </a:rPr>
              <a:t>, в течение которого в отношении земельного участка предоставлена налоговая льгота, предусмотренная </a:t>
            </a:r>
            <a:r>
              <a:rPr lang="ru-RU" sz="1700" b="1" dirty="0" smtClean="0">
                <a:solidFill>
                  <a:srgbClr val="002060"/>
                </a:solidFill>
              </a:rPr>
              <a:t>пп. 15 п. 1 ст. 395 </a:t>
            </a:r>
            <a:r>
              <a:rPr lang="ru-RU" sz="1700" b="1" dirty="0">
                <a:solidFill>
                  <a:srgbClr val="002060"/>
                </a:solidFill>
              </a:rPr>
              <a:t>НК РФ </a:t>
            </a:r>
            <a:r>
              <a:rPr lang="ru-RU" sz="1400" b="1" dirty="0">
                <a:solidFill>
                  <a:srgbClr val="002060"/>
                </a:solidFill>
              </a:rPr>
              <a:t>(введены режимы ЧП, ЧС или правовой режим контртеррористической </a:t>
            </a:r>
            <a:r>
              <a:rPr lang="ru-RU" sz="1400" b="1" dirty="0" smtClean="0">
                <a:solidFill>
                  <a:srgbClr val="002060"/>
                </a:solidFill>
              </a:rPr>
              <a:t>операции, временное отселение ...) </a:t>
            </a:r>
          </a:p>
        </p:txBody>
      </p:sp>
    </p:spTree>
    <p:extLst>
      <p:ext uri="{BB962C8B-B14F-4D97-AF65-F5344CB8AC3E}">
        <p14:creationId xmlns:p14="http://schemas.microsoft.com/office/powerpoint/2010/main" val="4107622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95108" y="332656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налог на имущество физических лиц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20" y="1268760"/>
            <a:ext cx="11181864" cy="540060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 01.01.2026 п. 2.1 ст. 403 НК РФ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установлен порядок определения налоговой </a:t>
            </a:r>
            <a:r>
              <a:rPr lang="ru-RU" sz="1400" b="1" dirty="0">
                <a:solidFill>
                  <a:srgbClr val="002060"/>
                </a:solidFill>
              </a:rPr>
              <a:t>базы </a:t>
            </a:r>
            <a:r>
              <a:rPr lang="ru-RU" sz="1400" b="1" dirty="0" smtClean="0">
                <a:solidFill>
                  <a:srgbClr val="002060"/>
                </a:solidFill>
              </a:rPr>
              <a:t>для объекта </a:t>
            </a:r>
            <a:r>
              <a:rPr lang="ru-RU" sz="1400" b="1" dirty="0">
                <a:solidFill>
                  <a:srgbClr val="002060"/>
                </a:solidFill>
              </a:rPr>
              <a:t>незавершенного строительства, находящегося в общей собственности, в случае, если его проектируемым назначением является многоквартирный дом </a:t>
            </a:r>
            <a:r>
              <a:rPr lang="ru-RU" sz="1400" b="1" dirty="0" smtClean="0">
                <a:solidFill>
                  <a:srgbClr val="002060"/>
                </a:solidFill>
              </a:rPr>
              <a:t>(</a:t>
            </a:r>
            <a:r>
              <a:rPr lang="ru-RU" sz="1400" b="1" dirty="0" err="1" smtClean="0">
                <a:solidFill>
                  <a:srgbClr val="002060"/>
                </a:solidFill>
              </a:rPr>
              <a:t>МКД</a:t>
            </a:r>
            <a:r>
              <a:rPr lang="ru-RU" sz="1400" b="1" dirty="0" smtClean="0">
                <a:solidFill>
                  <a:srgbClr val="002060"/>
                </a:solidFill>
              </a:rPr>
              <a:t>)  -</a:t>
            </a:r>
          </a:p>
          <a:p>
            <a:pPr algn="just"/>
            <a:endParaRPr lang="ru-RU" sz="1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- как </a:t>
            </a:r>
            <a:r>
              <a:rPr lang="ru-RU" sz="1400" b="1" dirty="0">
                <a:solidFill>
                  <a:srgbClr val="002060"/>
                </a:solidFill>
              </a:rPr>
              <a:t>часть кадастровой стоимости объекта незавершенного строительства, соответствующая площади помещений, исходя из которой определена доля налогоплательщика в праве общей собственности на такой объект незавершенного </a:t>
            </a:r>
            <a:r>
              <a:rPr lang="ru-RU" sz="1400" b="1" dirty="0" smtClean="0">
                <a:solidFill>
                  <a:srgbClr val="002060"/>
                </a:solidFill>
              </a:rPr>
              <a:t>строительства</a:t>
            </a:r>
          </a:p>
          <a:p>
            <a:pPr algn="just"/>
            <a:endParaRPr lang="ru-RU" sz="1400" b="1" dirty="0">
              <a:solidFill>
                <a:srgbClr val="002060"/>
              </a:solidFill>
            </a:endParaRPr>
          </a:p>
          <a:p>
            <a:pPr algn="just"/>
            <a:r>
              <a:rPr lang="ru-RU" sz="1400" b="1" dirty="0">
                <a:solidFill>
                  <a:srgbClr val="002060"/>
                </a:solidFill>
              </a:rPr>
              <a:t>налогоплательщик </a:t>
            </a:r>
            <a:r>
              <a:rPr lang="ru-RU" sz="1400" b="1" dirty="0">
                <a:solidFill>
                  <a:srgbClr val="FF0000"/>
                </a:solidFill>
              </a:rPr>
              <a:t>вправе представить </a:t>
            </a:r>
            <a:r>
              <a:rPr lang="ru-RU" sz="1400" b="1" dirty="0" smtClean="0">
                <a:solidFill>
                  <a:srgbClr val="002060"/>
                </a:solidFill>
              </a:rPr>
              <a:t>уведомление </a:t>
            </a:r>
            <a:r>
              <a:rPr lang="ru-RU" sz="1400" b="1" dirty="0">
                <a:solidFill>
                  <a:srgbClr val="002060"/>
                </a:solidFill>
              </a:rPr>
              <a:t>о площади помещений, исходя из которой определена его доля в праве общей собственности на объект незавершенного </a:t>
            </a:r>
            <a:r>
              <a:rPr lang="ru-RU" sz="1400" b="1" dirty="0" smtClean="0">
                <a:solidFill>
                  <a:srgbClr val="002060"/>
                </a:solidFill>
              </a:rPr>
              <a:t>строительства, </a:t>
            </a:r>
            <a:r>
              <a:rPr lang="ru-RU" sz="1400" b="1" dirty="0">
                <a:solidFill>
                  <a:srgbClr val="002060"/>
                </a:solidFill>
              </a:rPr>
              <a:t>с приложением предусмотренных законодательством </a:t>
            </a:r>
            <a:r>
              <a:rPr lang="ru-RU" sz="1400" b="1" dirty="0" smtClean="0">
                <a:solidFill>
                  <a:srgbClr val="002060"/>
                </a:solidFill>
              </a:rPr>
              <a:t>РФ </a:t>
            </a:r>
            <a:r>
              <a:rPr lang="ru-RU" sz="1400" b="1" dirty="0">
                <a:solidFill>
                  <a:srgbClr val="002060"/>
                </a:solidFill>
              </a:rPr>
              <a:t>документов, подтверждающих площадь указанных </a:t>
            </a:r>
            <a:r>
              <a:rPr lang="ru-RU" sz="1400" b="1" dirty="0" smtClean="0">
                <a:solidFill>
                  <a:srgbClr val="002060"/>
                </a:solidFill>
              </a:rPr>
              <a:t>помещений</a:t>
            </a:r>
          </a:p>
          <a:p>
            <a:pPr algn="just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Уведомление рассматривается налоговыми органами 30 дней.</a:t>
            </a: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при </a:t>
            </a:r>
            <a:r>
              <a:rPr lang="ru-RU" sz="1400" b="1" dirty="0">
                <a:solidFill>
                  <a:srgbClr val="002060"/>
                </a:solidFill>
              </a:rPr>
              <a:t>выявлении оснований, препятствующих определению </a:t>
            </a:r>
            <a:r>
              <a:rPr lang="ru-RU" sz="1400" b="1" dirty="0" err="1">
                <a:solidFill>
                  <a:srgbClr val="002060"/>
                </a:solidFill>
              </a:rPr>
              <a:t>НБ</a:t>
            </a:r>
            <a:r>
              <a:rPr lang="ru-RU" sz="1400" b="1" dirty="0">
                <a:solidFill>
                  <a:srgbClr val="002060"/>
                </a:solidFill>
              </a:rPr>
              <a:t>, налоговый орган информирует об этом </a:t>
            </a:r>
            <a:r>
              <a:rPr lang="ru-RU" sz="1400" b="1" dirty="0" smtClean="0">
                <a:solidFill>
                  <a:srgbClr val="002060"/>
                </a:solidFill>
              </a:rPr>
              <a:t>налогоплательщика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 </a:t>
            </a:r>
            <a:r>
              <a:rPr lang="ru-RU" sz="1400" b="1" dirty="0">
                <a:solidFill>
                  <a:srgbClr val="002060"/>
                </a:solidFill>
              </a:rPr>
              <a:t>случае, если налогоплательщик уведомление, то определение </a:t>
            </a:r>
            <a:r>
              <a:rPr lang="ru-RU" sz="1400" b="1" dirty="0" err="1" smtClean="0">
                <a:solidFill>
                  <a:srgbClr val="002060"/>
                </a:solidFill>
              </a:rPr>
              <a:t>НБ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осуществляется на основании сведений, полученных в соответствии с НК РФ и другими федеральными законами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9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66709" y="337766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налог на имущество физических лиц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076" y="1268760"/>
            <a:ext cx="11134463" cy="540060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 01.01.2026 пп. 2.1 п. 2 ст. 406 НК РФ «Налоговые ставки»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Введено дополнение ставки «2,5 процента в отношении объектов налогообложения, кадастровая стоимость каждого из которых превышает 300 миллионов рублей</a:t>
            </a:r>
            <a:r>
              <a:rPr lang="ru-RU" sz="1400" b="1" dirty="0">
                <a:solidFill>
                  <a:srgbClr val="E91120"/>
                </a:solidFill>
              </a:rPr>
              <a:t>, за исключением объектов незавершенного строительства, проектируемым назначением которых является многоквартирный </a:t>
            </a:r>
            <a:r>
              <a:rPr lang="ru-RU" sz="1400" b="1" dirty="0" smtClean="0">
                <a:solidFill>
                  <a:srgbClr val="E91120"/>
                </a:solidFill>
              </a:rPr>
              <a:t>дом»</a:t>
            </a:r>
          </a:p>
          <a:p>
            <a:pPr algn="ctr"/>
            <a:endParaRPr lang="ru-RU" sz="1400" b="1" dirty="0">
              <a:solidFill>
                <a:srgbClr val="E91120"/>
              </a:solidFill>
            </a:endParaRPr>
          </a:p>
          <a:p>
            <a:r>
              <a:rPr lang="ru-RU" sz="1400" b="1" dirty="0">
                <a:solidFill>
                  <a:srgbClr val="002060"/>
                </a:solidFill>
              </a:rPr>
              <a:t>пп. 16 п. </a:t>
            </a:r>
            <a:r>
              <a:rPr lang="ru-RU" sz="1400" b="1" dirty="0" smtClean="0">
                <a:solidFill>
                  <a:srgbClr val="002060"/>
                </a:solidFill>
              </a:rPr>
              <a:t>1 ст</a:t>
            </a:r>
            <a:r>
              <a:rPr lang="ru-RU" sz="1400" b="1" dirty="0">
                <a:solidFill>
                  <a:srgbClr val="002060"/>
                </a:solidFill>
              </a:rPr>
              <a:t>. 407 НК РФ введены налоговые льготы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rgbClr val="E91120"/>
                </a:solidFill>
              </a:rPr>
              <a:t>за </a:t>
            </a:r>
            <a:r>
              <a:rPr lang="ru-RU" sz="1400" b="1" dirty="0">
                <a:solidFill>
                  <a:srgbClr val="E91120"/>
                </a:solidFill>
              </a:rPr>
              <a:t>налоговые периоды 2024 и 2025 </a:t>
            </a:r>
            <a:r>
              <a:rPr lang="ru-RU" sz="1400" b="1" dirty="0" smtClean="0">
                <a:solidFill>
                  <a:srgbClr val="E91120"/>
                </a:solidFill>
              </a:rPr>
              <a:t>годов</a:t>
            </a:r>
            <a:endParaRPr lang="ru-RU" sz="1400" b="1" dirty="0">
              <a:solidFill>
                <a:srgbClr val="E91120"/>
              </a:solidFill>
            </a:endParaRPr>
          </a:p>
          <a:p>
            <a:pPr algn="ctr"/>
            <a:endParaRPr lang="ru-RU" sz="1400" b="1" dirty="0">
              <a:solidFill>
                <a:srgbClr val="E9112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для физических лиц </a:t>
            </a:r>
            <a:r>
              <a:rPr lang="ru-RU" sz="1400" b="1" dirty="0">
                <a:solidFill>
                  <a:srgbClr val="002060"/>
                </a:solidFill>
              </a:rPr>
              <a:t>- в отношении объектов налогообложения, расположенных на территории, на которой в соответствии с законодательством </a:t>
            </a:r>
            <a:r>
              <a:rPr lang="ru-RU" sz="1400" b="1" dirty="0" smtClean="0">
                <a:solidFill>
                  <a:srgbClr val="002060"/>
                </a:solidFill>
              </a:rPr>
              <a:t>РФ </a:t>
            </a:r>
            <a:r>
              <a:rPr lang="ru-RU" sz="1400" b="1" dirty="0">
                <a:solidFill>
                  <a:srgbClr val="002060"/>
                </a:solidFill>
              </a:rPr>
              <a:t>введены режимы </a:t>
            </a:r>
            <a:r>
              <a:rPr lang="ru-RU" sz="1400" b="1" dirty="0" smtClean="0">
                <a:solidFill>
                  <a:srgbClr val="002060"/>
                </a:solidFill>
              </a:rPr>
              <a:t>ЧП, ЧС </a:t>
            </a:r>
            <a:r>
              <a:rPr lang="ru-RU" sz="1400" b="1" dirty="0">
                <a:solidFill>
                  <a:srgbClr val="002060"/>
                </a:solidFill>
              </a:rPr>
              <a:t>или правовой режим контртеррористической операции и в отношении жителей которой принято решение о временном отселении (эвакуации), - за весь налоговый период, в котором действовал соответствующий </a:t>
            </a:r>
            <a:r>
              <a:rPr lang="ru-RU" sz="1400" b="1" dirty="0" smtClean="0">
                <a:solidFill>
                  <a:srgbClr val="002060"/>
                </a:solidFill>
              </a:rPr>
              <a:t>режим</a:t>
            </a: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налоговая льгота предоставляется </a:t>
            </a:r>
            <a:r>
              <a:rPr lang="ru-RU" sz="1400" b="1" dirty="0">
                <a:solidFill>
                  <a:srgbClr val="002060"/>
                </a:solidFill>
              </a:rPr>
              <a:t>в размере подлежащей уплате налогоплательщиком суммы налога в отношении всех объектов налогообложения, находящихся в собственности </a:t>
            </a:r>
            <a:r>
              <a:rPr lang="ru-RU" sz="1400" b="1" dirty="0" smtClean="0">
                <a:solidFill>
                  <a:srgbClr val="002060"/>
                </a:solidFill>
              </a:rPr>
              <a:t>налогоплательщика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722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003EE3-9E30-8D49-B07B-3B5CBDE8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98470" y="446947"/>
            <a:ext cx="7992888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Федеральный закон от 28.11.2025 № 425-ФЗ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налог на имущество физических лиц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620" y="1268760"/>
            <a:ext cx="11181864" cy="5400600"/>
          </a:xfrm>
          <a:prstGeom prst="roundRect">
            <a:avLst>
              <a:gd name="adj" fmla="val 1977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внесены правки за </a:t>
            </a:r>
            <a:r>
              <a:rPr lang="ru-RU" sz="1600" b="1" dirty="0">
                <a:solidFill>
                  <a:srgbClr val="002060"/>
                </a:solidFill>
              </a:rPr>
              <a:t>налоговые периоды 2022 - 2025 годов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пп. 7 п. 1 ст. 407 НК РФ </a:t>
            </a:r>
            <a:r>
              <a:rPr lang="ru-RU" sz="1600" b="1" dirty="0">
                <a:solidFill>
                  <a:srgbClr val="002060"/>
                </a:solidFill>
              </a:rPr>
              <a:t>военнослужащие, </a:t>
            </a:r>
            <a:r>
              <a:rPr lang="ru-RU" sz="1600" b="1" dirty="0">
                <a:solidFill>
                  <a:srgbClr val="FF0000"/>
                </a:solidFill>
              </a:rPr>
              <a:t>за исключением военнослужащих, указанных в подпунктах 9.1 - 9.3 настоящего </a:t>
            </a:r>
            <a:r>
              <a:rPr lang="ru-RU" sz="1600" b="1" dirty="0" smtClean="0">
                <a:solidFill>
                  <a:srgbClr val="FF0000"/>
                </a:solidFill>
              </a:rPr>
              <a:t>пункта</a:t>
            </a:r>
            <a:r>
              <a:rPr lang="ru-RU" sz="1600" b="1" dirty="0" smtClean="0">
                <a:solidFill>
                  <a:srgbClr val="002060"/>
                </a:solidFill>
              </a:rPr>
              <a:t>, </a:t>
            </a:r>
            <a:r>
              <a:rPr lang="ru-RU" sz="1600" b="1" dirty="0">
                <a:solidFill>
                  <a:srgbClr val="002060"/>
                </a:solidFill>
              </a:rPr>
              <a:t>а также граждане, уволенные с военной службы по достижении предельного возраста пребывания на военной службе, состоянию здоровья или в связи с </a:t>
            </a:r>
            <a:r>
              <a:rPr lang="ru-RU" sz="1600" b="1" dirty="0" smtClean="0">
                <a:solidFill>
                  <a:srgbClr val="002060"/>
                </a:solidFill>
              </a:rPr>
              <a:t>оргштатными </a:t>
            </a:r>
            <a:r>
              <a:rPr lang="ru-RU" sz="1600" b="1" dirty="0">
                <a:solidFill>
                  <a:srgbClr val="002060"/>
                </a:solidFill>
              </a:rPr>
              <a:t>мероприятиями, имеющие общую продолжительность военной службы 20 лет и </a:t>
            </a:r>
            <a:r>
              <a:rPr lang="ru-RU" sz="1600" b="1" dirty="0" smtClean="0">
                <a:solidFill>
                  <a:srgbClr val="002060"/>
                </a:solidFill>
              </a:rPr>
              <a:t>более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пп. 9.1 п. 1  ст. </a:t>
            </a:r>
            <a:r>
              <a:rPr lang="ru-RU" sz="1600" b="1" dirty="0">
                <a:solidFill>
                  <a:srgbClr val="002060"/>
                </a:solidFill>
              </a:rPr>
              <a:t>407 НК </a:t>
            </a:r>
            <a:r>
              <a:rPr lang="ru-RU" sz="1600" b="1" dirty="0" smtClean="0">
                <a:solidFill>
                  <a:srgbClr val="002060"/>
                </a:solidFill>
              </a:rPr>
              <a:t>РФ </a:t>
            </a:r>
            <a:r>
              <a:rPr lang="ru-RU" sz="1600" b="1" dirty="0" smtClean="0">
                <a:solidFill>
                  <a:srgbClr val="FF0000"/>
                </a:solidFill>
              </a:rPr>
              <a:t>военнослужащие, а также </a:t>
            </a:r>
            <a:r>
              <a:rPr lang="ru-RU" sz="1600" b="1" dirty="0" smtClean="0">
                <a:solidFill>
                  <a:srgbClr val="002060"/>
                </a:solidFill>
              </a:rPr>
              <a:t>граждане</a:t>
            </a:r>
            <a:r>
              <a:rPr lang="ru-RU" sz="1600" b="1" dirty="0">
                <a:solidFill>
                  <a:srgbClr val="002060"/>
                </a:solidFill>
              </a:rPr>
              <a:t>, заключившие контракт о пребывании в добровольческом </a:t>
            </a:r>
            <a:r>
              <a:rPr lang="ru-RU" sz="1600" b="1" dirty="0" smtClean="0">
                <a:solidFill>
                  <a:srgbClr val="002060"/>
                </a:solidFill>
              </a:rPr>
              <a:t>формировании…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пп. </a:t>
            </a:r>
            <a:r>
              <a:rPr lang="ru-RU" sz="1600" b="1" dirty="0" smtClean="0">
                <a:solidFill>
                  <a:srgbClr val="002060"/>
                </a:solidFill>
              </a:rPr>
              <a:t>9.2 п. 1 ст</a:t>
            </a:r>
            <a:r>
              <a:rPr lang="ru-RU" sz="1600" b="1" dirty="0">
                <a:solidFill>
                  <a:srgbClr val="002060"/>
                </a:solidFill>
              </a:rPr>
              <a:t>. 407 НК РФ </a:t>
            </a:r>
            <a:r>
              <a:rPr lang="ru-RU" sz="1600" b="1" dirty="0" smtClean="0">
                <a:solidFill>
                  <a:srgbClr val="002060"/>
                </a:solidFill>
              </a:rPr>
              <a:t>«лица</a:t>
            </a:r>
            <a:r>
              <a:rPr lang="ru-RU" sz="1600" b="1" dirty="0">
                <a:solidFill>
                  <a:srgbClr val="002060"/>
                </a:solidFill>
              </a:rPr>
              <a:t>, выполняющие (выполнявшие) возложенные на них задачи на </a:t>
            </a:r>
            <a:r>
              <a:rPr lang="ru-RU" sz="1600" b="1" dirty="0" smtClean="0">
                <a:solidFill>
                  <a:srgbClr val="002060"/>
                </a:solidFill>
              </a:rPr>
              <a:t>территориях…» </a:t>
            </a:r>
            <a:r>
              <a:rPr lang="ru-RU" sz="1600" b="1" dirty="0">
                <a:solidFill>
                  <a:srgbClr val="002060"/>
                </a:solidFill>
              </a:rPr>
              <a:t>дополнен </a:t>
            </a:r>
            <a:r>
              <a:rPr lang="ru-RU" sz="1600" b="1" dirty="0">
                <a:solidFill>
                  <a:srgbClr val="FF0000"/>
                </a:solidFill>
              </a:rPr>
              <a:t>«военнослужащие спасательных воинских формирований федерального органа исполнительной власти, уполномоченного на решение задач в области гражданской </a:t>
            </a:r>
            <a:r>
              <a:rPr lang="ru-RU" sz="1600" b="1" dirty="0" smtClean="0">
                <a:solidFill>
                  <a:srgbClr val="FF0000"/>
                </a:solidFill>
              </a:rPr>
              <a:t>обороны»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пп. </a:t>
            </a:r>
            <a:r>
              <a:rPr lang="ru-RU" sz="1600" b="1" dirty="0" smtClean="0">
                <a:solidFill>
                  <a:srgbClr val="002060"/>
                </a:solidFill>
              </a:rPr>
              <a:t>9.3 п. 1 ст</a:t>
            </a:r>
            <a:r>
              <a:rPr lang="ru-RU" sz="1600" b="1" dirty="0">
                <a:solidFill>
                  <a:srgbClr val="002060"/>
                </a:solidFill>
              </a:rPr>
              <a:t>. 407 НК РФ </a:t>
            </a:r>
            <a:r>
              <a:rPr lang="ru-RU" sz="1600" b="1" dirty="0">
                <a:solidFill>
                  <a:srgbClr val="FF0000"/>
                </a:solidFill>
              </a:rPr>
              <a:t>военнослужащие органов федеральной службы безопасности, войск национальной гвардии Российской Федерации</a:t>
            </a:r>
            <a:r>
              <a:rPr lang="ru-RU" sz="1600" b="1" dirty="0" smtClean="0">
                <a:solidFill>
                  <a:srgbClr val="002060"/>
                </a:solidFill>
              </a:rPr>
              <a:t>, лица</a:t>
            </a:r>
            <a:r>
              <a:rPr lang="ru-RU" sz="1600" b="1" dirty="0">
                <a:solidFill>
                  <a:srgbClr val="002060"/>
                </a:solidFill>
              </a:rPr>
              <a:t>, проходящие службу в </a:t>
            </a:r>
            <a:r>
              <a:rPr lang="ru-RU" sz="1600" b="1" dirty="0" smtClean="0">
                <a:solidFill>
                  <a:srgbClr val="002060"/>
                </a:solidFill>
              </a:rPr>
              <a:t>войсках…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абзацы </a:t>
            </a:r>
            <a:r>
              <a:rPr lang="ru-RU" sz="1600" b="1" dirty="0" smtClean="0">
                <a:solidFill>
                  <a:srgbClr val="002060"/>
                </a:solidFill>
              </a:rPr>
              <a:t>4-7 пп. 9.4 п. 1 ст. 407 НК РФ - признать </a:t>
            </a:r>
            <a:r>
              <a:rPr lang="ru-RU" sz="1600" b="1" dirty="0">
                <a:solidFill>
                  <a:srgbClr val="002060"/>
                </a:solidFill>
              </a:rPr>
              <a:t>утратившими </a:t>
            </a:r>
            <a:r>
              <a:rPr lang="ru-RU" sz="1600" b="1" dirty="0" smtClean="0">
                <a:solidFill>
                  <a:srgbClr val="002060"/>
                </a:solidFill>
              </a:rPr>
              <a:t>силу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45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1997</Words>
  <Application>Microsoft Office PowerPoint</Application>
  <PresentationFormat>Произвольный</PresentationFormat>
  <Paragraphs>162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ИЗМЕНЕНИЯ В НАЛОГООБЛОЖЕНИИ ИМУЩЕСТВА  начальник отдела налогообложения имущества  УФНС России по Ставропольскому краю С.В. Кравцов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Федеральный закон от 28.11.2025 № 425-ФЗ налогоплательщики-организации </vt:lpstr>
      <vt:lpstr>Федеральный закон от 28.11.2025 № 425-ФЗ налогоплательщики-организации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Кравцов Сергей Владимирович</cp:lastModifiedBy>
  <cp:revision>18</cp:revision>
  <dcterms:created xsi:type="dcterms:W3CDTF">2025-05-13T09:24:29Z</dcterms:created>
  <dcterms:modified xsi:type="dcterms:W3CDTF">2025-12-08T06:01:31Z</dcterms:modified>
</cp:coreProperties>
</file>