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66" r:id="rId2"/>
    <p:sldId id="268" r:id="rId3"/>
  </p:sldIdLst>
  <p:sldSz cx="6858000" cy="9906000" type="A4"/>
  <p:notesSz cx="6797675" cy="9928225"/>
  <p:embeddedFontLst>
    <p:embeddedFont>
      <p:font typeface="Calibri" pitchFamily="34" charset="0"/>
      <p:regular r:id="rId4"/>
      <p:bold r:id="rId5"/>
      <p:italic r:id="rId6"/>
      <p:boldItalic r:id="rId7"/>
    </p:embeddedFont>
    <p:embeddedFont>
      <p:font typeface="Golos Text" charset="0"/>
      <p:regular r:id="rId8"/>
      <p:bold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06" autoAdjust="0"/>
    <p:restoredTop sz="94660"/>
  </p:normalViewPr>
  <p:slideViewPr>
    <p:cSldViewPr snapToGrid="0">
      <p:cViewPr varScale="1">
        <p:scale>
          <a:sx n="81" d="100"/>
          <a:sy n="81" d="100"/>
        </p:scale>
        <p:origin x="-3330" y="-9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viewProps" Target="viewProps.xml"/><Relationship Id="rId5" Type="http://schemas.openxmlformats.org/officeDocument/2006/relationships/font" Target="fonts/font2.fntdata"/><Relationship Id="rId10" Type="http://schemas.openxmlformats.org/officeDocument/2006/relationships/presProps" Target="presProps.xml"/><Relationship Id="rId4" Type="http://schemas.openxmlformats.org/officeDocument/2006/relationships/font" Target="fonts/font1.fntdata"/><Relationship Id="rId9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9235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595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1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85" userDrawn="1">
          <p15:clr>
            <a:srgbClr val="F26B43"/>
          </p15:clr>
        </p15:guide>
        <p15:guide id="2" pos="346" userDrawn="1">
          <p15:clr>
            <a:srgbClr val="F26B43"/>
          </p15:clr>
        </p15:guide>
        <p15:guide id="3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9">
            <a:extLst>
              <a:ext uri="{FF2B5EF4-FFF2-40B4-BE49-F238E27FC236}">
                <a16:creationId xmlns="" xmlns:a16="http://schemas.microsoft.com/office/drawing/2014/main" id="{F9108589-8EBB-F406-5CC0-7CD4AB082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275" y="8931200"/>
            <a:ext cx="1728192" cy="5505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90E82C3-FF2C-0BE4-D24C-BAED266B1A9C}"/>
              </a:ext>
            </a:extLst>
          </p:cNvPr>
          <p:cNvSpPr txBox="1"/>
          <p:nvPr/>
        </p:nvSpPr>
        <p:spPr>
          <a:xfrm>
            <a:off x="4471746" y="9047143"/>
            <a:ext cx="1836979" cy="318630"/>
          </a:xfrm>
          <a:prstGeom prst="roundRect">
            <a:avLst>
              <a:gd name="adj" fmla="val 50000"/>
            </a:avLst>
          </a:prstGeom>
          <a:solidFill>
            <a:srgbClr val="00B0F0"/>
          </a:solidFill>
        </p:spPr>
        <p:txBody>
          <a:bodyPr wrap="square" lIns="72000" tIns="36000" rIns="72000" bIns="36000" rtlCol="0" anchor="ctr" anchorCtr="0">
            <a:spAutoFit/>
          </a:bodyPr>
          <a:lstStyle/>
          <a:p>
            <a:pPr algn="ctr" defTabSz="1760969">
              <a:defRPr/>
            </a:pPr>
            <a:r>
              <a:rPr lang="en-US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WWW.NALOG.GOV.RU</a:t>
            </a:r>
            <a:endParaRPr lang="ru-RU" sz="1000" dirty="0">
              <a:solidFill>
                <a:schemeClr val="bg1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08FB865-D0F6-5275-10D3-1C9E0F4BC0D1}"/>
              </a:ext>
            </a:extLst>
          </p:cNvPr>
          <p:cNvSpPr txBox="1"/>
          <p:nvPr/>
        </p:nvSpPr>
        <p:spPr>
          <a:xfrm>
            <a:off x="552004" y="515131"/>
            <a:ext cx="6105273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/>
              <a:t>У</a:t>
            </a:r>
            <a:r>
              <a:rPr lang="ru-RU" sz="2000" b="1" dirty="0" smtClean="0"/>
              <a:t>ведомления </a:t>
            </a:r>
            <a:r>
              <a:rPr lang="ru-RU" sz="2000" b="1" dirty="0"/>
              <a:t>об исчисленных </a:t>
            </a:r>
            <a:r>
              <a:rPr lang="ru-RU" sz="2000" b="1" dirty="0" smtClean="0"/>
              <a:t>суммах. Что нужно знать?</a:t>
            </a:r>
            <a:endParaRPr lang="ru-RU" sz="2000" dirty="0">
              <a:solidFill>
                <a:schemeClr val="tx1">
                  <a:lumMod val="7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Roboto" panose="02000000000000000000" pitchFamily="2" charset="0"/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="" xmlns:a16="http://schemas.microsoft.com/office/drawing/2014/main" id="{95A82E79-30DA-4162-7DA4-A4C021CD3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30185"/>
              </p:ext>
            </p:extLst>
          </p:nvPr>
        </p:nvGraphicFramePr>
        <p:xfrm>
          <a:off x="552006" y="1434226"/>
          <a:ext cx="5987826" cy="757202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444767">
                  <a:extLst>
                    <a:ext uri="{9D8B030D-6E8A-4147-A177-3AD203B41FA5}">
                      <a16:colId xmlns="" xmlns:a16="http://schemas.microsoft.com/office/drawing/2014/main" val="2605614683"/>
                    </a:ext>
                  </a:extLst>
                </a:gridCol>
                <a:gridCol w="3543059">
                  <a:extLst>
                    <a:ext uri="{9D8B030D-6E8A-4147-A177-3AD203B41FA5}">
                      <a16:colId xmlns="" xmlns:a16="http://schemas.microsoft.com/office/drawing/2014/main" val="3360677564"/>
                    </a:ext>
                  </a:extLst>
                </a:gridCol>
              </a:tblGrid>
              <a:tr h="232349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7392177"/>
                  </a:ext>
                </a:extLst>
              </a:tr>
              <a:tr h="1622191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31 декабря 2023 </a:t>
                      </a:r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заканчивается переходный период, связанный с внедрением ЕНС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Clr>
                          <a:srgbClr val="C00000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уплата авансовых платежей, вместо подачи уведомлений</a:t>
                      </a:r>
                    </a:p>
                    <a:p>
                      <a:endParaRPr lang="ru-RU" sz="1200" b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п. 12 ст. 4 Федерального закона от 14.07.2022 № 263-ФЗ</a:t>
                      </a:r>
                    </a:p>
                    <a:p>
                      <a:endParaRPr lang="ru-RU" sz="10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buClr>
                          <a:srgbClr val="C00000"/>
                        </a:buClr>
                        <a:buFont typeface="Wingdings" panose="05000000000000000000" pitchFamily="2" charset="2"/>
                        <a:buChar char="Ø"/>
                        <a:tabLst>
                          <a:tab pos="4870450" algn="l"/>
                          <a:tab pos="6860540" algn="l"/>
                          <a:tab pos="7687309" algn="l"/>
                        </a:tabLst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пени за ошибки в уведомлениях не начисляются если на ЕНС достаточно средств для погашения обязанности по уплате налогов. </a:t>
                      </a:r>
                    </a:p>
                    <a:p>
                      <a:endParaRPr lang="ru-RU" sz="1000" b="1" dirty="0" smtClean="0">
                        <a:solidFill>
                          <a:schemeClr val="tx1">
                            <a:lumMod val="75000"/>
                          </a:schemeClr>
                        </a:solidFill>
                        <a:latin typeface="Roboto" panose="020B0604020202020204" pitchFamily="2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0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Постановление Правительства Российской Федерации от 29.03.2023 № 500 </a:t>
                      </a: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85106732"/>
                  </a:ext>
                </a:extLst>
              </a:tr>
              <a:tr h="734629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 1 января 2024 года </a:t>
                      </a:r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можно представлять </a:t>
                      </a:r>
                      <a:r>
                        <a:rPr lang="ru-RU" sz="1200" b="1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ТОЛЬКО </a:t>
                      </a:r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уведомление об исчисленных налогах</a:t>
                      </a:r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Уведомление подается по форме, утверждённой приказом ФНС России от 02.11.2022 № ЕД -7-8-/1047@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Достаточно одного уведомления по всем авансам, причем, можно оформить одно уведомление сразу на несколько периодов.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Для исключения ошибок, введены контрольные соотношения</a:t>
                      </a:r>
                    </a:p>
                    <a:p>
                      <a:pPr marL="171450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Автозаполнение в учетных (бухгалтерских) системах и Личном кабинете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Для ИП предусмотрено использование неквалифицированной электронной подписи, при отправке из Личного кабинета</a:t>
                      </a:r>
                    </a:p>
                    <a:p>
                      <a:pPr marL="0" indent="0">
                        <a:spcAft>
                          <a:spcPts val="600"/>
                        </a:spcAft>
                        <a:buSzPct val="50000"/>
                        <a:buFontTx/>
                        <a:buNone/>
                      </a:pPr>
                      <a:endParaRPr lang="ru-RU" sz="1000" b="0" kern="1200" dirty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67250718"/>
                  </a:ext>
                </a:extLst>
              </a:tr>
              <a:tr h="1538634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По каким налогам представлять Уведомление?</a:t>
                      </a:r>
                      <a:endParaRPr lang="ru-RU" sz="1000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ct val="50000"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Юридические лица и индивидуальные предприниматели подают уведомление: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по НДФЛ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страховым взносам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имущественным налогам </a:t>
                      </a:r>
                      <a:r>
                        <a:rPr lang="ru-RU" sz="1200" b="0" kern="12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юрлиц</a:t>
                      </a:r>
                      <a:endParaRPr lang="ru-RU" sz="12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endParaRP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упрощённой системе налогообложения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ЕСХН</a:t>
                      </a: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82035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607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9">
            <a:extLst>
              <a:ext uri="{FF2B5EF4-FFF2-40B4-BE49-F238E27FC236}">
                <a16:creationId xmlns="" xmlns:a16="http://schemas.microsoft.com/office/drawing/2014/main" id="{F9108589-8EBB-F406-5CC0-7CD4AB082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275" y="8931200"/>
            <a:ext cx="1728192" cy="5505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90E82C3-FF2C-0BE4-D24C-BAED266B1A9C}"/>
              </a:ext>
            </a:extLst>
          </p:cNvPr>
          <p:cNvSpPr txBox="1"/>
          <p:nvPr/>
        </p:nvSpPr>
        <p:spPr>
          <a:xfrm>
            <a:off x="4471746" y="9047143"/>
            <a:ext cx="1836979" cy="318630"/>
          </a:xfrm>
          <a:prstGeom prst="roundRect">
            <a:avLst>
              <a:gd name="adj" fmla="val 50000"/>
            </a:avLst>
          </a:prstGeom>
          <a:solidFill>
            <a:srgbClr val="00B0F0"/>
          </a:solidFill>
        </p:spPr>
        <p:txBody>
          <a:bodyPr wrap="square" lIns="72000" tIns="36000" rIns="72000" bIns="36000" rtlCol="0" anchor="ctr" anchorCtr="0">
            <a:spAutoFit/>
          </a:bodyPr>
          <a:lstStyle/>
          <a:p>
            <a:pPr algn="ctr" defTabSz="1760969">
              <a:defRPr/>
            </a:pPr>
            <a:r>
              <a:rPr lang="en-US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WWW.NALOG.GOV.RU</a:t>
            </a:r>
            <a:endParaRPr lang="ru-RU" sz="1000" dirty="0">
              <a:solidFill>
                <a:schemeClr val="bg1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08FB865-D0F6-5275-10D3-1C9E0F4BC0D1}"/>
              </a:ext>
            </a:extLst>
          </p:cNvPr>
          <p:cNvSpPr txBox="1"/>
          <p:nvPr/>
        </p:nvSpPr>
        <p:spPr>
          <a:xfrm>
            <a:off x="552004" y="515131"/>
            <a:ext cx="6105273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/>
              <a:t>Уведомления об исчисленных суммах. Что нужно знать?</a:t>
            </a:r>
            <a:endParaRPr lang="ru-RU" sz="2000" dirty="0">
              <a:solidFill>
                <a:schemeClr val="tx1">
                  <a:lumMod val="7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Roboto" panose="02000000000000000000" pitchFamily="2" charset="0"/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="" xmlns:a16="http://schemas.microsoft.com/office/drawing/2014/main" id="{95A82E79-30DA-4162-7DA4-A4C021CD3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721883"/>
              </p:ext>
            </p:extLst>
          </p:nvPr>
        </p:nvGraphicFramePr>
        <p:xfrm>
          <a:off x="552006" y="1434226"/>
          <a:ext cx="5987826" cy="4865783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444767">
                  <a:extLst>
                    <a:ext uri="{9D8B030D-6E8A-4147-A177-3AD203B41FA5}">
                      <a16:colId xmlns="" xmlns:a16="http://schemas.microsoft.com/office/drawing/2014/main" val="2605614683"/>
                    </a:ext>
                  </a:extLst>
                </a:gridCol>
                <a:gridCol w="3543059">
                  <a:extLst>
                    <a:ext uri="{9D8B030D-6E8A-4147-A177-3AD203B41FA5}">
                      <a16:colId xmlns="" xmlns:a16="http://schemas.microsoft.com/office/drawing/2014/main" val="3360677564"/>
                    </a:ext>
                  </a:extLst>
                </a:gridCol>
              </a:tblGrid>
              <a:tr h="232349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7392177"/>
                  </a:ext>
                </a:extLst>
              </a:tr>
              <a:tr h="1622191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В какие сроки подавать уведомление?</a:t>
                      </a:r>
                    </a:p>
                    <a:p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не позднее 25 числа месяца</a:t>
                      </a: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, в котором установлен срок уплаты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В декабре 2023 уведомление по НДФЛ представляется </a:t>
                      </a:r>
                      <a:r>
                        <a:rPr lang="ru-RU" sz="12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дважды</a:t>
                      </a: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:</a:t>
                      </a:r>
                    </a:p>
                    <a:p>
                      <a:pPr marL="171450" indent="-171450" algn="l" defTabSz="685800" rtl="0" eaLnBrk="1" latinLnBrk="0" hangingPunct="1"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</a:pPr>
                      <a:r>
                        <a:rPr lang="ru-RU" sz="12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не позднее 25 декабря 2023 года</a:t>
                      </a:r>
                      <a:r>
                        <a:rPr lang="ru-RU" sz="1200" b="1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  </a:t>
                      </a:r>
                    </a:p>
                    <a:p>
                      <a:pPr marL="0" indent="0" algn="l" defTabSz="685800" rtl="0" eaLnBrk="1" latinLnBrk="0" hangingPunct="1"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ru-RU" sz="10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    отчетный</a:t>
                      </a:r>
                      <a:r>
                        <a:rPr lang="ru-RU" sz="1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период </a:t>
                      </a:r>
                      <a:r>
                        <a:rPr lang="ru-RU" sz="10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23 ноября–22 декабря 2023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endParaRPr lang="ru-RU" sz="1000" b="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не позднее 29 декабря 2023 года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ru-RU" sz="1000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отчетный период 23–31 декабря 2023</a:t>
                      </a:r>
                    </a:p>
                    <a:p>
                      <a:pPr algn="ctr"/>
                      <a:endParaRPr lang="ru-RU" sz="1000" dirty="0" smtClean="0">
                        <a:solidFill>
                          <a:schemeClr val="tx1">
                            <a:lumMod val="75000"/>
                          </a:schemeClr>
                        </a:solidFill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85106732"/>
                  </a:ext>
                </a:extLst>
              </a:tr>
              <a:tr h="734629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pc="-13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Можно подать уведомление с отрицательными значениями?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ct val="50000"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Да. Такое уведомление может быть подано </a:t>
                      </a:r>
                      <a:r>
                        <a:rPr lang="ru-RU" sz="12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по УСН и НДФЛ по доходам от предпринимательской деятельности </a:t>
                      </a: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за полугодие и девять месяцев к их уменьшению.</a:t>
                      </a: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67250718"/>
                  </a:ext>
                </a:extLst>
              </a:tr>
              <a:tr h="153863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pc="-13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Как</a:t>
                      </a:r>
                      <a:r>
                        <a:rPr lang="ru-RU" sz="1200" b="1" spc="-13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исправить ошибку в</a:t>
                      </a:r>
                      <a:r>
                        <a:rPr lang="ru-RU" sz="1200" b="1" spc="-13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уведомлении? </a:t>
                      </a:r>
                      <a:endParaRPr lang="ru-RU" sz="1200" b="1" kern="1200" spc="-13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Подать новое уведомление: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«обнулить» старое уведомление (повторить реквизиты, а в сумме указать «0») и подать новое с верными реквизитами. </a:t>
                      </a:r>
                    </a:p>
                    <a:p>
                      <a:pPr marL="171450" marR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если ошибка в сумме повторите реквизиты, а в сумме указать верное значение</a:t>
                      </a: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82035818"/>
                  </a:ext>
                </a:extLst>
              </a:tr>
            </a:tbl>
          </a:graphicData>
        </a:graphic>
      </p:graphicFrame>
      <p:grpSp>
        <p:nvGrpSpPr>
          <p:cNvPr id="28" name="Group 75"/>
          <p:cNvGrpSpPr>
            <a:grpSpLocks/>
          </p:cNvGrpSpPr>
          <p:nvPr/>
        </p:nvGrpSpPr>
        <p:grpSpPr>
          <a:xfrm>
            <a:off x="469991" y="7178762"/>
            <a:ext cx="1807476" cy="1543892"/>
            <a:chOff x="0" y="0"/>
            <a:chExt cx="2016125" cy="1889760"/>
          </a:xfrm>
        </p:grpSpPr>
        <p:sp>
          <p:nvSpPr>
            <p:cNvPr id="29" name="Graphic 76"/>
            <p:cNvSpPr/>
            <p:nvPr/>
          </p:nvSpPr>
          <p:spPr>
            <a:xfrm>
              <a:off x="0" y="0"/>
              <a:ext cx="2016125" cy="1889760"/>
            </a:xfrm>
            <a:custGeom>
              <a:avLst/>
              <a:gdLst/>
              <a:ahLst/>
              <a:cxnLst/>
              <a:rect l="l" t="t" r="r" b="b"/>
              <a:pathLst>
                <a:path w="2016125" h="1889760">
                  <a:moveTo>
                    <a:pt x="1944001" y="0"/>
                  </a:moveTo>
                  <a:lnTo>
                    <a:pt x="71996" y="0"/>
                  </a:lnTo>
                  <a:lnTo>
                    <a:pt x="43971" y="5657"/>
                  </a:lnTo>
                  <a:lnTo>
                    <a:pt x="21086" y="21086"/>
                  </a:lnTo>
                  <a:lnTo>
                    <a:pt x="5657" y="43971"/>
                  </a:lnTo>
                  <a:lnTo>
                    <a:pt x="0" y="71996"/>
                  </a:lnTo>
                  <a:lnTo>
                    <a:pt x="0" y="1817141"/>
                  </a:lnTo>
                  <a:lnTo>
                    <a:pt x="5657" y="1845166"/>
                  </a:lnTo>
                  <a:lnTo>
                    <a:pt x="21086" y="1868050"/>
                  </a:lnTo>
                  <a:lnTo>
                    <a:pt x="43971" y="1883480"/>
                  </a:lnTo>
                  <a:lnTo>
                    <a:pt x="71996" y="1889137"/>
                  </a:lnTo>
                  <a:lnTo>
                    <a:pt x="1944001" y="1889137"/>
                  </a:lnTo>
                  <a:lnTo>
                    <a:pt x="1972026" y="1883480"/>
                  </a:lnTo>
                  <a:lnTo>
                    <a:pt x="1994911" y="1868050"/>
                  </a:lnTo>
                  <a:lnTo>
                    <a:pt x="2010340" y="1845166"/>
                  </a:lnTo>
                  <a:lnTo>
                    <a:pt x="2015998" y="1817141"/>
                  </a:lnTo>
                  <a:lnTo>
                    <a:pt x="2015998" y="71996"/>
                  </a:lnTo>
                  <a:lnTo>
                    <a:pt x="2010340" y="43971"/>
                  </a:lnTo>
                  <a:lnTo>
                    <a:pt x="1994911" y="21086"/>
                  </a:lnTo>
                  <a:lnTo>
                    <a:pt x="1972026" y="5657"/>
                  </a:lnTo>
                  <a:lnTo>
                    <a:pt x="1944001" y="0"/>
                  </a:lnTo>
                  <a:close/>
                </a:path>
              </a:pathLst>
            </a:custGeom>
            <a:solidFill>
              <a:srgbClr val="EBF3F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0" name="Graphic 77"/>
            <p:cNvSpPr/>
            <p:nvPr/>
          </p:nvSpPr>
          <p:spPr>
            <a:xfrm>
              <a:off x="674996" y="551738"/>
              <a:ext cx="1260475" cy="1224280"/>
            </a:xfrm>
            <a:custGeom>
              <a:avLst/>
              <a:gdLst/>
              <a:ahLst/>
              <a:cxnLst/>
              <a:rect l="l" t="t" r="r" b="b"/>
              <a:pathLst>
                <a:path w="1260475" h="1224280">
                  <a:moveTo>
                    <a:pt x="1152004" y="0"/>
                  </a:moveTo>
                  <a:lnTo>
                    <a:pt x="108000" y="0"/>
                  </a:lnTo>
                  <a:lnTo>
                    <a:pt x="65960" y="8486"/>
                  </a:lnTo>
                  <a:lnTo>
                    <a:pt x="31630" y="31630"/>
                  </a:lnTo>
                  <a:lnTo>
                    <a:pt x="8486" y="65960"/>
                  </a:lnTo>
                  <a:lnTo>
                    <a:pt x="0" y="108000"/>
                  </a:lnTo>
                  <a:lnTo>
                    <a:pt x="0" y="1115999"/>
                  </a:lnTo>
                  <a:lnTo>
                    <a:pt x="8486" y="1158040"/>
                  </a:lnTo>
                  <a:lnTo>
                    <a:pt x="31630" y="1192369"/>
                  </a:lnTo>
                  <a:lnTo>
                    <a:pt x="65960" y="1215514"/>
                  </a:lnTo>
                  <a:lnTo>
                    <a:pt x="108000" y="1224000"/>
                  </a:lnTo>
                  <a:lnTo>
                    <a:pt x="1152004" y="1224000"/>
                  </a:lnTo>
                  <a:lnTo>
                    <a:pt x="1194039" y="1215514"/>
                  </a:lnTo>
                  <a:lnTo>
                    <a:pt x="1228369" y="1192369"/>
                  </a:lnTo>
                  <a:lnTo>
                    <a:pt x="1251516" y="1158040"/>
                  </a:lnTo>
                  <a:lnTo>
                    <a:pt x="1260005" y="1115999"/>
                  </a:lnTo>
                  <a:lnTo>
                    <a:pt x="1260005" y="108000"/>
                  </a:lnTo>
                  <a:lnTo>
                    <a:pt x="1251516" y="65960"/>
                  </a:lnTo>
                  <a:lnTo>
                    <a:pt x="1228369" y="31630"/>
                  </a:lnTo>
                  <a:lnTo>
                    <a:pt x="1194039" y="8486"/>
                  </a:lnTo>
                  <a:lnTo>
                    <a:pt x="1152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1" name="Graphic 78"/>
            <p:cNvSpPr/>
            <p:nvPr/>
          </p:nvSpPr>
          <p:spPr>
            <a:xfrm>
              <a:off x="81000" y="860469"/>
              <a:ext cx="305435" cy="516255"/>
            </a:xfrm>
            <a:custGeom>
              <a:avLst/>
              <a:gdLst/>
              <a:ahLst/>
              <a:cxnLst/>
              <a:rect l="l" t="t" r="r" b="b"/>
              <a:pathLst>
                <a:path w="305435" h="516255">
                  <a:moveTo>
                    <a:pt x="259194" y="0"/>
                  </a:moveTo>
                  <a:lnTo>
                    <a:pt x="46075" y="0"/>
                  </a:lnTo>
                  <a:lnTo>
                    <a:pt x="28139" y="3620"/>
                  </a:lnTo>
                  <a:lnTo>
                    <a:pt x="13493" y="13493"/>
                  </a:lnTo>
                  <a:lnTo>
                    <a:pt x="3620" y="28139"/>
                  </a:lnTo>
                  <a:lnTo>
                    <a:pt x="0" y="46075"/>
                  </a:lnTo>
                  <a:lnTo>
                    <a:pt x="0" y="470077"/>
                  </a:lnTo>
                  <a:lnTo>
                    <a:pt x="3620" y="488014"/>
                  </a:lnTo>
                  <a:lnTo>
                    <a:pt x="13493" y="502659"/>
                  </a:lnTo>
                  <a:lnTo>
                    <a:pt x="28139" y="512533"/>
                  </a:lnTo>
                  <a:lnTo>
                    <a:pt x="46075" y="516153"/>
                  </a:lnTo>
                  <a:lnTo>
                    <a:pt x="259194" y="516153"/>
                  </a:lnTo>
                  <a:lnTo>
                    <a:pt x="277130" y="512533"/>
                  </a:lnTo>
                  <a:lnTo>
                    <a:pt x="291776" y="502659"/>
                  </a:lnTo>
                  <a:lnTo>
                    <a:pt x="301649" y="488014"/>
                  </a:lnTo>
                  <a:lnTo>
                    <a:pt x="305269" y="470077"/>
                  </a:lnTo>
                  <a:lnTo>
                    <a:pt x="305269" y="46075"/>
                  </a:lnTo>
                  <a:lnTo>
                    <a:pt x="301649" y="28139"/>
                  </a:lnTo>
                  <a:lnTo>
                    <a:pt x="291776" y="13493"/>
                  </a:lnTo>
                  <a:lnTo>
                    <a:pt x="277130" y="3620"/>
                  </a:lnTo>
                  <a:lnTo>
                    <a:pt x="259194" y="0"/>
                  </a:lnTo>
                  <a:close/>
                </a:path>
              </a:pathLst>
            </a:custGeom>
            <a:solidFill>
              <a:srgbClr val="C7EAF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2" name="Graphic 79"/>
            <p:cNvSpPr/>
            <p:nvPr/>
          </p:nvSpPr>
          <p:spPr>
            <a:xfrm>
              <a:off x="163220" y="557201"/>
              <a:ext cx="584200" cy="1186180"/>
            </a:xfrm>
            <a:custGeom>
              <a:avLst/>
              <a:gdLst/>
              <a:ahLst/>
              <a:cxnLst/>
              <a:rect l="l" t="t" r="r" b="b"/>
              <a:pathLst>
                <a:path w="584200" h="1186180">
                  <a:moveTo>
                    <a:pt x="583780" y="0"/>
                  </a:moveTo>
                  <a:lnTo>
                    <a:pt x="0" y="356285"/>
                  </a:lnTo>
                  <a:lnTo>
                    <a:pt x="0" y="399389"/>
                  </a:lnTo>
                  <a:lnTo>
                    <a:pt x="540575" y="1185811"/>
                  </a:lnTo>
                  <a:lnTo>
                    <a:pt x="5837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3" name="Graphic 80"/>
            <p:cNvSpPr/>
            <p:nvPr/>
          </p:nvSpPr>
          <p:spPr>
            <a:xfrm>
              <a:off x="137313" y="915824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5">
                  <a:moveTo>
                    <a:pt x="20967" y="0"/>
                  </a:moveTo>
                  <a:lnTo>
                    <a:pt x="12805" y="1647"/>
                  </a:lnTo>
                  <a:lnTo>
                    <a:pt x="6140" y="6140"/>
                  </a:lnTo>
                  <a:lnTo>
                    <a:pt x="1647" y="12805"/>
                  </a:lnTo>
                  <a:lnTo>
                    <a:pt x="0" y="20967"/>
                  </a:lnTo>
                  <a:lnTo>
                    <a:pt x="1647" y="29130"/>
                  </a:lnTo>
                  <a:lnTo>
                    <a:pt x="6140" y="35794"/>
                  </a:lnTo>
                  <a:lnTo>
                    <a:pt x="12805" y="40287"/>
                  </a:lnTo>
                  <a:lnTo>
                    <a:pt x="20967" y="41935"/>
                  </a:lnTo>
                  <a:lnTo>
                    <a:pt x="29130" y="40287"/>
                  </a:lnTo>
                  <a:lnTo>
                    <a:pt x="35794" y="35794"/>
                  </a:lnTo>
                  <a:lnTo>
                    <a:pt x="40287" y="29130"/>
                  </a:lnTo>
                  <a:lnTo>
                    <a:pt x="41935" y="20967"/>
                  </a:lnTo>
                  <a:lnTo>
                    <a:pt x="40287" y="12805"/>
                  </a:lnTo>
                  <a:lnTo>
                    <a:pt x="35794" y="6140"/>
                  </a:lnTo>
                  <a:lnTo>
                    <a:pt x="29130" y="1647"/>
                  </a:lnTo>
                  <a:lnTo>
                    <a:pt x="20967" y="0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34" name="Image 8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5883" y="644627"/>
              <a:ext cx="1038224" cy="1038224"/>
            </a:xfrm>
            <a:prstGeom prst="rect">
              <a:avLst/>
            </a:prstGeom>
          </p:spPr>
        </p:pic>
        <p:sp>
          <p:nvSpPr>
            <p:cNvPr id="35" name="Textbox 82"/>
            <p:cNvSpPr txBox="1"/>
            <p:nvPr/>
          </p:nvSpPr>
          <p:spPr>
            <a:xfrm>
              <a:off x="0" y="0"/>
              <a:ext cx="2016125" cy="188976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50" dirty="0">
                  <a:effectLst/>
                  <a:latin typeface="Golos Text"/>
                  <a:ea typeface="Golos Text"/>
                  <a:cs typeface="Golos Text"/>
                </a:rPr>
                <a:t> 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  <a:p>
              <a:pPr marL="255905">
                <a:spcAft>
                  <a:spcPts val="0"/>
                </a:spcAft>
              </a:pPr>
              <a:r>
                <a:rPr lang="ru-RU" sz="1000" b="1" spc="-10" dirty="0" err="1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Промостраница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</p:txBody>
        </p:sp>
      </p:grpSp>
      <p:grpSp>
        <p:nvGrpSpPr>
          <p:cNvPr id="36" name="Group 83"/>
          <p:cNvGrpSpPr>
            <a:grpSpLocks/>
          </p:cNvGrpSpPr>
          <p:nvPr/>
        </p:nvGrpSpPr>
        <p:grpSpPr>
          <a:xfrm>
            <a:off x="2434147" y="7173234"/>
            <a:ext cx="1905724" cy="1537559"/>
            <a:chOff x="0" y="0"/>
            <a:chExt cx="2016125" cy="1889760"/>
          </a:xfrm>
        </p:grpSpPr>
        <p:sp>
          <p:nvSpPr>
            <p:cNvPr id="37" name="Graphic 84"/>
            <p:cNvSpPr/>
            <p:nvPr/>
          </p:nvSpPr>
          <p:spPr>
            <a:xfrm>
              <a:off x="0" y="0"/>
              <a:ext cx="2016125" cy="1889760"/>
            </a:xfrm>
            <a:custGeom>
              <a:avLst/>
              <a:gdLst/>
              <a:ahLst/>
              <a:cxnLst/>
              <a:rect l="l" t="t" r="r" b="b"/>
              <a:pathLst>
                <a:path w="2016125" h="1889760">
                  <a:moveTo>
                    <a:pt x="1944001" y="0"/>
                  </a:moveTo>
                  <a:lnTo>
                    <a:pt x="71996" y="0"/>
                  </a:lnTo>
                  <a:lnTo>
                    <a:pt x="43971" y="5657"/>
                  </a:lnTo>
                  <a:lnTo>
                    <a:pt x="21086" y="21086"/>
                  </a:lnTo>
                  <a:lnTo>
                    <a:pt x="5657" y="43971"/>
                  </a:lnTo>
                  <a:lnTo>
                    <a:pt x="0" y="71996"/>
                  </a:lnTo>
                  <a:lnTo>
                    <a:pt x="0" y="1817141"/>
                  </a:lnTo>
                  <a:lnTo>
                    <a:pt x="5657" y="1845166"/>
                  </a:lnTo>
                  <a:lnTo>
                    <a:pt x="21086" y="1868050"/>
                  </a:lnTo>
                  <a:lnTo>
                    <a:pt x="43971" y="1883480"/>
                  </a:lnTo>
                  <a:lnTo>
                    <a:pt x="71996" y="1889137"/>
                  </a:lnTo>
                  <a:lnTo>
                    <a:pt x="1944001" y="1889137"/>
                  </a:lnTo>
                  <a:lnTo>
                    <a:pt x="1972026" y="1883480"/>
                  </a:lnTo>
                  <a:lnTo>
                    <a:pt x="1994911" y="1868050"/>
                  </a:lnTo>
                  <a:lnTo>
                    <a:pt x="2010340" y="1845166"/>
                  </a:lnTo>
                  <a:lnTo>
                    <a:pt x="2015998" y="1817141"/>
                  </a:lnTo>
                  <a:lnTo>
                    <a:pt x="2015998" y="71996"/>
                  </a:lnTo>
                  <a:lnTo>
                    <a:pt x="2010340" y="43971"/>
                  </a:lnTo>
                  <a:lnTo>
                    <a:pt x="1994911" y="21086"/>
                  </a:lnTo>
                  <a:lnTo>
                    <a:pt x="1972026" y="5657"/>
                  </a:lnTo>
                  <a:lnTo>
                    <a:pt x="1944001" y="0"/>
                  </a:lnTo>
                  <a:close/>
                </a:path>
              </a:pathLst>
            </a:custGeom>
            <a:solidFill>
              <a:srgbClr val="EBF3F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8" name="Graphic 85"/>
            <p:cNvSpPr/>
            <p:nvPr/>
          </p:nvSpPr>
          <p:spPr>
            <a:xfrm>
              <a:off x="674996" y="551738"/>
              <a:ext cx="1260475" cy="1224280"/>
            </a:xfrm>
            <a:custGeom>
              <a:avLst/>
              <a:gdLst/>
              <a:ahLst/>
              <a:cxnLst/>
              <a:rect l="l" t="t" r="r" b="b"/>
              <a:pathLst>
                <a:path w="1260475" h="1224280">
                  <a:moveTo>
                    <a:pt x="1152004" y="0"/>
                  </a:moveTo>
                  <a:lnTo>
                    <a:pt x="108000" y="0"/>
                  </a:lnTo>
                  <a:lnTo>
                    <a:pt x="65960" y="8486"/>
                  </a:lnTo>
                  <a:lnTo>
                    <a:pt x="31630" y="31630"/>
                  </a:lnTo>
                  <a:lnTo>
                    <a:pt x="8486" y="65960"/>
                  </a:lnTo>
                  <a:lnTo>
                    <a:pt x="0" y="108000"/>
                  </a:lnTo>
                  <a:lnTo>
                    <a:pt x="0" y="1115999"/>
                  </a:lnTo>
                  <a:lnTo>
                    <a:pt x="8486" y="1158040"/>
                  </a:lnTo>
                  <a:lnTo>
                    <a:pt x="31630" y="1192369"/>
                  </a:lnTo>
                  <a:lnTo>
                    <a:pt x="65960" y="1215514"/>
                  </a:lnTo>
                  <a:lnTo>
                    <a:pt x="108000" y="1224000"/>
                  </a:lnTo>
                  <a:lnTo>
                    <a:pt x="1152004" y="1224000"/>
                  </a:lnTo>
                  <a:lnTo>
                    <a:pt x="1194039" y="1215514"/>
                  </a:lnTo>
                  <a:lnTo>
                    <a:pt x="1228369" y="1192369"/>
                  </a:lnTo>
                  <a:lnTo>
                    <a:pt x="1251516" y="1158040"/>
                  </a:lnTo>
                  <a:lnTo>
                    <a:pt x="1260005" y="1115999"/>
                  </a:lnTo>
                  <a:lnTo>
                    <a:pt x="1260005" y="108000"/>
                  </a:lnTo>
                  <a:lnTo>
                    <a:pt x="1251516" y="65960"/>
                  </a:lnTo>
                  <a:lnTo>
                    <a:pt x="1228369" y="31630"/>
                  </a:lnTo>
                  <a:lnTo>
                    <a:pt x="1194039" y="8486"/>
                  </a:lnTo>
                  <a:lnTo>
                    <a:pt x="1152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9" name="Graphic 86"/>
            <p:cNvSpPr/>
            <p:nvPr/>
          </p:nvSpPr>
          <p:spPr>
            <a:xfrm>
              <a:off x="81000" y="860469"/>
              <a:ext cx="305435" cy="516255"/>
            </a:xfrm>
            <a:custGeom>
              <a:avLst/>
              <a:gdLst/>
              <a:ahLst/>
              <a:cxnLst/>
              <a:rect l="l" t="t" r="r" b="b"/>
              <a:pathLst>
                <a:path w="305435" h="516255">
                  <a:moveTo>
                    <a:pt x="259194" y="0"/>
                  </a:moveTo>
                  <a:lnTo>
                    <a:pt x="46075" y="0"/>
                  </a:lnTo>
                  <a:lnTo>
                    <a:pt x="28139" y="3620"/>
                  </a:lnTo>
                  <a:lnTo>
                    <a:pt x="13493" y="13493"/>
                  </a:lnTo>
                  <a:lnTo>
                    <a:pt x="3620" y="28139"/>
                  </a:lnTo>
                  <a:lnTo>
                    <a:pt x="0" y="46075"/>
                  </a:lnTo>
                  <a:lnTo>
                    <a:pt x="0" y="470077"/>
                  </a:lnTo>
                  <a:lnTo>
                    <a:pt x="3620" y="488014"/>
                  </a:lnTo>
                  <a:lnTo>
                    <a:pt x="13493" y="502659"/>
                  </a:lnTo>
                  <a:lnTo>
                    <a:pt x="28139" y="512533"/>
                  </a:lnTo>
                  <a:lnTo>
                    <a:pt x="46075" y="516153"/>
                  </a:lnTo>
                  <a:lnTo>
                    <a:pt x="259194" y="516153"/>
                  </a:lnTo>
                  <a:lnTo>
                    <a:pt x="277130" y="512533"/>
                  </a:lnTo>
                  <a:lnTo>
                    <a:pt x="291776" y="502659"/>
                  </a:lnTo>
                  <a:lnTo>
                    <a:pt x="301649" y="488014"/>
                  </a:lnTo>
                  <a:lnTo>
                    <a:pt x="305269" y="470077"/>
                  </a:lnTo>
                  <a:lnTo>
                    <a:pt x="305269" y="46075"/>
                  </a:lnTo>
                  <a:lnTo>
                    <a:pt x="301649" y="28139"/>
                  </a:lnTo>
                  <a:lnTo>
                    <a:pt x="291776" y="13493"/>
                  </a:lnTo>
                  <a:lnTo>
                    <a:pt x="277130" y="3620"/>
                  </a:lnTo>
                  <a:lnTo>
                    <a:pt x="259194" y="0"/>
                  </a:lnTo>
                  <a:close/>
                </a:path>
              </a:pathLst>
            </a:custGeom>
            <a:solidFill>
              <a:srgbClr val="C7EAF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0" name="Graphic 87"/>
            <p:cNvSpPr/>
            <p:nvPr/>
          </p:nvSpPr>
          <p:spPr>
            <a:xfrm>
              <a:off x="163220" y="557201"/>
              <a:ext cx="584200" cy="1186180"/>
            </a:xfrm>
            <a:custGeom>
              <a:avLst/>
              <a:gdLst/>
              <a:ahLst/>
              <a:cxnLst/>
              <a:rect l="l" t="t" r="r" b="b"/>
              <a:pathLst>
                <a:path w="584200" h="1186180">
                  <a:moveTo>
                    <a:pt x="583780" y="0"/>
                  </a:moveTo>
                  <a:lnTo>
                    <a:pt x="0" y="356285"/>
                  </a:lnTo>
                  <a:lnTo>
                    <a:pt x="0" y="399389"/>
                  </a:lnTo>
                  <a:lnTo>
                    <a:pt x="540575" y="1185811"/>
                  </a:lnTo>
                  <a:lnTo>
                    <a:pt x="5837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1" name="Graphic 88"/>
            <p:cNvSpPr/>
            <p:nvPr/>
          </p:nvSpPr>
          <p:spPr>
            <a:xfrm>
              <a:off x="137313" y="915824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5">
                  <a:moveTo>
                    <a:pt x="20967" y="0"/>
                  </a:moveTo>
                  <a:lnTo>
                    <a:pt x="12805" y="1647"/>
                  </a:lnTo>
                  <a:lnTo>
                    <a:pt x="6140" y="6140"/>
                  </a:lnTo>
                  <a:lnTo>
                    <a:pt x="1647" y="12805"/>
                  </a:lnTo>
                  <a:lnTo>
                    <a:pt x="0" y="20967"/>
                  </a:lnTo>
                  <a:lnTo>
                    <a:pt x="1647" y="29130"/>
                  </a:lnTo>
                  <a:lnTo>
                    <a:pt x="6140" y="35794"/>
                  </a:lnTo>
                  <a:lnTo>
                    <a:pt x="12805" y="40287"/>
                  </a:lnTo>
                  <a:lnTo>
                    <a:pt x="20967" y="41935"/>
                  </a:lnTo>
                  <a:lnTo>
                    <a:pt x="29130" y="40287"/>
                  </a:lnTo>
                  <a:lnTo>
                    <a:pt x="35794" y="35794"/>
                  </a:lnTo>
                  <a:lnTo>
                    <a:pt x="40287" y="29130"/>
                  </a:lnTo>
                  <a:lnTo>
                    <a:pt x="41935" y="20967"/>
                  </a:lnTo>
                  <a:lnTo>
                    <a:pt x="40287" y="12805"/>
                  </a:lnTo>
                  <a:lnTo>
                    <a:pt x="35794" y="6140"/>
                  </a:lnTo>
                  <a:lnTo>
                    <a:pt x="29130" y="1647"/>
                  </a:lnTo>
                  <a:lnTo>
                    <a:pt x="20967" y="0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42" name="Image 8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5883" y="644627"/>
              <a:ext cx="1038218" cy="1038225"/>
            </a:xfrm>
            <a:prstGeom prst="rect">
              <a:avLst/>
            </a:prstGeom>
          </p:spPr>
        </p:pic>
        <p:sp>
          <p:nvSpPr>
            <p:cNvPr id="43" name="Textbox 90"/>
            <p:cNvSpPr txBox="1"/>
            <p:nvPr/>
          </p:nvSpPr>
          <p:spPr>
            <a:xfrm>
              <a:off x="0" y="0"/>
              <a:ext cx="2016125" cy="188976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50" dirty="0">
                  <a:effectLst/>
                  <a:latin typeface="Golos Text"/>
                  <a:ea typeface="Golos Text"/>
                  <a:cs typeface="Golos Text"/>
                </a:rPr>
                <a:t> 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  <a:p>
              <a:pPr marL="255905">
                <a:spcAft>
                  <a:spcPts val="0"/>
                </a:spcAft>
              </a:pPr>
              <a:r>
                <a:rPr lang="ru-RU" sz="1000" b="1" spc="-25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Частые </a:t>
              </a:r>
              <a:r>
                <a:rPr lang="ru-RU" sz="1000" b="1" spc="-1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вопросы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</p:txBody>
        </p:sp>
      </p:grpSp>
      <p:grpSp>
        <p:nvGrpSpPr>
          <p:cNvPr id="44" name="Group 91"/>
          <p:cNvGrpSpPr>
            <a:grpSpLocks/>
          </p:cNvGrpSpPr>
          <p:nvPr/>
        </p:nvGrpSpPr>
        <p:grpSpPr>
          <a:xfrm>
            <a:off x="4523279" y="7165764"/>
            <a:ext cx="1893004" cy="1543892"/>
            <a:chOff x="0" y="0"/>
            <a:chExt cx="2016125" cy="1889760"/>
          </a:xfrm>
        </p:grpSpPr>
        <p:sp>
          <p:nvSpPr>
            <p:cNvPr id="45" name="Graphic 92"/>
            <p:cNvSpPr/>
            <p:nvPr/>
          </p:nvSpPr>
          <p:spPr>
            <a:xfrm>
              <a:off x="0" y="0"/>
              <a:ext cx="2016125" cy="1889760"/>
            </a:xfrm>
            <a:custGeom>
              <a:avLst/>
              <a:gdLst/>
              <a:ahLst/>
              <a:cxnLst/>
              <a:rect l="l" t="t" r="r" b="b"/>
              <a:pathLst>
                <a:path w="2016125" h="1889760">
                  <a:moveTo>
                    <a:pt x="1944001" y="0"/>
                  </a:moveTo>
                  <a:lnTo>
                    <a:pt x="71996" y="0"/>
                  </a:lnTo>
                  <a:lnTo>
                    <a:pt x="43971" y="5657"/>
                  </a:lnTo>
                  <a:lnTo>
                    <a:pt x="21086" y="21086"/>
                  </a:lnTo>
                  <a:lnTo>
                    <a:pt x="5657" y="43971"/>
                  </a:lnTo>
                  <a:lnTo>
                    <a:pt x="0" y="71996"/>
                  </a:lnTo>
                  <a:lnTo>
                    <a:pt x="0" y="1817141"/>
                  </a:lnTo>
                  <a:lnTo>
                    <a:pt x="5657" y="1845166"/>
                  </a:lnTo>
                  <a:lnTo>
                    <a:pt x="21086" y="1868050"/>
                  </a:lnTo>
                  <a:lnTo>
                    <a:pt x="43971" y="1883480"/>
                  </a:lnTo>
                  <a:lnTo>
                    <a:pt x="71996" y="1889137"/>
                  </a:lnTo>
                  <a:lnTo>
                    <a:pt x="1944001" y="1889137"/>
                  </a:lnTo>
                  <a:lnTo>
                    <a:pt x="1972026" y="1883480"/>
                  </a:lnTo>
                  <a:lnTo>
                    <a:pt x="1994911" y="1868050"/>
                  </a:lnTo>
                  <a:lnTo>
                    <a:pt x="2010340" y="1845166"/>
                  </a:lnTo>
                  <a:lnTo>
                    <a:pt x="2015997" y="1817141"/>
                  </a:lnTo>
                  <a:lnTo>
                    <a:pt x="2015997" y="71996"/>
                  </a:lnTo>
                  <a:lnTo>
                    <a:pt x="2010340" y="43971"/>
                  </a:lnTo>
                  <a:lnTo>
                    <a:pt x="1994911" y="21086"/>
                  </a:lnTo>
                  <a:lnTo>
                    <a:pt x="1972026" y="5657"/>
                  </a:lnTo>
                  <a:lnTo>
                    <a:pt x="1944001" y="0"/>
                  </a:lnTo>
                  <a:close/>
                </a:path>
              </a:pathLst>
            </a:custGeom>
            <a:solidFill>
              <a:srgbClr val="EBF3F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6" name="Graphic 93"/>
            <p:cNvSpPr/>
            <p:nvPr/>
          </p:nvSpPr>
          <p:spPr>
            <a:xfrm>
              <a:off x="674994" y="551738"/>
              <a:ext cx="1260475" cy="1224280"/>
            </a:xfrm>
            <a:custGeom>
              <a:avLst/>
              <a:gdLst/>
              <a:ahLst/>
              <a:cxnLst/>
              <a:rect l="l" t="t" r="r" b="b"/>
              <a:pathLst>
                <a:path w="1260475" h="1224280">
                  <a:moveTo>
                    <a:pt x="1152004" y="0"/>
                  </a:moveTo>
                  <a:lnTo>
                    <a:pt x="108000" y="0"/>
                  </a:lnTo>
                  <a:lnTo>
                    <a:pt x="65960" y="8486"/>
                  </a:lnTo>
                  <a:lnTo>
                    <a:pt x="31630" y="31630"/>
                  </a:lnTo>
                  <a:lnTo>
                    <a:pt x="8486" y="65960"/>
                  </a:lnTo>
                  <a:lnTo>
                    <a:pt x="0" y="108000"/>
                  </a:lnTo>
                  <a:lnTo>
                    <a:pt x="0" y="1115999"/>
                  </a:lnTo>
                  <a:lnTo>
                    <a:pt x="8486" y="1158040"/>
                  </a:lnTo>
                  <a:lnTo>
                    <a:pt x="31630" y="1192369"/>
                  </a:lnTo>
                  <a:lnTo>
                    <a:pt x="65960" y="1215514"/>
                  </a:lnTo>
                  <a:lnTo>
                    <a:pt x="108000" y="1224000"/>
                  </a:lnTo>
                  <a:lnTo>
                    <a:pt x="1152004" y="1224000"/>
                  </a:lnTo>
                  <a:lnTo>
                    <a:pt x="1194039" y="1215514"/>
                  </a:lnTo>
                  <a:lnTo>
                    <a:pt x="1228369" y="1192369"/>
                  </a:lnTo>
                  <a:lnTo>
                    <a:pt x="1251516" y="1158040"/>
                  </a:lnTo>
                  <a:lnTo>
                    <a:pt x="1260005" y="1115999"/>
                  </a:lnTo>
                  <a:lnTo>
                    <a:pt x="1260005" y="108000"/>
                  </a:lnTo>
                  <a:lnTo>
                    <a:pt x="1251516" y="65960"/>
                  </a:lnTo>
                  <a:lnTo>
                    <a:pt x="1228369" y="31630"/>
                  </a:lnTo>
                  <a:lnTo>
                    <a:pt x="1194039" y="8486"/>
                  </a:lnTo>
                  <a:lnTo>
                    <a:pt x="1152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7" name="Graphic 94"/>
            <p:cNvSpPr/>
            <p:nvPr/>
          </p:nvSpPr>
          <p:spPr>
            <a:xfrm>
              <a:off x="80999" y="860469"/>
              <a:ext cx="305435" cy="516255"/>
            </a:xfrm>
            <a:custGeom>
              <a:avLst/>
              <a:gdLst/>
              <a:ahLst/>
              <a:cxnLst/>
              <a:rect l="l" t="t" r="r" b="b"/>
              <a:pathLst>
                <a:path w="305435" h="516255">
                  <a:moveTo>
                    <a:pt x="259194" y="0"/>
                  </a:moveTo>
                  <a:lnTo>
                    <a:pt x="46075" y="0"/>
                  </a:lnTo>
                  <a:lnTo>
                    <a:pt x="28139" y="3620"/>
                  </a:lnTo>
                  <a:lnTo>
                    <a:pt x="13493" y="13493"/>
                  </a:lnTo>
                  <a:lnTo>
                    <a:pt x="3620" y="28139"/>
                  </a:lnTo>
                  <a:lnTo>
                    <a:pt x="0" y="46075"/>
                  </a:lnTo>
                  <a:lnTo>
                    <a:pt x="0" y="470077"/>
                  </a:lnTo>
                  <a:lnTo>
                    <a:pt x="3620" y="488014"/>
                  </a:lnTo>
                  <a:lnTo>
                    <a:pt x="13493" y="502659"/>
                  </a:lnTo>
                  <a:lnTo>
                    <a:pt x="28139" y="512533"/>
                  </a:lnTo>
                  <a:lnTo>
                    <a:pt x="46075" y="516153"/>
                  </a:lnTo>
                  <a:lnTo>
                    <a:pt x="259194" y="516153"/>
                  </a:lnTo>
                  <a:lnTo>
                    <a:pt x="277130" y="512533"/>
                  </a:lnTo>
                  <a:lnTo>
                    <a:pt x="291776" y="502659"/>
                  </a:lnTo>
                  <a:lnTo>
                    <a:pt x="301649" y="488014"/>
                  </a:lnTo>
                  <a:lnTo>
                    <a:pt x="305269" y="470077"/>
                  </a:lnTo>
                  <a:lnTo>
                    <a:pt x="305269" y="46075"/>
                  </a:lnTo>
                  <a:lnTo>
                    <a:pt x="301649" y="28139"/>
                  </a:lnTo>
                  <a:lnTo>
                    <a:pt x="291776" y="13493"/>
                  </a:lnTo>
                  <a:lnTo>
                    <a:pt x="277130" y="3620"/>
                  </a:lnTo>
                  <a:lnTo>
                    <a:pt x="259194" y="0"/>
                  </a:lnTo>
                  <a:close/>
                </a:path>
              </a:pathLst>
            </a:custGeom>
            <a:solidFill>
              <a:srgbClr val="C7EAF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8" name="Graphic 95"/>
            <p:cNvSpPr/>
            <p:nvPr/>
          </p:nvSpPr>
          <p:spPr>
            <a:xfrm>
              <a:off x="163219" y="557201"/>
              <a:ext cx="584200" cy="1186180"/>
            </a:xfrm>
            <a:custGeom>
              <a:avLst/>
              <a:gdLst/>
              <a:ahLst/>
              <a:cxnLst/>
              <a:rect l="l" t="t" r="r" b="b"/>
              <a:pathLst>
                <a:path w="584200" h="1186180">
                  <a:moveTo>
                    <a:pt x="583780" y="0"/>
                  </a:moveTo>
                  <a:lnTo>
                    <a:pt x="0" y="356285"/>
                  </a:lnTo>
                  <a:lnTo>
                    <a:pt x="0" y="399389"/>
                  </a:lnTo>
                  <a:lnTo>
                    <a:pt x="540575" y="1185811"/>
                  </a:lnTo>
                  <a:lnTo>
                    <a:pt x="5837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9" name="Graphic 96"/>
            <p:cNvSpPr/>
            <p:nvPr/>
          </p:nvSpPr>
          <p:spPr>
            <a:xfrm>
              <a:off x="137313" y="915824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5">
                  <a:moveTo>
                    <a:pt x="20967" y="0"/>
                  </a:moveTo>
                  <a:lnTo>
                    <a:pt x="12805" y="1647"/>
                  </a:lnTo>
                  <a:lnTo>
                    <a:pt x="6140" y="6140"/>
                  </a:lnTo>
                  <a:lnTo>
                    <a:pt x="1647" y="12805"/>
                  </a:lnTo>
                  <a:lnTo>
                    <a:pt x="0" y="20967"/>
                  </a:lnTo>
                  <a:lnTo>
                    <a:pt x="1647" y="29130"/>
                  </a:lnTo>
                  <a:lnTo>
                    <a:pt x="6140" y="35794"/>
                  </a:lnTo>
                  <a:lnTo>
                    <a:pt x="12805" y="40287"/>
                  </a:lnTo>
                  <a:lnTo>
                    <a:pt x="20967" y="41935"/>
                  </a:lnTo>
                  <a:lnTo>
                    <a:pt x="29130" y="40287"/>
                  </a:lnTo>
                  <a:lnTo>
                    <a:pt x="35794" y="35794"/>
                  </a:lnTo>
                  <a:lnTo>
                    <a:pt x="40287" y="29130"/>
                  </a:lnTo>
                  <a:lnTo>
                    <a:pt x="41935" y="20967"/>
                  </a:lnTo>
                  <a:lnTo>
                    <a:pt x="40287" y="12805"/>
                  </a:lnTo>
                  <a:lnTo>
                    <a:pt x="35794" y="6140"/>
                  </a:lnTo>
                  <a:lnTo>
                    <a:pt x="29130" y="1647"/>
                  </a:lnTo>
                  <a:lnTo>
                    <a:pt x="20967" y="0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50" name="Image 9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5883" y="644627"/>
              <a:ext cx="1038225" cy="1038225"/>
            </a:xfrm>
            <a:prstGeom prst="rect">
              <a:avLst/>
            </a:prstGeom>
          </p:spPr>
        </p:pic>
        <p:sp>
          <p:nvSpPr>
            <p:cNvPr id="51" name="Textbox 98"/>
            <p:cNvSpPr txBox="1"/>
            <p:nvPr/>
          </p:nvSpPr>
          <p:spPr>
            <a:xfrm>
              <a:off x="0" y="0"/>
              <a:ext cx="2016125" cy="188976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50" dirty="0">
                  <a:effectLst/>
                  <a:latin typeface="Golos Text"/>
                  <a:ea typeface="Golos Text"/>
                  <a:cs typeface="Golos Text"/>
                </a:rPr>
                <a:t> 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  <a:p>
              <a:pPr marL="256540" marR="332105">
                <a:spcAft>
                  <a:spcPts val="0"/>
                </a:spcAft>
              </a:pPr>
              <a:r>
                <a:rPr lang="ru-RU" sz="1000" b="1" spc="-3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Центр</a:t>
              </a:r>
              <a:r>
                <a:rPr lang="ru-RU" sz="1000" b="1" spc="-6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 </a:t>
              </a:r>
              <a:r>
                <a:rPr lang="ru-RU" sz="1000" b="1" spc="-3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оперативной </a:t>
              </a:r>
              <a:r>
                <a:rPr lang="ru-RU" sz="1000" b="1" spc="-1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помощи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0101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Golos Text"/>
        <a:ea typeface=""/>
        <a:cs typeface=""/>
      </a:majorFont>
      <a:minorFont>
        <a:latin typeface="Golos Tex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490</TotalTime>
  <Words>309</Words>
  <Application>Microsoft Office PowerPoint</Application>
  <PresentationFormat>Лист A4 (210x297 мм)</PresentationFormat>
  <Paragraphs>45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Arial</vt:lpstr>
      <vt:lpstr>Roboto</vt:lpstr>
      <vt:lpstr>Times New Roman</vt:lpstr>
      <vt:lpstr>Calibri</vt:lpstr>
      <vt:lpstr>Golos Text</vt:lpstr>
      <vt:lpstr>Wingdings</vt:lpstr>
      <vt:lpstr>Office Theme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Hamlet Markarian</dc:creator>
  <cp:lastModifiedBy>Басова Марина Викторовна</cp:lastModifiedBy>
  <cp:revision>110</cp:revision>
  <cp:lastPrinted>2023-10-31T11:14:16Z</cp:lastPrinted>
  <dcterms:created xsi:type="dcterms:W3CDTF">2023-03-21T12:09:25Z</dcterms:created>
  <dcterms:modified xsi:type="dcterms:W3CDTF">2023-11-30T07:53:47Z</dcterms:modified>
</cp:coreProperties>
</file>