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74" r:id="rId2"/>
  </p:sldMasterIdLst>
  <p:notesMasterIdLst>
    <p:notesMasterId r:id="rId11"/>
  </p:notesMasterIdLst>
  <p:sldIdLst>
    <p:sldId id="264" r:id="rId3"/>
    <p:sldId id="260" r:id="rId4"/>
    <p:sldId id="268" r:id="rId5"/>
    <p:sldId id="269" r:id="rId6"/>
    <p:sldId id="267" r:id="rId7"/>
    <p:sldId id="270" r:id="rId8"/>
    <p:sldId id="271" r:id="rId9"/>
    <p:sldId id="266" r:id="rId10"/>
  </p:sldIdLst>
  <p:sldSz cx="10693400" cy="7561263"/>
  <p:notesSz cx="9874250" cy="679767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005AA9"/>
    <a:srgbClr val="504F53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710" y="-642"/>
      </p:cViewPr>
      <p:guideLst>
        <p:guide orient="horz" pos="2382"/>
        <p:guide orient="horz" pos="1116"/>
        <p:guide orient="horz" pos="348"/>
        <p:guide orient="horz" pos="4470"/>
        <p:guide pos="3369"/>
        <p:guide pos="827"/>
        <p:guide pos="1824"/>
        <p:guide pos="6010"/>
        <p:guide pos="6456"/>
        <p:guide pos="6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33725" y="509588"/>
            <a:ext cx="36068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6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5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3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67336" y="252043"/>
            <a:ext cx="10169423" cy="665391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47531" y="5902993"/>
            <a:ext cx="10201504" cy="1468128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764295"/>
            <a:ext cx="9089391" cy="196265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1" y="3920656"/>
            <a:ext cx="7485380" cy="162427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6"/>
            <a:ext cx="10691812" cy="75586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67336" y="252042"/>
            <a:ext cx="10169423" cy="157274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47531" y="787429"/>
            <a:ext cx="10201504" cy="1468128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1596267"/>
            <a:ext cx="2406015" cy="494749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1596267"/>
            <a:ext cx="7039821" cy="494749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3"/>
            <a:ext cx="8580439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51"/>
            <a:ext cx="10693400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4108805"/>
            <a:ext cx="9089391" cy="1620771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5764989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22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0693400" cy="75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898430" y="1375766"/>
            <a:ext cx="7136983" cy="5262983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18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6930290" y="5651696"/>
            <a:ext cx="1080480" cy="416569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373"/>
            <a:ext cx="8926018" cy="471411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752" y="821471"/>
            <a:ext cx="8827713" cy="139090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F625D-80D4-4291-BD9B-D63E17D4299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6930290" y="5651696"/>
            <a:ext cx="1080480" cy="416569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373"/>
            <a:ext cx="8926018" cy="471411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753" y="821473"/>
            <a:ext cx="8926017" cy="1390899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3812-AFEC-419C-AA64-03B0A919107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01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51"/>
            <a:ext cx="10693400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371"/>
            <a:ext cx="8926018" cy="471411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14753" y="821473"/>
            <a:ext cx="8926017" cy="1390899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BFB9-55BF-4739-8E1B-8FAD9578AF6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51"/>
            <a:ext cx="10693400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371"/>
            <a:ext cx="8926018" cy="471411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14753" y="821473"/>
            <a:ext cx="8926017" cy="1390899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ACD8-3449-416C-ACEF-0CE993E576C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89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0693400" cy="75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1852" y="2173025"/>
            <a:ext cx="6708918" cy="150175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1852" y="519000"/>
            <a:ext cx="6708918" cy="165402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194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752" y="821470"/>
            <a:ext cx="9443980" cy="139090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750" y="2212371"/>
            <a:ext cx="4265637" cy="471412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1" y="2212371"/>
            <a:ext cx="4294069" cy="471412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AE279-286B-4C6C-8B61-DFC6EBAE493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55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2803"/>
            <a:ext cx="9624060" cy="126021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692536"/>
            <a:ext cx="4724775" cy="7053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3" y="1692536"/>
            <a:ext cx="4726631" cy="7053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3" y="2397901"/>
            <a:ext cx="4726631" cy="435647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66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2" y="1144291"/>
            <a:ext cx="8844280" cy="126021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0264-A9C9-4B9B-8FE9-680DFE2E20E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56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9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3"/>
            <a:ext cx="3518054" cy="128121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7"/>
            <a:ext cx="3518054" cy="5172114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8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9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C1E36-C5AE-4E76-B539-25826BFC2DD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83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0500-7067-42A3-B8DC-2EE26946FCF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24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4" y="334306"/>
            <a:ext cx="2812587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0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F123-BC4F-4A7D-96B6-DD63054F275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67336" y="252043"/>
            <a:ext cx="10169423" cy="522231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7072144" y="4634655"/>
            <a:ext cx="3363824" cy="78724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063150" y="4493196"/>
            <a:ext cx="6484003" cy="9373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308040" y="4506727"/>
            <a:ext cx="6394499" cy="85367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559985" y="4491966"/>
            <a:ext cx="3868523" cy="7183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47531" y="4474745"/>
            <a:ext cx="10201504" cy="1466248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54" y="2716189"/>
            <a:ext cx="9089391" cy="1680281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058" y="1584854"/>
            <a:ext cx="7505183" cy="103617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10691813" cy="75586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91311" y="2953933"/>
            <a:ext cx="4469841" cy="380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8" y="2953933"/>
            <a:ext cx="4469841" cy="380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311" y="2952745"/>
            <a:ext cx="4469841" cy="705367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04" y="3780632"/>
            <a:ext cx="4467342" cy="29737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5812" y="2952744"/>
            <a:ext cx="4469841" cy="705367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3780632"/>
            <a:ext cx="4469841" cy="29737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67336" y="252042"/>
            <a:ext cx="10169423" cy="157274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47531" y="787428"/>
            <a:ext cx="10201504" cy="1466248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67336" y="252042"/>
            <a:ext cx="10169423" cy="157274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0" y="3948660"/>
            <a:ext cx="3920913" cy="210035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47531" y="787429"/>
            <a:ext cx="10201504" cy="1468128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69340" y="2520421"/>
            <a:ext cx="3920913" cy="1381191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212" y="2016336"/>
            <a:ext cx="4565601" cy="4200702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67336" y="252043"/>
            <a:ext cx="10169423" cy="665391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47531" y="5902993"/>
            <a:ext cx="10201504" cy="1468128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055" y="373397"/>
            <a:ext cx="4458676" cy="267911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93245" y="3071180"/>
            <a:ext cx="4465485" cy="26697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0229" y="1512253"/>
            <a:ext cx="4170427" cy="322613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67336" y="252042"/>
            <a:ext cx="10169423" cy="272205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47531" y="1851648"/>
            <a:ext cx="10201504" cy="146624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1" y="373022"/>
            <a:ext cx="9624060" cy="1381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8628" y="6891096"/>
            <a:ext cx="4428324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449" y="6891096"/>
            <a:ext cx="4428325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57" y="6891095"/>
            <a:ext cx="1358691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9835" y="2949826"/>
            <a:ext cx="8663634" cy="3804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5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1751"/>
            <a:ext cx="10693400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 bwMode="auto">
          <a:xfrm>
            <a:off x="714750" y="820889"/>
            <a:ext cx="8926018" cy="136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Текст 2"/>
          <p:cNvSpPr>
            <a:spLocks noGrp="1"/>
          </p:cNvSpPr>
          <p:nvPr>
            <p:ph type="body" idx="1"/>
          </p:nvPr>
        </p:nvSpPr>
        <p:spPr bwMode="auto">
          <a:xfrm>
            <a:off x="714750" y="2193117"/>
            <a:ext cx="8926018" cy="473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1"/>
            <a:ext cx="2495127" cy="404318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4318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6420" y="6467332"/>
            <a:ext cx="590365" cy="752625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58D65F-A570-48E0-B0F6-E52B95D06C1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hd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4750" y="1692400"/>
            <a:ext cx="8926018" cy="4896544"/>
          </a:xfrm>
        </p:spPr>
        <p:txBody>
          <a:bodyPr/>
          <a:lstStyle/>
          <a:p>
            <a:pPr marL="0" algn="ctr"/>
            <a:r>
              <a:rPr lang="ru-RU" sz="3600" dirty="0" smtClean="0">
                <a:solidFill>
                  <a:srgbClr val="FF0000"/>
                </a:solidFill>
                <a:latin typeface="PF DinDisplay Pro" pitchFamily="2" charset="0"/>
              </a:rPr>
              <a:t>«Камеральные </a:t>
            </a:r>
            <a:r>
              <a:rPr lang="ru-RU" sz="3600" dirty="0">
                <a:solidFill>
                  <a:srgbClr val="FF0000"/>
                </a:solidFill>
                <a:latin typeface="PF DinDisplay Pro" pitchFamily="2" charset="0"/>
              </a:rPr>
              <a:t>проверки без деклараций в отношении доходов, полученных от продажи либо в результате дарения недвижимого </a:t>
            </a:r>
            <a:r>
              <a:rPr lang="ru-RU" sz="3600" dirty="0" smtClean="0">
                <a:solidFill>
                  <a:srgbClr val="FF0000"/>
                </a:solidFill>
                <a:latin typeface="PF DinDisplay Pro" pitchFamily="2" charset="0"/>
              </a:rPr>
              <a:t>имущества»</a:t>
            </a:r>
            <a:endParaRPr lang="ru-RU" sz="3600" dirty="0">
              <a:solidFill>
                <a:srgbClr val="FF0000"/>
              </a:solidFill>
              <a:latin typeface="PF DinDisplay Pro" pitchFamily="2" charset="0"/>
              <a:cs typeface="DIN Pro Bold" panose="020B0804020101020102" pitchFamily="34" charset="0"/>
            </a:endParaRPr>
          </a:p>
          <a:p>
            <a:pPr marL="0" algn="ctr"/>
            <a:endParaRPr lang="ru-RU" sz="3600" dirty="0">
              <a:solidFill>
                <a:srgbClr val="0070C0"/>
              </a:solidFill>
              <a:latin typeface="PF DinDisplay Pro" pitchFamily="2" charset="0"/>
              <a:cs typeface="DIN Pro Bold" panose="020B0804020101020102" pitchFamily="34" charset="0"/>
            </a:endParaRPr>
          </a:p>
          <a:p>
            <a:pPr marL="0" algn="ctr"/>
            <a:r>
              <a:rPr lang="ru-RU" dirty="0" err="1" smtClean="0">
                <a:solidFill>
                  <a:srgbClr val="0070C0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И.о</a:t>
            </a:r>
            <a:r>
              <a:rPr lang="ru-RU" dirty="0" smtClean="0">
                <a:solidFill>
                  <a:srgbClr val="0070C0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. начальника отдела </a:t>
            </a:r>
            <a:r>
              <a:rPr lang="ru-RU" dirty="0">
                <a:solidFill>
                  <a:srgbClr val="0070C0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камерального контроля НДФЛ и СВ № 4 </a:t>
            </a:r>
            <a:endParaRPr lang="ru-RU" dirty="0">
              <a:solidFill>
                <a:srgbClr val="002060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  <a:p>
            <a:pPr algn="ctr"/>
            <a:endParaRPr lang="ru-RU" sz="2000" dirty="0" smtClean="0">
              <a:solidFill>
                <a:srgbClr val="000099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  <a:p>
            <a:pPr algn="ctr"/>
            <a:r>
              <a:rPr lang="ru-RU" sz="3600" dirty="0" smtClean="0">
                <a:solidFill>
                  <a:srgbClr val="000099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Кузнецова </a:t>
            </a:r>
            <a:r>
              <a:rPr lang="ru-RU" sz="3600" dirty="0">
                <a:solidFill>
                  <a:srgbClr val="000099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Лариса Алексеевна </a:t>
            </a:r>
            <a:endParaRPr lang="ru-RU" sz="3600" dirty="0" smtClean="0">
              <a:solidFill>
                <a:srgbClr val="000099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  <a:p>
            <a:pPr algn="ctr"/>
            <a:endParaRPr lang="ru-RU" sz="2000" dirty="0" smtClean="0">
              <a:solidFill>
                <a:srgbClr val="000099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г. Хабаровск </a:t>
            </a:r>
            <a:endParaRPr lang="ru-RU" sz="2000" dirty="0">
              <a:solidFill>
                <a:srgbClr val="FF0000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6" name="Текст 8"/>
          <p:cNvSpPr txBox="1">
            <a:spLocks noGrp="1"/>
          </p:cNvSpPr>
          <p:nvPr>
            <p:ph type="title"/>
          </p:nvPr>
        </p:nvSpPr>
        <p:spPr>
          <a:xfrm>
            <a:off x="2315164" y="366770"/>
            <a:ext cx="8084099" cy="658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УФНС России по  Хабаровскому краю</a:t>
            </a:r>
            <a:endParaRPr lang="ru-RU" sz="2800" dirty="0">
              <a:solidFill>
                <a:srgbClr val="0070C0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8" name="Picture 2" descr="C:\Users\2700-02-012\Pictures\FN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180231"/>
            <a:ext cx="1440000" cy="13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8"/>
          <p:cNvSpPr txBox="1">
            <a:spLocks/>
          </p:cNvSpPr>
          <p:nvPr/>
        </p:nvSpPr>
        <p:spPr>
          <a:xfrm>
            <a:off x="713152" y="6937460"/>
            <a:ext cx="8910668" cy="343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00" b="1" dirty="0" smtClean="0">
                <a:solidFill>
                  <a:srgbClr val="FF0000"/>
                </a:solidFill>
                <a:latin typeface="PF Din Text Comp Pro" pitchFamily="2" charset="0"/>
              </a:rPr>
              <a:t>www.nalog.gov.ru</a:t>
            </a:r>
            <a:endParaRPr lang="ru-RU" sz="3000" dirty="0">
              <a:solidFill>
                <a:srgbClr val="FF0000"/>
              </a:solidFill>
              <a:latin typeface="PF Din Text Comp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85111" y="267388"/>
            <a:ext cx="7570403" cy="1270721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PF DinDisplay Pro" pitchFamily="2" charset="0"/>
              </a:rPr>
              <a:t>Налогоплательщик обязан: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3153" y="1489385"/>
            <a:ext cx="891066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5AA9"/>
                </a:solidFill>
                <a:latin typeface="PF DinDisplay Pro" pitchFamily="2" charset="0"/>
                <a:cs typeface="DIN Pro Medium" panose="020B0604020101020102" pitchFamily="34" charset="0"/>
              </a:rPr>
              <a:t>1)  представить декларацию по форме 3-НДФЛ - не позднее 30 апреля года, с</a:t>
            </a:r>
            <a:r>
              <a:rPr lang="ru-RU" sz="3000" b="1" dirty="0" smtClean="0">
                <a:solidFill>
                  <a:srgbClr val="005AA9"/>
                </a:solidFill>
                <a:latin typeface="PF DinDisplay Pro" pitchFamily="2" charset="0"/>
              </a:rPr>
              <a:t>ледующего </a:t>
            </a:r>
            <a:r>
              <a:rPr lang="ru-RU" sz="3000" b="1" dirty="0">
                <a:solidFill>
                  <a:srgbClr val="005AA9"/>
                </a:solidFill>
                <a:latin typeface="PF DinDisplay Pro" pitchFamily="2" charset="0"/>
              </a:rPr>
              <a:t>за </a:t>
            </a:r>
            <a:r>
              <a:rPr lang="ru-RU" sz="3000" b="1" dirty="0" smtClean="0">
                <a:solidFill>
                  <a:srgbClr val="005AA9"/>
                </a:solidFill>
                <a:latin typeface="PF DinDisplay Pro" pitchFamily="2" charset="0"/>
              </a:rPr>
              <a:t>годом получения дохода; </a:t>
            </a:r>
          </a:p>
          <a:p>
            <a:pPr algn="just"/>
            <a:r>
              <a:rPr lang="ru-RU" sz="3000" b="1" dirty="0" smtClean="0">
                <a:solidFill>
                  <a:srgbClr val="005AA9"/>
                </a:solidFill>
                <a:latin typeface="PF DinDisplay Pro" pitchFamily="2" charset="0"/>
              </a:rPr>
              <a:t>2) уплатить сумму налога на доходы физических лиц,  исчисленную на основании налоговой </a:t>
            </a:r>
            <a:r>
              <a:rPr lang="ru-RU" sz="3000" b="1" dirty="0" smtClean="0">
                <a:solidFill>
                  <a:srgbClr val="005AA9"/>
                </a:solidFill>
                <a:latin typeface="PF DinDisplay Pro" pitchFamily="2" charset="0"/>
              </a:rPr>
              <a:t>декларации, </a:t>
            </a:r>
            <a:r>
              <a:rPr lang="ru-RU" sz="3000" b="1" dirty="0" smtClean="0">
                <a:solidFill>
                  <a:srgbClr val="005AA9"/>
                </a:solidFill>
                <a:latin typeface="PF DinDisplay Pro" pitchFamily="2" charset="0"/>
              </a:rPr>
              <a:t>- не </a:t>
            </a:r>
            <a:r>
              <a:rPr lang="ru-RU" sz="3000" b="1" dirty="0">
                <a:solidFill>
                  <a:srgbClr val="005AA9"/>
                </a:solidFill>
                <a:latin typeface="PF DinDisplay Pro" pitchFamily="2" charset="0"/>
              </a:rPr>
              <a:t>позднее 15 июля года, следующего за годом получения </a:t>
            </a:r>
            <a:r>
              <a:rPr lang="ru-RU" sz="3000" b="1" dirty="0" smtClean="0">
                <a:solidFill>
                  <a:srgbClr val="005AA9"/>
                </a:solidFill>
                <a:latin typeface="PF DinDisplay Pro" pitchFamily="2" charset="0"/>
              </a:rPr>
              <a:t>дохода. </a:t>
            </a:r>
            <a:r>
              <a:rPr lang="ru-RU" sz="3000" b="1" dirty="0">
                <a:solidFill>
                  <a:srgbClr val="FF0000"/>
                </a:solidFill>
                <a:latin typeface="PF DinDisplay Pro" pitchFamily="2" charset="0"/>
              </a:rPr>
              <a:t>(</a:t>
            </a:r>
            <a:r>
              <a:rPr lang="ru-RU" sz="3000" b="1" dirty="0" err="1">
                <a:solidFill>
                  <a:srgbClr val="FF0000"/>
                </a:solidFill>
                <a:latin typeface="PF DinDisplay Pro" pitchFamily="2" charset="0"/>
              </a:rPr>
              <a:t>ст.ст</a:t>
            </a:r>
            <a:r>
              <a:rPr lang="ru-RU" sz="3000" b="1" dirty="0">
                <a:solidFill>
                  <a:srgbClr val="FF0000"/>
                </a:solidFill>
                <a:latin typeface="PF DinDisplay Pro" pitchFamily="2" charset="0"/>
              </a:rPr>
              <a:t>. 228, 229 НК РФ</a:t>
            </a:r>
            <a:r>
              <a:rPr lang="ru-RU" sz="3000" b="1" dirty="0" smtClean="0">
                <a:solidFill>
                  <a:srgbClr val="FF0000"/>
                </a:solidFill>
                <a:latin typeface="PF DinDisplay Pro" pitchFamily="2" charset="0"/>
              </a:rPr>
              <a:t>).    </a:t>
            </a:r>
            <a:endParaRPr lang="ru-RU" sz="3000" b="1" dirty="0">
              <a:solidFill>
                <a:srgbClr val="FF0000"/>
              </a:solidFill>
              <a:latin typeface="PF DinDisplay Pro" pitchFamily="2" charset="0"/>
            </a:endParaRPr>
          </a:p>
          <a:p>
            <a:pPr algn="just"/>
            <a:endParaRPr lang="ru-RU" sz="2000" dirty="0" smtClean="0">
              <a:latin typeface="PF DinDisplay Pro" pitchFamily="2" charset="0"/>
            </a:endParaRPr>
          </a:p>
          <a:p>
            <a:pPr algn="just"/>
            <a:r>
              <a:rPr lang="ru-RU" sz="2400" b="1" dirty="0" smtClean="0">
                <a:latin typeface="PF DinDisplay Pro" pitchFamily="2" charset="0"/>
              </a:rPr>
              <a:t>Если срок </a:t>
            </a:r>
            <a:r>
              <a:rPr lang="ru-RU" sz="2400" b="1" dirty="0">
                <a:latin typeface="PF DinDisplay Pro" pitchFamily="2" charset="0"/>
              </a:rPr>
              <a:t>приходится на </a:t>
            </a:r>
            <a:r>
              <a:rPr lang="ru-RU" sz="2400" b="1" dirty="0" smtClean="0">
                <a:latin typeface="PF DinDisplay Pro" pitchFamily="2" charset="0"/>
              </a:rPr>
              <a:t>выходной, нерабочий праздничный </a:t>
            </a:r>
            <a:r>
              <a:rPr lang="ru-RU" sz="2400" b="1" dirty="0">
                <a:latin typeface="PF DinDisplay Pro" pitchFamily="2" charset="0"/>
              </a:rPr>
              <a:t>и (или) </a:t>
            </a:r>
            <a:r>
              <a:rPr lang="ru-RU" sz="2400" b="1" dirty="0" smtClean="0">
                <a:latin typeface="PF DinDisplay Pro" pitchFamily="2" charset="0"/>
              </a:rPr>
              <a:t>нерабочий день, </a:t>
            </a:r>
            <a:r>
              <a:rPr lang="ru-RU" sz="2400" b="1" dirty="0">
                <a:latin typeface="PF DinDisplay Pro" pitchFamily="2" charset="0"/>
              </a:rPr>
              <a:t>днем окончания срока считается ближайший следующий за ним рабочий </a:t>
            </a:r>
            <a:r>
              <a:rPr lang="ru-RU" sz="2400" b="1" dirty="0" smtClean="0">
                <a:latin typeface="PF DinDisplay Pro" pitchFamily="2" charset="0"/>
              </a:rPr>
              <a:t>день 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PF DinDisplay Pro" pitchFamily="2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PF DinDisplay Pro" pitchFamily="2" charset="0"/>
              </a:rPr>
              <a:t>Пункт </a:t>
            </a:r>
            <a:r>
              <a:rPr lang="ru-RU" sz="2400" b="1" dirty="0">
                <a:solidFill>
                  <a:srgbClr val="FF0000"/>
                </a:solidFill>
                <a:latin typeface="PF DinDisplay Pro" pitchFamily="2" charset="0"/>
              </a:rPr>
              <a:t>7 ст. 6.1. </a:t>
            </a:r>
            <a:r>
              <a:rPr lang="ru-RU" sz="2400" b="1" dirty="0" smtClean="0">
                <a:solidFill>
                  <a:srgbClr val="FF0000"/>
                </a:solidFill>
                <a:latin typeface="PF DinDisplay Pro" pitchFamily="2" charset="0"/>
              </a:rPr>
              <a:t>НК РФ)</a:t>
            </a:r>
            <a:r>
              <a:rPr lang="ru-RU" sz="2400" b="1" i="1" dirty="0" smtClean="0">
                <a:solidFill>
                  <a:srgbClr val="FF0000"/>
                </a:solidFill>
                <a:latin typeface="PF DinDisplay Pro" pitchFamily="2" charset="0"/>
              </a:rPr>
              <a:t>.</a:t>
            </a:r>
            <a:endParaRPr lang="ru-RU" sz="2400" b="1" i="1" dirty="0">
              <a:solidFill>
                <a:srgbClr val="FF0000"/>
              </a:solidFill>
              <a:latin typeface="PF DinDisplay Pro" pitchFamily="2" charset="0"/>
            </a:endParaRPr>
          </a:p>
          <a:p>
            <a:pPr algn="just"/>
            <a:endParaRPr lang="ru-RU" sz="2800" dirty="0" smtClean="0">
              <a:latin typeface="PF DinDisplay Pro" pitchFamily="2" charset="0"/>
            </a:endParaRPr>
          </a:p>
          <a:p>
            <a:pPr algn="just"/>
            <a:endParaRPr lang="ru-RU" sz="2800" dirty="0">
              <a:latin typeface="PF DinDisplay Pro" pitchFamily="2" charset="0"/>
            </a:endParaRPr>
          </a:p>
          <a:p>
            <a:pPr marL="342900" indent="-342900" algn="just">
              <a:buFontTx/>
              <a:buChar char="-"/>
            </a:pPr>
            <a:endParaRPr lang="ru-RU" sz="2800" b="1" dirty="0">
              <a:solidFill>
                <a:srgbClr val="005AA9"/>
              </a:solidFill>
              <a:latin typeface="PF DinDisplay Pro" pitchFamily="2" charset="0"/>
            </a:endParaRPr>
          </a:p>
          <a:p>
            <a:pPr marL="342900" indent="-342900" algn="just">
              <a:buFontTx/>
              <a:buChar char="-"/>
            </a:pPr>
            <a:endParaRPr lang="ru-RU" sz="2800" dirty="0" smtClean="0">
              <a:solidFill>
                <a:srgbClr val="005AA9"/>
              </a:solidFill>
              <a:latin typeface="PF Din Text Comp Pro Medium" pitchFamily="2" charset="0"/>
              <a:cs typeface="DIN Pro Medium" panose="020B0604020101020102" pitchFamily="34" charset="0"/>
            </a:endParaRPr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>
            <a:off x="713152" y="6937460"/>
            <a:ext cx="8910668" cy="343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00" b="1" dirty="0" smtClean="0">
                <a:solidFill>
                  <a:srgbClr val="FF0000"/>
                </a:solidFill>
                <a:latin typeface="PF Din Text Comp Pro" pitchFamily="2" charset="0"/>
              </a:rPr>
              <a:t>www.nalog.gov.ru</a:t>
            </a:r>
            <a:endParaRPr lang="ru-RU" sz="3000" dirty="0">
              <a:solidFill>
                <a:srgbClr val="FF0000"/>
              </a:solidFill>
              <a:latin typeface="PF Din Text Comp Pro" pitchFamily="2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967743" y="5940871"/>
            <a:ext cx="4325356" cy="1251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200" dirty="0">
              <a:solidFill>
                <a:srgbClr val="FF0000"/>
              </a:solidFill>
              <a:latin typeface="PF Din Text Comp Pro Medium" pitchFamily="2" charset="0"/>
            </a:endParaRPr>
          </a:p>
        </p:txBody>
      </p:sp>
      <p:pic>
        <p:nvPicPr>
          <p:cNvPr id="12" name="Picture 2" descr="C:\Users\2700-02-012\Pictures\FNS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2" y="185903"/>
            <a:ext cx="1440000" cy="13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9826420" y="6732959"/>
            <a:ext cx="590365" cy="486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1043056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19F625D-80D4-4291-BD9B-D63E17D4299E}" type="slidenum">
              <a:rPr lang="ru-RU" sz="3200" smtClean="0">
                <a:solidFill>
                  <a:prstClr val="white"/>
                </a:solidFill>
                <a:latin typeface="DINCyr-Medium" pitchFamily="2" charset="-52"/>
              </a:rPr>
              <a:pPr algn="ctr">
                <a:defRPr/>
              </a:pPr>
              <a:t>2</a:t>
            </a:fld>
            <a:endParaRPr lang="ru-RU" sz="3200" dirty="0">
              <a:solidFill>
                <a:prstClr val="white"/>
              </a:solidFill>
              <a:latin typeface="DINCyr-Medium" pitchFamily="2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087941" y="267388"/>
            <a:ext cx="7841387" cy="1221998"/>
          </a:xfrm>
        </p:spPr>
        <p:txBody>
          <a:bodyPr>
            <a:normAutofit fontScale="25000" lnSpcReduction="20000"/>
          </a:bodyPr>
          <a:lstStyle/>
          <a:p>
            <a:endParaRPr lang="ru-RU" sz="3600" b="1" dirty="0" smtClean="0">
              <a:solidFill>
                <a:srgbClr val="FF0000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r>
              <a:rPr lang="ru-RU" sz="12800" b="1" dirty="0" smtClean="0">
                <a:solidFill>
                  <a:srgbClr val="FF0000"/>
                </a:solidFill>
                <a:latin typeface="DINCyr-Black" pitchFamily="2" charset="-52"/>
                <a:cs typeface="DIN Pro Black" panose="020B0A04020101010102" pitchFamily="34" charset="0"/>
              </a:rPr>
              <a:t> </a:t>
            </a:r>
            <a:r>
              <a:rPr lang="ru-RU" sz="12800" dirty="0" smtClean="0">
                <a:solidFill>
                  <a:srgbClr val="FF0000"/>
                </a:solidFill>
                <a:latin typeface="DINCyr-Black" pitchFamily="2" charset="-52"/>
                <a:cs typeface="DIN Pro Black" panose="020B0A04020101010102" pitchFamily="34" charset="0"/>
              </a:rPr>
              <a:t>Доход  в виде дарения  недвижимого имущества не облагается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6048" y="1613267"/>
            <a:ext cx="930314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b="1" dirty="0" smtClean="0">
              <a:solidFill>
                <a:srgbClr val="005AA9"/>
              </a:solidFill>
              <a:latin typeface="PF DinDisplay Pro" pitchFamily="2" charset="0"/>
            </a:endParaRPr>
          </a:p>
          <a:p>
            <a:pPr algn="just"/>
            <a:r>
              <a:rPr lang="ru-RU" sz="3200" b="1" dirty="0" smtClean="0">
                <a:solidFill>
                  <a:srgbClr val="005AA9"/>
                </a:solidFill>
                <a:latin typeface="PF DinDisplay Pro" pitchFamily="2" charset="0"/>
              </a:rPr>
              <a:t>Если недвижимое </a:t>
            </a:r>
            <a:r>
              <a:rPr lang="ru-RU" sz="3200" b="1" dirty="0" smtClean="0">
                <a:solidFill>
                  <a:srgbClr val="005AA9"/>
                </a:solidFill>
                <a:latin typeface="PF DinDisplay Pro" pitchFamily="2" charset="0"/>
              </a:rPr>
              <a:t>имущество получено в дар от </a:t>
            </a:r>
            <a:r>
              <a:rPr lang="ru-RU" sz="3200" b="1" dirty="0">
                <a:solidFill>
                  <a:srgbClr val="005AA9"/>
                </a:solidFill>
                <a:latin typeface="PF DinDisplay Pro" pitchFamily="2" charset="0"/>
              </a:rPr>
              <a:t>членов семьи и (или) от близких родственников на основании Семейного кодекса Российской </a:t>
            </a:r>
            <a:r>
              <a:rPr lang="ru-RU" sz="3200" b="1" dirty="0" smtClean="0">
                <a:solidFill>
                  <a:srgbClr val="005AA9"/>
                </a:solidFill>
                <a:latin typeface="PF DinDisplay Pro" pitchFamily="2" charset="0"/>
              </a:rPr>
              <a:t>Федерации (супруги</a:t>
            </a:r>
            <a:r>
              <a:rPr lang="ru-RU" sz="3200" b="1" dirty="0">
                <a:solidFill>
                  <a:srgbClr val="005AA9"/>
                </a:solidFill>
                <a:latin typeface="PF DinDisplay Pro" pitchFamily="2" charset="0"/>
              </a:rPr>
              <a:t>, родители и дети, в том числе усыновители и усыновленные, дедушки, бабушки, внуки, полнородные и неполнородными (имеющими общих отца или мать) братья и </a:t>
            </a:r>
            <a:r>
              <a:rPr lang="ru-RU" sz="3200" b="1" dirty="0" smtClean="0">
                <a:solidFill>
                  <a:srgbClr val="005AA9"/>
                </a:solidFill>
                <a:latin typeface="PF DinDisplay Pro" pitchFamily="2" charset="0"/>
              </a:rPr>
              <a:t>сестры).</a:t>
            </a:r>
            <a:endParaRPr lang="ru-RU" sz="3200" b="1" dirty="0">
              <a:solidFill>
                <a:srgbClr val="005AA9"/>
              </a:solidFill>
              <a:latin typeface="PF DinDisplay Pro" pitchFamily="2" charset="0"/>
            </a:endParaRPr>
          </a:p>
          <a:p>
            <a:pPr algn="just"/>
            <a:endParaRPr lang="ru-RU" dirty="0" smtClean="0"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algn="just"/>
            <a:r>
              <a:rPr lang="ru-RU" sz="2400" b="1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Пункт 228, 229 НК РФ</a:t>
            </a:r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>
            <a:off x="713152" y="6937460"/>
            <a:ext cx="8910668" cy="343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00" b="1" dirty="0" smtClean="0">
                <a:solidFill>
                  <a:srgbClr val="FF0000"/>
                </a:solidFill>
                <a:latin typeface="PF Din Text Comp Pro" pitchFamily="2" charset="0"/>
              </a:rPr>
              <a:t>www.nalog.gov.ru</a:t>
            </a:r>
            <a:endParaRPr lang="ru-RU" sz="3000" dirty="0">
              <a:solidFill>
                <a:srgbClr val="FF0000"/>
              </a:solidFill>
              <a:latin typeface="PF Din Text Comp Pro" pitchFamily="2" charset="0"/>
            </a:endParaRPr>
          </a:p>
        </p:txBody>
      </p:sp>
      <p:pic>
        <p:nvPicPr>
          <p:cNvPr id="15" name="Picture 2" descr="C:\Users\2700-02-012\Pictures\FNS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259667"/>
            <a:ext cx="1538253" cy="13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9826420" y="6732959"/>
            <a:ext cx="590365" cy="486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1043056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19F625D-80D4-4291-BD9B-D63E17D4299E}" type="slidenum">
              <a:rPr lang="ru-RU" sz="3200" smtClean="0">
                <a:solidFill>
                  <a:prstClr val="white"/>
                </a:solidFill>
                <a:latin typeface="DINCyr-Medium" pitchFamily="2" charset="-52"/>
              </a:rPr>
              <a:pPr algn="ctr">
                <a:defRPr/>
              </a:pPr>
              <a:t>3</a:t>
            </a:fld>
            <a:endParaRPr lang="ru-RU" sz="3200" dirty="0">
              <a:solidFill>
                <a:prstClr val="white"/>
              </a:solidFill>
              <a:latin typeface="DINCyr-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654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087941" y="267388"/>
            <a:ext cx="7841387" cy="1221998"/>
          </a:xfrm>
        </p:spPr>
        <p:txBody>
          <a:bodyPr>
            <a:normAutofit fontScale="25000" lnSpcReduction="20000"/>
          </a:bodyPr>
          <a:lstStyle/>
          <a:p>
            <a:endParaRPr lang="ru-RU" sz="3600" b="1" dirty="0" smtClean="0">
              <a:solidFill>
                <a:srgbClr val="FF0000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r>
              <a:rPr lang="ru-RU" sz="12800" b="1" dirty="0" smtClean="0">
                <a:solidFill>
                  <a:srgbClr val="FF0000"/>
                </a:solidFill>
                <a:latin typeface="DINCyr-Black" pitchFamily="2" charset="-52"/>
                <a:cs typeface="DIN Pro Black" panose="020B0A04020101010102" pitchFamily="34" charset="0"/>
              </a:rPr>
              <a:t> </a:t>
            </a:r>
          </a:p>
          <a:p>
            <a:endParaRPr lang="ru-RU" sz="12800" b="1" dirty="0">
              <a:solidFill>
                <a:srgbClr val="FF0000"/>
              </a:solidFill>
              <a:latin typeface="DINCyr-Black" pitchFamily="2" charset="-52"/>
              <a:cs typeface="DIN Pro Black" panose="020B0A04020101010102" pitchFamily="34" charset="0"/>
            </a:endParaRPr>
          </a:p>
          <a:p>
            <a:endParaRPr lang="ru-RU" sz="12800" b="1" dirty="0" smtClean="0">
              <a:solidFill>
                <a:srgbClr val="FF0000"/>
              </a:solidFill>
              <a:latin typeface="DINCyr-Black" pitchFamily="2" charset="-52"/>
              <a:cs typeface="DIN Pro Black" panose="020B0A04020101010102" pitchFamily="34" charset="0"/>
            </a:endParaRPr>
          </a:p>
          <a:p>
            <a:r>
              <a:rPr lang="ru-RU" sz="12800" dirty="0" smtClean="0">
                <a:solidFill>
                  <a:srgbClr val="FF0000"/>
                </a:solidFill>
                <a:latin typeface="DINCyr-Black" pitchFamily="2" charset="-52"/>
                <a:cs typeface="DIN Pro Black" panose="020B0A04020101010102" pitchFamily="34" charset="0"/>
              </a:rPr>
              <a:t>При продаже недвижимого </a:t>
            </a:r>
          </a:p>
          <a:p>
            <a:r>
              <a:rPr lang="ru-RU" sz="12800" dirty="0" smtClean="0">
                <a:solidFill>
                  <a:srgbClr val="FF0000"/>
                </a:solidFill>
                <a:latin typeface="DINCyr-Black" pitchFamily="2" charset="-52"/>
                <a:cs typeface="DIN Pro Black" panose="020B0A04020101010102" pitchFamily="34" charset="0"/>
              </a:rPr>
              <a:t>имущества можно не представлять декларацию: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30276" y="1613267"/>
            <a:ext cx="82961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endParaRPr lang="ru-RU" sz="2800" b="1" dirty="0" smtClean="0">
              <a:solidFill>
                <a:srgbClr val="0066B3"/>
              </a:solidFill>
              <a:latin typeface="PF DinDisplay Pro" pitchFamily="2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800" b="1" dirty="0" smtClean="0">
                <a:solidFill>
                  <a:srgbClr val="0066B3"/>
                </a:solidFill>
                <a:latin typeface="PF DinDisplay Pro" pitchFamily="2" charset="0"/>
              </a:rPr>
              <a:t>если </a:t>
            </a:r>
            <a:r>
              <a:rPr lang="ru-RU" sz="2800" b="1" dirty="0">
                <a:solidFill>
                  <a:srgbClr val="0066B3"/>
                </a:solidFill>
                <a:latin typeface="PF DinDisplay Pro" pitchFamily="2" charset="0"/>
              </a:rPr>
              <a:t>стоимость </a:t>
            </a:r>
            <a:r>
              <a:rPr lang="ru-RU" sz="2800" b="1" dirty="0" smtClean="0">
                <a:solidFill>
                  <a:srgbClr val="0066B3"/>
                </a:solidFill>
                <a:latin typeface="PF DinDisplay Pro" pitchFamily="2" charset="0"/>
              </a:rPr>
              <a:t>жилых </a:t>
            </a:r>
            <a:r>
              <a:rPr lang="ru-RU" sz="2800" b="1" dirty="0">
                <a:solidFill>
                  <a:srgbClr val="0066B3"/>
                </a:solidFill>
                <a:latin typeface="PF DinDisplay Pro" pitchFamily="2" charset="0"/>
              </a:rPr>
              <a:t>домов, квартир, комнат, включая приватизированные жилые помещения, садовых домов или земельных участков или доли (долей) в указанном имуществе, не превышает в </a:t>
            </a:r>
            <a:r>
              <a:rPr lang="ru-RU" sz="2800" b="1" dirty="0" smtClean="0">
                <a:solidFill>
                  <a:srgbClr val="0066B3"/>
                </a:solidFill>
                <a:latin typeface="PF DinDisplay Pro" pitchFamily="2" charset="0"/>
              </a:rPr>
              <a:t>целом -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PF DinDisplay Pro" pitchFamily="2" charset="0"/>
              </a:rPr>
              <a:t>			1000 </a:t>
            </a:r>
            <a:r>
              <a:rPr lang="ru-RU" sz="2800" b="1" dirty="0">
                <a:solidFill>
                  <a:srgbClr val="FF0000"/>
                </a:solidFill>
                <a:latin typeface="PF DinDisplay Pro" pitchFamily="2" charset="0"/>
              </a:rPr>
              <a:t>000 руб</a:t>
            </a:r>
            <a:r>
              <a:rPr lang="ru-RU" sz="2800" b="1" dirty="0" smtClean="0">
                <a:solidFill>
                  <a:srgbClr val="FF0000"/>
                </a:solidFill>
                <a:latin typeface="PF DinDisplay Pro" pitchFamily="2" charset="0"/>
              </a:rPr>
              <a:t>.;</a:t>
            </a:r>
          </a:p>
          <a:p>
            <a:pPr marL="457200" indent="-457200" algn="just">
              <a:buFontTx/>
              <a:buChar char="-"/>
            </a:pPr>
            <a:endParaRPr lang="ru-RU" sz="2800" b="1" dirty="0" smtClean="0">
              <a:solidFill>
                <a:srgbClr val="0066B3"/>
              </a:solidFill>
              <a:latin typeface="PF DinDisplay Pro" pitchFamily="2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800" b="1" dirty="0" smtClean="0">
                <a:solidFill>
                  <a:srgbClr val="0066B3"/>
                </a:solidFill>
                <a:latin typeface="PF DinDisplay Pro" pitchFamily="2" charset="0"/>
              </a:rPr>
              <a:t>если стоимость ИНОГО недвижимого имущества, не превышает в целом -</a:t>
            </a:r>
          </a:p>
          <a:p>
            <a:pPr algn="just"/>
            <a:r>
              <a:rPr lang="ru-RU" sz="2800" b="1" dirty="0">
                <a:solidFill>
                  <a:srgbClr val="0066B3"/>
                </a:solidFill>
                <a:latin typeface="PF DinDisplay Pro" pitchFamily="2" charset="0"/>
              </a:rPr>
              <a:t> </a:t>
            </a:r>
            <a:r>
              <a:rPr lang="ru-RU" sz="2800" b="1" dirty="0" smtClean="0">
                <a:solidFill>
                  <a:srgbClr val="0066B3"/>
                </a:solidFill>
                <a:latin typeface="PF DinDisplay Pro" pitchFamily="2" charset="0"/>
              </a:rPr>
              <a:t>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PF DinDisplay Pro" pitchFamily="2" charset="0"/>
              </a:rPr>
              <a:t>250 000 рублей.</a:t>
            </a:r>
            <a:r>
              <a:rPr lang="ru-RU" sz="2800" b="1" dirty="0" smtClean="0">
                <a:solidFill>
                  <a:srgbClr val="0066B3"/>
                </a:solidFill>
                <a:latin typeface="PF DinDisplay Pro" pitchFamily="2" charset="0"/>
              </a:rPr>
              <a:t> </a:t>
            </a:r>
          </a:p>
          <a:p>
            <a:pPr algn="just"/>
            <a:endParaRPr lang="ru-RU" sz="2800" b="1" dirty="0" smtClean="0"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algn="just"/>
            <a:r>
              <a:rPr lang="ru-RU" sz="2800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Пункт 4 ст. 229 НК РФ</a:t>
            </a:r>
            <a:endParaRPr lang="ru-RU" sz="280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algn="just"/>
            <a:endParaRPr lang="ru-RU" sz="2800" b="1" dirty="0" smtClean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>
            <a:off x="713152" y="6937460"/>
            <a:ext cx="8910668" cy="343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00" b="1" dirty="0" smtClean="0">
                <a:solidFill>
                  <a:srgbClr val="FF0000"/>
                </a:solidFill>
                <a:latin typeface="PF Din Text Comp Pro" pitchFamily="2" charset="0"/>
              </a:rPr>
              <a:t>www.nalog.gov.ru</a:t>
            </a:r>
            <a:endParaRPr lang="ru-RU" sz="3000" dirty="0">
              <a:solidFill>
                <a:srgbClr val="FF0000"/>
              </a:solidFill>
              <a:latin typeface="PF Din Text Comp Pro" pitchFamily="2" charset="0"/>
            </a:endParaRPr>
          </a:p>
        </p:txBody>
      </p:sp>
      <p:pic>
        <p:nvPicPr>
          <p:cNvPr id="15" name="Picture 2" descr="C:\Users\2700-02-012\Pictures\FNS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259667"/>
            <a:ext cx="1538253" cy="13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9826420" y="6732959"/>
            <a:ext cx="590365" cy="486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1043056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19F625D-80D4-4291-BD9B-D63E17D4299E}" type="slidenum">
              <a:rPr lang="ru-RU" sz="3200" smtClean="0">
                <a:solidFill>
                  <a:prstClr val="white"/>
                </a:solidFill>
                <a:latin typeface="DINCyr-Medium" pitchFamily="2" charset="-52"/>
              </a:rPr>
              <a:pPr algn="ctr">
                <a:defRPr/>
              </a:pPr>
              <a:t>4</a:t>
            </a:fld>
            <a:endParaRPr lang="ru-RU" sz="3200" dirty="0">
              <a:solidFill>
                <a:prstClr val="white"/>
              </a:solidFill>
              <a:latin typeface="DINCyr-Medium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2"/>
          <a:stretch/>
        </p:blipFill>
        <p:spPr>
          <a:xfrm>
            <a:off x="0" y="1820924"/>
            <a:ext cx="188969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8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85112" y="267388"/>
            <a:ext cx="7344216" cy="1221998"/>
          </a:xfrm>
        </p:spPr>
        <p:txBody>
          <a:bodyPr>
            <a:normAutofit fontScale="25000" lnSpcReduction="20000"/>
          </a:bodyPr>
          <a:lstStyle/>
          <a:p>
            <a:endParaRPr lang="ru-RU" sz="3600" b="1" dirty="0" smtClean="0">
              <a:solidFill>
                <a:srgbClr val="FF0000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r>
              <a:rPr lang="ru-RU" sz="16000" dirty="0" smtClean="0">
                <a:solidFill>
                  <a:srgbClr val="FF0000"/>
                </a:solidFill>
                <a:latin typeface="PF Din Text Comp Pro Medium" pitchFamily="2" charset="0"/>
                <a:cs typeface="DIN Pro Black" panose="020B0A04020101010102" pitchFamily="34" charset="0"/>
              </a:rPr>
              <a:t>Как определяется минимальный срок владения недвижимым имуществом?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6048" y="1613267"/>
            <a:ext cx="93031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>
                <a:solidFill>
                  <a:srgbClr val="FF0000"/>
                </a:solidFill>
                <a:latin typeface="PF Din Text Comp Pro Medium" pitchFamily="2" charset="0"/>
              </a:rPr>
              <a:t>- 5 лет</a:t>
            </a:r>
            <a:r>
              <a:rPr lang="ru-RU" sz="2600" dirty="0">
                <a:solidFill>
                  <a:srgbClr val="0070C0"/>
                </a:solidFill>
                <a:latin typeface="PF Din Text Comp Pro Medium" pitchFamily="2" charset="0"/>
              </a:rPr>
              <a:t> - минимальный предельный срок владения объектом недвижимого имущества в общем случае.</a:t>
            </a:r>
          </a:p>
          <a:p>
            <a:pPr algn="just"/>
            <a:r>
              <a:rPr lang="ru-RU" sz="2600" dirty="0" smtClean="0">
                <a:solidFill>
                  <a:srgbClr val="FF0000"/>
                </a:solidFill>
                <a:latin typeface="PF Din Text Comp Pro Medium" pitchFamily="2" charset="0"/>
              </a:rPr>
              <a:t>- 3 </a:t>
            </a:r>
            <a:r>
              <a:rPr lang="ru-RU" sz="2600" dirty="0">
                <a:solidFill>
                  <a:srgbClr val="FF0000"/>
                </a:solidFill>
                <a:latin typeface="PF Din Text Comp Pro Medium" pitchFamily="2" charset="0"/>
              </a:rPr>
              <a:t>года </a:t>
            </a:r>
            <a:r>
              <a:rPr lang="ru-RU" sz="2600" dirty="0">
                <a:solidFill>
                  <a:srgbClr val="0070C0"/>
                </a:solidFill>
                <a:latin typeface="PF Din Text Comp Pro Medium" pitchFamily="2" charset="0"/>
              </a:rPr>
              <a:t>- минимальный предельный срок владения объектом недвижимого имущества в случае, если:</a:t>
            </a:r>
          </a:p>
          <a:p>
            <a:pPr algn="just"/>
            <a:r>
              <a:rPr lang="ru-RU" sz="2600" dirty="0">
                <a:solidFill>
                  <a:srgbClr val="0070C0"/>
                </a:solidFill>
                <a:latin typeface="PF Din Text Comp Pro Medium" pitchFamily="2" charset="0"/>
              </a:rPr>
              <a:t>- право собственности на объект получено лицом в порядке наследования </a:t>
            </a:r>
            <a:r>
              <a:rPr lang="ru-RU" sz="2600" dirty="0" smtClean="0">
                <a:solidFill>
                  <a:srgbClr val="0070C0"/>
                </a:solidFill>
                <a:latin typeface="PF Din Text Comp Pro Medium" pitchFamily="2" charset="0"/>
              </a:rPr>
              <a:t>или по </a:t>
            </a:r>
            <a:r>
              <a:rPr lang="ru-RU" sz="2600" dirty="0">
                <a:solidFill>
                  <a:srgbClr val="0070C0"/>
                </a:solidFill>
                <a:latin typeface="PF Din Text Comp Pro Medium" pitchFamily="2" charset="0"/>
              </a:rPr>
              <a:t>договору </a:t>
            </a:r>
            <a:r>
              <a:rPr lang="ru-RU" sz="2600" dirty="0" smtClean="0">
                <a:solidFill>
                  <a:srgbClr val="0070C0"/>
                </a:solidFill>
                <a:latin typeface="PF Din Text Comp Pro Medium" pitchFamily="2" charset="0"/>
              </a:rPr>
              <a:t>дарения </a:t>
            </a:r>
            <a:r>
              <a:rPr lang="ru-RU" sz="2600" dirty="0">
                <a:solidFill>
                  <a:srgbClr val="0070C0"/>
                </a:solidFill>
                <a:latin typeface="PF Din Text Comp Pro Medium" pitchFamily="2" charset="0"/>
              </a:rPr>
              <a:t>от члена семьи </a:t>
            </a:r>
            <a:r>
              <a:rPr lang="ru-RU" sz="2600" dirty="0" smtClean="0">
                <a:solidFill>
                  <a:srgbClr val="0070C0"/>
                </a:solidFill>
                <a:latin typeface="PF Din Text Comp Pro Medium" pitchFamily="2" charset="0"/>
              </a:rPr>
              <a:t>и </a:t>
            </a:r>
            <a:r>
              <a:rPr lang="ru-RU" sz="2600" dirty="0" smtClean="0">
                <a:solidFill>
                  <a:srgbClr val="0070C0"/>
                </a:solidFill>
                <a:latin typeface="PF Din Text Comp Pro Medium" pitchFamily="2" charset="0"/>
              </a:rPr>
              <a:t>(или) близкого </a:t>
            </a:r>
            <a:r>
              <a:rPr lang="ru-RU" sz="2600" dirty="0" smtClean="0">
                <a:solidFill>
                  <a:srgbClr val="0070C0"/>
                </a:solidFill>
                <a:latin typeface="PF Din Text Comp Pro Medium" pitchFamily="2" charset="0"/>
              </a:rPr>
              <a:t>родственника по </a:t>
            </a:r>
            <a:r>
              <a:rPr lang="ru-RU" sz="2600" dirty="0">
                <a:solidFill>
                  <a:srgbClr val="0070C0"/>
                </a:solidFill>
                <a:latin typeface="PF Din Text Comp Pro Medium" pitchFamily="2" charset="0"/>
              </a:rPr>
              <a:t>Семейному </a:t>
            </a:r>
            <a:r>
              <a:rPr lang="ru-RU" sz="2600" dirty="0" smtClean="0">
                <a:solidFill>
                  <a:srgbClr val="0070C0"/>
                </a:solidFill>
                <a:latin typeface="PF Din Text Comp Pro Medium" pitchFamily="2" charset="0"/>
              </a:rPr>
              <a:t> кодексу Российской Федерации;</a:t>
            </a:r>
            <a:endParaRPr lang="ru-RU" sz="2600" dirty="0">
              <a:solidFill>
                <a:srgbClr val="0070C0"/>
              </a:solidFill>
              <a:latin typeface="PF Din Text Comp Pro Medium" pitchFamily="2" charset="0"/>
            </a:endParaRPr>
          </a:p>
          <a:p>
            <a:pPr algn="just"/>
            <a:r>
              <a:rPr lang="ru-RU" sz="2600" dirty="0">
                <a:solidFill>
                  <a:srgbClr val="0070C0"/>
                </a:solidFill>
                <a:latin typeface="PF Din Text Comp Pro Medium" pitchFamily="2" charset="0"/>
              </a:rPr>
              <a:t>- право собственности на объект получено лицом в результате приватизации;</a:t>
            </a:r>
          </a:p>
          <a:p>
            <a:pPr algn="just"/>
            <a:r>
              <a:rPr lang="ru-RU" sz="2600" dirty="0">
                <a:solidFill>
                  <a:srgbClr val="0070C0"/>
                </a:solidFill>
                <a:latin typeface="PF Din Text Comp Pro Medium" pitchFamily="2" charset="0"/>
              </a:rPr>
              <a:t>- право собственности на объект получено лицом - плательщиком ренты в результате передачи имущества по договору пожизненного содержания с иждивением; </a:t>
            </a:r>
          </a:p>
          <a:p>
            <a:pPr algn="just"/>
            <a:r>
              <a:rPr lang="ru-RU" sz="2600" dirty="0">
                <a:solidFill>
                  <a:srgbClr val="0070C0"/>
                </a:solidFill>
                <a:latin typeface="PF Din Text Comp Pro Medium" pitchFamily="2" charset="0"/>
              </a:rPr>
              <a:t>- проданное жилье является для лица "единственным</a:t>
            </a:r>
            <a:r>
              <a:rPr lang="ru-RU" sz="2600" dirty="0" smtClean="0">
                <a:solidFill>
                  <a:srgbClr val="0070C0"/>
                </a:solidFill>
                <a:latin typeface="PF Din Text Comp Pro Medium" pitchFamily="2" charset="0"/>
              </a:rPr>
              <a:t>"</a:t>
            </a:r>
            <a:endParaRPr lang="ru-RU" sz="2600" dirty="0" smtClean="0">
              <a:solidFill>
                <a:srgbClr val="0070C0"/>
              </a:solidFill>
              <a:latin typeface="PF Din Text Comp Pro Medium" pitchFamily="2" charset="0"/>
              <a:cs typeface="DIN Pro Medium" panose="020B0604020101020102" pitchFamily="34" charset="0"/>
            </a:endParaRPr>
          </a:p>
          <a:p>
            <a:pPr algn="just"/>
            <a:endParaRPr lang="ru-RU" dirty="0" smtClean="0"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algn="just"/>
            <a:r>
              <a:rPr lang="ru-RU" b="1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Статья 217.1 НК РФ</a:t>
            </a:r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>
            <a:off x="713152" y="6937460"/>
            <a:ext cx="8910668" cy="343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00" b="1" dirty="0" smtClean="0">
                <a:solidFill>
                  <a:srgbClr val="FF0000"/>
                </a:solidFill>
                <a:latin typeface="PF Din Text Comp Pro" pitchFamily="2" charset="0"/>
              </a:rPr>
              <a:t>www.nalog.gov.ru</a:t>
            </a:r>
            <a:endParaRPr lang="ru-RU" sz="3000" dirty="0">
              <a:solidFill>
                <a:srgbClr val="FF0000"/>
              </a:solidFill>
              <a:latin typeface="PF Din Text Comp Pro" pitchFamily="2" charset="0"/>
            </a:endParaRPr>
          </a:p>
        </p:txBody>
      </p:sp>
      <p:pic>
        <p:nvPicPr>
          <p:cNvPr id="15" name="Picture 2" descr="C:\Users\2700-02-012\Pictures\FNS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9" y="240278"/>
            <a:ext cx="1538253" cy="13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9826420" y="6732959"/>
            <a:ext cx="590365" cy="486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1043056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19F625D-80D4-4291-BD9B-D63E17D4299E}" type="slidenum">
              <a:rPr lang="ru-RU" sz="3200" smtClean="0">
                <a:solidFill>
                  <a:prstClr val="white"/>
                </a:solidFill>
                <a:latin typeface="DINCyr-Medium" pitchFamily="2" charset="-52"/>
              </a:rPr>
              <a:pPr algn="ctr">
                <a:defRPr/>
              </a:pPr>
              <a:t>5</a:t>
            </a:fld>
            <a:endParaRPr lang="ru-RU" sz="3200" dirty="0">
              <a:solidFill>
                <a:prstClr val="white"/>
              </a:solidFill>
              <a:latin typeface="DINCyr-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569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85112" y="267387"/>
            <a:ext cx="7344216" cy="1497019"/>
          </a:xfrm>
        </p:spPr>
        <p:txBody>
          <a:bodyPr anchor="ctr" anchorCtr="1"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PF Din Text Cond Pro Medium" pitchFamily="2" charset="0"/>
              </a:rPr>
              <a:t>Условия освобождения от налогообложения доходов, полученных </a:t>
            </a:r>
            <a:r>
              <a:rPr lang="ru-RU" sz="2800" i="1" dirty="0">
                <a:solidFill>
                  <a:srgbClr val="FF0000"/>
                </a:solidFill>
                <a:latin typeface="PF Din Text Cond Pro Medium" pitchFamily="2" charset="0"/>
              </a:rPr>
              <a:t>от продажи жилья, </a:t>
            </a:r>
            <a:r>
              <a:rPr lang="ru-RU" sz="2800" i="1" dirty="0" smtClean="0">
                <a:solidFill>
                  <a:srgbClr val="FF0000"/>
                </a:solidFill>
                <a:latin typeface="PF Din Text Cond Pro Medium" pitchFamily="2" charset="0"/>
              </a:rPr>
              <a:t>семей </a:t>
            </a:r>
            <a:r>
              <a:rPr lang="ru-RU" sz="2800" i="1" dirty="0">
                <a:solidFill>
                  <a:srgbClr val="FF0000"/>
                </a:solidFill>
                <a:latin typeface="PF Din Text Cond Pro Medium" pitchFamily="2" charset="0"/>
              </a:rPr>
              <a:t>с </a:t>
            </a:r>
            <a:r>
              <a:rPr lang="ru-RU" sz="2800" i="1" dirty="0" smtClean="0">
                <a:solidFill>
                  <a:srgbClr val="FF0000"/>
                </a:solidFill>
                <a:latin typeface="PF Din Text Cond Pro Medium" pitchFamily="2" charset="0"/>
              </a:rPr>
              <a:t>2-мя </a:t>
            </a:r>
            <a:r>
              <a:rPr lang="ru-RU" sz="2800" i="1" dirty="0">
                <a:solidFill>
                  <a:srgbClr val="FF0000"/>
                </a:solidFill>
                <a:latin typeface="PF Din Text Cond Pro Medium" pitchFamily="2" charset="0"/>
              </a:rPr>
              <a:t>и более несовершеннолетними </a:t>
            </a:r>
            <a:r>
              <a:rPr lang="ru-RU" sz="2800" i="1" dirty="0" smtClean="0">
                <a:solidFill>
                  <a:srgbClr val="FF0000"/>
                </a:solidFill>
                <a:latin typeface="PF Din Text Cond Pro Medium" pitchFamily="2" charset="0"/>
              </a:rPr>
              <a:t>детьми</a:t>
            </a:r>
            <a:endParaRPr lang="ru-RU" sz="2800" dirty="0">
              <a:solidFill>
                <a:srgbClr val="FF0000"/>
              </a:solidFill>
              <a:latin typeface="PF Din Text Cond Pro Medium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048" y="1613267"/>
            <a:ext cx="930314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500" dirty="0" smtClean="0">
              <a:solidFill>
                <a:srgbClr val="0066B3"/>
              </a:solidFill>
              <a:latin typeface="PF Din Text Cond Pro Medium" pitchFamily="2" charset="0"/>
            </a:endParaRPr>
          </a:p>
          <a:p>
            <a:pPr algn="just"/>
            <a:r>
              <a:rPr lang="ru-RU" sz="2500" dirty="0" smtClean="0">
                <a:solidFill>
                  <a:srgbClr val="FF0000"/>
                </a:solidFill>
                <a:latin typeface="PF Din Text Cond Pro Medium" pitchFamily="2" charset="0"/>
              </a:rPr>
              <a:t>1</a:t>
            </a:r>
            <a:r>
              <a:rPr lang="ru-RU" sz="2500" dirty="0">
                <a:solidFill>
                  <a:srgbClr val="0066B3"/>
                </a:solidFill>
                <a:latin typeface="PF Din Text Cond Pro Medium" pitchFamily="2" charset="0"/>
              </a:rPr>
              <a:t>. возраст детей </a:t>
            </a:r>
            <a:r>
              <a:rPr lang="ru-RU" sz="2500" dirty="0" smtClean="0">
                <a:solidFill>
                  <a:srgbClr val="0066B3"/>
                </a:solidFill>
                <a:latin typeface="PF Din Text Cond Pro Medium" pitchFamily="2" charset="0"/>
              </a:rPr>
              <a:t>- </a:t>
            </a:r>
            <a:r>
              <a:rPr lang="ru-RU" sz="2500" dirty="0">
                <a:solidFill>
                  <a:srgbClr val="0066B3"/>
                </a:solidFill>
                <a:latin typeface="PF Din Text Cond Pro Medium" pitchFamily="2" charset="0"/>
              </a:rPr>
              <a:t>до 18 лет (или до 24 лет при обучении ребенка очно);</a:t>
            </a:r>
          </a:p>
          <a:p>
            <a:pPr algn="just"/>
            <a:r>
              <a:rPr lang="ru-RU" sz="2500" dirty="0">
                <a:solidFill>
                  <a:srgbClr val="FF0000"/>
                </a:solidFill>
                <a:latin typeface="PF Din Text Cond Pro Medium" pitchFamily="2" charset="0"/>
              </a:rPr>
              <a:t>2.</a:t>
            </a:r>
            <a:r>
              <a:rPr lang="ru-RU" sz="2500" dirty="0">
                <a:solidFill>
                  <a:srgbClr val="0066B3"/>
                </a:solidFill>
                <a:latin typeface="PF Din Text Cond Pro Medium" pitchFamily="2" charset="0"/>
              </a:rPr>
              <a:t> </a:t>
            </a:r>
            <a:r>
              <a:rPr lang="ru-RU" sz="2500" dirty="0" smtClean="0">
                <a:solidFill>
                  <a:srgbClr val="0066B3"/>
                </a:solidFill>
                <a:latin typeface="PF Din Text Cond Pro Medium" pitchFamily="2" charset="0"/>
              </a:rPr>
              <a:t>приобретена другая квартира в году, в котором осуществлена </a:t>
            </a:r>
            <a:r>
              <a:rPr lang="ru-RU" sz="2500" dirty="0">
                <a:solidFill>
                  <a:srgbClr val="0066B3"/>
                </a:solidFill>
                <a:latin typeface="PF Din Text Cond Pro Medium" pitchFamily="2" charset="0"/>
              </a:rPr>
              <a:t>продажа </a:t>
            </a:r>
            <a:r>
              <a:rPr lang="ru-RU" sz="2500" dirty="0" smtClean="0">
                <a:solidFill>
                  <a:srgbClr val="0066B3"/>
                </a:solidFill>
                <a:latin typeface="PF Din Text Cond Pro Medium" pitchFamily="2" charset="0"/>
              </a:rPr>
              <a:t>жилья </a:t>
            </a:r>
            <a:r>
              <a:rPr lang="ru-RU" sz="2500" dirty="0">
                <a:solidFill>
                  <a:srgbClr val="0066B3"/>
                </a:solidFill>
                <a:latin typeface="PF Din Text Cond Pro Medium" pitchFamily="2" charset="0"/>
              </a:rPr>
              <a:t>или </a:t>
            </a:r>
            <a:r>
              <a:rPr lang="ru-RU" sz="2500" dirty="0" smtClean="0">
                <a:solidFill>
                  <a:srgbClr val="0066B3"/>
                </a:solidFill>
                <a:latin typeface="PF Din Text Cond Pro Medium" pitchFamily="2" charset="0"/>
              </a:rPr>
              <a:t>не позднее </a:t>
            </a:r>
            <a:r>
              <a:rPr lang="ru-RU" sz="2500" dirty="0">
                <a:solidFill>
                  <a:srgbClr val="0066B3"/>
                </a:solidFill>
                <a:latin typeface="PF Din Text Cond Pro Medium" pitchFamily="2" charset="0"/>
              </a:rPr>
              <a:t>30 апреля следующего </a:t>
            </a:r>
            <a:r>
              <a:rPr lang="ru-RU" sz="2500" dirty="0" smtClean="0">
                <a:solidFill>
                  <a:srgbClr val="0066B3"/>
                </a:solidFill>
                <a:latin typeface="PF Din Text Cond Pro Medium" pitchFamily="2" charset="0"/>
              </a:rPr>
              <a:t>года; </a:t>
            </a:r>
            <a:endParaRPr lang="ru-RU" sz="2500" dirty="0">
              <a:solidFill>
                <a:srgbClr val="0066B3"/>
              </a:solidFill>
              <a:latin typeface="PF Din Text Cond Pro Medium" pitchFamily="2" charset="0"/>
            </a:endParaRPr>
          </a:p>
          <a:p>
            <a:pPr algn="just"/>
            <a:r>
              <a:rPr lang="ru-RU" sz="2500" dirty="0">
                <a:solidFill>
                  <a:srgbClr val="FF0000"/>
                </a:solidFill>
                <a:latin typeface="PF Din Text Cond Pro Medium" pitchFamily="2" charset="0"/>
              </a:rPr>
              <a:t>3. </a:t>
            </a:r>
            <a:r>
              <a:rPr lang="ru-RU" sz="2500" dirty="0">
                <a:solidFill>
                  <a:srgbClr val="0066B3"/>
                </a:solidFill>
                <a:latin typeface="PF Din Text Cond Pro Medium" pitchFamily="2" charset="0"/>
              </a:rPr>
              <a:t>общая площадь приобретенного жилья превышает по площади или размеру кадастровой стоимости проданное имущество;</a:t>
            </a:r>
          </a:p>
          <a:p>
            <a:pPr algn="just"/>
            <a:r>
              <a:rPr lang="ru-RU" sz="2500" dirty="0">
                <a:solidFill>
                  <a:srgbClr val="FF0000"/>
                </a:solidFill>
                <a:latin typeface="PF Din Text Cond Pro Medium" pitchFamily="2" charset="0"/>
              </a:rPr>
              <a:t>4.</a:t>
            </a:r>
            <a:r>
              <a:rPr lang="ru-RU" sz="2500" dirty="0">
                <a:solidFill>
                  <a:srgbClr val="0066B3"/>
                </a:solidFill>
                <a:latin typeface="PF Din Text Cond Pro Medium" pitchFamily="2" charset="0"/>
              </a:rPr>
              <a:t> кадастровая стоимость проданного жилого помещения не превышает 50 млн. рублей;</a:t>
            </a:r>
          </a:p>
          <a:p>
            <a:pPr algn="just"/>
            <a:r>
              <a:rPr lang="ru-RU" sz="2500" dirty="0">
                <a:solidFill>
                  <a:srgbClr val="FF0000"/>
                </a:solidFill>
                <a:latin typeface="PF Din Text Cond Pro Medium" pitchFamily="2" charset="0"/>
              </a:rPr>
              <a:t>5.</a:t>
            </a:r>
            <a:r>
              <a:rPr lang="ru-RU" sz="2500" dirty="0">
                <a:solidFill>
                  <a:srgbClr val="0066B3"/>
                </a:solidFill>
                <a:latin typeface="PF Din Text Cond Pro Medium" pitchFamily="2" charset="0"/>
              </a:rPr>
              <a:t> налогоплательщику или членам его семьи на дату отчуждения проданного жилья не принадлежит в совокупности более 50% в праве собственности на иное жилое помещение с общей площадью, превышающей общую площадь купленного взамен старого жилого помещения.</a:t>
            </a:r>
          </a:p>
          <a:p>
            <a:pPr algn="just"/>
            <a:r>
              <a:rPr lang="ru-RU" b="1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Пункт 2.1 ст. 217.1 НК РФ</a:t>
            </a:r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>
            <a:off x="713152" y="6937460"/>
            <a:ext cx="8910668" cy="343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00" b="1" dirty="0" smtClean="0">
                <a:solidFill>
                  <a:srgbClr val="FF0000"/>
                </a:solidFill>
                <a:latin typeface="PF Din Text Comp Pro" pitchFamily="2" charset="0"/>
              </a:rPr>
              <a:t>www.nalog.gov.ru</a:t>
            </a:r>
            <a:endParaRPr lang="ru-RU" sz="3000" dirty="0">
              <a:solidFill>
                <a:srgbClr val="FF0000"/>
              </a:solidFill>
              <a:latin typeface="PF Din Text Comp Pro" pitchFamily="2" charset="0"/>
            </a:endParaRPr>
          </a:p>
        </p:txBody>
      </p:sp>
      <p:pic>
        <p:nvPicPr>
          <p:cNvPr id="15" name="Picture 2" descr="C:\Users\2700-02-012\Pictures\FNS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9" y="240278"/>
            <a:ext cx="1538253" cy="13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9826420" y="6732959"/>
            <a:ext cx="590365" cy="486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1043056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19F625D-80D4-4291-BD9B-D63E17D4299E}" type="slidenum">
              <a:rPr lang="ru-RU" sz="3200" smtClean="0">
                <a:solidFill>
                  <a:prstClr val="white"/>
                </a:solidFill>
                <a:latin typeface="DINCyr-Medium" pitchFamily="2" charset="-52"/>
              </a:rPr>
              <a:pPr algn="ctr">
                <a:defRPr/>
              </a:pPr>
              <a:t>6</a:t>
            </a:fld>
            <a:endParaRPr lang="ru-RU" sz="3200" dirty="0">
              <a:solidFill>
                <a:prstClr val="white"/>
              </a:solidFill>
              <a:latin typeface="DINCyr-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4295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85112" y="267388"/>
            <a:ext cx="7344216" cy="1221998"/>
          </a:xfrm>
        </p:spPr>
        <p:txBody>
          <a:bodyPr>
            <a:normAutofit fontScale="25000" lnSpcReduction="20000"/>
          </a:bodyPr>
          <a:lstStyle/>
          <a:p>
            <a:r>
              <a:rPr lang="ru-RU" sz="16000" b="1" dirty="0" smtClean="0">
                <a:solidFill>
                  <a:srgbClr val="FF0000"/>
                </a:solidFill>
                <a:latin typeface="PF Din Text Comp Pro Light" pitchFamily="2" charset="0"/>
                <a:cs typeface="DIN Pro Black" panose="020B0A04020101010102" pitchFamily="34" charset="0"/>
              </a:rPr>
              <a:t>Что будет если не сдать налоговую декларацию?</a:t>
            </a:r>
          </a:p>
          <a:p>
            <a:endParaRPr lang="ru-RU" dirty="0">
              <a:latin typeface="PF Din Text Comp Pro Ligh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048" y="1613267"/>
            <a:ext cx="930314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600" b="1" dirty="0" smtClean="0">
              <a:solidFill>
                <a:srgbClr val="005AA9"/>
              </a:solidFill>
              <a:latin typeface="DINCondensedC" pitchFamily="50" charset="0"/>
            </a:endParaRPr>
          </a:p>
          <a:p>
            <a:pPr algn="just"/>
            <a:r>
              <a:rPr lang="ru-RU" sz="3200" b="1" dirty="0" smtClean="0">
                <a:solidFill>
                  <a:srgbClr val="0066B3"/>
                </a:solidFill>
                <a:latin typeface="DINCondensedC" pitchFamily="50" charset="0"/>
              </a:rPr>
              <a:t>Налоговый орган проведет камеральные налоговые проверки без деклараций на основании сведений о кадастровой стоимости, полученных от органов </a:t>
            </a:r>
            <a:r>
              <a:rPr lang="ru-RU" sz="3200" b="1" dirty="0" err="1" smtClean="0">
                <a:solidFill>
                  <a:srgbClr val="0066B3"/>
                </a:solidFill>
                <a:latin typeface="DINCondensedC" pitchFamily="50" charset="0"/>
              </a:rPr>
              <a:t>Росреестра</a:t>
            </a:r>
            <a:r>
              <a:rPr lang="ru-RU" sz="3200" b="1" dirty="0" smtClean="0">
                <a:solidFill>
                  <a:srgbClr val="0066B3"/>
                </a:solidFill>
                <a:latin typeface="DINCondensedC" pitchFamily="50" charset="0"/>
              </a:rPr>
              <a:t>.</a:t>
            </a:r>
          </a:p>
          <a:p>
            <a:pPr algn="just"/>
            <a:endParaRPr lang="ru-RU" sz="2600" b="1" dirty="0">
              <a:solidFill>
                <a:srgbClr val="005AA9"/>
              </a:solidFill>
              <a:latin typeface="DINCondensedC" pitchFamily="50" charset="0"/>
            </a:endParaRP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DINCondensedC" pitchFamily="50" charset="0"/>
                <a:cs typeface="DIN Pro Medium" panose="020B0604020101020102" pitchFamily="34" charset="0"/>
              </a:rPr>
              <a:t>Всего в 2022 году по результатам камеральных налоговых проверок </a:t>
            </a:r>
            <a:r>
              <a:rPr lang="ru-RU" sz="3200" b="1" dirty="0" smtClean="0">
                <a:solidFill>
                  <a:srgbClr val="FF0000"/>
                </a:solidFill>
                <a:latin typeface="DINCondensedC" pitchFamily="50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DINCondensedC" pitchFamily="50" charset="0"/>
              </a:rPr>
              <a:t>отношении доходов, полученных налогоплательщиком от продажи либо в результате дарения недвижимого </a:t>
            </a:r>
            <a:r>
              <a:rPr lang="ru-RU" sz="3200" b="1" dirty="0" smtClean="0">
                <a:solidFill>
                  <a:srgbClr val="FF0000"/>
                </a:solidFill>
                <a:latin typeface="DINCondensedC" pitchFamily="50" charset="0"/>
              </a:rPr>
              <a:t>имущества, </a:t>
            </a:r>
            <a:r>
              <a:rPr lang="ru-RU" sz="3200" b="1" dirty="0" smtClean="0">
                <a:solidFill>
                  <a:srgbClr val="FF0000"/>
                </a:solidFill>
                <a:latin typeface="DINCondensedC" pitchFamily="50" charset="0"/>
              </a:rPr>
              <a:t>дополнительно начислено платежей в бюджет на сумму более 7 млн. рублей </a:t>
            </a:r>
            <a:endParaRPr lang="ru-RU" b="1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algn="just"/>
            <a:r>
              <a:rPr lang="ru-RU" b="1" dirty="0" smtClean="0">
                <a:latin typeface="DIN Pro Medium" panose="020B0604020101020102" pitchFamily="34" charset="0"/>
                <a:cs typeface="DIN Pro Medium" panose="020B0604020101020102" pitchFamily="34" charset="0"/>
              </a:rPr>
              <a:t>Пункт 1.2. ст. 88 НК РФ</a:t>
            </a:r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>
            <a:off x="713152" y="6937460"/>
            <a:ext cx="8910668" cy="343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00" b="1" dirty="0" smtClean="0">
                <a:solidFill>
                  <a:srgbClr val="FF0000"/>
                </a:solidFill>
                <a:latin typeface="PF Din Text Comp Pro" pitchFamily="2" charset="0"/>
              </a:rPr>
              <a:t>www.nalog.gov.ru</a:t>
            </a:r>
            <a:endParaRPr lang="ru-RU" sz="3000" dirty="0">
              <a:solidFill>
                <a:srgbClr val="FF0000"/>
              </a:solidFill>
              <a:latin typeface="PF Din Text Comp Pro" pitchFamily="2" charset="0"/>
            </a:endParaRPr>
          </a:p>
        </p:txBody>
      </p:sp>
      <p:pic>
        <p:nvPicPr>
          <p:cNvPr id="15" name="Picture 2" descr="C:\Users\2700-02-012\Pictures\FNS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9" y="240278"/>
            <a:ext cx="1538253" cy="13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9826420" y="6732959"/>
            <a:ext cx="590365" cy="486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1043056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19F625D-80D4-4291-BD9B-D63E17D4299E}" type="slidenum">
              <a:rPr lang="ru-RU" sz="3200" smtClean="0">
                <a:solidFill>
                  <a:prstClr val="white"/>
                </a:solidFill>
                <a:latin typeface="DINCyr-Medium" pitchFamily="2" charset="-52"/>
              </a:rPr>
              <a:pPr algn="ctr">
                <a:defRPr/>
              </a:pPr>
              <a:t>7</a:t>
            </a:fld>
            <a:endParaRPr lang="ru-RU" sz="3200" dirty="0">
              <a:solidFill>
                <a:prstClr val="white"/>
              </a:solidFill>
              <a:latin typeface="DINCyr-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7285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19835" y="2628503"/>
            <a:ext cx="8663634" cy="1368152"/>
          </a:xfrm>
        </p:spPr>
        <p:txBody>
          <a:bodyPr/>
          <a:lstStyle/>
          <a:p>
            <a:endParaRPr lang="ru-RU" sz="4600" dirty="0">
              <a:solidFill>
                <a:srgbClr val="C00000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endParaRPr lang="ru-RU" sz="4600" dirty="0">
              <a:solidFill>
                <a:srgbClr val="C00000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2023" y="2589749"/>
            <a:ext cx="8827713" cy="2302373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rgbClr val="0066B3"/>
                </a:solidFill>
                <a:latin typeface="PF Din Text Comp Pro" pitchFamily="2" charset="0"/>
                <a:cs typeface="DIN Pro Black" panose="020B0A04020101010102" pitchFamily="34" charset="0"/>
              </a:rPr>
              <a:t>Благодарю за внимание!</a:t>
            </a:r>
            <a:br>
              <a:rPr lang="ru-RU" sz="8000" dirty="0">
                <a:solidFill>
                  <a:srgbClr val="0066B3"/>
                </a:solidFill>
                <a:latin typeface="PF Din Text Comp Pro" pitchFamily="2" charset="0"/>
                <a:cs typeface="DIN Pro Black" panose="020B0A04020101010102" pitchFamily="34" charset="0"/>
              </a:rPr>
            </a:br>
            <a:endParaRPr lang="ru-RU" sz="8000" dirty="0">
              <a:solidFill>
                <a:srgbClr val="0066B3"/>
              </a:solidFill>
              <a:latin typeface="PF Din Text Comp Pro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713373"/>
            <a:ext cx="9053512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176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902</TotalTime>
  <Words>588</Words>
  <Application>Microsoft Office PowerPoint</Application>
  <PresentationFormat>Произвольный</PresentationFormat>
  <Paragraphs>75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Волна</vt:lpstr>
      <vt:lpstr>Present_FNS2012_16-9</vt:lpstr>
      <vt:lpstr>УФНС России по  Хабаровскому краю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Алексеевна Кузнецова</dc:creator>
  <cp:lastModifiedBy>Кузнецова Лариса Алексеевна</cp:lastModifiedBy>
  <cp:revision>73</cp:revision>
  <cp:lastPrinted>2023-04-12T02:19:22Z</cp:lastPrinted>
  <dcterms:created xsi:type="dcterms:W3CDTF">2016-04-08T01:16:19Z</dcterms:created>
  <dcterms:modified xsi:type="dcterms:W3CDTF">2023-07-11T00:47:42Z</dcterms:modified>
</cp:coreProperties>
</file>