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834" r:id="rId2"/>
    <p:sldMasterId id="2147483846" r:id="rId3"/>
    <p:sldMasterId id="2147483859" r:id="rId4"/>
    <p:sldMasterId id="2147483872" r:id="rId5"/>
  </p:sldMasterIdLst>
  <p:notesMasterIdLst>
    <p:notesMasterId r:id="rId15"/>
  </p:notesMasterIdLst>
  <p:sldIdLst>
    <p:sldId id="262" r:id="rId6"/>
    <p:sldId id="286" r:id="rId7"/>
    <p:sldId id="280" r:id="rId8"/>
    <p:sldId id="285" r:id="rId9"/>
    <p:sldId id="282" r:id="rId10"/>
    <p:sldId id="283" r:id="rId11"/>
    <p:sldId id="275" r:id="rId12"/>
    <p:sldId id="276" r:id="rId13"/>
    <p:sldId id="279" r:id="rId14"/>
  </p:sldIdLst>
  <p:sldSz cx="12192000" cy="6858000"/>
  <p:notesSz cx="66929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AF21D-8807-4352-B505-75B4D91F63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AFDB5D-6F4A-4EF4-AFB8-3659F3BD4A0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корректность отражения начисленных к уплате сумм по налогам</a:t>
          </a:r>
          <a:endParaRPr lang="ru-RU" dirty="0">
            <a:solidFill>
              <a:schemeClr val="bg1"/>
            </a:solidFill>
          </a:endParaRPr>
        </a:p>
      </dgm:t>
    </dgm:pt>
    <dgm:pt modelId="{2185404A-5E0A-4EEF-BF79-35D165D86B82}" type="parTrans" cxnId="{D9C48B96-2259-4E50-82D5-A91015163210}">
      <dgm:prSet/>
      <dgm:spPr/>
      <dgm:t>
        <a:bodyPr/>
        <a:lstStyle/>
        <a:p>
          <a:endParaRPr lang="ru-RU"/>
        </a:p>
      </dgm:t>
    </dgm:pt>
    <dgm:pt modelId="{41E55587-7CFE-493C-BB96-CF9C63A59424}" type="sibTrans" cxnId="{D9C48B96-2259-4E50-82D5-A91015163210}">
      <dgm:prSet/>
      <dgm:spPr/>
      <dgm:t>
        <a:bodyPr/>
        <a:lstStyle/>
        <a:p>
          <a:endParaRPr lang="ru-RU"/>
        </a:p>
      </dgm:t>
    </dgm:pt>
    <dgm:pt modelId="{EFBCC5ED-30A6-4349-9D62-F6C03A26F06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достоверность расчета пеней в ОКНО ( отдельная карточка налоговых обязанностей)</a:t>
          </a:r>
          <a:endParaRPr lang="ru-RU" dirty="0">
            <a:solidFill>
              <a:schemeClr val="bg1"/>
            </a:solidFill>
          </a:endParaRPr>
        </a:p>
      </dgm:t>
    </dgm:pt>
    <dgm:pt modelId="{4DE7C34A-968B-49BC-8F8D-B77744312D96}" type="parTrans" cxnId="{176AE8EA-1D00-48D8-A2DE-365F3660EB0F}">
      <dgm:prSet/>
      <dgm:spPr/>
      <dgm:t>
        <a:bodyPr/>
        <a:lstStyle/>
        <a:p>
          <a:endParaRPr lang="ru-RU"/>
        </a:p>
      </dgm:t>
    </dgm:pt>
    <dgm:pt modelId="{79B4A03A-DE53-4961-90B7-087CF623B556}" type="sibTrans" cxnId="{176AE8EA-1D00-48D8-A2DE-365F3660EB0F}">
      <dgm:prSet/>
      <dgm:spPr/>
      <dgm:t>
        <a:bodyPr/>
        <a:lstStyle/>
        <a:p>
          <a:endParaRPr lang="ru-RU"/>
        </a:p>
      </dgm:t>
    </dgm:pt>
    <dgm:pt modelId="{6EB7720E-CF80-4D83-B742-1BE9BEB17D7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соблюдение очередности зачетов в соответствии со ст. 45 НК РФ</a:t>
          </a:r>
          <a:endParaRPr lang="ru-RU" dirty="0">
            <a:solidFill>
              <a:schemeClr val="bg1"/>
            </a:solidFill>
          </a:endParaRPr>
        </a:p>
      </dgm:t>
    </dgm:pt>
    <dgm:pt modelId="{1D6268A1-3726-41E1-8512-C1B45EF0927A}" type="parTrans" cxnId="{BDD1A58F-F092-452C-8011-82F78EC5628E}">
      <dgm:prSet/>
      <dgm:spPr/>
      <dgm:t>
        <a:bodyPr/>
        <a:lstStyle/>
        <a:p>
          <a:endParaRPr lang="ru-RU"/>
        </a:p>
      </dgm:t>
    </dgm:pt>
    <dgm:pt modelId="{738D357E-C8AF-41AF-8BAC-6CAB275F1847}" type="sibTrans" cxnId="{BDD1A58F-F092-452C-8011-82F78EC5628E}">
      <dgm:prSet/>
      <dgm:spPr/>
      <dgm:t>
        <a:bodyPr/>
        <a:lstStyle/>
        <a:p>
          <a:endParaRPr lang="ru-RU"/>
        </a:p>
      </dgm:t>
    </dgm:pt>
    <dgm:pt modelId="{7ED88B77-201B-4BED-9EB0-98F03236508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своевременность исполнения сформированных решений на возврат, зачет положительного сальдо ЕНС</a:t>
          </a:r>
          <a:endParaRPr lang="ru-RU" dirty="0">
            <a:solidFill>
              <a:schemeClr val="bg1"/>
            </a:solidFill>
          </a:endParaRPr>
        </a:p>
      </dgm:t>
    </dgm:pt>
    <dgm:pt modelId="{6A448AD7-1CA8-4759-9CEC-F65B73349A61}" type="parTrans" cxnId="{6C91EC3F-C471-4411-9EB5-076D7B11AAE1}">
      <dgm:prSet/>
      <dgm:spPr/>
      <dgm:t>
        <a:bodyPr/>
        <a:lstStyle/>
        <a:p>
          <a:endParaRPr lang="ru-RU"/>
        </a:p>
      </dgm:t>
    </dgm:pt>
    <dgm:pt modelId="{A98FBE03-9749-4F47-B52D-606CB25E255C}" type="sibTrans" cxnId="{6C91EC3F-C471-4411-9EB5-076D7B11AAE1}">
      <dgm:prSet/>
      <dgm:spPr/>
      <dgm:t>
        <a:bodyPr/>
        <a:lstStyle/>
        <a:p>
          <a:endParaRPr lang="ru-RU"/>
        </a:p>
      </dgm:t>
    </dgm:pt>
    <dgm:pt modelId="{28D0EE85-AE14-4501-A6CB-76674703DC5C}" type="pres">
      <dgm:prSet presAssocID="{0BEAF21D-8807-4352-B505-75B4D91F63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8C2800-0DFB-4A9E-B24C-F4F1732140D8}" type="pres">
      <dgm:prSet presAssocID="{0BEAF21D-8807-4352-B505-75B4D91F63BF}" presName="Name1" presStyleCnt="0"/>
      <dgm:spPr/>
      <dgm:t>
        <a:bodyPr/>
        <a:lstStyle/>
        <a:p>
          <a:endParaRPr lang="ru-RU"/>
        </a:p>
      </dgm:t>
    </dgm:pt>
    <dgm:pt modelId="{08801AFF-0B42-4B5C-9CCB-5949F75A0324}" type="pres">
      <dgm:prSet presAssocID="{0BEAF21D-8807-4352-B505-75B4D91F63BF}" presName="cycle" presStyleCnt="0"/>
      <dgm:spPr/>
      <dgm:t>
        <a:bodyPr/>
        <a:lstStyle/>
        <a:p>
          <a:endParaRPr lang="ru-RU"/>
        </a:p>
      </dgm:t>
    </dgm:pt>
    <dgm:pt modelId="{B9C36629-3012-4223-A1AB-7470E98DFFAA}" type="pres">
      <dgm:prSet presAssocID="{0BEAF21D-8807-4352-B505-75B4D91F63BF}" presName="srcNode" presStyleLbl="node1" presStyleIdx="0" presStyleCnt="4"/>
      <dgm:spPr/>
      <dgm:t>
        <a:bodyPr/>
        <a:lstStyle/>
        <a:p>
          <a:endParaRPr lang="ru-RU"/>
        </a:p>
      </dgm:t>
    </dgm:pt>
    <dgm:pt modelId="{5F2E8CC5-9748-4619-9CE4-FFC958F722CE}" type="pres">
      <dgm:prSet presAssocID="{0BEAF21D-8807-4352-B505-75B4D91F63BF}" presName="conn" presStyleLbl="parChTrans1D2" presStyleIdx="0" presStyleCnt="1"/>
      <dgm:spPr/>
      <dgm:t>
        <a:bodyPr/>
        <a:lstStyle/>
        <a:p>
          <a:endParaRPr lang="ru-RU"/>
        </a:p>
      </dgm:t>
    </dgm:pt>
    <dgm:pt modelId="{76BF24DA-7B3A-4007-8947-2FDD6D908F1E}" type="pres">
      <dgm:prSet presAssocID="{0BEAF21D-8807-4352-B505-75B4D91F63BF}" presName="extraNode" presStyleLbl="node1" presStyleIdx="0" presStyleCnt="4"/>
      <dgm:spPr/>
      <dgm:t>
        <a:bodyPr/>
        <a:lstStyle/>
        <a:p>
          <a:endParaRPr lang="ru-RU"/>
        </a:p>
      </dgm:t>
    </dgm:pt>
    <dgm:pt modelId="{EB00CC0C-3BFE-4732-9274-B11C3D80ABE9}" type="pres">
      <dgm:prSet presAssocID="{0BEAF21D-8807-4352-B505-75B4D91F63BF}" presName="dstNode" presStyleLbl="node1" presStyleIdx="0" presStyleCnt="4"/>
      <dgm:spPr/>
      <dgm:t>
        <a:bodyPr/>
        <a:lstStyle/>
        <a:p>
          <a:endParaRPr lang="ru-RU"/>
        </a:p>
      </dgm:t>
    </dgm:pt>
    <dgm:pt modelId="{1B76F108-2504-457E-987E-72ABA9BDE3CE}" type="pres">
      <dgm:prSet presAssocID="{93AFDB5D-6F4A-4EF4-AFB8-3659F3BD4A0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222E6-7297-4DA8-9FD6-29B0E8DFB15D}" type="pres">
      <dgm:prSet presAssocID="{93AFDB5D-6F4A-4EF4-AFB8-3659F3BD4A00}" presName="accent_1" presStyleCnt="0"/>
      <dgm:spPr/>
      <dgm:t>
        <a:bodyPr/>
        <a:lstStyle/>
        <a:p>
          <a:endParaRPr lang="ru-RU"/>
        </a:p>
      </dgm:t>
    </dgm:pt>
    <dgm:pt modelId="{826954AE-D5B1-4AAE-A759-9B91ADE523C9}" type="pres">
      <dgm:prSet presAssocID="{93AFDB5D-6F4A-4EF4-AFB8-3659F3BD4A0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AC5D5182-C8BF-47B7-98E7-152F11780EE6}" type="pres">
      <dgm:prSet presAssocID="{7ED88B77-201B-4BED-9EB0-98F03236508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AE892-5155-47BB-87D5-A3F189CE3B9F}" type="pres">
      <dgm:prSet presAssocID="{7ED88B77-201B-4BED-9EB0-98F03236508C}" presName="accent_2" presStyleCnt="0"/>
      <dgm:spPr/>
      <dgm:t>
        <a:bodyPr/>
        <a:lstStyle/>
        <a:p>
          <a:endParaRPr lang="ru-RU"/>
        </a:p>
      </dgm:t>
    </dgm:pt>
    <dgm:pt modelId="{258C3CEE-DD59-4150-99FC-042C4B339321}" type="pres">
      <dgm:prSet presAssocID="{7ED88B77-201B-4BED-9EB0-98F03236508C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9BDD5BFD-8878-4162-80C0-8DA838ECBAAA}" type="pres">
      <dgm:prSet presAssocID="{EFBCC5ED-30A6-4349-9D62-F6C03A26F06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27F75-D2F1-49C4-8909-0A2E97815E08}" type="pres">
      <dgm:prSet presAssocID="{EFBCC5ED-30A6-4349-9D62-F6C03A26F06C}" presName="accent_3" presStyleCnt="0"/>
      <dgm:spPr/>
      <dgm:t>
        <a:bodyPr/>
        <a:lstStyle/>
        <a:p>
          <a:endParaRPr lang="ru-RU"/>
        </a:p>
      </dgm:t>
    </dgm:pt>
    <dgm:pt modelId="{E56DE10C-2288-4095-9774-023D2C242644}" type="pres">
      <dgm:prSet presAssocID="{EFBCC5ED-30A6-4349-9D62-F6C03A26F06C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2BE7A1D1-0949-4280-BD3F-5A9A0996B52B}" type="pres">
      <dgm:prSet presAssocID="{6EB7720E-CF80-4D83-B742-1BE9BEB17D7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D5F36-354B-4A83-8FDC-2DCE69A11E71}" type="pres">
      <dgm:prSet presAssocID="{6EB7720E-CF80-4D83-B742-1BE9BEB17D77}" presName="accent_4" presStyleCnt="0"/>
      <dgm:spPr/>
    </dgm:pt>
    <dgm:pt modelId="{529607C1-4229-4B35-B3CD-8B97D2061135}" type="pres">
      <dgm:prSet presAssocID="{6EB7720E-CF80-4D83-B742-1BE9BEB17D77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D9C48B96-2259-4E50-82D5-A91015163210}" srcId="{0BEAF21D-8807-4352-B505-75B4D91F63BF}" destId="{93AFDB5D-6F4A-4EF4-AFB8-3659F3BD4A00}" srcOrd="0" destOrd="0" parTransId="{2185404A-5E0A-4EEF-BF79-35D165D86B82}" sibTransId="{41E55587-7CFE-493C-BB96-CF9C63A59424}"/>
    <dgm:cxn modelId="{852416DA-2606-4252-858D-49BA96C0F600}" type="presOf" srcId="{7ED88B77-201B-4BED-9EB0-98F03236508C}" destId="{AC5D5182-C8BF-47B7-98E7-152F11780EE6}" srcOrd="0" destOrd="0" presId="urn:microsoft.com/office/officeart/2008/layout/VerticalCurvedList"/>
    <dgm:cxn modelId="{8960585E-4101-49D3-849F-909BFAA6B403}" type="presOf" srcId="{93AFDB5D-6F4A-4EF4-AFB8-3659F3BD4A00}" destId="{1B76F108-2504-457E-987E-72ABA9BDE3CE}" srcOrd="0" destOrd="0" presId="urn:microsoft.com/office/officeart/2008/layout/VerticalCurvedList"/>
    <dgm:cxn modelId="{6C91EC3F-C471-4411-9EB5-076D7B11AAE1}" srcId="{0BEAF21D-8807-4352-B505-75B4D91F63BF}" destId="{7ED88B77-201B-4BED-9EB0-98F03236508C}" srcOrd="1" destOrd="0" parTransId="{6A448AD7-1CA8-4759-9CEC-F65B73349A61}" sibTransId="{A98FBE03-9749-4F47-B52D-606CB25E255C}"/>
    <dgm:cxn modelId="{BCDF9947-412F-4AD9-AD84-07A4C9FF3EEC}" type="presOf" srcId="{EFBCC5ED-30A6-4349-9D62-F6C03A26F06C}" destId="{9BDD5BFD-8878-4162-80C0-8DA838ECBAAA}" srcOrd="0" destOrd="0" presId="urn:microsoft.com/office/officeart/2008/layout/VerticalCurvedList"/>
    <dgm:cxn modelId="{E5F1E94D-BB02-4F49-ADDC-C1A82371C993}" type="presOf" srcId="{6EB7720E-CF80-4D83-B742-1BE9BEB17D77}" destId="{2BE7A1D1-0949-4280-BD3F-5A9A0996B52B}" srcOrd="0" destOrd="0" presId="urn:microsoft.com/office/officeart/2008/layout/VerticalCurvedList"/>
    <dgm:cxn modelId="{908E784B-E51C-41F0-A054-843064387B24}" type="presOf" srcId="{0BEAF21D-8807-4352-B505-75B4D91F63BF}" destId="{28D0EE85-AE14-4501-A6CB-76674703DC5C}" srcOrd="0" destOrd="0" presId="urn:microsoft.com/office/officeart/2008/layout/VerticalCurvedList"/>
    <dgm:cxn modelId="{BDD1A58F-F092-452C-8011-82F78EC5628E}" srcId="{0BEAF21D-8807-4352-B505-75B4D91F63BF}" destId="{6EB7720E-CF80-4D83-B742-1BE9BEB17D77}" srcOrd="3" destOrd="0" parTransId="{1D6268A1-3726-41E1-8512-C1B45EF0927A}" sibTransId="{738D357E-C8AF-41AF-8BAC-6CAB275F1847}"/>
    <dgm:cxn modelId="{176AE8EA-1D00-48D8-A2DE-365F3660EB0F}" srcId="{0BEAF21D-8807-4352-B505-75B4D91F63BF}" destId="{EFBCC5ED-30A6-4349-9D62-F6C03A26F06C}" srcOrd="2" destOrd="0" parTransId="{4DE7C34A-968B-49BC-8F8D-B77744312D96}" sibTransId="{79B4A03A-DE53-4961-90B7-087CF623B556}"/>
    <dgm:cxn modelId="{6E3A689E-0186-4010-B0D4-A8632710C894}" type="presOf" srcId="{41E55587-7CFE-493C-BB96-CF9C63A59424}" destId="{5F2E8CC5-9748-4619-9CE4-FFC958F722CE}" srcOrd="0" destOrd="0" presId="urn:microsoft.com/office/officeart/2008/layout/VerticalCurvedList"/>
    <dgm:cxn modelId="{8DEE3C58-8BC5-4729-A6E0-5378B39776C2}" type="presParOf" srcId="{28D0EE85-AE14-4501-A6CB-76674703DC5C}" destId="{B38C2800-0DFB-4A9E-B24C-F4F1732140D8}" srcOrd="0" destOrd="0" presId="urn:microsoft.com/office/officeart/2008/layout/VerticalCurvedList"/>
    <dgm:cxn modelId="{B9ACC6D6-2884-4CE5-A3A4-1E885E2FB37F}" type="presParOf" srcId="{B38C2800-0DFB-4A9E-B24C-F4F1732140D8}" destId="{08801AFF-0B42-4B5C-9CCB-5949F75A0324}" srcOrd="0" destOrd="0" presId="urn:microsoft.com/office/officeart/2008/layout/VerticalCurvedList"/>
    <dgm:cxn modelId="{BB5B0013-AC53-45DC-9FC3-7E503C87B4A0}" type="presParOf" srcId="{08801AFF-0B42-4B5C-9CCB-5949F75A0324}" destId="{B9C36629-3012-4223-A1AB-7470E98DFFAA}" srcOrd="0" destOrd="0" presId="urn:microsoft.com/office/officeart/2008/layout/VerticalCurvedList"/>
    <dgm:cxn modelId="{0EB57BD5-FCB2-420A-9237-E0FE12482CC2}" type="presParOf" srcId="{08801AFF-0B42-4B5C-9CCB-5949F75A0324}" destId="{5F2E8CC5-9748-4619-9CE4-FFC958F722CE}" srcOrd="1" destOrd="0" presId="urn:microsoft.com/office/officeart/2008/layout/VerticalCurvedList"/>
    <dgm:cxn modelId="{4391A047-AA6D-4DF6-A540-736167D2E5B1}" type="presParOf" srcId="{08801AFF-0B42-4B5C-9CCB-5949F75A0324}" destId="{76BF24DA-7B3A-4007-8947-2FDD6D908F1E}" srcOrd="2" destOrd="0" presId="urn:microsoft.com/office/officeart/2008/layout/VerticalCurvedList"/>
    <dgm:cxn modelId="{1BAFDEC5-E8BD-4C83-B194-2BCDB3B29EDB}" type="presParOf" srcId="{08801AFF-0B42-4B5C-9CCB-5949F75A0324}" destId="{EB00CC0C-3BFE-4732-9274-B11C3D80ABE9}" srcOrd="3" destOrd="0" presId="urn:microsoft.com/office/officeart/2008/layout/VerticalCurvedList"/>
    <dgm:cxn modelId="{9FB685DC-4135-47C1-BF5A-6E2526B57B53}" type="presParOf" srcId="{B38C2800-0DFB-4A9E-B24C-F4F1732140D8}" destId="{1B76F108-2504-457E-987E-72ABA9BDE3CE}" srcOrd="1" destOrd="0" presId="urn:microsoft.com/office/officeart/2008/layout/VerticalCurvedList"/>
    <dgm:cxn modelId="{66895715-5272-4F2E-BAEF-55BC3B4D9250}" type="presParOf" srcId="{B38C2800-0DFB-4A9E-B24C-F4F1732140D8}" destId="{463222E6-7297-4DA8-9FD6-29B0E8DFB15D}" srcOrd="2" destOrd="0" presId="urn:microsoft.com/office/officeart/2008/layout/VerticalCurvedList"/>
    <dgm:cxn modelId="{B46E3B36-576B-4C81-BD00-F9E33BFD6CF2}" type="presParOf" srcId="{463222E6-7297-4DA8-9FD6-29B0E8DFB15D}" destId="{826954AE-D5B1-4AAE-A759-9B91ADE523C9}" srcOrd="0" destOrd="0" presId="urn:microsoft.com/office/officeart/2008/layout/VerticalCurvedList"/>
    <dgm:cxn modelId="{3C08E3F0-EC1E-4DCB-B037-F7C81F431444}" type="presParOf" srcId="{B38C2800-0DFB-4A9E-B24C-F4F1732140D8}" destId="{AC5D5182-C8BF-47B7-98E7-152F11780EE6}" srcOrd="3" destOrd="0" presId="urn:microsoft.com/office/officeart/2008/layout/VerticalCurvedList"/>
    <dgm:cxn modelId="{35874341-5167-4084-A1B5-3325DB395EA1}" type="presParOf" srcId="{B38C2800-0DFB-4A9E-B24C-F4F1732140D8}" destId="{75AAE892-5155-47BB-87D5-A3F189CE3B9F}" srcOrd="4" destOrd="0" presId="urn:microsoft.com/office/officeart/2008/layout/VerticalCurvedList"/>
    <dgm:cxn modelId="{0B17C764-DD90-4048-A994-75C9AED87C2D}" type="presParOf" srcId="{75AAE892-5155-47BB-87D5-A3F189CE3B9F}" destId="{258C3CEE-DD59-4150-99FC-042C4B339321}" srcOrd="0" destOrd="0" presId="urn:microsoft.com/office/officeart/2008/layout/VerticalCurvedList"/>
    <dgm:cxn modelId="{15629DD0-DAFE-4E71-AA83-15E52675B683}" type="presParOf" srcId="{B38C2800-0DFB-4A9E-B24C-F4F1732140D8}" destId="{9BDD5BFD-8878-4162-80C0-8DA838ECBAAA}" srcOrd="5" destOrd="0" presId="urn:microsoft.com/office/officeart/2008/layout/VerticalCurvedList"/>
    <dgm:cxn modelId="{8D8CF537-92D1-49E6-8A54-7DA1BC2DD8B6}" type="presParOf" srcId="{B38C2800-0DFB-4A9E-B24C-F4F1732140D8}" destId="{9BE27F75-D2F1-49C4-8909-0A2E97815E08}" srcOrd="6" destOrd="0" presId="urn:microsoft.com/office/officeart/2008/layout/VerticalCurvedList"/>
    <dgm:cxn modelId="{F55B2F52-DA9E-4FC6-BF5E-83D99AD7E745}" type="presParOf" srcId="{9BE27F75-D2F1-49C4-8909-0A2E97815E08}" destId="{E56DE10C-2288-4095-9774-023D2C242644}" srcOrd="0" destOrd="0" presId="urn:microsoft.com/office/officeart/2008/layout/VerticalCurvedList"/>
    <dgm:cxn modelId="{F29E95FC-B552-4305-8724-C41206C68924}" type="presParOf" srcId="{B38C2800-0DFB-4A9E-B24C-F4F1732140D8}" destId="{2BE7A1D1-0949-4280-BD3F-5A9A0996B52B}" srcOrd="7" destOrd="0" presId="urn:microsoft.com/office/officeart/2008/layout/VerticalCurvedList"/>
    <dgm:cxn modelId="{5F92CC93-F059-44AB-8403-2868DBF3771A}" type="presParOf" srcId="{B38C2800-0DFB-4A9E-B24C-F4F1732140D8}" destId="{7DCD5F36-354B-4A83-8FDC-2DCE69A11E71}" srcOrd="8" destOrd="0" presId="urn:microsoft.com/office/officeart/2008/layout/VerticalCurvedList"/>
    <dgm:cxn modelId="{CB91A8E0-4BC2-4793-BCFC-42AC28D736F6}" type="presParOf" srcId="{7DCD5F36-354B-4A83-8FDC-2DCE69A11E71}" destId="{529607C1-4229-4B35-B3CD-8B97D20611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E8CC5-9748-4619-9CE4-FFC958F722CE}">
      <dsp:nvSpPr>
        <dsp:cNvPr id="0" name=""/>
        <dsp:cNvSpPr/>
      </dsp:nvSpPr>
      <dsp:spPr>
        <a:xfrm>
          <a:off x="-6092526" y="-932172"/>
          <a:ext cx="7252558" cy="7252558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6F108-2504-457E-987E-72ABA9BDE3CE}">
      <dsp:nvSpPr>
        <dsp:cNvPr id="0" name=""/>
        <dsp:cNvSpPr/>
      </dsp:nvSpPr>
      <dsp:spPr>
        <a:xfrm>
          <a:off x="607124" y="414245"/>
          <a:ext cx="9882717" cy="828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корректность отражения начисленных к уплате сумм по налогам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607124" y="414245"/>
        <a:ext cx="9882717" cy="828922"/>
      </dsp:txXfrm>
    </dsp:sp>
    <dsp:sp modelId="{826954AE-D5B1-4AAE-A759-9B91ADE523C9}">
      <dsp:nvSpPr>
        <dsp:cNvPr id="0" name=""/>
        <dsp:cNvSpPr/>
      </dsp:nvSpPr>
      <dsp:spPr>
        <a:xfrm>
          <a:off x="89047" y="310630"/>
          <a:ext cx="1036153" cy="10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D5182-C8BF-47B7-98E7-152F11780EE6}">
      <dsp:nvSpPr>
        <dsp:cNvPr id="0" name=""/>
        <dsp:cNvSpPr/>
      </dsp:nvSpPr>
      <dsp:spPr>
        <a:xfrm>
          <a:off x="1082364" y="1657845"/>
          <a:ext cx="9407477" cy="828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своевременность исполнения сформированных решений на возврат, зачет положительного сальдо ЕНС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1082364" y="1657845"/>
        <a:ext cx="9407477" cy="828922"/>
      </dsp:txXfrm>
    </dsp:sp>
    <dsp:sp modelId="{258C3CEE-DD59-4150-99FC-042C4B339321}">
      <dsp:nvSpPr>
        <dsp:cNvPr id="0" name=""/>
        <dsp:cNvSpPr/>
      </dsp:nvSpPr>
      <dsp:spPr>
        <a:xfrm>
          <a:off x="564288" y="1554230"/>
          <a:ext cx="1036153" cy="10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D5BFD-8878-4162-80C0-8DA838ECBAAA}">
      <dsp:nvSpPr>
        <dsp:cNvPr id="0" name=""/>
        <dsp:cNvSpPr/>
      </dsp:nvSpPr>
      <dsp:spPr>
        <a:xfrm>
          <a:off x="1082364" y="2901444"/>
          <a:ext cx="9407477" cy="828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достоверность расчета пеней в ОКНО ( отдельная карточка налоговых обязанностей)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1082364" y="2901444"/>
        <a:ext cx="9407477" cy="828922"/>
      </dsp:txXfrm>
    </dsp:sp>
    <dsp:sp modelId="{E56DE10C-2288-4095-9774-023D2C242644}">
      <dsp:nvSpPr>
        <dsp:cNvPr id="0" name=""/>
        <dsp:cNvSpPr/>
      </dsp:nvSpPr>
      <dsp:spPr>
        <a:xfrm>
          <a:off x="564288" y="2797829"/>
          <a:ext cx="1036153" cy="10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7A1D1-0949-4280-BD3F-5A9A0996B52B}">
      <dsp:nvSpPr>
        <dsp:cNvPr id="0" name=""/>
        <dsp:cNvSpPr/>
      </dsp:nvSpPr>
      <dsp:spPr>
        <a:xfrm>
          <a:off x="607124" y="4145044"/>
          <a:ext cx="9882717" cy="828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9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соблюдение очередности зачетов в соответствии со ст. 45 НК РФ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607124" y="4145044"/>
        <a:ext cx="9882717" cy="828922"/>
      </dsp:txXfrm>
    </dsp:sp>
    <dsp:sp modelId="{529607C1-4229-4B35-B3CD-8B97D2061135}">
      <dsp:nvSpPr>
        <dsp:cNvPr id="0" name=""/>
        <dsp:cNvSpPr/>
      </dsp:nvSpPr>
      <dsp:spPr>
        <a:xfrm>
          <a:off x="89047" y="4041429"/>
          <a:ext cx="1036153" cy="10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3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0950" y="0"/>
            <a:ext cx="29003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474E-1659-4806-BC18-D6ED736BC986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925" y="4748213"/>
            <a:ext cx="535305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003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0950" y="9372600"/>
            <a:ext cx="29003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2E8B2-9B1C-4BBB-A829-731D38284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0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0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65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88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5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704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75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2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6" y="137400"/>
            <a:ext cx="327732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81"/>
          <a:stretch/>
        </p:blipFill>
        <p:spPr>
          <a:xfrm>
            <a:off x="-4107" y="0"/>
            <a:ext cx="2355691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10" y="234787"/>
            <a:ext cx="442884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3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7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/>
        </p:nvSpPr>
        <p:spPr>
          <a:xfrm>
            <a:off x="2305869" y="99366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0" y="7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/>
        </p:nvGrpSpPr>
        <p:grpSpPr>
          <a:xfrm>
            <a:off x="1487489" y="-2424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/>
        </p:nvSpPr>
        <p:spPr>
          <a:xfrm>
            <a:off x="1953950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/>
        </p:nvSpPr>
        <p:spPr>
          <a:xfrm>
            <a:off x="451346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/>
        </p:nvSpPr>
        <p:spPr>
          <a:xfrm>
            <a:off x="7072974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/>
        </p:nvSpPr>
        <p:spPr>
          <a:xfrm>
            <a:off x="9632487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/>
        </p:nvSpPr>
        <p:spPr>
          <a:xfrm>
            <a:off x="1953948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/>
        </p:nvSpPr>
        <p:spPr>
          <a:xfrm>
            <a:off x="4513461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/>
        </p:nvSpPr>
        <p:spPr>
          <a:xfrm>
            <a:off x="2423594" y="415075"/>
            <a:ext cx="1884571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/>
        </p:nvSpPr>
        <p:spPr>
          <a:xfrm>
            <a:off x="4702572" y="415073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/>
        </p:nvSpPr>
        <p:spPr>
          <a:xfrm>
            <a:off x="7262081" y="415075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/>
        </p:nvSpPr>
        <p:spPr>
          <a:xfrm>
            <a:off x="9821598" y="415075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5" y="160256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71" y="160256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9" y="160256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2" y="160256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/>
        </p:nvSpPr>
        <p:spPr>
          <a:xfrm>
            <a:off x="9432462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/>
        </p:nvSpPr>
        <p:spPr>
          <a:xfrm>
            <a:off x="11991975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/>
        </p:nvSpPr>
        <p:spPr>
          <a:xfrm>
            <a:off x="11929140" y="6597352"/>
            <a:ext cx="262862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6" y="160256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5" y="160256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20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5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50" y="0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3419857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20" y="3419857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5" y="3419857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50" y="3419857"/>
            <a:ext cx="3063241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42" y="1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9" y="1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8" y="1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6" y="1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" y="2281428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42" y="2281428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9" y="2281428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8" y="2281428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6" y="2281428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" y="4562856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42" y="4562856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9" y="4562856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8" y="4562856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6" y="4562856"/>
            <a:ext cx="2441449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5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5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5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5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7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6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6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7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7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6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6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7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7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3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6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71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6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6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3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6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71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6" y="3055282"/>
            <a:ext cx="2441449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7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8" y="4717014"/>
            <a:ext cx="2441449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71" y="4717014"/>
            <a:ext cx="2441449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4" y="4717014"/>
            <a:ext cx="2441449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9" y="4717014"/>
            <a:ext cx="2441449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5" y="139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8" y="4717014"/>
            <a:ext cx="2441449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71" y="4717014"/>
            <a:ext cx="2441449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4" y="4717014"/>
            <a:ext cx="2441449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9" y="4717014"/>
            <a:ext cx="2441449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5" y="3057009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9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11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1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9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9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11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1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9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3" y="4604363"/>
            <a:ext cx="2441449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6" y="4604363"/>
            <a:ext cx="2441449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1" y="4604363"/>
            <a:ext cx="2441449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6" y="4604363"/>
            <a:ext cx="2441449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3" y="4604363"/>
            <a:ext cx="2441449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6" y="4604363"/>
            <a:ext cx="2441449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1" y="4604363"/>
            <a:ext cx="2441449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6" y="4604363"/>
            <a:ext cx="2441449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3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3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3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3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3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3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41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41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41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41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3" y="2982320"/>
            <a:ext cx="2441449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6" y="2982320"/>
            <a:ext cx="2441449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1" y="2982320"/>
            <a:ext cx="2441449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6" y="2982320"/>
            <a:ext cx="2441449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3" y="4212306"/>
            <a:ext cx="2441449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6" y="4212306"/>
            <a:ext cx="2441449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71" y="4212306"/>
            <a:ext cx="2441449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6" y="4212306"/>
            <a:ext cx="2441449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3" y="2982320"/>
            <a:ext cx="2441449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6" y="2982320"/>
            <a:ext cx="2441449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1" y="2982320"/>
            <a:ext cx="2441449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6" y="2982320"/>
            <a:ext cx="2441449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3" y="4212306"/>
            <a:ext cx="2441449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6" y="4212306"/>
            <a:ext cx="2441449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71" y="4212306"/>
            <a:ext cx="2441449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6" y="4212306"/>
            <a:ext cx="2441449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9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9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9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9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9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9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6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6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2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4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2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4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2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4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7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2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4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2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4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2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4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1" y="1639789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89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4" y="1639789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1" y="3153547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47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4" y="3153547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1" y="4667304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4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4" y="4667304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1" y="1639789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89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4" y="1639789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1" y="3153547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47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4" y="3153547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1" y="4667304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4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4" y="4667304"/>
            <a:ext cx="2314409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1" y="163979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4" y="163979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1" y="388658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8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4" y="388658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1" y="163979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4" y="163979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1" y="388658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8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4" y="388658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9" y="163979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79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9" y="388658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8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9" y="163979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79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9" y="388658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8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5" y="3256999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3" y="3256999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8" y="3256999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5" y="3256999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3" y="3256999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8" y="3256999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8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1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0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8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1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0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9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30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30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6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219206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7"/>
            <a:ext cx="41148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57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4" y="1428"/>
            <a:ext cx="12190188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706"/>
            <a:ext cx="103632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84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29" y="1914"/>
            <a:ext cx="1219019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9" y="1606888"/>
            <a:ext cx="9760919" cy="4829253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83"/>
            <a:ext cx="1231492" cy="376853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pPr defTabSz="1040850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6" y="501086"/>
            <a:ext cx="9782923" cy="1105803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87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" y="472"/>
            <a:ext cx="1219019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9" y="1606888"/>
            <a:ext cx="9760919" cy="4829253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2" y="501086"/>
            <a:ext cx="9783868" cy="1105803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5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" y="2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9" y="1012506"/>
            <a:ext cx="9760919" cy="202463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9" y="3429720"/>
            <a:ext cx="9760919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33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29" y="1914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53" y="1606871"/>
            <a:ext cx="4827685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28" y="1606871"/>
            <a:ext cx="4859863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7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1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1606873"/>
            <a:ext cx="4899669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62" y="2174876"/>
            <a:ext cx="4899669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8" y="1606873"/>
            <a:ext cx="4783767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8" y="2188098"/>
            <a:ext cx="4783767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4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29" y="1914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1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7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402" y="5872591"/>
            <a:ext cx="756571" cy="65310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1219202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219202"/>
            <a:ext cx="5084233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560286"/>
            <a:ext cx="5084233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8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2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9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802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328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4" y="303213"/>
            <a:ext cx="32067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4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08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4" y="1428"/>
            <a:ext cx="12190188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706"/>
            <a:ext cx="10363200" cy="1470025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84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29" y="1914"/>
            <a:ext cx="1219019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9" y="1606888"/>
            <a:ext cx="9760919" cy="4829253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83"/>
            <a:ext cx="1231492" cy="376853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pPr defTabSz="1040850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6" y="501086"/>
            <a:ext cx="9782923" cy="1105803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87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" y="472"/>
            <a:ext cx="1219019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9" y="1606888"/>
            <a:ext cx="9760919" cy="4829253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2" y="501086"/>
            <a:ext cx="9783868" cy="1105803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5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" y="2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9" y="1012506"/>
            <a:ext cx="9760919" cy="202463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9" y="3429720"/>
            <a:ext cx="9760919" cy="300640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339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29" y="1914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53" y="1606871"/>
            <a:ext cx="4827685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28" y="1606871"/>
            <a:ext cx="4859863" cy="469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7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1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1606873"/>
            <a:ext cx="4899669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62" y="2174876"/>
            <a:ext cx="4899669" cy="42612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8" y="1606873"/>
            <a:ext cx="4783767" cy="5680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8" y="2188098"/>
            <a:ext cx="4783767" cy="42480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1462285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1803377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462285"/>
            <a:ext cx="5084233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803377"/>
            <a:ext cx="5084233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29" y="1914"/>
            <a:ext cx="1219019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1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77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402" y="5872591"/>
            <a:ext cx="756571" cy="65310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9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8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2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9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802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32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4" y="303213"/>
            <a:ext cx="32067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4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08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02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707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557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7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  <p:sldLayoutId id="2147483816" r:id="rId43"/>
    <p:sldLayoutId id="2147483817" r:id="rId44"/>
    <p:sldLayoutId id="2147483818" r:id="rId45"/>
    <p:sldLayoutId id="2147483819" r:id="rId46"/>
    <p:sldLayoutId id="2147483820" r:id="rId47"/>
    <p:sldLayoutId id="2147483821" r:id="rId48"/>
    <p:sldLayoutId id="2147483822" r:id="rId49"/>
    <p:sldLayoutId id="2147483823" r:id="rId50"/>
    <p:sldLayoutId id="2147483824" r:id="rId51"/>
    <p:sldLayoutId id="2147483825" r:id="rId52"/>
    <p:sldLayoutId id="2147483826" r:id="rId53"/>
    <p:sldLayoutId id="2147483827" r:id="rId54"/>
    <p:sldLayoutId id="2147483828" r:id="rId55"/>
    <p:sldLayoutId id="2147483829" r:id="rId56"/>
    <p:sldLayoutId id="2147483830" r:id="rId57"/>
    <p:sldLayoutId id="2147483831" r:id="rId58"/>
    <p:sldLayoutId id="2147483832" r:id="rId59"/>
    <p:sldLayoutId id="214748383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54" y="490028"/>
            <a:ext cx="9791829" cy="1110281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54" y="1600200"/>
            <a:ext cx="9791829" cy="4835924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4" y="6356368"/>
            <a:ext cx="2844800" cy="365125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8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7" y="6356368"/>
            <a:ext cx="3860800" cy="365125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8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80" y="6041425"/>
            <a:ext cx="826283" cy="631834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0850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04085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54" y="490028"/>
            <a:ext cx="9791829" cy="1110281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54" y="1600200"/>
            <a:ext cx="9791829" cy="4835924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4" y="6356368"/>
            <a:ext cx="2844800" cy="365125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8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7" y="6356368"/>
            <a:ext cx="3860800" cy="365125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8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80" y="6041425"/>
            <a:ext cx="826283" cy="631834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0850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04085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F9FF-9357-4349-9AC2-E496A1C1C7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943FF-38D0-49C4-86EE-0416B4537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8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6249988"/>
            <a:ext cx="1549400" cy="3651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defRPr/>
            </a:pPr>
            <a:fld id="{0BBD6A6B-995D-4DB0-B583-8D3A1356F19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F02B06B-D26A-4458-B3AA-BE52EC7942AD}"/>
              </a:ext>
            </a:extLst>
          </p:cNvPr>
          <p:cNvSpPr/>
          <p:nvPr/>
        </p:nvSpPr>
        <p:spPr>
          <a:xfrm>
            <a:off x="1" y="0"/>
            <a:ext cx="293179" cy="944488"/>
          </a:xfrm>
          <a:prstGeom prst="rect">
            <a:avLst/>
          </a:prstGeom>
          <a:gradFill>
            <a:gsLst>
              <a:gs pos="0">
                <a:srgbClr val="FF0000"/>
              </a:gs>
              <a:gs pos="3200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2B4345-2274-4A48-9F37-29C7E4364B3F}"/>
              </a:ext>
            </a:extLst>
          </p:cNvPr>
          <p:cNvSpPr/>
          <p:nvPr/>
        </p:nvSpPr>
        <p:spPr>
          <a:xfrm>
            <a:off x="11501991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099153-06F1-4F3A-87CD-95B7144D5CFD}"/>
              </a:ext>
            </a:extLst>
          </p:cNvPr>
          <p:cNvSpPr txBox="1"/>
          <p:nvPr/>
        </p:nvSpPr>
        <p:spPr>
          <a:xfrm>
            <a:off x="11635935" y="6243925"/>
            <a:ext cx="62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1</a:t>
            </a:r>
            <a:endParaRPr lang="ru-RU" sz="28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517" y="1110343"/>
            <a:ext cx="8596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в ЕНС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2700-20-629\Downloads\original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94"/>
            <a:ext cx="12192000" cy="70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6589" y="359228"/>
            <a:ext cx="7658467" cy="12127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работы в ЕНС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80" y="2114550"/>
            <a:ext cx="6311727" cy="11348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Единый налоговый счет (ЕНС)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51" y="3541579"/>
            <a:ext cx="3687762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849" y="408220"/>
            <a:ext cx="1058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внедрения ЕНС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F2B4345-2274-4A48-9F37-29C7E4364B3F}"/>
              </a:ext>
            </a:extLst>
          </p:cNvPr>
          <p:cNvSpPr/>
          <p:nvPr/>
        </p:nvSpPr>
        <p:spPr>
          <a:xfrm>
            <a:off x="11501989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1453" y="6310999"/>
            <a:ext cx="52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" panose="02040604050505020304" pitchFamily="18" charset="0"/>
              </a:rPr>
              <a:t>2</a:t>
            </a:r>
          </a:p>
        </p:txBody>
      </p:sp>
      <p:sp>
        <p:nvSpPr>
          <p:cNvPr id="5" name="Рамка 4"/>
          <p:cNvSpPr/>
          <p:nvPr/>
        </p:nvSpPr>
        <p:spPr>
          <a:xfrm>
            <a:off x="359233" y="1224643"/>
            <a:ext cx="11664411" cy="465364"/>
          </a:xfrm>
          <a:prstGeom prst="fra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66993" y="4045405"/>
            <a:ext cx="11656651" cy="465364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59233" y="1817919"/>
            <a:ext cx="11664411" cy="503465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59233" y="2555421"/>
            <a:ext cx="11625943" cy="465364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59233" y="3173185"/>
            <a:ext cx="11625943" cy="738860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59234" y="4694204"/>
            <a:ext cx="11142756" cy="465364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317262" y="5374820"/>
            <a:ext cx="11184728" cy="813709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305" y="1298124"/>
            <a:ext cx="11462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Внедрение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ЕНС позволило изменить и упростить механизм исполнения обязанности по уплате налогов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234" y="1918610"/>
            <a:ext cx="1200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у одного плательщика имеются одновременно задолженность и переплата по разным платежам, стала невозможной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519" y="2618826"/>
            <a:ext cx="115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сроки уплаты налогов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305" y="3265717"/>
            <a:ext cx="1162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сальдо на ЕНС является деньгами налогоплательщика, которые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актив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вернуть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023" y="4108810"/>
            <a:ext cx="11363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 smtClean="0">
                <a:latin typeface="Times New Roman"/>
              </a:rPr>
              <a:t>В</a:t>
            </a:r>
            <a:r>
              <a:rPr lang="ru-RU" sz="1600" b="1" dirty="0" smtClean="0">
                <a:latin typeface="Times New Roman"/>
                <a:ea typeface="Calibri"/>
              </a:rPr>
              <a:t>ведение </a:t>
            </a:r>
            <a:r>
              <a:rPr lang="ru-RU" sz="1600" b="1" dirty="0">
                <a:latin typeface="Times New Roman"/>
                <a:ea typeface="Calibri"/>
              </a:rPr>
              <a:t>института ЕНС проводится одновременно с расширением сервисных возможностей ФНС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22" y="4757609"/>
            <a:ext cx="11421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Личный кабинет налогоплательщика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 взаимодействие с налоговыми органами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322" y="5519258"/>
            <a:ext cx="11020667" cy="83099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Всегда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детализацию: как сформировался баланс, на что и как были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денежные средства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99" y="1226639"/>
            <a:ext cx="55118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1" y="1224643"/>
            <a:ext cx="5505450" cy="373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1190316" y="2356649"/>
            <a:ext cx="4207494" cy="218521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</a:endParaRPr>
          </a:p>
          <a:p>
            <a:pPr lvl="0" algn="just" defTabSz="1219170"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нельзя вместо уведомления направлять в банк платежное поручение со статусом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 (Федеральный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N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263-ФЗ,информация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письмо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15.08.2023 N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21-01-09/96405).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57565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2021094" y="1843058"/>
            <a:ext cx="2612956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платежных документов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7757" y="1698171"/>
            <a:ext cx="41556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Постановления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29.03.2023 N 500 (ред. от 26.12.2023) "О мерах по урегулированию задолженности по уплате налогов, сборов, страховых взносов, пеней, штрафов, процентов, установленных Налоговым кодексом Российской Федерации, в 2023 и 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годах» продлено.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3" y="146957"/>
            <a:ext cx="1102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4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ПЕРЕХОДНОГО ПЕРИОДА,</a:t>
            </a:r>
            <a:endParaRPr lang="ru-RU" sz="2400" b="1" dirty="0">
              <a:solidFill>
                <a:srgbClr val="164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64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СВЯЗАННОГО  </a:t>
            </a:r>
            <a:r>
              <a:rPr lang="ru-RU" sz="2400" b="1" dirty="0">
                <a:solidFill>
                  <a:srgbClr val="164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ЕДИНОГО НАЛОГОВОГО </a:t>
            </a:r>
            <a:r>
              <a:rPr lang="ru-RU" sz="2400" b="1" dirty="0" smtClean="0">
                <a:solidFill>
                  <a:srgbClr val="164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31.12.2023 г.</a:t>
            </a:r>
            <a:endParaRPr lang="ru-RU" sz="2400" b="1" dirty="0">
              <a:solidFill>
                <a:srgbClr val="164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2B4345-2274-4A48-9F37-29C7E4364B3F}"/>
              </a:ext>
            </a:extLst>
          </p:cNvPr>
          <p:cNvSpPr/>
          <p:nvPr/>
        </p:nvSpPr>
        <p:spPr>
          <a:xfrm>
            <a:off x="11501991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1991" y="6253843"/>
            <a:ext cx="62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629" y="4372496"/>
            <a:ext cx="1345746" cy="15110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185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01424" y="469444"/>
            <a:ext cx="10036405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60907" rIns="0" bIns="609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4259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68519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027793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3703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налогоплательщиками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21471228"/>
              </p:ext>
            </p:extLst>
          </p:nvPr>
        </p:nvGraphicFramePr>
        <p:xfrm>
          <a:off x="838205" y="1088575"/>
          <a:ext cx="10565943" cy="538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F2B4345-2274-4A48-9F37-29C7E4364B3F}"/>
              </a:ext>
            </a:extLst>
          </p:cNvPr>
          <p:cNvSpPr/>
          <p:nvPr/>
        </p:nvSpPr>
        <p:spPr>
          <a:xfrm>
            <a:off x="11537833" y="5018036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099153-06F1-4F3A-87CD-95B7144D5CFD}"/>
              </a:ext>
            </a:extLst>
          </p:cNvPr>
          <p:cNvSpPr txBox="1"/>
          <p:nvPr/>
        </p:nvSpPr>
        <p:spPr>
          <a:xfrm>
            <a:off x="11635933" y="6243925"/>
            <a:ext cx="62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4</a:t>
            </a:r>
            <a:endParaRPr lang="ru-RU" sz="28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F02B06B-D26A-4458-B3AA-BE52EC7942AD}"/>
              </a:ext>
            </a:extLst>
          </p:cNvPr>
          <p:cNvSpPr/>
          <p:nvPr/>
        </p:nvSpPr>
        <p:spPr>
          <a:xfrm>
            <a:off x="1" y="0"/>
            <a:ext cx="293179" cy="944488"/>
          </a:xfrm>
          <a:prstGeom prst="rect">
            <a:avLst/>
          </a:prstGeom>
          <a:gradFill>
            <a:gsLst>
              <a:gs pos="0">
                <a:srgbClr val="FF0000"/>
              </a:gs>
              <a:gs pos="3200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8060" y="1918607"/>
            <a:ext cx="4825093" cy="75927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Недоимка по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2682" y="3326268"/>
            <a:ext cx="4967968" cy="9787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88629" y="3925426"/>
            <a:ext cx="4825093" cy="75927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налоги, авансовые платежи, сборы, страховые взносы — с момента возникновения обязанности по их уплате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394" y="1240971"/>
            <a:ext cx="1144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п.8 статьи 45 Налогового кодекса Российской Федерации с ЕНС списываются в следующей последовательности: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321" y="171450"/>
            <a:ext cx="838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Распределение ЕНП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394" y="3386595"/>
            <a:ext cx="464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 — с момента возникновения обязанности по его перечислению налоговым агентом и страховые взносы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Недоимка по иным налогам, сборам, страховым взносам — начиная с наиболее раннего момента ее возникновения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86100" y="5249055"/>
            <a:ext cx="4825093" cy="75927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Пени, проценты, штрафы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898321" y="2677886"/>
            <a:ext cx="1273629" cy="648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  <a:endCxn id="4" idx="1"/>
          </p:cNvCxnSpPr>
          <p:nvPr/>
        </p:nvCxnSpPr>
        <p:spPr>
          <a:xfrm>
            <a:off x="5200650" y="3815667"/>
            <a:ext cx="1787979" cy="48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1"/>
          </p:cNvCxnSpPr>
          <p:nvPr/>
        </p:nvCxnSpPr>
        <p:spPr>
          <a:xfrm flipH="1">
            <a:off x="4743450" y="4305066"/>
            <a:ext cx="2245179" cy="943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0" y="4924968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785" y="4884102"/>
            <a:ext cx="6223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511643" y="6188529"/>
            <a:ext cx="47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279" y="130628"/>
            <a:ext cx="829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 сальдо ЕНС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6" y="897101"/>
            <a:ext cx="115394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система налогоплательщика.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наличии положительного, отрицательного или нулевого сальдо ЕНС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1385238" y="2951815"/>
            <a:ext cx="91543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5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r>
              <a:rPr sz="15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sz="1200" b="1" spc="-1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</a:t>
            </a:r>
            <a:r>
              <a:rPr sz="1200" b="1" spc="-5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</a:t>
            </a:r>
            <a:r>
              <a:rPr sz="1300" b="1" spc="2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НАЛОГОВОМ</a:t>
            </a:r>
            <a:r>
              <a:rPr sz="1300" b="1" spc="2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ОРГАНЕ</a:t>
            </a:r>
            <a:r>
              <a:rPr sz="13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b="1" spc="-5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1200" b="1" spc="26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200" b="1" spc="254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2358065" y="3631089"/>
            <a:ext cx="6790547" cy="2531509"/>
            <a:chOff x="2057281" y="4767797"/>
            <a:chExt cx="5694730" cy="2788702"/>
          </a:xfrm>
        </p:grpSpPr>
        <p:pic>
          <p:nvPicPr>
            <p:cNvPr id="6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7085" y="4767797"/>
              <a:ext cx="5574926" cy="2788702"/>
            </a:xfrm>
            <a:prstGeom prst="rect">
              <a:avLst/>
            </a:prstGeom>
          </p:spPr>
        </p:pic>
        <p:pic>
          <p:nvPicPr>
            <p:cNvPr id="7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281" y="6041695"/>
              <a:ext cx="949381" cy="969051"/>
            </a:xfrm>
            <a:prstGeom prst="rect">
              <a:avLst/>
            </a:prstGeom>
          </p:spPr>
        </p:pic>
        <p:pic>
          <p:nvPicPr>
            <p:cNvPr id="8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297" y="4780183"/>
              <a:ext cx="949381" cy="969050"/>
            </a:xfrm>
            <a:prstGeom prst="rect">
              <a:avLst/>
            </a:prstGeom>
          </p:spPr>
        </p:pic>
        <p:pic>
          <p:nvPicPr>
            <p:cNvPr id="9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3535" y="6382432"/>
              <a:ext cx="949381" cy="969050"/>
            </a:xfrm>
            <a:prstGeom prst="rect">
              <a:avLst/>
            </a:prstGeom>
          </p:spPr>
        </p:pic>
        <p:pic>
          <p:nvPicPr>
            <p:cNvPr id="10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3502" y="5487197"/>
              <a:ext cx="440417" cy="493271"/>
            </a:xfrm>
            <a:prstGeom prst="rect">
              <a:avLst/>
            </a:prstGeom>
          </p:spPr>
        </p:pic>
        <p:pic>
          <p:nvPicPr>
            <p:cNvPr id="11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999" y="5943599"/>
              <a:ext cx="558800" cy="609600"/>
            </a:xfrm>
            <a:prstGeom prst="rect">
              <a:avLst/>
            </a:prstGeom>
          </p:spPr>
        </p:pic>
        <p:pic>
          <p:nvPicPr>
            <p:cNvPr id="12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9436" y="5884620"/>
              <a:ext cx="515818" cy="568485"/>
            </a:xfrm>
            <a:prstGeom prst="rect">
              <a:avLst/>
            </a:prstGeom>
          </p:spPr>
        </p:pic>
        <p:sp>
          <p:nvSpPr>
            <p:cNvPr id="13" name="object 15"/>
            <p:cNvSpPr/>
            <p:nvPr/>
          </p:nvSpPr>
          <p:spPr>
            <a:xfrm>
              <a:off x="5026736" y="5871920"/>
              <a:ext cx="541655" cy="594360"/>
            </a:xfrm>
            <a:custGeom>
              <a:avLst/>
              <a:gdLst/>
              <a:ahLst/>
              <a:cxnLst/>
              <a:rect l="l" t="t" r="r" b="b"/>
              <a:pathLst>
                <a:path w="541654" h="594360">
                  <a:moveTo>
                    <a:pt x="442547" y="593885"/>
                  </a:moveTo>
                  <a:lnTo>
                    <a:pt x="98671" y="593885"/>
                  </a:lnTo>
                  <a:lnTo>
                    <a:pt x="78984" y="592079"/>
                  </a:lnTo>
                  <a:lnTo>
                    <a:pt x="28900" y="564985"/>
                  </a:lnTo>
                  <a:lnTo>
                    <a:pt x="7225" y="533092"/>
                  </a:lnTo>
                  <a:lnTo>
                    <a:pt x="0" y="495214"/>
                  </a:lnTo>
                  <a:lnTo>
                    <a:pt x="0" y="98671"/>
                  </a:lnTo>
                  <a:lnTo>
                    <a:pt x="7225" y="60793"/>
                  </a:lnTo>
                  <a:lnTo>
                    <a:pt x="28900" y="28900"/>
                  </a:lnTo>
                  <a:lnTo>
                    <a:pt x="60793" y="7225"/>
                  </a:lnTo>
                  <a:lnTo>
                    <a:pt x="98671" y="0"/>
                  </a:lnTo>
                  <a:lnTo>
                    <a:pt x="442547" y="0"/>
                  </a:lnTo>
                  <a:lnTo>
                    <a:pt x="462234" y="1806"/>
                  </a:lnTo>
                  <a:lnTo>
                    <a:pt x="480425" y="7225"/>
                  </a:lnTo>
                  <a:lnTo>
                    <a:pt x="490546" y="12700"/>
                  </a:lnTo>
                  <a:lnTo>
                    <a:pt x="98671" y="12700"/>
                  </a:lnTo>
                  <a:lnTo>
                    <a:pt x="90202" y="13109"/>
                  </a:lnTo>
                  <a:lnTo>
                    <a:pt x="50899" y="27175"/>
                  </a:lnTo>
                  <a:lnTo>
                    <a:pt x="22863" y="58103"/>
                  </a:lnTo>
                  <a:lnTo>
                    <a:pt x="12700" y="98671"/>
                  </a:lnTo>
                  <a:lnTo>
                    <a:pt x="12700" y="495214"/>
                  </a:lnTo>
                  <a:lnTo>
                    <a:pt x="22863" y="535781"/>
                  </a:lnTo>
                  <a:lnTo>
                    <a:pt x="50899" y="566710"/>
                  </a:lnTo>
                  <a:lnTo>
                    <a:pt x="90202" y="580776"/>
                  </a:lnTo>
                  <a:lnTo>
                    <a:pt x="98671" y="581185"/>
                  </a:lnTo>
                  <a:lnTo>
                    <a:pt x="490546" y="581185"/>
                  </a:lnTo>
                  <a:lnTo>
                    <a:pt x="480425" y="586660"/>
                  </a:lnTo>
                  <a:lnTo>
                    <a:pt x="462234" y="592079"/>
                  </a:lnTo>
                  <a:lnTo>
                    <a:pt x="442547" y="593885"/>
                  </a:lnTo>
                  <a:close/>
                </a:path>
                <a:path w="541654" h="594360">
                  <a:moveTo>
                    <a:pt x="490546" y="581185"/>
                  </a:moveTo>
                  <a:lnTo>
                    <a:pt x="442547" y="581185"/>
                  </a:lnTo>
                  <a:lnTo>
                    <a:pt x="451016" y="580776"/>
                  </a:lnTo>
                  <a:lnTo>
                    <a:pt x="459322" y="579549"/>
                  </a:lnTo>
                  <a:lnTo>
                    <a:pt x="497060" y="561704"/>
                  </a:lnTo>
                  <a:lnTo>
                    <a:pt x="521974" y="528114"/>
                  </a:lnTo>
                  <a:lnTo>
                    <a:pt x="528518" y="495214"/>
                  </a:lnTo>
                  <a:lnTo>
                    <a:pt x="528518" y="98671"/>
                  </a:lnTo>
                  <a:lnTo>
                    <a:pt x="518355" y="58103"/>
                  </a:lnTo>
                  <a:lnTo>
                    <a:pt x="490319" y="27175"/>
                  </a:lnTo>
                  <a:lnTo>
                    <a:pt x="451016" y="13109"/>
                  </a:lnTo>
                  <a:lnTo>
                    <a:pt x="442547" y="12700"/>
                  </a:lnTo>
                  <a:lnTo>
                    <a:pt x="490546" y="12700"/>
                  </a:lnTo>
                  <a:lnTo>
                    <a:pt x="524962" y="44098"/>
                  </a:lnTo>
                  <a:lnTo>
                    <a:pt x="541218" y="98671"/>
                  </a:lnTo>
                  <a:lnTo>
                    <a:pt x="541218" y="495214"/>
                  </a:lnTo>
                  <a:lnTo>
                    <a:pt x="533993" y="533092"/>
                  </a:lnTo>
                  <a:lnTo>
                    <a:pt x="512318" y="564985"/>
                  </a:lnTo>
                  <a:lnTo>
                    <a:pt x="497120" y="577629"/>
                  </a:lnTo>
                  <a:lnTo>
                    <a:pt x="490546" y="581185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2833522" y="5844159"/>
              <a:ext cx="1874520" cy="505459"/>
            </a:xfrm>
            <a:custGeom>
              <a:avLst/>
              <a:gdLst/>
              <a:ahLst/>
              <a:cxnLst/>
              <a:rect l="l" t="t" r="r" b="b"/>
              <a:pathLst>
                <a:path w="1874520" h="505460">
                  <a:moveTo>
                    <a:pt x="0" y="505010"/>
                  </a:moveTo>
                  <a:lnTo>
                    <a:pt x="187402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2796730" y="5817285"/>
              <a:ext cx="1948180" cy="558800"/>
            </a:xfrm>
            <a:custGeom>
              <a:avLst/>
              <a:gdLst/>
              <a:ahLst/>
              <a:cxnLst/>
              <a:rect l="l" t="t" r="r" b="b"/>
              <a:pathLst>
                <a:path w="1948179" h="558800">
                  <a:moveTo>
                    <a:pt x="83489" y="558761"/>
                  </a:moveTo>
                  <a:lnTo>
                    <a:pt x="63665" y="485190"/>
                  </a:lnTo>
                  <a:lnTo>
                    <a:pt x="0" y="541807"/>
                  </a:lnTo>
                  <a:lnTo>
                    <a:pt x="83489" y="558761"/>
                  </a:lnTo>
                  <a:close/>
                </a:path>
                <a:path w="1948179" h="558800">
                  <a:moveTo>
                    <a:pt x="1947595" y="16967"/>
                  </a:moveTo>
                  <a:lnTo>
                    <a:pt x="1864106" y="0"/>
                  </a:lnTo>
                  <a:lnTo>
                    <a:pt x="1883943" y="73583"/>
                  </a:lnTo>
                  <a:lnTo>
                    <a:pt x="1947595" y="16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/>
            <p:cNvSpPr/>
            <p:nvPr/>
          </p:nvSpPr>
          <p:spPr>
            <a:xfrm>
              <a:off x="5160518" y="5275298"/>
              <a:ext cx="1548130" cy="448309"/>
            </a:xfrm>
            <a:custGeom>
              <a:avLst/>
              <a:gdLst/>
              <a:ahLst/>
              <a:cxnLst/>
              <a:rect l="l" t="t" r="r" b="b"/>
              <a:pathLst>
                <a:path w="1548129" h="448310">
                  <a:moveTo>
                    <a:pt x="0" y="447946"/>
                  </a:moveTo>
                  <a:lnTo>
                    <a:pt x="154795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/>
            <p:cNvSpPr/>
            <p:nvPr/>
          </p:nvSpPr>
          <p:spPr>
            <a:xfrm>
              <a:off x="5123916" y="5249303"/>
              <a:ext cx="1621155" cy="500380"/>
            </a:xfrm>
            <a:custGeom>
              <a:avLst/>
              <a:gdLst/>
              <a:ahLst/>
              <a:cxnLst/>
              <a:rect l="l" t="t" r="r" b="b"/>
              <a:pathLst>
                <a:path w="1621154" h="500379">
                  <a:moveTo>
                    <a:pt x="83781" y="499960"/>
                  </a:moveTo>
                  <a:lnTo>
                    <a:pt x="62598" y="426758"/>
                  </a:lnTo>
                  <a:lnTo>
                    <a:pt x="0" y="484543"/>
                  </a:lnTo>
                  <a:lnTo>
                    <a:pt x="83781" y="499960"/>
                  </a:lnTo>
                  <a:close/>
                </a:path>
                <a:path w="1621154" h="500379">
                  <a:moveTo>
                    <a:pt x="1621142" y="15405"/>
                  </a:moveTo>
                  <a:lnTo>
                    <a:pt x="1537360" y="0"/>
                  </a:lnTo>
                  <a:lnTo>
                    <a:pt x="1558544" y="73190"/>
                  </a:lnTo>
                  <a:lnTo>
                    <a:pt x="1621142" y="154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5355601" y="5684875"/>
              <a:ext cx="1588135" cy="1301750"/>
            </a:xfrm>
            <a:custGeom>
              <a:avLst/>
              <a:gdLst/>
              <a:ahLst/>
              <a:cxnLst/>
              <a:rect l="l" t="t" r="r" b="b"/>
              <a:pathLst>
                <a:path w="1588134" h="1301750">
                  <a:moveTo>
                    <a:pt x="0" y="1301715"/>
                  </a:moveTo>
                  <a:lnTo>
                    <a:pt x="158792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5326126" y="5660732"/>
              <a:ext cx="1647189" cy="1350645"/>
            </a:xfrm>
            <a:custGeom>
              <a:avLst/>
              <a:gdLst/>
              <a:ahLst/>
              <a:cxnLst/>
              <a:rect l="l" t="t" r="r" b="b"/>
              <a:pathLst>
                <a:path w="1647190" h="1350645">
                  <a:moveTo>
                    <a:pt x="83083" y="1331175"/>
                  </a:moveTo>
                  <a:lnTo>
                    <a:pt x="34785" y="1272247"/>
                  </a:lnTo>
                  <a:lnTo>
                    <a:pt x="0" y="1350022"/>
                  </a:lnTo>
                  <a:lnTo>
                    <a:pt x="83083" y="1331175"/>
                  </a:lnTo>
                  <a:close/>
                </a:path>
                <a:path w="1647190" h="1350645">
                  <a:moveTo>
                    <a:pt x="1646859" y="0"/>
                  </a:moveTo>
                  <a:lnTo>
                    <a:pt x="1563776" y="18834"/>
                  </a:lnTo>
                  <a:lnTo>
                    <a:pt x="1612074" y="77762"/>
                  </a:lnTo>
                  <a:lnTo>
                    <a:pt x="1646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/>
            <p:nvPr/>
          </p:nvSpPr>
          <p:spPr>
            <a:xfrm>
              <a:off x="2931465" y="6811667"/>
              <a:ext cx="1934845" cy="195580"/>
            </a:xfrm>
            <a:custGeom>
              <a:avLst/>
              <a:gdLst/>
              <a:ahLst/>
              <a:cxnLst/>
              <a:rect l="l" t="t" r="r" b="b"/>
              <a:pathLst>
                <a:path w="1934845" h="195579">
                  <a:moveTo>
                    <a:pt x="0" y="0"/>
                  </a:moveTo>
                  <a:lnTo>
                    <a:pt x="1934337" y="1952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2893555" y="6777596"/>
              <a:ext cx="2010410" cy="263525"/>
            </a:xfrm>
            <a:custGeom>
              <a:avLst/>
              <a:gdLst/>
              <a:ahLst/>
              <a:cxnLst/>
              <a:rect l="l" t="t" r="r" b="b"/>
              <a:pathLst>
                <a:path w="2010410" h="263525">
                  <a:moveTo>
                    <a:pt x="79641" y="0"/>
                  </a:moveTo>
                  <a:lnTo>
                    <a:pt x="0" y="30251"/>
                  </a:lnTo>
                  <a:lnTo>
                    <a:pt x="71983" y="75806"/>
                  </a:lnTo>
                  <a:lnTo>
                    <a:pt x="79641" y="0"/>
                  </a:lnTo>
                  <a:close/>
                </a:path>
                <a:path w="2010410" h="263525">
                  <a:moveTo>
                    <a:pt x="2010143" y="233159"/>
                  </a:moveTo>
                  <a:lnTo>
                    <a:pt x="1938159" y="187591"/>
                  </a:lnTo>
                  <a:lnTo>
                    <a:pt x="1930501" y="263410"/>
                  </a:lnTo>
                  <a:lnTo>
                    <a:pt x="2010143" y="233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6285" y="6051475"/>
              <a:ext cx="440416" cy="493271"/>
            </a:xfrm>
            <a:prstGeom prst="rect">
              <a:avLst/>
            </a:prstGeom>
          </p:spPr>
        </p:pic>
        <p:pic>
          <p:nvPicPr>
            <p:cNvPr id="23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1269" y="6620320"/>
              <a:ext cx="440416" cy="493272"/>
            </a:xfrm>
            <a:prstGeom prst="rect">
              <a:avLst/>
            </a:prstGeom>
          </p:spPr>
        </p:pic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F2B4345-2274-4A48-9F37-29C7E4364B3F}"/>
              </a:ext>
            </a:extLst>
          </p:cNvPr>
          <p:cNvSpPr/>
          <p:nvPr/>
        </p:nvSpPr>
        <p:spPr>
          <a:xfrm>
            <a:off x="11501991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42271" y="6259136"/>
            <a:ext cx="35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F02B06B-D26A-4458-B3AA-BE52EC7942AD}"/>
              </a:ext>
            </a:extLst>
          </p:cNvPr>
          <p:cNvSpPr/>
          <p:nvPr/>
        </p:nvSpPr>
        <p:spPr>
          <a:xfrm>
            <a:off x="1" y="0"/>
            <a:ext cx="293179" cy="944488"/>
          </a:xfrm>
          <a:prstGeom prst="rect">
            <a:avLst/>
          </a:prstGeom>
          <a:gradFill>
            <a:gsLst>
              <a:gs pos="0">
                <a:srgbClr val="FF0000"/>
              </a:gs>
              <a:gs pos="3200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099153-06F1-4F3A-87CD-95B7144D5CFD}"/>
              </a:ext>
            </a:extLst>
          </p:cNvPr>
          <p:cNvSpPr txBox="1"/>
          <p:nvPr/>
        </p:nvSpPr>
        <p:spPr>
          <a:xfrm>
            <a:off x="11635935" y="6243925"/>
            <a:ext cx="62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2</a:t>
            </a:r>
            <a:endParaRPr lang="ru-RU" sz="28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246" y="163286"/>
            <a:ext cx="804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сверки по вопросам ЕНС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07" y="1299669"/>
            <a:ext cx="106788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с сальдо ЕНС, налогоплательщики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приглашаются на индивидуальную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сверку, по адресам нахождения консультационных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 Хабаровск, ул. Олега Кошевого, д. 3,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 Комсомольск-на-Амуре, ул. Кирова, д. 68;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невозможности обратиться в адреса консультационных пунктов, можно позвонить по следующим номерам телефонов: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Хабаровск, ул. Олега Кошевого, д. 3: телефон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(4212) 96-86-27, 96-86-31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(доб. 35-30, 35-33, 35-35, 35-36, 35-31, 35-32, 35-86, 34-90, 34-87, 35-37, 34-88, 35-38, 35-34, 35-39, 35-40, 35-41, 35-42, 35-43,35-44,35-45, 35-46, 35-47, 35-48, 35-49,35-50, 35-56,35-55,35-54,35-53,35-52,35-51);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 Комсомольск-на-Амуре, ул. Кирова, д. 68: телефон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(4217) 23-23-74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(доб. 22-27, 22-30, 22-31, 22-33, 22-36, 22-28, 22-29, 22-34, 22-32).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4490" y="77089"/>
            <a:ext cx="1036863" cy="8721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F2B4345-2274-4A48-9F37-29C7E4364B3F}"/>
              </a:ext>
            </a:extLst>
          </p:cNvPr>
          <p:cNvSpPr/>
          <p:nvPr/>
        </p:nvSpPr>
        <p:spPr>
          <a:xfrm>
            <a:off x="11501991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5935" y="6243925"/>
            <a:ext cx="48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30978" y="157500"/>
            <a:ext cx="6869799" cy="78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F02B06B-D26A-4458-B3AA-BE52EC7942AD}"/>
              </a:ext>
            </a:extLst>
          </p:cNvPr>
          <p:cNvSpPr/>
          <p:nvPr/>
        </p:nvSpPr>
        <p:spPr>
          <a:xfrm>
            <a:off x="1" y="0"/>
            <a:ext cx="293179" cy="944488"/>
          </a:xfrm>
          <a:prstGeom prst="rect">
            <a:avLst/>
          </a:prstGeom>
          <a:gradFill>
            <a:gsLst>
              <a:gs pos="0">
                <a:srgbClr val="FF0000"/>
              </a:gs>
              <a:gs pos="3200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2B4345-2274-4A48-9F37-29C7E4364B3F}"/>
              </a:ext>
            </a:extLst>
          </p:cNvPr>
          <p:cNvSpPr/>
          <p:nvPr/>
        </p:nvSpPr>
        <p:spPr>
          <a:xfrm>
            <a:off x="11501991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099153-06F1-4F3A-87CD-95B7144D5CFD}"/>
              </a:ext>
            </a:extLst>
          </p:cNvPr>
          <p:cNvSpPr txBox="1"/>
          <p:nvPr/>
        </p:nvSpPr>
        <p:spPr>
          <a:xfrm>
            <a:off x="11635935" y="6243925"/>
            <a:ext cx="62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8</a:t>
            </a:r>
            <a:endParaRPr lang="ru-RU" sz="28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157" y="1338943"/>
            <a:ext cx="108978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Управления ФНС России по Хабаровскому краю создан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канал.</a:t>
            </a:r>
          </a:p>
          <a:p>
            <a:pPr indent="4572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вопросов по ведению Единого налогового счета (ЕНС), здесь Вы можете задать интересующие вопросы.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налогового органа свяжется с Вами в течении 24 часов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обратной связи,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контактный номер телефона.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48" y="4031664"/>
            <a:ext cx="2091550" cy="209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11" y="4031664"/>
            <a:ext cx="1085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9569" y="4311494"/>
            <a:ext cx="2944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(800) 222-22-22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многоканальный телефон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контакт-центра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960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2B4345-2274-4A48-9F37-29C7E4364B3F}"/>
              </a:ext>
            </a:extLst>
          </p:cNvPr>
          <p:cNvSpPr/>
          <p:nvPr/>
        </p:nvSpPr>
        <p:spPr>
          <a:xfrm>
            <a:off x="11501991" y="4963614"/>
            <a:ext cx="620375" cy="1839964"/>
          </a:xfrm>
          <a:prstGeom prst="rect">
            <a:avLst/>
          </a:prstGeom>
          <a:gradFill>
            <a:gsLst>
              <a:gs pos="75000">
                <a:srgbClr val="FF0000"/>
              </a:gs>
              <a:gs pos="64000">
                <a:schemeClr val="accent1">
                  <a:lumMod val="7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50000"/>
                </a:prst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6959" y="6229354"/>
            <a:ext cx="54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2700-20-629\Downloads\original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944"/>
            <a:ext cx="12192000" cy="66212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4157" y="2659559"/>
            <a:ext cx="5919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resent_FNS2012_A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590</Words>
  <Application>Microsoft Office PowerPoint</Application>
  <PresentationFormat>Произвольный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Тема1</vt:lpstr>
      <vt:lpstr>Custom Design</vt:lpstr>
      <vt:lpstr>Present_FNS2012_A4</vt:lpstr>
      <vt:lpstr>1_Present_FNS2012_A4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 Максим Николаевич</dc:creator>
  <cp:lastModifiedBy>Пойманова Тамара Викторовна</cp:lastModifiedBy>
  <cp:revision>229</cp:revision>
  <cp:lastPrinted>2023-04-07T07:44:10Z</cp:lastPrinted>
  <dcterms:created xsi:type="dcterms:W3CDTF">2023-03-20T07:01:14Z</dcterms:created>
  <dcterms:modified xsi:type="dcterms:W3CDTF">2024-05-22T04:51:37Z</dcterms:modified>
</cp:coreProperties>
</file>