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64" r:id="rId3"/>
    <p:sldId id="387" r:id="rId4"/>
    <p:sldId id="386" r:id="rId5"/>
    <p:sldId id="388" r:id="rId6"/>
    <p:sldId id="389" r:id="rId7"/>
    <p:sldId id="390" r:id="rId8"/>
    <p:sldId id="391" r:id="rId9"/>
    <p:sldId id="392" r:id="rId10"/>
    <p:sldId id="394" r:id="rId11"/>
    <p:sldId id="399" r:id="rId12"/>
    <p:sldId id="396" r:id="rId13"/>
    <p:sldId id="400" r:id="rId14"/>
    <p:sldId id="368" r:id="rId15"/>
    <p:sldId id="397" r:id="rId16"/>
    <p:sldId id="398" r:id="rId17"/>
    <p:sldId id="369" r:id="rId18"/>
    <p:sldId id="375" r:id="rId19"/>
    <p:sldId id="377" r:id="rId20"/>
    <p:sldId id="309" r:id="rId21"/>
  </p:sldIdLst>
  <p:sldSz cx="10693400" cy="7561263"/>
  <p:notesSz cx="6808788" cy="9940925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474A"/>
    <a:srgbClr val="504F53"/>
    <a:srgbClr val="005AA9"/>
    <a:srgbClr val="953735"/>
    <a:srgbClr val="E71C07"/>
    <a:srgbClr val="0000FF"/>
    <a:srgbClr val="333333"/>
    <a:srgbClr val="C1524F"/>
    <a:srgbClr val="8D8C90"/>
    <a:srgbClr val="61BD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7072" autoAdjust="0"/>
  </p:normalViewPr>
  <p:slideViewPr>
    <p:cSldViewPr showGuides="1">
      <p:cViewPr>
        <p:scale>
          <a:sx n="98" d="100"/>
          <a:sy n="98" d="100"/>
        </p:scale>
        <p:origin x="-1452" y="-132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6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C26D1-DADD-4870-BE78-0D06306659F5}" type="datetimeFigureOut">
              <a:rPr lang="ru-RU" smtClean="0"/>
              <a:t>14.03.2024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89583-6F82-4671-A218-94D32733AFA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08121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14.03.2024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89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55336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560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560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560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3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39"/>
            <a:ext cx="1080120" cy="4154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1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6" y="552451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5" cy="720080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540271"/>
            <a:ext cx="8588251" cy="122413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2" y="1764295"/>
            <a:ext cx="8588251" cy="533183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0" y="6660951"/>
            <a:ext cx="724718" cy="69662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3056" rtl="0" eaLnBrk="1" latinLnBrk="0" hangingPunct="1">
        <a:lnSpc>
          <a:spcPts val="5200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538" indent="0" algn="l" defTabSz="1043056" rtl="0" eaLnBrk="1" latinLnBrk="0" hangingPunct="1">
        <a:spcBef>
          <a:spcPct val="20000"/>
        </a:spcBef>
        <a:buFont typeface="+mj-lt"/>
        <a:buNone/>
        <a:defRPr sz="3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0" algn="l" defTabSz="1043056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3056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363" algn="just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0" algn="l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CAF18AD941A8D64A7A0ECA73E4E1D4631B9BB7DB2EAAFEDB7EAD10A25EE7A929DB79EC4598EBD47E211681E0DA9283BA02D5C2DBDB0B78F7g674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1740" y="3492600"/>
            <a:ext cx="9865096" cy="1224135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3100" dirty="0" smtClean="0"/>
              <a:t>Актуальные вопросы исчисления и уплаты НДФЛ и страховых взносов</a:t>
            </a:r>
            <a:endParaRPr lang="ru-RU" sz="34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35796" y="5292799"/>
            <a:ext cx="8731384" cy="194421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800" dirty="0" smtClean="0"/>
              <a:t>Начальник отдела камерального контроля </a:t>
            </a:r>
          </a:p>
          <a:p>
            <a:pPr>
              <a:spcBef>
                <a:spcPts val="0"/>
              </a:spcBef>
            </a:pPr>
            <a:r>
              <a:rPr lang="ru-RU" sz="2800" dirty="0" smtClean="0"/>
              <a:t>НДФЛ и СВ № 1 </a:t>
            </a:r>
          </a:p>
          <a:p>
            <a:r>
              <a:rPr lang="ru-RU" sz="3100" b="1" dirty="0" err="1" smtClean="0"/>
              <a:t>Бурякова</a:t>
            </a:r>
            <a:r>
              <a:rPr lang="ru-RU" sz="3100" b="1" dirty="0" smtClean="0"/>
              <a:t> Елена Николаевна</a:t>
            </a:r>
            <a:endParaRPr lang="ru-RU" sz="31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35796" y="2412479"/>
            <a:ext cx="8856984" cy="86409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УФНС России по Хабаровскому краю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016190"/>
              </p:ext>
            </p:extLst>
          </p:nvPr>
        </p:nvGraphicFramePr>
        <p:xfrm>
          <a:off x="810196" y="1044327"/>
          <a:ext cx="8928994" cy="6100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7"/>
                <a:gridCol w="4464497"/>
              </a:tblGrid>
              <a:tr h="6100192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b="1" u="sng" dirty="0" smtClean="0">
                          <a:solidFill>
                            <a:schemeClr val="tx1"/>
                          </a:solidFill>
                        </a:rPr>
                        <a:t>Раздел 1. Сведения об обязательствах налогового </a:t>
                      </a:r>
                      <a:r>
                        <a:rPr lang="ru-RU" sz="1600" b="1" u="sng" dirty="0" smtClean="0">
                          <a:solidFill>
                            <a:schemeClr val="tx1"/>
                          </a:solidFill>
                        </a:rPr>
                        <a:t>агента</a:t>
                      </a:r>
                      <a:endParaRPr lang="ru-RU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Код бюджетной классификации         010 │ │ │ │ │</a:t>
                      </a:r>
                    </a:p>
                    <a:p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Сумма налога на доходы физических       </a:t>
                      </a:r>
                    </a:p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лиц, подлежащая перечислению с     020 │ │ │ │</a:t>
                      </a:r>
                    </a:p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начала налогового периода </a:t>
                      </a:r>
                    </a:p>
                    <a:p>
                      <a:r>
                        <a:rPr lang="ru-RU" sz="1600" b="1" dirty="0" smtClean="0">
                          <a:solidFill>
                            <a:srgbClr val="953735"/>
                          </a:solidFill>
                        </a:rPr>
                        <a:t>Отражается</a:t>
                      </a:r>
                      <a:r>
                        <a:rPr lang="ru-RU" sz="1600" b="1" baseline="0" dirty="0" smtClean="0">
                          <a:solidFill>
                            <a:srgbClr val="953735"/>
                          </a:solidFill>
                        </a:rPr>
                        <a:t> сумма удержанного налога</a:t>
                      </a:r>
                    </a:p>
                    <a:p>
                      <a:r>
                        <a:rPr lang="ru-RU" sz="1600" b="1" dirty="0" smtClean="0">
                          <a:solidFill>
                            <a:srgbClr val="953735"/>
                          </a:solidFill>
                        </a:rPr>
                        <a:t>За 1 квартал – с 01.01. по 31.03.</a:t>
                      </a:r>
                    </a:p>
                    <a:p>
                      <a:r>
                        <a:rPr lang="ru-RU" sz="1600" b="1" dirty="0" smtClean="0">
                          <a:solidFill>
                            <a:srgbClr val="953735"/>
                          </a:solidFill>
                        </a:rPr>
                        <a:t>За полугодие – с 01.01</a:t>
                      </a:r>
                      <a:r>
                        <a:rPr lang="ru-RU" sz="1600" b="1" baseline="0" dirty="0" smtClean="0">
                          <a:solidFill>
                            <a:srgbClr val="953735"/>
                          </a:solidFill>
                        </a:rPr>
                        <a:t> по 30.06.</a:t>
                      </a:r>
                    </a:p>
                    <a:p>
                      <a:r>
                        <a:rPr lang="ru-RU" sz="1600" b="1" baseline="0" dirty="0" smtClean="0">
                          <a:solidFill>
                            <a:srgbClr val="953735"/>
                          </a:solidFill>
                        </a:rPr>
                        <a:t>За 9 месяцев – с 01.01. по 30.09.</a:t>
                      </a:r>
                    </a:p>
                    <a:p>
                      <a:r>
                        <a:rPr lang="ru-RU" sz="1600" b="1" baseline="0" dirty="0" smtClean="0">
                          <a:solidFill>
                            <a:srgbClr val="953735"/>
                          </a:solidFill>
                        </a:rPr>
                        <a:t>За год – с 01.01. по 31.12</a:t>
                      </a:r>
                      <a:r>
                        <a:rPr lang="ru-RU" sz="1600" b="1" dirty="0" smtClean="0">
                          <a:solidFill>
                            <a:srgbClr val="953735"/>
                          </a:solidFill>
                        </a:rPr>
                        <a:t>              </a:t>
                      </a:r>
                    </a:p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   в том числе: сумма налога</a:t>
                      </a:r>
                    </a:p>
                    <a:p>
                      <a:r>
                        <a:rPr lang="ru-RU" sz="1600" b="0" dirty="0" smtClean="0">
                          <a:solidFill>
                            <a:schemeClr val="tx2"/>
                          </a:solidFill>
                        </a:rPr>
                        <a:t>по первому сроку перечисления         021 </a:t>
                      </a:r>
                    </a:p>
                    <a:p>
                      <a:r>
                        <a:rPr lang="ru-RU" sz="1600" b="0" dirty="0" smtClean="0">
                          <a:solidFill>
                            <a:schemeClr val="tx2"/>
                          </a:solidFill>
                        </a:rPr>
                        <a:t>по второму сроку перечисления         022 </a:t>
                      </a:r>
                    </a:p>
                    <a:p>
                      <a:r>
                        <a:rPr lang="ru-RU" sz="1600" b="0" dirty="0" smtClean="0">
                          <a:solidFill>
                            <a:schemeClr val="tx2"/>
                          </a:solidFill>
                        </a:rPr>
                        <a:t>по третьему сроку перечисления        023  </a:t>
                      </a:r>
                    </a:p>
                    <a:p>
                      <a:r>
                        <a:rPr lang="ru-RU" sz="1600" b="0" dirty="0" smtClean="0">
                          <a:solidFill>
                            <a:schemeClr val="tx2"/>
                          </a:solidFill>
                        </a:rPr>
                        <a:t>по четвертому сроку перечисления    024</a:t>
                      </a:r>
                    </a:p>
                    <a:p>
                      <a:r>
                        <a:rPr lang="ru-RU" sz="1600" b="0" dirty="0" smtClean="0">
                          <a:solidFill>
                            <a:schemeClr val="tx2"/>
                          </a:solidFill>
                        </a:rPr>
                        <a:t>по пятому сроку перечисления            025  </a:t>
                      </a:r>
                    </a:p>
                    <a:p>
                      <a:r>
                        <a:rPr lang="ru-RU" sz="1600" b="0" dirty="0" smtClean="0">
                          <a:solidFill>
                            <a:schemeClr val="tx2"/>
                          </a:solidFill>
                        </a:rPr>
                        <a:t>по шестому сроку перечисления         026                     </a:t>
                      </a:r>
                    </a:p>
                    <a:p>
                      <a:pPr algn="just"/>
                      <a:r>
                        <a:rPr lang="ru-RU" sz="15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1 квартал по стр. 021 – 026 сумма удержанного налога с 1 января по 31 марта, за полугодие – с 01 апреля по 30 июня, за 9 месяцев – с 1 июля по 30 сентября, за год – с 1 октября по 31 декабря</a:t>
                      </a:r>
                      <a:endParaRPr lang="ru-RU" sz="15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Сумма налога на доходы физических       </a:t>
                      </a:r>
                    </a:p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лиц, возвращенная с начала                030 │ │ │ │ │ │ │ │</a:t>
                      </a:r>
                    </a:p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налогового периода                      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    в том числе:                                                 Сумма налога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в период удержания налога, 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соответствующий первому сроку       031 │ │ │ │ │ │ │ │ │ │ │ │ │ │ │ │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перечисления</a:t>
                      </a:r>
                    </a:p>
                    <a:p>
                      <a:endParaRPr lang="ru-RU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в период удержания налога, 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соответствующий второму сроку       032 │ │ │ │ │ │ │ │ │ │ │ │ │ │ │ │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перечисления</a:t>
                      </a:r>
                    </a:p>
                    <a:p>
                      <a:endParaRPr lang="ru-RU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в период удержания налога,              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соответствующий третьему сроку       033 │ │ │ │ │ │ │ │ │ │ │ │ │ │ │ │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перечисления                            </a:t>
                      </a:r>
                    </a:p>
                    <a:p>
                      <a:endParaRPr lang="ru-RU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в период удержания налога,              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соответствующий четвертому сроку    034 │ │ │ │ │ │ │ │ │ │ │ │ │ │ │ │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перечисления                            </a:t>
                      </a:r>
                    </a:p>
                    <a:p>
                      <a:endParaRPr lang="ru-RU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в период удержания налога,              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соответствующий пятому сроку         035 │ │ │ │ │ │ │ │ │ │ │ │ │ │ │ │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перечисления                            </a:t>
                      </a:r>
                    </a:p>
                    <a:p>
                      <a:endParaRPr lang="ru-RU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в период удержания налога,              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соответствующий шестому сроку       036 │ │ │ │ │ │ │ │ │ │ │ │ │ │ │ │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Перечисления</a:t>
                      </a:r>
                    </a:p>
                    <a:p>
                      <a:endParaRPr lang="ru-RU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4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Порядок заполнения аналогичен порядку заполнению</a:t>
                      </a:r>
                      <a:r>
                        <a:rPr lang="ru-RU" sz="1400" b="1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стр. 020 – 026</a:t>
                      </a:r>
                    </a:p>
                    <a:p>
                      <a:endParaRPr lang="ru-RU" sz="1100" b="1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1" kern="1200" dirty="0" smtClean="0">
                          <a:solidFill>
                            <a:srgbClr val="E71C0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Значения строк 020 – 026 не уменьшаются на суммы, указанные в стр. 030 – 036.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324248"/>
            <a:ext cx="9065194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/>
              <a:t>Форма расчета 6-НДФЛ 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1800" dirty="0" smtClean="0"/>
              <a:t>(приказы </a:t>
            </a:r>
            <a:r>
              <a:rPr lang="ru-RU" sz="1800" dirty="0"/>
              <a:t>ФНС России от 19.09.2023 № ЕД-7-11/649@, </a:t>
            </a:r>
            <a:r>
              <a:rPr lang="ru-RU" sz="1800" dirty="0" smtClean="0"/>
              <a:t>от </a:t>
            </a:r>
            <a:r>
              <a:rPr lang="ru-RU" sz="1800" dirty="0"/>
              <a:t>09.01.2024 № ЕД-7-11/1</a:t>
            </a:r>
            <a:r>
              <a:rPr lang="ru-RU" sz="1800" dirty="0" smtClean="0"/>
              <a:t>@)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332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10196" y="972320"/>
            <a:ext cx="8928991" cy="6123806"/>
          </a:xfrm>
        </p:spPr>
        <p:txBody>
          <a:bodyPr>
            <a:noAutofit/>
          </a:bodyPr>
          <a:lstStyle/>
          <a:p>
            <a:pPr marL="0" algn="just">
              <a:spcBef>
                <a:spcPts val="0"/>
              </a:spcBef>
            </a:pPr>
            <a:r>
              <a:rPr lang="ru-RU" sz="1700" dirty="0">
                <a:solidFill>
                  <a:schemeClr val="tx1"/>
                </a:solidFill>
              </a:rPr>
              <a:t>Возврат суммы излишне удержанного с работника налога </a:t>
            </a:r>
            <a:r>
              <a:rPr lang="ru-RU" sz="1700" dirty="0" smtClean="0">
                <a:solidFill>
                  <a:schemeClr val="tx1"/>
                </a:solidFill>
              </a:rPr>
              <a:t>регламентирован </a:t>
            </a:r>
            <a:r>
              <a:rPr lang="ru-RU" sz="1700" dirty="0">
                <a:solidFill>
                  <a:schemeClr val="tx1"/>
                </a:solidFill>
              </a:rPr>
              <a:t>ст. 231 НК РФ.</a:t>
            </a:r>
          </a:p>
          <a:p>
            <a:pPr marL="0" indent="363538" algn="just">
              <a:spcBef>
                <a:spcPts val="0"/>
              </a:spcBef>
            </a:pPr>
            <a:r>
              <a:rPr lang="ru-RU" sz="1500" dirty="0">
                <a:solidFill>
                  <a:schemeClr val="tx2"/>
                </a:solidFill>
              </a:rPr>
              <a:t>Возврат осуществляется налоговым агентом на основании письменного заявления физического лица (работника</a:t>
            </a:r>
            <a:r>
              <a:rPr lang="ru-RU" sz="1500" dirty="0" smtClean="0">
                <a:solidFill>
                  <a:schemeClr val="tx2"/>
                </a:solidFill>
              </a:rPr>
              <a:t>). Налоговый </a:t>
            </a:r>
            <a:r>
              <a:rPr lang="ru-RU" sz="1500" dirty="0">
                <a:solidFill>
                  <a:schemeClr val="tx2"/>
                </a:solidFill>
              </a:rPr>
              <a:t>агент обязан сообщить налогоплательщику о каждом ставшем известным ему факте излишнего удержания налога и сумме излишне удержанного налога в течение 10 дней со дня обнаружения такого факта</a:t>
            </a:r>
            <a:r>
              <a:rPr lang="ru-RU" sz="1500" dirty="0" smtClean="0">
                <a:solidFill>
                  <a:schemeClr val="tx2"/>
                </a:solidFill>
              </a:rPr>
              <a:t>. Если </a:t>
            </a:r>
            <a:r>
              <a:rPr lang="ru-RU" sz="1500" dirty="0">
                <a:solidFill>
                  <a:schemeClr val="tx2"/>
                </a:solidFill>
              </a:rPr>
              <a:t>суммы налога недостаточно для осуществления возврата, налоговый агент </a:t>
            </a:r>
            <a:r>
              <a:rPr lang="ru-RU" sz="1500" dirty="0" smtClean="0">
                <a:solidFill>
                  <a:schemeClr val="tx2"/>
                </a:solidFill>
              </a:rPr>
              <a:t>направляет </a:t>
            </a:r>
            <a:r>
              <a:rPr lang="ru-RU" sz="1500" dirty="0">
                <a:solidFill>
                  <a:schemeClr val="tx2"/>
                </a:solidFill>
              </a:rPr>
              <a:t>в налоговый орган по месту своего учета заявление на возврат налоговому агенту излишне удержанной им суммы </a:t>
            </a:r>
            <a:r>
              <a:rPr lang="ru-RU" sz="1500" dirty="0" smtClean="0">
                <a:solidFill>
                  <a:schemeClr val="tx2"/>
                </a:solidFill>
              </a:rPr>
              <a:t>налога, одновременно представляет </a:t>
            </a:r>
            <a:r>
              <a:rPr lang="ru-RU" sz="1500" dirty="0">
                <a:solidFill>
                  <a:schemeClr val="tx2"/>
                </a:solidFill>
              </a:rPr>
              <a:t>в налоговый орган выписку из регистра налогового учета за соответствующий налоговый период и документы, подтверждающие излишнее удержание и перечисление суммы </a:t>
            </a:r>
            <a:r>
              <a:rPr lang="ru-RU" sz="1500" dirty="0" smtClean="0">
                <a:solidFill>
                  <a:schemeClr val="tx2"/>
                </a:solidFill>
              </a:rPr>
              <a:t>налога. При </a:t>
            </a:r>
            <a:r>
              <a:rPr lang="ru-RU" sz="1500" dirty="0">
                <a:solidFill>
                  <a:schemeClr val="tx2"/>
                </a:solidFill>
              </a:rPr>
              <a:t>отсутствии налогового агента налогоплательщик вправе подать заявление в налоговый орган о возврате излишне </a:t>
            </a:r>
            <a:r>
              <a:rPr lang="ru-RU" sz="1500" dirty="0" smtClean="0">
                <a:solidFill>
                  <a:schemeClr val="tx2"/>
                </a:solidFill>
              </a:rPr>
              <a:t>удержанного НДФЛ одновременно с представлением налоговой декларации по форме  3-НДФЛ.</a:t>
            </a:r>
          </a:p>
          <a:p>
            <a:pPr marL="0" indent="363538" algn="just">
              <a:spcBef>
                <a:spcPts val="0"/>
              </a:spcBef>
            </a:pPr>
            <a:r>
              <a:rPr lang="ru-RU" sz="1500" dirty="0">
                <a:solidFill>
                  <a:schemeClr val="tx2"/>
                </a:solidFill>
              </a:rPr>
              <a:t>И</a:t>
            </a:r>
            <a:r>
              <a:rPr lang="ru-RU" sz="1500" dirty="0" smtClean="0">
                <a:solidFill>
                  <a:schemeClr val="tx2"/>
                </a:solidFill>
              </a:rPr>
              <a:t>ностранный </a:t>
            </a:r>
            <a:r>
              <a:rPr lang="ru-RU" sz="1500" dirty="0">
                <a:solidFill>
                  <a:schemeClr val="tx2"/>
                </a:solidFill>
              </a:rPr>
              <a:t>гражданин, как только получает статус резидента РФ (находится на территории РФ более 183 дней подряд), ему производится перерасчет с 30% на 13</a:t>
            </a:r>
            <a:r>
              <a:rPr lang="ru-RU" sz="1500" dirty="0" smtClean="0">
                <a:solidFill>
                  <a:schemeClr val="tx2"/>
                </a:solidFill>
              </a:rPr>
              <a:t>%. Перерасчет </a:t>
            </a:r>
            <a:r>
              <a:rPr lang="ru-RU" sz="1500" dirty="0">
                <a:solidFill>
                  <a:schemeClr val="tx2"/>
                </a:solidFill>
              </a:rPr>
              <a:t>производит налоговый агент, начиная с месяца, в котором число дней пребывания сотрудника в РФ превысило 183 дня</a:t>
            </a:r>
            <a:r>
              <a:rPr lang="ru-RU" sz="1500" dirty="0" smtClean="0">
                <a:solidFill>
                  <a:schemeClr val="tx2"/>
                </a:solidFill>
              </a:rPr>
              <a:t>. Суммы </a:t>
            </a:r>
            <a:r>
              <a:rPr lang="ru-RU" sz="1500" dirty="0">
                <a:solidFill>
                  <a:schemeClr val="tx2"/>
                </a:solidFill>
              </a:rPr>
              <a:t>НДФЛ, удержанные налоговым агентом с его доходов по ставке 30%, подлежат зачету при определении налоговой базы нарастающим </a:t>
            </a:r>
            <a:r>
              <a:rPr lang="ru-RU" sz="1500" dirty="0" smtClean="0">
                <a:solidFill>
                  <a:schemeClr val="tx2"/>
                </a:solidFill>
              </a:rPr>
              <a:t>итогом. Если </a:t>
            </a:r>
            <a:r>
              <a:rPr lang="ru-RU" sz="1500" dirty="0">
                <a:solidFill>
                  <a:schemeClr val="tx2"/>
                </a:solidFill>
              </a:rPr>
              <a:t>окончен налоговый период </a:t>
            </a:r>
            <a:r>
              <a:rPr lang="ru-RU" sz="1500" dirty="0" smtClean="0">
                <a:solidFill>
                  <a:schemeClr val="tx2"/>
                </a:solidFill>
              </a:rPr>
              <a:t>(календарный год), </a:t>
            </a:r>
            <a:r>
              <a:rPr lang="ru-RU" sz="1500" dirty="0">
                <a:solidFill>
                  <a:schemeClr val="tx2"/>
                </a:solidFill>
              </a:rPr>
              <a:t>суммы налога были зачтены не полностью и после зачета осталась сумма НДФЛ, подлежащая возврату, в этом случае возврат производится налоговым органом. </a:t>
            </a:r>
            <a:r>
              <a:rPr lang="ru-RU" sz="1500" dirty="0" smtClean="0">
                <a:solidFill>
                  <a:schemeClr val="tx2"/>
                </a:solidFill>
              </a:rPr>
              <a:t>Иностранный </a:t>
            </a:r>
            <a:r>
              <a:rPr lang="ru-RU" sz="1500" dirty="0">
                <a:solidFill>
                  <a:schemeClr val="tx2"/>
                </a:solidFill>
              </a:rPr>
              <a:t>гражданин должен подать декларацию 3-НДФЛ, документы, подтверждающие статус налогового </a:t>
            </a:r>
            <a:r>
              <a:rPr lang="ru-RU" sz="1500" dirty="0" smtClean="0">
                <a:solidFill>
                  <a:schemeClr val="tx2"/>
                </a:solidFill>
              </a:rPr>
              <a:t>резидента. </a:t>
            </a:r>
            <a:endParaRPr lang="ru-RU" sz="1500" dirty="0">
              <a:solidFill>
                <a:schemeClr val="tx2"/>
              </a:solidFill>
            </a:endParaRPr>
          </a:p>
          <a:p>
            <a:pPr marL="0" indent="363538" algn="just"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Иностранные </a:t>
            </a:r>
            <a:r>
              <a:rPr lang="ru-RU" sz="1600" dirty="0">
                <a:solidFill>
                  <a:schemeClr val="tx1"/>
                </a:solidFill>
              </a:rPr>
              <a:t>работники на патенте (п. 6 ст. 227.1 НК РФ).</a:t>
            </a:r>
          </a:p>
          <a:p>
            <a:pPr marL="0" indent="363538" algn="just">
              <a:spcBef>
                <a:spcPts val="0"/>
              </a:spcBef>
            </a:pPr>
            <a:r>
              <a:rPr lang="ru-RU" sz="1500" dirty="0"/>
              <a:t>Общая сумма налога, исчисляется налоговыми агентами и подлежит уменьшению на сумму фиксированных авансовых платежей (на сумму патента) применительно к соответствующему налоговому </a:t>
            </a:r>
            <a:r>
              <a:rPr lang="ru-RU" sz="1500" dirty="0" smtClean="0"/>
              <a:t>периоду. Уменьшение </a:t>
            </a:r>
            <a:r>
              <a:rPr lang="ru-RU" sz="1500" dirty="0"/>
              <a:t>исчисленной суммы налога производится только у одного налогового </a:t>
            </a:r>
            <a:r>
              <a:rPr lang="ru-RU" sz="1500" dirty="0" smtClean="0"/>
              <a:t>агента.</a:t>
            </a:r>
            <a:endParaRPr lang="ru-RU" sz="1500" dirty="0"/>
          </a:p>
          <a:p>
            <a:pPr marL="0" indent="363538" algn="just">
              <a:spcBef>
                <a:spcPts val="0"/>
              </a:spcBef>
            </a:pPr>
            <a:r>
              <a:rPr lang="ru-RU" sz="1500" dirty="0" smtClean="0"/>
              <a:t>Если </a:t>
            </a:r>
            <a:r>
              <a:rPr lang="ru-RU" sz="1500" dirty="0"/>
              <a:t>сумма уплаченного патента превышает сумму налога, сумма такого превышения не является суммой излишне уплаченного налога и не подлежит возврату или зачету налогоплательщику.</a:t>
            </a:r>
          </a:p>
          <a:p>
            <a:pPr marL="0" indent="363538" algn="just">
              <a:spcBef>
                <a:spcPts val="0"/>
              </a:spcBef>
            </a:pPr>
            <a:endParaRPr lang="ru-RU" sz="15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396256"/>
            <a:ext cx="8580438" cy="50405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Возврат излишне удержанного НДФЛ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5847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805335"/>
              </p:ext>
            </p:extLst>
          </p:nvPr>
        </p:nvGraphicFramePr>
        <p:xfrm>
          <a:off x="809625" y="828303"/>
          <a:ext cx="8929688" cy="640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844"/>
                <a:gridCol w="4464844"/>
              </a:tblGrid>
              <a:tr h="6408712">
                <a:tc>
                  <a:txBody>
                    <a:bodyPr/>
                    <a:lstStyle/>
                    <a:p>
                      <a:pPr algn="l"/>
                      <a:r>
                        <a:rPr lang="ru-RU" sz="1600" b="1" u="sng" dirty="0" smtClean="0"/>
                        <a:t>Раздел 2. Расчет исчисленных и удержанных сумм налога на доходы физических лиц</a:t>
                      </a:r>
                    </a:p>
                    <a:p>
                      <a:endParaRPr lang="ru-RU" sz="1200" b="1" dirty="0" smtClean="0"/>
                    </a:p>
                    <a:p>
                      <a:r>
                        <a:rPr lang="ru-RU" sz="1300" b="1" dirty="0" smtClean="0"/>
                        <a:t>Ставка налога (в процентах)                100  │ │ │</a:t>
                      </a:r>
                    </a:p>
                    <a:p>
                      <a:r>
                        <a:rPr lang="ru-RU" sz="1300" b="1" dirty="0" smtClean="0"/>
                        <a:t>Код бюджетной классификации        105  │ │ │ </a:t>
                      </a:r>
                    </a:p>
                    <a:p>
                      <a:endParaRPr lang="ru-RU" sz="1300" b="1" dirty="0" smtClean="0"/>
                    </a:p>
                    <a:p>
                      <a:r>
                        <a:rPr lang="ru-RU" sz="1300" b="1" dirty="0" smtClean="0"/>
                        <a:t>Количество физических лиц, получивших доход             110  </a:t>
                      </a:r>
                    </a:p>
                    <a:p>
                      <a:r>
                        <a:rPr lang="ru-RU" sz="1300" b="1" dirty="0" smtClean="0"/>
                        <a:t>в том числе количество  высококвалифицированных    111  специалистов, получивших доход        </a:t>
                      </a:r>
                    </a:p>
                    <a:p>
                      <a:endParaRPr lang="ru-RU" sz="1300" b="1" dirty="0" smtClean="0"/>
                    </a:p>
                    <a:p>
                      <a:r>
                        <a:rPr lang="ru-RU" sz="1300" b="1" dirty="0" smtClean="0"/>
                        <a:t>Сумма дохода, полученная</a:t>
                      </a:r>
                    </a:p>
                    <a:p>
                      <a:r>
                        <a:rPr lang="ru-RU" sz="1300" b="1" dirty="0" smtClean="0"/>
                        <a:t>физическими лицами                                                          120  </a:t>
                      </a:r>
                    </a:p>
                    <a:p>
                      <a:r>
                        <a:rPr lang="ru-RU" sz="1300" b="1" dirty="0" smtClean="0"/>
                        <a:t>в том числе сумма дохода,  полученная                         121   высококвалифицированными специалистами</a:t>
                      </a:r>
                    </a:p>
                    <a:p>
                      <a:r>
                        <a:rPr lang="ru-RU" sz="1300" b="1" dirty="0" smtClean="0"/>
                        <a:t>                                        </a:t>
                      </a:r>
                    </a:p>
                    <a:p>
                      <a:r>
                        <a:rPr lang="ru-RU" sz="1300" b="1" dirty="0" smtClean="0"/>
                        <a:t>Сумма вычетов и расходов           130  │ │ │ │ │ │ │ │ │ │ │ │ </a:t>
                      </a:r>
                    </a:p>
                    <a:p>
                      <a:endParaRPr lang="ru-RU" sz="1300" b="1" dirty="0" smtClean="0"/>
                    </a:p>
                    <a:p>
                      <a:r>
                        <a:rPr lang="ru-RU" sz="1300" b="1" dirty="0" smtClean="0"/>
                        <a:t>Налоговая база                                  131  │ │ │ │ │ │ │ │ │ │ │ │ </a:t>
                      </a:r>
                    </a:p>
                    <a:p>
                      <a:endParaRPr lang="ru-RU" sz="1300" b="1" dirty="0" smtClean="0"/>
                    </a:p>
                    <a:p>
                      <a:r>
                        <a:rPr lang="ru-RU" sz="1300" b="1" dirty="0" smtClean="0"/>
                        <a:t>Сумма налога исчисленная                                                  140  </a:t>
                      </a:r>
                    </a:p>
                    <a:p>
                      <a:r>
                        <a:rPr lang="ru-RU" sz="1300" b="1" dirty="0" smtClean="0"/>
                        <a:t>в том числе сумма налога, исчисленная с доходов       141   высококвалифицированных специалистов</a:t>
                      </a:r>
                    </a:p>
                    <a:p>
                      <a:endParaRPr lang="ru-RU" sz="1300" b="1" dirty="0" smtClean="0"/>
                    </a:p>
                    <a:p>
                      <a:r>
                        <a:rPr lang="ru-RU" sz="1300" b="1" dirty="0" smtClean="0"/>
                        <a:t>Сумма фиксированных авансовых           </a:t>
                      </a:r>
                    </a:p>
                    <a:p>
                      <a:r>
                        <a:rPr lang="ru-RU" sz="1300" b="1" dirty="0" smtClean="0"/>
                        <a:t>платежей </a:t>
                      </a:r>
                      <a:r>
                        <a:rPr lang="ru-RU" sz="1300" b="1" baseline="0" dirty="0" smtClean="0"/>
                        <a:t>  </a:t>
                      </a:r>
                      <a:r>
                        <a:rPr lang="ru-RU" sz="1300" b="1" dirty="0" smtClean="0"/>
                        <a:t>                                                                                 150  </a:t>
                      </a:r>
                    </a:p>
                    <a:p>
                      <a:r>
                        <a:rPr lang="ru-RU" sz="1300" b="1" dirty="0" smtClean="0"/>
                        <a:t>                                       </a:t>
                      </a:r>
                    </a:p>
                    <a:p>
                      <a:r>
                        <a:rPr lang="ru-RU" sz="1300" b="1" dirty="0" smtClean="0"/>
                        <a:t>Сумма налога на прибыль                 </a:t>
                      </a:r>
                    </a:p>
                    <a:p>
                      <a:r>
                        <a:rPr lang="ru-RU" sz="1300" b="1" dirty="0" smtClean="0"/>
                        <a:t>организаций, подлежащая зачету                           155  │ │ │ │ </a:t>
                      </a:r>
                    </a:p>
                    <a:p>
                      <a:endParaRPr lang="ru-RU" sz="1300" b="1" dirty="0" smtClean="0"/>
                    </a:p>
                    <a:p>
                      <a:r>
                        <a:rPr lang="ru-RU" sz="1300" b="1" dirty="0" smtClean="0"/>
                        <a:t>Сумма налога, исчисленная                                      156  │ │ │ │ </a:t>
                      </a:r>
                    </a:p>
                    <a:p>
                      <a:r>
                        <a:rPr lang="ru-RU" sz="1300" b="1" dirty="0" smtClean="0"/>
                        <a:t>и уплаченная в иностранном государстве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Сумма налога удержанная                                160</a:t>
                      </a:r>
                    </a:p>
                    <a:p>
                      <a:r>
                        <a:rPr lang="ru-RU" sz="1200" b="1" dirty="0" smtClean="0"/>
                        <a:t>в том числе:</a:t>
                      </a:r>
                    </a:p>
                    <a:p>
                      <a:r>
                        <a:rPr lang="ru-RU" sz="1200" b="1" dirty="0" smtClean="0"/>
                        <a:t>с 1-го по 22-е число первого</a:t>
                      </a:r>
                    </a:p>
                    <a:p>
                      <a:r>
                        <a:rPr lang="ru-RU" sz="1200" b="1" dirty="0" smtClean="0"/>
                        <a:t>месяца последнего квартала         161  │ │ │ │ │ │ │ │ │ │ </a:t>
                      </a:r>
                    </a:p>
                    <a:p>
                      <a:r>
                        <a:rPr lang="ru-RU" sz="1200" b="1" dirty="0" smtClean="0"/>
                        <a:t>с 23-го по последнее число              </a:t>
                      </a:r>
                    </a:p>
                    <a:p>
                      <a:r>
                        <a:rPr lang="ru-RU" sz="1200" b="1" dirty="0" smtClean="0"/>
                        <a:t>первого месяца последнего          162  │ │ │ │ │ │ │ │ │ │ │ квартала                                </a:t>
                      </a:r>
                    </a:p>
                    <a:p>
                      <a:r>
                        <a:rPr lang="ru-RU" sz="1200" b="1" dirty="0" smtClean="0"/>
                        <a:t>с 1-го по 22-е число второго            </a:t>
                      </a:r>
                    </a:p>
                    <a:p>
                      <a:r>
                        <a:rPr lang="ru-RU" sz="1200" b="1" dirty="0" smtClean="0"/>
                        <a:t>месяца последнего квартала         163  │ │ │ │ │ │ │ │ │ │ </a:t>
                      </a:r>
                    </a:p>
                    <a:p>
                      <a:r>
                        <a:rPr lang="ru-RU" sz="1200" b="1" dirty="0" smtClean="0"/>
                        <a:t>с 23-го по последнее число второго      </a:t>
                      </a:r>
                    </a:p>
                    <a:p>
                      <a:r>
                        <a:rPr lang="ru-RU" sz="1200" b="1" dirty="0" smtClean="0"/>
                        <a:t>месяца последнего квартала         164  │ │ │ │ │ │ │ │ │ │ </a:t>
                      </a:r>
                    </a:p>
                    <a:p>
                      <a:r>
                        <a:rPr lang="ru-RU" sz="1200" b="1" dirty="0" smtClean="0"/>
                        <a:t>с 1-го числа по 22-е число              </a:t>
                      </a:r>
                    </a:p>
                    <a:p>
                      <a:r>
                        <a:rPr lang="ru-RU" sz="1200" b="1" dirty="0" smtClean="0"/>
                        <a:t>третьего месяца последнего         165  │ │ │ │ │ │ │ │ │ │ │ квартала                                </a:t>
                      </a:r>
                    </a:p>
                    <a:p>
                      <a:r>
                        <a:rPr lang="ru-RU" sz="1200" b="1" dirty="0" smtClean="0"/>
                        <a:t>с 23-го по последнее число              </a:t>
                      </a:r>
                    </a:p>
                    <a:p>
                      <a:r>
                        <a:rPr lang="ru-RU" sz="1200" b="1" dirty="0" smtClean="0"/>
                        <a:t>третьего месяца последнего         166  │ │ │ │ │ │ │ │ │ │ │ квартала                                </a:t>
                      </a:r>
                    </a:p>
                    <a:p>
                      <a:r>
                        <a:rPr lang="ru-RU" sz="1400" b="1" dirty="0" smtClean="0"/>
                        <a:t>Сумма налога, не удержанная </a:t>
                      </a:r>
                    </a:p>
                    <a:p>
                      <a:r>
                        <a:rPr lang="ru-RU" sz="1400" b="1" dirty="0" smtClean="0"/>
                        <a:t>налоговым агентом                                              170  </a:t>
                      </a:r>
                    </a:p>
                    <a:p>
                      <a:r>
                        <a:rPr lang="ru-RU" sz="1400" b="1" dirty="0" smtClean="0"/>
                        <a:t>Сумма налога, излишне удержанная             180 </a:t>
                      </a:r>
                    </a:p>
                    <a:p>
                      <a:r>
                        <a:rPr lang="ru-RU" sz="1400" b="1" dirty="0" smtClean="0"/>
                        <a:t>Сумма налога, возвращенная              </a:t>
                      </a:r>
                    </a:p>
                    <a:p>
                      <a:r>
                        <a:rPr lang="ru-RU" sz="1400" b="1" dirty="0" smtClean="0"/>
                        <a:t>налоговым агентом                                              190  </a:t>
                      </a:r>
                    </a:p>
                    <a:p>
                      <a:r>
                        <a:rPr lang="ru-RU" sz="1200" b="1" dirty="0" smtClean="0"/>
                        <a:t>с 1-го по 22-е число первого            </a:t>
                      </a:r>
                    </a:p>
                    <a:p>
                      <a:r>
                        <a:rPr lang="ru-RU" sz="1200" b="1" dirty="0" smtClean="0"/>
                        <a:t>месяца последнего квартала         191  │ │ │ │ │ │ │ │ │ │ </a:t>
                      </a:r>
                    </a:p>
                    <a:p>
                      <a:r>
                        <a:rPr lang="ru-RU" sz="1200" b="1" dirty="0" smtClean="0"/>
                        <a:t>с 23-го по последнее число первого      </a:t>
                      </a:r>
                    </a:p>
                    <a:p>
                      <a:r>
                        <a:rPr lang="ru-RU" sz="1200" b="1" dirty="0" smtClean="0"/>
                        <a:t>месяца последнего квартала         192  │ │ │ │ │ │ │ │ │ │ </a:t>
                      </a:r>
                    </a:p>
                    <a:p>
                      <a:r>
                        <a:rPr lang="ru-RU" sz="1200" b="1" dirty="0" smtClean="0"/>
                        <a:t>с 1-го по 22-е число второго            </a:t>
                      </a:r>
                    </a:p>
                    <a:p>
                      <a:r>
                        <a:rPr lang="ru-RU" sz="1200" b="1" dirty="0" smtClean="0"/>
                        <a:t>месяца последнего квартала         193  │ │ │ │ │ │ │ │ │ │ </a:t>
                      </a:r>
                    </a:p>
                    <a:p>
                      <a:r>
                        <a:rPr lang="ru-RU" sz="1200" b="1" dirty="0" smtClean="0"/>
                        <a:t>с 23-го по последнее число второго      </a:t>
                      </a:r>
                    </a:p>
                    <a:p>
                      <a:r>
                        <a:rPr lang="ru-RU" sz="1200" b="1" dirty="0" smtClean="0"/>
                        <a:t>месяца последнего квартала         194  │ │ │ │ │ │ │ │ │ │ </a:t>
                      </a:r>
                    </a:p>
                    <a:p>
                      <a:r>
                        <a:rPr lang="ru-RU" sz="1200" b="1" dirty="0" smtClean="0"/>
                        <a:t>с 1-го числа по 22-е число              </a:t>
                      </a:r>
                    </a:p>
                    <a:p>
                      <a:r>
                        <a:rPr lang="ru-RU" sz="1200" b="1" dirty="0" smtClean="0"/>
                        <a:t>третьего месяца последнего          195  │ │ │ │ │ │ │ │ │ │ │ квартала</a:t>
                      </a:r>
                      <a:endParaRPr lang="ru-RU" sz="12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396256"/>
            <a:ext cx="8580438" cy="432048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Раздел 2 </a:t>
            </a:r>
            <a:r>
              <a:rPr lang="ru-RU" sz="2800" dirty="0" smtClean="0"/>
              <a:t>расчета 6-НДФЛ 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995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38188" y="1188342"/>
            <a:ext cx="9073007" cy="5907783"/>
          </a:xfrm>
        </p:spPr>
        <p:txBody>
          <a:bodyPr>
            <a:normAutofit fontScale="25000" lnSpcReduction="20000"/>
          </a:bodyPr>
          <a:lstStyle/>
          <a:p>
            <a:pPr indent="-363538" algn="ctr"/>
            <a:r>
              <a:rPr lang="ru-RU" sz="8000" dirty="0" smtClean="0">
                <a:solidFill>
                  <a:schemeClr val="tx1"/>
                </a:solidFill>
              </a:rPr>
              <a:t>Расчет сумм </a:t>
            </a:r>
            <a:r>
              <a:rPr lang="ru-RU" sz="8000" dirty="0">
                <a:solidFill>
                  <a:schemeClr val="tx1"/>
                </a:solidFill>
              </a:rPr>
              <a:t>налога на доходы физических лиц, </a:t>
            </a:r>
            <a:endParaRPr lang="ru-RU" sz="8000" dirty="0" smtClean="0">
              <a:solidFill>
                <a:schemeClr val="tx1"/>
              </a:solidFill>
            </a:endParaRPr>
          </a:p>
          <a:p>
            <a:pPr indent="-363538" algn="ctr"/>
            <a:r>
              <a:rPr lang="ru-RU" sz="8000" dirty="0" smtClean="0">
                <a:solidFill>
                  <a:schemeClr val="tx1"/>
                </a:solidFill>
              </a:rPr>
              <a:t>исчисленных </a:t>
            </a:r>
            <a:r>
              <a:rPr lang="ru-RU" sz="8000" dirty="0">
                <a:solidFill>
                  <a:schemeClr val="tx1"/>
                </a:solidFill>
              </a:rPr>
              <a:t>и </a:t>
            </a:r>
            <a:r>
              <a:rPr lang="ru-RU" sz="8000" dirty="0" smtClean="0">
                <a:solidFill>
                  <a:schemeClr val="tx1"/>
                </a:solidFill>
              </a:rPr>
              <a:t>удержанных налоговым </a:t>
            </a:r>
            <a:r>
              <a:rPr lang="ru-RU" sz="8000" dirty="0">
                <a:solidFill>
                  <a:schemeClr val="tx1"/>
                </a:solidFill>
              </a:rPr>
              <a:t>агентом</a:t>
            </a:r>
          </a:p>
          <a:p>
            <a:endParaRPr lang="ru-RU" sz="6400" b="0" dirty="0"/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6400" b="0" dirty="0" smtClean="0">
                <a:solidFill>
                  <a:schemeClr val="tx1"/>
                </a:solidFill>
              </a:rPr>
              <a:t>Номер         </a:t>
            </a:r>
            <a:r>
              <a:rPr lang="ru-RU" sz="6400" b="0" dirty="0">
                <a:solidFill>
                  <a:schemeClr val="tx1"/>
                </a:solidFill>
              </a:rPr>
              <a:t>│ │ │ │   </a:t>
            </a:r>
            <a:r>
              <a:rPr lang="ru-RU" sz="6400" b="0" dirty="0" smtClean="0">
                <a:solidFill>
                  <a:schemeClr val="tx1"/>
                </a:solidFill>
              </a:rPr>
              <a:t>                                            Отчетный     </a:t>
            </a:r>
            <a:r>
              <a:rPr lang="ru-RU" sz="6400" b="0" dirty="0">
                <a:solidFill>
                  <a:schemeClr val="tx1"/>
                </a:solidFill>
              </a:rPr>
              <a:t>│ │ │    </a:t>
            </a:r>
            <a:r>
              <a:rPr lang="ru-RU" sz="6400" b="0" dirty="0" smtClean="0">
                <a:solidFill>
                  <a:schemeClr val="tx1"/>
                </a:solidFill>
              </a:rPr>
              <a:t>                       Календарный  </a:t>
            </a:r>
            <a:r>
              <a:rPr lang="ru-RU" sz="6400" b="0" dirty="0">
                <a:solidFill>
                  <a:schemeClr val="tx1"/>
                </a:solidFill>
              </a:rPr>
              <a:t>│ │ │ │ │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6400" b="0" dirty="0">
                <a:solidFill>
                  <a:schemeClr val="tx1"/>
                </a:solidFill>
              </a:rPr>
              <a:t>корректировки </a:t>
            </a:r>
            <a:r>
              <a:rPr lang="ru-RU" sz="6400" b="0" dirty="0" smtClean="0">
                <a:solidFill>
                  <a:schemeClr val="tx1"/>
                </a:solidFill>
              </a:rPr>
              <a:t>                                                   период </a:t>
            </a:r>
            <a:r>
              <a:rPr lang="ru-RU" sz="6400" b="0" dirty="0">
                <a:solidFill>
                  <a:schemeClr val="tx1"/>
                </a:solidFill>
              </a:rPr>
              <a:t>(код) </a:t>
            </a:r>
            <a:r>
              <a:rPr lang="ru-RU" sz="6400" b="0" dirty="0" smtClean="0">
                <a:solidFill>
                  <a:schemeClr val="tx1"/>
                </a:solidFill>
              </a:rPr>
              <a:t>                                    год         </a:t>
            </a:r>
            <a:endParaRPr lang="ru-RU" sz="6400" b="0" dirty="0">
              <a:solidFill>
                <a:schemeClr val="tx1"/>
              </a:solidFill>
            </a:endParaRP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6400" b="0" dirty="0" smtClean="0">
                <a:solidFill>
                  <a:schemeClr val="tx1"/>
                </a:solidFill>
              </a:rPr>
              <a:t>Представляется </a:t>
            </a:r>
            <a:r>
              <a:rPr lang="ru-RU" sz="6400" b="0" dirty="0">
                <a:solidFill>
                  <a:schemeClr val="tx1"/>
                </a:solidFill>
              </a:rPr>
              <a:t>в налоговый орган │ │ │ │ │    </a:t>
            </a:r>
            <a:r>
              <a:rPr lang="ru-RU" sz="6400" b="0" dirty="0" smtClean="0">
                <a:solidFill>
                  <a:schemeClr val="tx1"/>
                </a:solidFill>
              </a:rPr>
              <a:t>                       </a:t>
            </a:r>
            <a:r>
              <a:rPr lang="ru-RU" sz="6400" dirty="0" smtClean="0">
                <a:solidFill>
                  <a:srgbClr val="953735"/>
                </a:solidFill>
              </a:rPr>
              <a:t>По </a:t>
            </a:r>
            <a:r>
              <a:rPr lang="ru-RU" sz="6400" dirty="0">
                <a:solidFill>
                  <a:srgbClr val="953735"/>
                </a:solidFill>
              </a:rPr>
              <a:t>месту нахождения (учета) </a:t>
            </a:r>
            <a:r>
              <a:rPr lang="ru-RU" sz="6400" dirty="0" smtClean="0">
                <a:solidFill>
                  <a:srgbClr val="953735"/>
                </a:solidFill>
              </a:rPr>
              <a:t>│2 │1 │5 </a:t>
            </a:r>
            <a:r>
              <a:rPr lang="ru-RU" sz="6400" dirty="0">
                <a:solidFill>
                  <a:srgbClr val="953735"/>
                </a:solidFill>
              </a:rPr>
              <a:t>│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endParaRPr lang="ru-RU" sz="6400" b="0" dirty="0">
              <a:solidFill>
                <a:schemeClr val="tx1"/>
              </a:solidFill>
            </a:endParaRPr>
          </a:p>
          <a:p>
            <a:r>
              <a:rPr lang="ru-RU" b="0" dirty="0" smtClean="0">
                <a:solidFill>
                  <a:schemeClr val="tx1"/>
                </a:solidFill>
              </a:rPr>
              <a:t>┌─┬─┬─┬─┬─┬─┬─┬─┬─┬─┬─┬─┬─┬─┬─┬─┬─┬─┬─┬─┬─┬─┬─┬─┬─┬─┬─┬─┬─┬─┬─┬─┬─┬─┬─┬─┬─┬─┬─┬─┐</a:t>
            </a:r>
          </a:p>
          <a:p>
            <a:r>
              <a:rPr lang="ru-RU" b="0" dirty="0" smtClean="0">
                <a:solidFill>
                  <a:schemeClr val="tx1"/>
                </a:solidFill>
              </a:rPr>
              <a:t>│ </a:t>
            </a:r>
            <a:r>
              <a:rPr lang="ru-RU" b="0" dirty="0">
                <a:solidFill>
                  <a:schemeClr val="tx1"/>
                </a:solidFill>
              </a:rPr>
              <a:t>│ │ │ │ │ │ │ │ │ │ │ │ │ │ │ │ │ │ │ │ │ │ │ │ │ │ │ │ │ │ │ │ │ │ │ │ │ │ │ │</a:t>
            </a:r>
          </a:p>
          <a:p>
            <a:r>
              <a:rPr lang="ru-RU" b="0" dirty="0">
                <a:solidFill>
                  <a:schemeClr val="tx1"/>
                </a:solidFill>
              </a:rPr>
              <a:t>└─┴─┴─┴─┴─┴─┴─┴─┴─┴─┴─┴─┴─┴─┴─┴─┴─┴─┴─┴─┴─┴─┴─┴─┴─┴─┴─┴─┴─┴─┴─┴─┴─┴─┴─┴─┴─┴─┴─┴─┘</a:t>
            </a:r>
          </a:p>
          <a:p>
            <a:r>
              <a:rPr lang="ru-RU" sz="6400" b="0" dirty="0">
                <a:solidFill>
                  <a:schemeClr val="tx1"/>
                </a:solidFill>
              </a:rPr>
              <a:t>                             (налоговый агент)</a:t>
            </a:r>
          </a:p>
          <a:p>
            <a:endParaRPr lang="ru-RU" sz="6400" b="0" dirty="0" smtClean="0"/>
          </a:p>
          <a:p>
            <a:r>
              <a:rPr lang="ru-RU" sz="6400" dirty="0" smtClean="0">
                <a:solidFill>
                  <a:srgbClr val="953735"/>
                </a:solidFill>
              </a:rPr>
              <a:t>Форма </a:t>
            </a:r>
            <a:r>
              <a:rPr lang="ru-RU" sz="6400" dirty="0">
                <a:solidFill>
                  <a:srgbClr val="953735"/>
                </a:solidFill>
              </a:rPr>
              <a:t>реорганизации (ликвидация) (код)/Закрытие обособленного         │ │</a:t>
            </a:r>
          </a:p>
          <a:p>
            <a:r>
              <a:rPr lang="ru-RU" sz="6400" dirty="0">
                <a:solidFill>
                  <a:srgbClr val="953735"/>
                </a:solidFill>
              </a:rPr>
              <a:t>подразделения (код)            </a:t>
            </a:r>
            <a:endParaRPr lang="ru-RU" sz="6400" dirty="0" smtClean="0">
              <a:solidFill>
                <a:srgbClr val="953735"/>
              </a:solidFill>
            </a:endParaRPr>
          </a:p>
          <a:p>
            <a:r>
              <a:rPr lang="ru-RU" sz="6400" dirty="0" smtClean="0"/>
              <a:t>0 – ликвидация </a:t>
            </a:r>
          </a:p>
          <a:p>
            <a:r>
              <a:rPr lang="ru-RU" sz="6400" dirty="0" smtClean="0"/>
              <a:t>1 – преобразование</a:t>
            </a:r>
          </a:p>
          <a:p>
            <a:r>
              <a:rPr lang="ru-RU" sz="6400" dirty="0" smtClean="0"/>
              <a:t>2 – слияние </a:t>
            </a:r>
          </a:p>
          <a:p>
            <a:r>
              <a:rPr lang="ru-RU" sz="6400" dirty="0" smtClean="0"/>
              <a:t>3 – разделение</a:t>
            </a:r>
          </a:p>
          <a:p>
            <a:r>
              <a:rPr lang="ru-RU" sz="6400" dirty="0" smtClean="0"/>
              <a:t>5 – присоединение</a:t>
            </a:r>
          </a:p>
          <a:p>
            <a:r>
              <a:rPr lang="ru-RU" sz="6400" dirty="0" smtClean="0"/>
              <a:t>6 – разделение с одновременным присоединением</a:t>
            </a:r>
          </a:p>
          <a:p>
            <a:r>
              <a:rPr lang="ru-RU" sz="6400" dirty="0" smtClean="0"/>
              <a:t>9 – закрытие обособленного подразделения</a:t>
            </a:r>
            <a:endParaRPr lang="ru-RU" sz="6400" dirty="0"/>
          </a:p>
          <a:p>
            <a:r>
              <a:rPr lang="ru-RU" sz="6400" dirty="0" smtClean="0"/>
              <a:t>                                       </a:t>
            </a:r>
            <a:endParaRPr lang="ru-RU" sz="6400" dirty="0"/>
          </a:p>
          <a:p>
            <a:r>
              <a:rPr lang="ru-RU" sz="6400" dirty="0">
                <a:solidFill>
                  <a:srgbClr val="953735"/>
                </a:solidFill>
              </a:rPr>
              <a:t>ИНН/КПП реорганизованной организации/   </a:t>
            </a:r>
            <a:endParaRPr lang="ru-RU" sz="6400" dirty="0" smtClean="0">
              <a:solidFill>
                <a:srgbClr val="953735"/>
              </a:solidFill>
            </a:endParaRPr>
          </a:p>
          <a:p>
            <a:r>
              <a:rPr lang="ru-RU" sz="6400" dirty="0" smtClean="0">
                <a:solidFill>
                  <a:srgbClr val="953735"/>
                </a:solidFill>
              </a:rPr>
              <a:t>ИНН/КПП </a:t>
            </a:r>
            <a:r>
              <a:rPr lang="ru-RU" sz="6400" dirty="0">
                <a:solidFill>
                  <a:srgbClr val="953735"/>
                </a:solidFill>
              </a:rPr>
              <a:t>закрытого </a:t>
            </a:r>
            <a:r>
              <a:rPr lang="ru-RU" sz="6400" dirty="0" smtClean="0">
                <a:solidFill>
                  <a:srgbClr val="953735"/>
                </a:solidFill>
              </a:rPr>
              <a:t>                                                                            </a:t>
            </a:r>
            <a:r>
              <a:rPr lang="ru-RU" sz="6400" dirty="0">
                <a:solidFill>
                  <a:srgbClr val="953735"/>
                </a:solidFill>
              </a:rPr>
              <a:t>│ │ │ │ │ │ │ │ │ │ │/│ │ │ │ │ │ │ │ │ │</a:t>
            </a:r>
          </a:p>
          <a:p>
            <a:endParaRPr lang="ru-RU" sz="6400" b="0" dirty="0" smtClean="0"/>
          </a:p>
          <a:p>
            <a:endParaRPr lang="ru-RU" b="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396256"/>
            <a:ext cx="8580438" cy="50405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Титульный лист 6-НДФЛ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6743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22164" y="1116335"/>
            <a:ext cx="9289032" cy="5763767"/>
          </a:xfrm>
        </p:spPr>
        <p:txBody>
          <a:bodyPr>
            <a:normAutofit lnSpcReduction="10000"/>
          </a:bodyPr>
          <a:lstStyle/>
          <a:p>
            <a:pPr marL="174625" indent="544513" algn="just">
              <a:spcBef>
                <a:spcPts val="0"/>
              </a:spcBef>
            </a:pPr>
            <a:r>
              <a:rPr lang="ru-RU" sz="2200" dirty="0" smtClean="0">
                <a:solidFill>
                  <a:srgbClr val="7C2E2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200" dirty="0">
                <a:solidFill>
                  <a:srgbClr val="7C2E2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Уплата страховых взносов работодателями за календарный месяц, осуществляется в срок не позднее 28-го числа следующего месяца.</a:t>
            </a:r>
          </a:p>
          <a:p>
            <a:pPr marL="174625" lvl="0" indent="544513" algn="just"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Срок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расчета по страховым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взносам: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4625" lvl="0" indent="544513" algn="just"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расчет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страховым взносам  (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по КНД 1151111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- не позднее 25-го числа месяца, следующего за расчетным (отчетным)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периодом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4625" indent="544513" algn="just"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персонифицированные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физических лицах, включающие персональные данные физических лиц и сведения о суммах выплат и иных вознаграждений в их пользу за предшествующий календарный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по КНД 1151162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- не позднее 25-го числа каждого месяца, следующего за истекшим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4625" indent="544513" algn="just">
              <a:spcBef>
                <a:spcPts val="0"/>
              </a:spcBef>
            </a:pPr>
            <a:r>
              <a:rPr lang="ru-RU" sz="2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Единая предельная величина базы для исчисления страховых взносов</a:t>
            </a:r>
            <a:r>
              <a:rPr lang="en-US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74625" indent="544513" algn="just">
              <a:spcBef>
                <a:spcPts val="0"/>
              </a:spcBef>
              <a:tabLst>
                <a:tab pos="174625" algn="l"/>
              </a:tabLst>
            </a:pP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2023 г. – 1 917 000 рублей.</a:t>
            </a:r>
            <a:endParaRPr lang="en-US" sz="2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4625" indent="544513" algn="just">
              <a:spcBef>
                <a:spcPts val="0"/>
              </a:spcBef>
              <a:tabLst>
                <a:tab pos="174625" algn="l"/>
              </a:tabLst>
            </a:pP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2024 г. – 2 225 000 рублей</a:t>
            </a:r>
            <a:r>
              <a:rPr lang="ru-RU" sz="2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4625" indent="544513" algn="just"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Единый тариф страховых взносов </a:t>
            </a:r>
          </a:p>
          <a:p>
            <a:pPr marL="174625" indent="544513" algn="just"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(КБК 182 102 01000011000160).</a:t>
            </a:r>
          </a:p>
          <a:p>
            <a:pPr algn="just">
              <a:spcBef>
                <a:spcPts val="0"/>
              </a:spcBef>
            </a:pPr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468263"/>
            <a:ext cx="9209210" cy="576064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dirty="0" smtClean="0"/>
              <a:t>Страховые взносы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405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594131"/>
              </p:ext>
            </p:extLst>
          </p:nvPr>
        </p:nvGraphicFramePr>
        <p:xfrm>
          <a:off x="810197" y="1020826"/>
          <a:ext cx="8928991" cy="60515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7163"/>
                <a:gridCol w="1600195"/>
                <a:gridCol w="1739916"/>
                <a:gridCol w="1739916"/>
                <a:gridCol w="1471801"/>
              </a:tblGrid>
              <a:tr h="10433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Период начисления выплат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Отчетный (налоговый) период (код)/ Номер месяца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Дата представления Уведомления по страховым взносам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Срок предоставления Уведомления по страховым взносам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Срок уплаты страховых взносов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</a:tr>
              <a:tr h="4173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 01.01.2024 </a:t>
                      </a:r>
                      <a:r>
                        <a:rPr lang="ru-RU" sz="1400" dirty="0" smtClean="0">
                          <a:effectLst/>
                        </a:rPr>
                        <a:t>по </a:t>
                      </a:r>
                      <a:r>
                        <a:rPr lang="ru-RU" sz="1400" dirty="0">
                          <a:effectLst/>
                        </a:rPr>
                        <a:t>31.01.2024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21/01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≥ 01.01.2024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26.02.2024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28.02.2024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</a:tr>
              <a:tr h="4173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 01.02.2024 </a:t>
                      </a:r>
                      <a:r>
                        <a:rPr lang="ru-RU" sz="1400" dirty="0" smtClean="0">
                          <a:effectLst/>
                        </a:rPr>
                        <a:t>по </a:t>
                      </a:r>
                      <a:r>
                        <a:rPr lang="ru-RU" sz="1400" dirty="0">
                          <a:effectLst/>
                        </a:rPr>
                        <a:t>29.02.2024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21/02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≥ 01.02.2024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25.03.2024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28.03.2024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</a:tr>
              <a:tr h="4173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 01.03.2024 </a:t>
                      </a:r>
                      <a:r>
                        <a:rPr lang="ru-RU" sz="1400" dirty="0" smtClean="0">
                          <a:effectLst/>
                        </a:rPr>
                        <a:t>по </a:t>
                      </a:r>
                      <a:r>
                        <a:rPr lang="ru-RU" sz="1400" dirty="0">
                          <a:effectLst/>
                        </a:rPr>
                        <a:t>31.03.2024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21/03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≥ 01.03.2024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25.04.2024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02.05.2024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</a:tr>
              <a:tr h="4173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 01.04.2024 </a:t>
                      </a:r>
                      <a:r>
                        <a:rPr lang="ru-RU" sz="1400" dirty="0" smtClean="0">
                          <a:effectLst/>
                        </a:rPr>
                        <a:t>по </a:t>
                      </a:r>
                      <a:r>
                        <a:rPr lang="ru-RU" sz="1400" dirty="0">
                          <a:effectLst/>
                        </a:rPr>
                        <a:t>30.04.2024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31/01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≥ 01.04.2024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27.05.2024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28.05.2024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</a:tr>
              <a:tr h="4173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 01.05.2024 </a:t>
                      </a:r>
                      <a:r>
                        <a:rPr lang="ru-RU" sz="1400" dirty="0" smtClean="0">
                          <a:effectLst/>
                        </a:rPr>
                        <a:t>по </a:t>
                      </a:r>
                      <a:r>
                        <a:rPr lang="ru-RU" sz="1400" dirty="0">
                          <a:effectLst/>
                        </a:rPr>
                        <a:t>31.05.2024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31/02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≥ 01.05.2024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25.06.2024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28.06.2024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</a:tr>
              <a:tr h="4173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 01.06.2024 </a:t>
                      </a:r>
                      <a:r>
                        <a:rPr lang="ru-RU" sz="1400" dirty="0" smtClean="0">
                          <a:effectLst/>
                        </a:rPr>
                        <a:t>по </a:t>
                      </a:r>
                      <a:r>
                        <a:rPr lang="ru-RU" sz="1400" dirty="0">
                          <a:effectLst/>
                        </a:rPr>
                        <a:t>30.06.2024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31/03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≥ 01.06.2024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25.07.2024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29.07.2024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</a:tr>
              <a:tr h="4173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 </a:t>
                      </a:r>
                      <a:r>
                        <a:rPr lang="ru-RU" sz="1400" dirty="0" smtClean="0">
                          <a:effectLst/>
                        </a:rPr>
                        <a:t>01.07.2024 по </a:t>
                      </a:r>
                      <a:r>
                        <a:rPr lang="ru-RU" sz="1400" dirty="0">
                          <a:effectLst/>
                        </a:rPr>
                        <a:t>31.07.2024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33/01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≥ 01.07.2024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26.08.2024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28.08.2024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</a:tr>
              <a:tr h="4173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 </a:t>
                      </a:r>
                      <a:r>
                        <a:rPr lang="ru-RU" sz="1400" dirty="0" smtClean="0">
                          <a:effectLst/>
                        </a:rPr>
                        <a:t>01.08.2024 по </a:t>
                      </a:r>
                      <a:r>
                        <a:rPr lang="ru-RU" sz="1400" dirty="0">
                          <a:effectLst/>
                        </a:rPr>
                        <a:t>31.08.2024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33/02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≥ 01.08.2024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25.09.2024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30.09.2024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</a:tr>
              <a:tr h="4173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 </a:t>
                      </a:r>
                      <a:r>
                        <a:rPr lang="ru-RU" sz="1400" dirty="0" smtClean="0">
                          <a:effectLst/>
                        </a:rPr>
                        <a:t>01.09.2024 по </a:t>
                      </a:r>
                      <a:r>
                        <a:rPr lang="ru-RU" sz="1400" dirty="0">
                          <a:effectLst/>
                        </a:rPr>
                        <a:t>30.09.2024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33/03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≥ 01.09.2024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25.10.2024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28.10.2024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</a:tr>
              <a:tr h="4173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 </a:t>
                      </a:r>
                      <a:r>
                        <a:rPr lang="ru-RU" sz="1400" dirty="0" smtClean="0">
                          <a:effectLst/>
                        </a:rPr>
                        <a:t>01.10.2024 по </a:t>
                      </a:r>
                      <a:r>
                        <a:rPr lang="ru-RU" sz="1400" dirty="0">
                          <a:effectLst/>
                        </a:rPr>
                        <a:t>31.10.2024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34/01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≥ 01.10.2024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25.11.2024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28.11.2024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</a:tr>
              <a:tr h="4173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 </a:t>
                      </a:r>
                      <a:r>
                        <a:rPr lang="ru-RU" sz="1400" dirty="0" smtClean="0">
                          <a:effectLst/>
                        </a:rPr>
                        <a:t>01.11.2024 по </a:t>
                      </a:r>
                      <a:r>
                        <a:rPr lang="ru-RU" sz="1400" dirty="0">
                          <a:effectLst/>
                        </a:rPr>
                        <a:t>30.11.2024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34/02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≥ 01.11.2024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25.12.2024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28.12.2024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</a:tr>
              <a:tr h="4173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 01.12.2024 </a:t>
                      </a:r>
                      <a:r>
                        <a:rPr lang="ru-RU" sz="1400" dirty="0" smtClean="0">
                          <a:effectLst/>
                        </a:rPr>
                        <a:t>по </a:t>
                      </a:r>
                      <a:r>
                        <a:rPr lang="ru-RU" sz="1400" dirty="0">
                          <a:effectLst/>
                        </a:rPr>
                        <a:t>31.12.2024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34/03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≥ 01.12.2024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27.01.2025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28.01.2025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46" marR="68046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396255"/>
            <a:ext cx="9353226" cy="648073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Таблица на 2024 г. – уведомления по </a:t>
            </a:r>
            <a:r>
              <a:rPr lang="ru-RU" sz="2800" dirty="0" smtClean="0"/>
              <a:t>страховым взносам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44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22164" y="1620391"/>
            <a:ext cx="9289033" cy="5475734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     В </a:t>
            </a:r>
            <a:r>
              <a:rPr lang="ru-RU" sz="2000" dirty="0">
                <a:solidFill>
                  <a:schemeClr val="tx1"/>
                </a:solidFill>
              </a:rPr>
              <a:t>случае поступления уведомления, содержащего информацию об исчисленной и удержанной налоговым агентом сумме </a:t>
            </a:r>
            <a:r>
              <a:rPr lang="ru-RU" sz="2000" dirty="0">
                <a:solidFill>
                  <a:srgbClr val="0000FF"/>
                </a:solidFill>
              </a:rPr>
              <a:t>НДФЛ</a:t>
            </a:r>
            <a:r>
              <a:rPr lang="ru-RU" sz="2000" dirty="0">
                <a:solidFill>
                  <a:schemeClr val="tx1"/>
                </a:solidFill>
              </a:rPr>
              <a:t>, до наступления установленного срока его </a:t>
            </a:r>
            <a:r>
              <a:rPr lang="ru-RU" sz="2000" dirty="0" smtClean="0">
                <a:solidFill>
                  <a:schemeClr val="tx1"/>
                </a:solidFill>
              </a:rPr>
              <a:t>перечисления, </a:t>
            </a:r>
            <a:r>
              <a:rPr lang="ru-RU" sz="2000" dirty="0">
                <a:solidFill>
                  <a:schemeClr val="tx1"/>
                </a:solidFill>
              </a:rPr>
              <a:t>сумма денежных средств, формирующих положительное сальдо </a:t>
            </a:r>
            <a:r>
              <a:rPr lang="ru-RU" sz="2000" dirty="0" smtClean="0">
                <a:solidFill>
                  <a:schemeClr val="tx1"/>
                </a:solidFill>
              </a:rPr>
              <a:t>ЕНС, </a:t>
            </a:r>
            <a:r>
              <a:rPr lang="ru-RU" sz="2000" dirty="0">
                <a:solidFill>
                  <a:schemeClr val="tx1"/>
                </a:solidFill>
              </a:rPr>
              <a:t>в размере, не превышающем сумму НДФЛ, подлежащую перечислению на основании такого уведомления, зачитывается налоговым органом не позднее дня, следующего за днем поступления в налоговый орган такого уведомления, в счет исполнения предстоящей обязанности </a:t>
            </a:r>
            <a:r>
              <a:rPr lang="ru-RU" sz="2000" dirty="0" smtClean="0">
                <a:solidFill>
                  <a:schemeClr val="tx1"/>
                </a:solidFill>
              </a:rPr>
              <a:t>по </a:t>
            </a:r>
            <a:r>
              <a:rPr lang="ru-RU" sz="2000" dirty="0">
                <a:solidFill>
                  <a:schemeClr val="tx1"/>
                </a:solidFill>
              </a:rPr>
              <a:t>перечислению </a:t>
            </a:r>
            <a:r>
              <a:rPr lang="ru-RU" sz="2000" dirty="0" smtClean="0">
                <a:solidFill>
                  <a:schemeClr val="tx1"/>
                </a:solidFill>
              </a:rPr>
              <a:t>налога </a:t>
            </a:r>
            <a:r>
              <a:rPr lang="ru-RU" sz="2000" dirty="0">
                <a:solidFill>
                  <a:schemeClr val="tx1"/>
                </a:solidFill>
              </a:rPr>
              <a:t>(</a:t>
            </a:r>
            <a:r>
              <a:rPr lang="ru-RU" sz="2000" dirty="0">
                <a:solidFill>
                  <a:srgbClr val="0000FF"/>
                </a:solidFill>
              </a:rPr>
              <a:t>п. 7 ст. 78 НК РФ</a:t>
            </a:r>
            <a:r>
              <a:rPr lang="ru-RU" sz="2000" dirty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    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     В </a:t>
            </a:r>
            <a:r>
              <a:rPr lang="ru-RU" sz="2000" dirty="0">
                <a:solidFill>
                  <a:schemeClr val="tx1"/>
                </a:solidFill>
              </a:rPr>
              <a:t>случае поступления уведомления, содержащего информацию об уплаченной плательщиком страховых взносов сумме </a:t>
            </a:r>
            <a:r>
              <a:rPr lang="ru-RU" sz="2000" dirty="0">
                <a:solidFill>
                  <a:srgbClr val="0000FF"/>
                </a:solidFill>
              </a:rPr>
              <a:t>страховых взносов</a:t>
            </a:r>
            <a:r>
              <a:rPr lang="ru-RU" sz="2000" dirty="0">
                <a:solidFill>
                  <a:schemeClr val="tx1"/>
                </a:solidFill>
              </a:rPr>
              <a:t>, до наступления установленного срока ее </a:t>
            </a:r>
            <a:r>
              <a:rPr lang="ru-RU" sz="2000" dirty="0" smtClean="0">
                <a:solidFill>
                  <a:schemeClr val="tx1"/>
                </a:solidFill>
              </a:rPr>
              <a:t>уплаты, </a:t>
            </a:r>
            <a:r>
              <a:rPr lang="ru-RU" sz="2000" dirty="0">
                <a:solidFill>
                  <a:schemeClr val="tx1"/>
                </a:solidFill>
              </a:rPr>
              <a:t>сумма денежных средств, формирующих положительное сальдо </a:t>
            </a:r>
            <a:r>
              <a:rPr lang="ru-RU" sz="2000" dirty="0" smtClean="0">
                <a:solidFill>
                  <a:schemeClr val="tx1"/>
                </a:solidFill>
              </a:rPr>
              <a:t>ЕНС, </a:t>
            </a:r>
            <a:r>
              <a:rPr lang="ru-RU" sz="2000" dirty="0">
                <a:solidFill>
                  <a:schemeClr val="tx1"/>
                </a:solidFill>
              </a:rPr>
              <a:t>в размере, не превышающем сумму страховых взносов, подлежащую уплате на основании такого уведомления, зачитывается налоговым органом не позднее дня, следующего за днем поступления в налоговый орган уведомления, в счет исполнения предстоящей обязанности </a:t>
            </a:r>
            <a:r>
              <a:rPr lang="ru-RU" sz="2000" dirty="0" smtClean="0">
                <a:solidFill>
                  <a:schemeClr val="tx1"/>
                </a:solidFill>
              </a:rPr>
              <a:t>по </a:t>
            </a:r>
            <a:r>
              <a:rPr lang="ru-RU" sz="2000" dirty="0">
                <a:solidFill>
                  <a:schemeClr val="tx1"/>
                </a:solidFill>
              </a:rPr>
              <a:t>уплате </a:t>
            </a:r>
            <a:r>
              <a:rPr lang="ru-RU" sz="2000" dirty="0" smtClean="0">
                <a:solidFill>
                  <a:schemeClr val="tx1"/>
                </a:solidFill>
              </a:rPr>
              <a:t>страховых </a:t>
            </a:r>
            <a:r>
              <a:rPr lang="ru-RU" sz="2000" dirty="0">
                <a:solidFill>
                  <a:schemeClr val="tx1"/>
                </a:solidFill>
              </a:rPr>
              <a:t>взносов (</a:t>
            </a:r>
            <a:r>
              <a:rPr lang="ru-RU" sz="2000" dirty="0">
                <a:solidFill>
                  <a:srgbClr val="0000FF"/>
                </a:solidFill>
              </a:rPr>
              <a:t>п. 9 ст. 78 НК РФ</a:t>
            </a:r>
            <a:r>
              <a:rPr lang="ru-RU" sz="2000" dirty="0">
                <a:solidFill>
                  <a:schemeClr val="tx1"/>
                </a:solidFill>
              </a:rPr>
              <a:t>).</a:t>
            </a:r>
          </a:p>
          <a:p>
            <a:pPr algn="just"/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4212" y="396255"/>
            <a:ext cx="9289032" cy="108012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Досрочное перечисление денежных средств с ЕНС в уплату НДФЛ и СВ</a:t>
            </a:r>
            <a:endParaRPr lang="ru-RU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2050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10197" y="972319"/>
            <a:ext cx="9001000" cy="6123807"/>
          </a:xfrm>
        </p:spPr>
        <p:txBody>
          <a:bodyPr>
            <a:normAutofit fontScale="92500" lnSpcReduction="10000"/>
          </a:bodyPr>
          <a:lstStyle/>
          <a:p>
            <a:pPr marL="0" indent="363538" algn="just"/>
            <a:r>
              <a:rPr lang="ru-RU" sz="2400" dirty="0">
                <a:solidFill>
                  <a:schemeClr val="tx1"/>
                </a:solidFill>
              </a:rPr>
              <a:t>Форма расчета по страховым взносам на 2024 г. обновлена приказом ФНС России от 29.09.2023 № ЕА-7-11/696@ </a:t>
            </a:r>
            <a:r>
              <a:rPr lang="ru-RU" sz="2400" i="1" dirty="0">
                <a:solidFill>
                  <a:srgbClr val="504F53"/>
                </a:solidFill>
              </a:rPr>
              <a:t>«О внесении изменений в приложения к приказу ФНС России от 29.09.2022 № ЕД-7-11/878@» (зарегистрировано в Минюсте России 30.10.2023 № 75774</a:t>
            </a:r>
            <a:r>
              <a:rPr lang="ru-RU" sz="2400" i="1" dirty="0" smtClean="0">
                <a:solidFill>
                  <a:srgbClr val="504F53"/>
                </a:solidFill>
              </a:rPr>
              <a:t>)</a:t>
            </a:r>
            <a:r>
              <a:rPr lang="ru-RU" sz="2400" dirty="0">
                <a:solidFill>
                  <a:srgbClr val="504F53"/>
                </a:solidFill>
              </a:rPr>
              <a:t> </a:t>
            </a:r>
            <a:endParaRPr lang="ru-RU" sz="2400" dirty="0" smtClean="0">
              <a:solidFill>
                <a:srgbClr val="504F53"/>
              </a:solidFill>
            </a:endParaRPr>
          </a:p>
          <a:p>
            <a:pPr marL="0" indent="363538" algn="just"/>
            <a:r>
              <a:rPr lang="ru-RU" sz="2400" dirty="0" smtClean="0">
                <a:solidFill>
                  <a:schemeClr val="tx1"/>
                </a:solidFill>
              </a:rPr>
              <a:t>Форма расчета применяется начиная с 1 квартала 2023 года </a:t>
            </a:r>
          </a:p>
          <a:p>
            <a:pPr marL="0" indent="363538" algn="just">
              <a:spcBef>
                <a:spcPts val="0"/>
              </a:spcBef>
            </a:pPr>
            <a:endParaRPr lang="ru-RU" sz="2400" dirty="0" smtClean="0">
              <a:solidFill>
                <a:schemeClr val="tx2"/>
              </a:solidFill>
            </a:endParaRPr>
          </a:p>
          <a:p>
            <a:pPr marL="0" indent="363538" algn="just">
              <a:spcBef>
                <a:spcPts val="0"/>
              </a:spcBef>
            </a:pPr>
            <a:r>
              <a:rPr lang="ru-RU" sz="2400" dirty="0" smtClean="0">
                <a:solidFill>
                  <a:schemeClr val="tx2"/>
                </a:solidFill>
              </a:rPr>
              <a:t>Федеральным </a:t>
            </a:r>
            <a:r>
              <a:rPr lang="ru-RU" sz="2400" dirty="0">
                <a:solidFill>
                  <a:schemeClr val="tx2"/>
                </a:solidFill>
              </a:rPr>
              <a:t>законом от 04.08.2023 № 427-ФЗ </a:t>
            </a:r>
            <a:r>
              <a:rPr lang="ru-RU" sz="2400" dirty="0" smtClean="0">
                <a:solidFill>
                  <a:schemeClr val="tx2"/>
                </a:solidFill>
              </a:rPr>
              <a:t>в </a:t>
            </a:r>
            <a:r>
              <a:rPr lang="ru-RU" sz="2400" dirty="0" smtClean="0">
                <a:solidFill>
                  <a:schemeClr val="tx2"/>
                </a:solidFill>
              </a:rPr>
              <a:t>ст</a:t>
            </a:r>
            <a:r>
              <a:rPr lang="ru-RU" sz="2400" dirty="0">
                <a:solidFill>
                  <a:schemeClr val="tx2"/>
                </a:solidFill>
              </a:rPr>
              <a:t>. 431 НК РФ </a:t>
            </a:r>
            <a:r>
              <a:rPr lang="ru-RU" sz="2400" dirty="0">
                <a:solidFill>
                  <a:schemeClr val="tx2"/>
                </a:solidFill>
              </a:rPr>
              <a:t>добавлен </a:t>
            </a:r>
            <a:r>
              <a:rPr lang="ru-RU" sz="2400" dirty="0" smtClean="0">
                <a:solidFill>
                  <a:schemeClr val="tx2"/>
                </a:solidFill>
              </a:rPr>
              <a:t>пункт 6.2.</a:t>
            </a:r>
            <a:endParaRPr lang="ru-RU" sz="2400" dirty="0" smtClean="0">
              <a:solidFill>
                <a:schemeClr val="tx2"/>
              </a:solidFill>
            </a:endParaRPr>
          </a:p>
          <a:p>
            <a:pPr marL="0" indent="363538"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>
                <a:solidFill>
                  <a:schemeClr val="tx2"/>
                </a:solidFill>
              </a:rPr>
              <a:t>Особый норматив отчислений страховых взносов касается </a:t>
            </a:r>
            <a:r>
              <a:rPr lang="ru-RU" sz="2400" dirty="0">
                <a:solidFill>
                  <a:schemeClr val="tx2"/>
                </a:solidFill>
              </a:rPr>
              <a:t>работодателей, имеющих иностранных сотрудников, которые по международным договорам не признаются застрахованными лицами по одному или двум видам страхования.</a:t>
            </a:r>
          </a:p>
          <a:p>
            <a:pPr marL="0" indent="363538"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>
                <a:solidFill>
                  <a:schemeClr val="tx2"/>
                </a:solidFill>
              </a:rPr>
              <a:t>Нормативы рассчитываются отдельно от суммы страховых взносов, </a:t>
            </a:r>
            <a:r>
              <a:rPr lang="ru-RU" sz="2400" u="sng" dirty="0">
                <a:solidFill>
                  <a:schemeClr val="tx2"/>
                </a:solidFill>
              </a:rPr>
              <a:t>исчисленных по единому тарифу (30</a:t>
            </a:r>
            <a:r>
              <a:rPr lang="ru-RU" sz="2400" dirty="0">
                <a:solidFill>
                  <a:schemeClr val="tx2"/>
                </a:solidFill>
              </a:rPr>
              <a:t>%) и (или) по единым пониженным тарифам</a:t>
            </a:r>
            <a:r>
              <a:rPr lang="en-US" sz="2400" dirty="0">
                <a:solidFill>
                  <a:schemeClr val="tx2"/>
                </a:solidFill>
              </a:rPr>
              <a:t>:</a:t>
            </a:r>
            <a:endParaRPr lang="ru-RU" sz="2400" dirty="0">
              <a:solidFill>
                <a:schemeClr val="tx2"/>
              </a:solidFill>
            </a:endParaRPr>
          </a:p>
          <a:p>
            <a:pPr marL="0" indent="363538"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>
                <a:solidFill>
                  <a:schemeClr val="tx2"/>
                </a:solidFill>
              </a:rPr>
              <a:t>1) на ОПС - в размере 72,8%;</a:t>
            </a:r>
          </a:p>
          <a:p>
            <a:pPr marL="0" indent="363538"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>
                <a:solidFill>
                  <a:schemeClr val="tx2"/>
                </a:solidFill>
              </a:rPr>
              <a:t>2) на ОСС на СВНиМ - 8,9%;</a:t>
            </a:r>
          </a:p>
          <a:p>
            <a:pPr marL="0" indent="363538"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>
                <a:solidFill>
                  <a:schemeClr val="tx2"/>
                </a:solidFill>
              </a:rPr>
              <a:t>3) на ОМС - 18,3%.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396256"/>
            <a:ext cx="9209210" cy="57606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Расчет по страховым взносам</a:t>
            </a:r>
            <a:endParaRPr lang="ru-RU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591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396256"/>
            <a:ext cx="9281218" cy="50405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Подраздел 4 раздела 1 расчета по страховым взносам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18</a:t>
            </a:fld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971550"/>
            <a:ext cx="5256584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994772" y="972319"/>
            <a:ext cx="3816424" cy="6048672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1800" b="1" u="sng" dirty="0"/>
              <a:t>Подраздел 4 раздела </a:t>
            </a:r>
            <a:r>
              <a:rPr lang="ru-RU" sz="1800" b="1" u="sng" dirty="0" smtClean="0"/>
              <a:t>1</a:t>
            </a:r>
            <a:endParaRPr lang="ru-RU" sz="1800" b="1" dirty="0"/>
          </a:p>
          <a:p>
            <a:pPr algn="just">
              <a:spcBef>
                <a:spcPts val="0"/>
              </a:spcBef>
            </a:pPr>
            <a:r>
              <a:rPr lang="ru-RU" sz="1800" b="1" dirty="0"/>
              <a:t>В полях 002 (ОПС), </a:t>
            </a:r>
            <a:endParaRPr lang="ru-RU" sz="1800" b="1" dirty="0" smtClean="0"/>
          </a:p>
          <a:p>
            <a:pPr algn="just">
              <a:spcBef>
                <a:spcPts val="0"/>
              </a:spcBef>
            </a:pPr>
            <a:r>
              <a:rPr lang="ru-RU" sz="1800" b="1" dirty="0" smtClean="0"/>
              <a:t>003 </a:t>
            </a:r>
            <a:r>
              <a:rPr lang="ru-RU" sz="1800" b="1" dirty="0"/>
              <a:t>(ОСС на СВНиМ), </a:t>
            </a:r>
            <a:endParaRPr lang="ru-RU" sz="1800" b="1" dirty="0" smtClean="0"/>
          </a:p>
          <a:p>
            <a:pPr algn="just">
              <a:spcBef>
                <a:spcPts val="0"/>
              </a:spcBef>
            </a:pPr>
            <a:r>
              <a:rPr lang="ru-RU" sz="1800" b="1" dirty="0" smtClean="0"/>
              <a:t>004 </a:t>
            </a:r>
            <a:r>
              <a:rPr lang="ru-RU" sz="1800" b="1" dirty="0"/>
              <a:t>(ОМС) </a:t>
            </a:r>
            <a:endParaRPr lang="ru-RU" sz="1800" b="1" dirty="0" smtClean="0"/>
          </a:p>
          <a:p>
            <a:pPr algn="just">
              <a:spcBef>
                <a:spcPts val="0"/>
              </a:spcBef>
            </a:pPr>
            <a:r>
              <a:rPr lang="ru-RU" sz="1800" b="1" dirty="0" smtClean="0"/>
              <a:t>проставляется</a:t>
            </a:r>
            <a:r>
              <a:rPr lang="ru-RU" sz="1800" b="1" dirty="0"/>
              <a:t>: </a:t>
            </a:r>
            <a:r>
              <a:rPr lang="ru-RU" sz="1800" b="1" dirty="0">
                <a:solidFill>
                  <a:srgbClr val="953735"/>
                </a:solidFill>
              </a:rPr>
              <a:t>«1» или «0».</a:t>
            </a:r>
          </a:p>
          <a:p>
            <a:pPr algn="just">
              <a:spcBef>
                <a:spcPts val="0"/>
              </a:spcBef>
            </a:pPr>
            <a:endParaRPr lang="ru-RU" sz="1800" b="1" dirty="0" smtClean="0"/>
          </a:p>
          <a:p>
            <a:pPr algn="just">
              <a:spcBef>
                <a:spcPts val="0"/>
              </a:spcBef>
            </a:pPr>
            <a:r>
              <a:rPr lang="ru-RU" sz="1800" b="1" dirty="0" smtClean="0"/>
              <a:t>Если </a:t>
            </a:r>
            <a:r>
              <a:rPr lang="ru-RU" sz="1800" b="1" dirty="0"/>
              <a:t>подлежат ОПС, </a:t>
            </a:r>
            <a:endParaRPr lang="ru-RU" sz="1800" b="1" dirty="0" smtClean="0"/>
          </a:p>
          <a:p>
            <a:pPr algn="just">
              <a:spcBef>
                <a:spcPts val="0"/>
              </a:spcBef>
            </a:pPr>
            <a:r>
              <a:rPr lang="ru-RU" sz="1800" b="1" dirty="0" smtClean="0"/>
              <a:t>работодатель </a:t>
            </a:r>
            <a:r>
              <a:rPr lang="ru-RU" sz="1800" b="1" dirty="0"/>
              <a:t>заполняет </a:t>
            </a:r>
            <a:endParaRPr lang="ru-RU" sz="1800" b="1" dirty="0" smtClean="0"/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rgbClr val="953735"/>
                </a:solidFill>
              </a:rPr>
              <a:t>стр</a:t>
            </a:r>
            <a:r>
              <a:rPr lang="ru-RU" sz="1800" b="1" dirty="0">
                <a:solidFill>
                  <a:srgbClr val="953735"/>
                </a:solidFill>
              </a:rPr>
              <a:t>. 010 – </a:t>
            </a:r>
            <a:r>
              <a:rPr lang="ru-RU" sz="1800" b="1" dirty="0" smtClean="0">
                <a:solidFill>
                  <a:srgbClr val="953735"/>
                </a:solidFill>
              </a:rPr>
              <a:t>062</a:t>
            </a:r>
            <a:r>
              <a:rPr lang="en-US" sz="1800" b="1" dirty="0" smtClean="0">
                <a:solidFill>
                  <a:srgbClr val="953735"/>
                </a:solidFill>
              </a:rPr>
              <a:t>;</a:t>
            </a:r>
            <a:r>
              <a:rPr lang="ru-RU" sz="1800" b="1" dirty="0" smtClean="0">
                <a:solidFill>
                  <a:srgbClr val="953735"/>
                </a:solidFill>
              </a:rPr>
              <a:t> </a:t>
            </a:r>
            <a:endParaRPr lang="ru-RU" sz="1800" b="1" dirty="0" smtClean="0">
              <a:solidFill>
                <a:srgbClr val="953735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rgbClr val="953735"/>
                </a:solidFill>
              </a:rPr>
              <a:t>раздел 3</a:t>
            </a:r>
            <a:r>
              <a:rPr lang="ru-RU" sz="1800" b="1" dirty="0">
                <a:solidFill>
                  <a:srgbClr val="953735"/>
                </a:solidFill>
              </a:rPr>
              <a:t> </a:t>
            </a:r>
            <a:endParaRPr lang="ru-RU" sz="1800" b="1" dirty="0" smtClean="0"/>
          </a:p>
          <a:p>
            <a:pPr algn="just">
              <a:spcBef>
                <a:spcPts val="0"/>
              </a:spcBef>
            </a:pPr>
            <a:r>
              <a:rPr lang="en-US" sz="1800" b="1" dirty="0" smtClean="0"/>
              <a:t>(</a:t>
            </a:r>
            <a:r>
              <a:rPr lang="ru-RU" sz="1800" b="1" dirty="0" smtClean="0"/>
              <a:t>код </a:t>
            </a:r>
            <a:r>
              <a:rPr lang="ru-RU" sz="1800" b="1" dirty="0" smtClean="0"/>
              <a:t>застрахованного </a:t>
            </a:r>
            <a:r>
              <a:rPr lang="ru-RU" sz="1800" b="1" dirty="0"/>
              <a:t>лица </a:t>
            </a:r>
            <a:r>
              <a:rPr lang="ru-RU" sz="1800" b="1" dirty="0">
                <a:solidFill>
                  <a:srgbClr val="953735"/>
                </a:solidFill>
              </a:rPr>
              <a:t>«МД</a:t>
            </a:r>
            <a:r>
              <a:rPr lang="ru-RU" sz="1800" b="1" dirty="0" smtClean="0">
                <a:solidFill>
                  <a:srgbClr val="953735"/>
                </a:solidFill>
              </a:rPr>
              <a:t>»</a:t>
            </a:r>
            <a:r>
              <a:rPr lang="en-US" sz="1800" b="1" dirty="0" smtClean="0">
                <a:solidFill>
                  <a:srgbClr val="953735"/>
                </a:solidFill>
              </a:rPr>
              <a:t>)</a:t>
            </a:r>
            <a:r>
              <a:rPr lang="ru-RU" sz="1800" b="1" dirty="0" smtClean="0"/>
              <a:t>.</a:t>
            </a:r>
            <a:endParaRPr lang="ru-RU" sz="1800" b="1" dirty="0"/>
          </a:p>
          <a:p>
            <a:pPr algn="just">
              <a:spcBef>
                <a:spcPts val="0"/>
              </a:spcBef>
            </a:pPr>
            <a:endParaRPr lang="ru-RU" sz="1800" b="1" dirty="0" smtClean="0"/>
          </a:p>
          <a:p>
            <a:pPr algn="just">
              <a:spcBef>
                <a:spcPts val="0"/>
              </a:spcBef>
            </a:pPr>
            <a:r>
              <a:rPr lang="ru-RU" sz="1800" b="1" dirty="0" smtClean="0"/>
              <a:t>Если </a:t>
            </a:r>
            <a:r>
              <a:rPr lang="ru-RU" sz="1800" b="1" dirty="0"/>
              <a:t>подлежат ОСС на СВНиМ, </a:t>
            </a:r>
            <a:endParaRPr lang="ru-RU" sz="1800" b="1" dirty="0" smtClean="0"/>
          </a:p>
          <a:p>
            <a:pPr algn="just">
              <a:spcBef>
                <a:spcPts val="0"/>
              </a:spcBef>
            </a:pPr>
            <a:r>
              <a:rPr lang="ru-RU" sz="1800" b="1" dirty="0" smtClean="0"/>
              <a:t>работодатель </a:t>
            </a:r>
            <a:r>
              <a:rPr lang="ru-RU" sz="1800" b="1" dirty="0"/>
              <a:t>заполняет </a:t>
            </a:r>
            <a:endParaRPr lang="ru-RU" sz="1800" b="1" dirty="0" smtClean="0"/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rgbClr val="953735"/>
                </a:solidFill>
              </a:rPr>
              <a:t>стр</a:t>
            </a:r>
            <a:r>
              <a:rPr lang="ru-RU" sz="1800" b="1" dirty="0">
                <a:solidFill>
                  <a:srgbClr val="953735"/>
                </a:solidFill>
              </a:rPr>
              <a:t>. 010 – 052 и 070 – </a:t>
            </a:r>
            <a:r>
              <a:rPr lang="ru-RU" sz="1800" b="1" dirty="0" smtClean="0">
                <a:solidFill>
                  <a:srgbClr val="953735"/>
                </a:solidFill>
              </a:rPr>
              <a:t>072</a:t>
            </a:r>
            <a:r>
              <a:rPr lang="en-US" sz="1800" b="1" dirty="0" smtClean="0">
                <a:solidFill>
                  <a:srgbClr val="953735"/>
                </a:solidFill>
              </a:rPr>
              <a:t>;</a:t>
            </a:r>
            <a:r>
              <a:rPr lang="ru-RU" sz="1800" b="1" dirty="0" smtClean="0">
                <a:solidFill>
                  <a:srgbClr val="953735"/>
                </a:solidFill>
              </a:rPr>
              <a:t> </a:t>
            </a:r>
            <a:endParaRPr lang="ru-RU" sz="1800" b="1" dirty="0" smtClean="0">
              <a:solidFill>
                <a:srgbClr val="953735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rgbClr val="953735"/>
                </a:solidFill>
              </a:rPr>
              <a:t>приложение 5</a:t>
            </a:r>
          </a:p>
          <a:p>
            <a:pPr algn="just">
              <a:spcBef>
                <a:spcPts val="0"/>
              </a:spcBef>
            </a:pPr>
            <a:endParaRPr lang="ru-RU" sz="1800" b="1" dirty="0"/>
          </a:p>
          <a:p>
            <a:pPr algn="just">
              <a:spcBef>
                <a:spcPts val="0"/>
              </a:spcBef>
            </a:pPr>
            <a:r>
              <a:rPr lang="ru-RU" sz="1800" b="1" dirty="0"/>
              <a:t>Если подлежат ОМС</a:t>
            </a:r>
            <a:r>
              <a:rPr lang="ru-RU" sz="1800" b="1" dirty="0" smtClean="0"/>
              <a:t>,</a:t>
            </a:r>
          </a:p>
          <a:p>
            <a:pPr algn="just">
              <a:spcBef>
                <a:spcPts val="0"/>
              </a:spcBef>
            </a:pPr>
            <a:r>
              <a:rPr lang="ru-RU" sz="1800" b="1" dirty="0" smtClean="0"/>
              <a:t>работодатель </a:t>
            </a:r>
            <a:r>
              <a:rPr lang="ru-RU" sz="1800" b="1" dirty="0"/>
              <a:t>заполняет </a:t>
            </a:r>
            <a:endParaRPr lang="ru-RU" sz="1800" b="1" dirty="0" smtClean="0"/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rgbClr val="953735"/>
                </a:solidFill>
              </a:rPr>
              <a:t>стр</a:t>
            </a:r>
            <a:r>
              <a:rPr lang="ru-RU" sz="1800" b="1" dirty="0">
                <a:solidFill>
                  <a:srgbClr val="953735"/>
                </a:solidFill>
              </a:rPr>
              <a:t>. 010 – 052 и 080 – 082 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486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468263"/>
            <a:ext cx="8777162" cy="504057"/>
          </a:xfrm>
        </p:spPr>
        <p:txBody>
          <a:bodyPr>
            <a:noAutofit/>
          </a:bodyPr>
          <a:lstStyle/>
          <a:p>
            <a:r>
              <a:rPr lang="ru-RU" sz="2800" dirty="0" smtClean="0"/>
              <a:t>Изменения в 1 разделе расчета по страховым взносам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19</a:t>
            </a:fld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204" y="1044328"/>
            <a:ext cx="5040560" cy="6051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82804" y="1116335"/>
            <a:ext cx="3384376" cy="5832648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ru-RU" sz="2000" b="1" u="sng" dirty="0"/>
              <a:t>Изменился 1 раздел </a:t>
            </a:r>
            <a:endParaRPr lang="ru-RU" sz="2000" b="1" u="sng" dirty="0" smtClean="0"/>
          </a:p>
          <a:p>
            <a:pPr>
              <a:spcBef>
                <a:spcPct val="0"/>
              </a:spcBef>
            </a:pPr>
            <a:r>
              <a:rPr lang="ru-RU" sz="2000" b="1" dirty="0" smtClean="0"/>
              <a:t>«</a:t>
            </a:r>
            <a:r>
              <a:rPr lang="ru-RU" sz="2000" b="1" dirty="0"/>
              <a:t>Сводные данные об </a:t>
            </a:r>
            <a:endParaRPr lang="ru-RU" sz="2000" b="1" dirty="0" smtClean="0"/>
          </a:p>
          <a:p>
            <a:pPr>
              <a:spcBef>
                <a:spcPct val="0"/>
              </a:spcBef>
            </a:pPr>
            <a:r>
              <a:rPr lang="ru-RU" sz="2000" b="1" dirty="0" smtClean="0"/>
              <a:t>обязательствах плательщика</a:t>
            </a:r>
          </a:p>
          <a:p>
            <a:pPr>
              <a:spcBef>
                <a:spcPct val="0"/>
              </a:spcBef>
            </a:pPr>
            <a:r>
              <a:rPr lang="ru-RU" sz="2000" b="1" dirty="0" smtClean="0"/>
              <a:t>страховых </a:t>
            </a:r>
            <a:r>
              <a:rPr lang="ru-RU" sz="2000" b="1" dirty="0"/>
              <a:t>взносов</a:t>
            </a:r>
            <a:r>
              <a:rPr lang="ru-RU" sz="2000" b="1" dirty="0" smtClean="0"/>
              <a:t>»</a:t>
            </a:r>
          </a:p>
          <a:p>
            <a:pPr>
              <a:spcBef>
                <a:spcPct val="0"/>
              </a:spcBef>
            </a:pPr>
            <a:r>
              <a:rPr lang="ru-RU" sz="2000" b="1" dirty="0" smtClean="0"/>
              <a:t>В </a:t>
            </a:r>
            <a:r>
              <a:rPr lang="ru-RU" sz="2000" b="1" dirty="0"/>
              <a:t>нем надо отдельно </a:t>
            </a:r>
            <a:endParaRPr lang="ru-RU" sz="2000" b="1" dirty="0" smtClean="0"/>
          </a:p>
          <a:p>
            <a:pPr>
              <a:spcBef>
                <a:spcPct val="0"/>
              </a:spcBef>
            </a:pPr>
            <a:r>
              <a:rPr lang="ru-RU" sz="2000" b="1" dirty="0" smtClean="0"/>
              <a:t>указывать </a:t>
            </a:r>
            <a:r>
              <a:rPr lang="ru-RU" sz="2000" b="1" dirty="0"/>
              <a:t>данные о взносах </a:t>
            </a:r>
            <a:endParaRPr lang="ru-RU" sz="2000" b="1" dirty="0" smtClean="0"/>
          </a:p>
          <a:p>
            <a:pPr>
              <a:spcBef>
                <a:spcPct val="0"/>
              </a:spcBef>
            </a:pPr>
            <a:r>
              <a:rPr lang="ru-RU" sz="2000" b="1" dirty="0" smtClean="0">
                <a:solidFill>
                  <a:srgbClr val="C1524F"/>
                </a:solidFill>
              </a:rPr>
              <a:t>на </a:t>
            </a:r>
            <a:r>
              <a:rPr lang="ru-RU" sz="2000" b="1" dirty="0">
                <a:solidFill>
                  <a:srgbClr val="C1524F"/>
                </a:solidFill>
              </a:rPr>
              <a:t>ОПС </a:t>
            </a:r>
            <a:r>
              <a:rPr lang="ru-RU" sz="2000" b="1" dirty="0"/>
              <a:t>(стр. 080 – 093</a:t>
            </a:r>
            <a:r>
              <a:rPr lang="ru-RU" sz="2000" b="1" dirty="0" smtClean="0"/>
              <a:t>)</a:t>
            </a:r>
          </a:p>
          <a:p>
            <a:pPr>
              <a:spcBef>
                <a:spcPct val="0"/>
              </a:spcBef>
            </a:pPr>
            <a:r>
              <a:rPr lang="ru-RU" sz="2000" b="1" dirty="0" smtClean="0">
                <a:solidFill>
                  <a:srgbClr val="D5474A"/>
                </a:solidFill>
              </a:rPr>
              <a:t>КБК 182</a:t>
            </a:r>
            <a:r>
              <a:rPr lang="en-US" sz="2000" b="1" dirty="0">
                <a:solidFill>
                  <a:srgbClr val="D5474A"/>
                </a:solidFill>
              </a:rPr>
              <a:t> </a:t>
            </a:r>
            <a:r>
              <a:rPr lang="ru-RU" sz="2000" b="1" dirty="0">
                <a:solidFill>
                  <a:srgbClr val="D5474A"/>
                </a:solidFill>
              </a:rPr>
              <a:t>1 02</a:t>
            </a:r>
            <a:r>
              <a:rPr lang="en-US" sz="2000" b="1" dirty="0">
                <a:solidFill>
                  <a:srgbClr val="D5474A"/>
                </a:solidFill>
              </a:rPr>
              <a:t> </a:t>
            </a:r>
            <a:r>
              <a:rPr lang="ru-RU" sz="2000" b="1" dirty="0">
                <a:solidFill>
                  <a:srgbClr val="D5474A"/>
                </a:solidFill>
              </a:rPr>
              <a:t>15010</a:t>
            </a:r>
            <a:r>
              <a:rPr lang="en-US" sz="2000" b="1" dirty="0">
                <a:solidFill>
                  <a:srgbClr val="D5474A"/>
                </a:solidFill>
              </a:rPr>
              <a:t> </a:t>
            </a:r>
            <a:r>
              <a:rPr lang="ru-RU" sz="2000" b="1" dirty="0">
                <a:solidFill>
                  <a:srgbClr val="D5474A"/>
                </a:solidFill>
              </a:rPr>
              <a:t>06</a:t>
            </a:r>
            <a:r>
              <a:rPr lang="en-US" sz="2000" b="1" dirty="0">
                <a:solidFill>
                  <a:srgbClr val="D5474A"/>
                </a:solidFill>
              </a:rPr>
              <a:t> </a:t>
            </a:r>
            <a:r>
              <a:rPr lang="ru-RU" sz="2000" b="1" dirty="0">
                <a:solidFill>
                  <a:srgbClr val="D5474A"/>
                </a:solidFill>
              </a:rPr>
              <a:t>0000</a:t>
            </a:r>
            <a:r>
              <a:rPr lang="en-US" sz="2000" b="1" dirty="0">
                <a:solidFill>
                  <a:srgbClr val="D5474A"/>
                </a:solidFill>
              </a:rPr>
              <a:t> </a:t>
            </a:r>
            <a:r>
              <a:rPr lang="ru-RU" sz="2000" b="1" dirty="0">
                <a:solidFill>
                  <a:srgbClr val="D5474A"/>
                </a:solidFill>
              </a:rPr>
              <a:t>160</a:t>
            </a:r>
            <a:r>
              <a:rPr lang="ru-RU" sz="2000" b="1" dirty="0" smtClean="0">
                <a:solidFill>
                  <a:srgbClr val="D5474A"/>
                </a:solidFill>
              </a:rPr>
              <a:t>, </a:t>
            </a:r>
          </a:p>
          <a:p>
            <a:pPr>
              <a:spcBef>
                <a:spcPct val="0"/>
              </a:spcBef>
            </a:pPr>
            <a:endParaRPr lang="ru-RU" sz="2000" b="1" dirty="0" smtClean="0">
              <a:solidFill>
                <a:srgbClr val="C1524F"/>
              </a:solidFill>
            </a:endParaRPr>
          </a:p>
          <a:p>
            <a:pPr>
              <a:spcBef>
                <a:spcPct val="0"/>
              </a:spcBef>
            </a:pPr>
            <a:r>
              <a:rPr lang="ru-RU" sz="2000" b="1" dirty="0" smtClean="0">
                <a:solidFill>
                  <a:srgbClr val="C1524F"/>
                </a:solidFill>
              </a:rPr>
              <a:t>на ОСС </a:t>
            </a:r>
            <a:r>
              <a:rPr lang="ru-RU" sz="2000" b="1" dirty="0">
                <a:solidFill>
                  <a:srgbClr val="C1524F"/>
                </a:solidFill>
              </a:rPr>
              <a:t>на СВНиМ </a:t>
            </a:r>
            <a:endParaRPr lang="ru-RU" sz="2000" b="1" dirty="0" smtClean="0">
              <a:solidFill>
                <a:srgbClr val="C1524F"/>
              </a:solidFill>
            </a:endParaRPr>
          </a:p>
          <a:p>
            <a:pPr>
              <a:spcBef>
                <a:spcPct val="0"/>
              </a:spcBef>
            </a:pPr>
            <a:r>
              <a:rPr lang="ru-RU" sz="2000" b="1" dirty="0" smtClean="0"/>
              <a:t>(</a:t>
            </a:r>
            <a:r>
              <a:rPr lang="ru-RU" sz="2000" b="1" dirty="0"/>
              <a:t>стр. 100 – 113</a:t>
            </a:r>
            <a:r>
              <a:rPr lang="ru-RU" sz="2000" b="1" dirty="0" smtClean="0"/>
              <a:t>)</a:t>
            </a:r>
          </a:p>
          <a:p>
            <a:pPr>
              <a:spcBef>
                <a:spcPct val="0"/>
              </a:spcBef>
            </a:pPr>
            <a:r>
              <a:rPr lang="ru-RU" sz="2000" b="1" dirty="0" smtClean="0">
                <a:solidFill>
                  <a:srgbClr val="D5474A"/>
                </a:solidFill>
              </a:rPr>
              <a:t>КБК 182</a:t>
            </a:r>
            <a:r>
              <a:rPr lang="en-US" sz="2000" b="1" dirty="0">
                <a:solidFill>
                  <a:srgbClr val="D5474A"/>
                </a:solidFill>
              </a:rPr>
              <a:t> </a:t>
            </a:r>
            <a:r>
              <a:rPr lang="ru-RU" sz="2000" b="1" dirty="0">
                <a:solidFill>
                  <a:srgbClr val="D5474A"/>
                </a:solidFill>
              </a:rPr>
              <a:t>1 02</a:t>
            </a:r>
            <a:r>
              <a:rPr lang="en-US" sz="2000" b="1" dirty="0">
                <a:solidFill>
                  <a:srgbClr val="D5474A"/>
                </a:solidFill>
              </a:rPr>
              <a:t> </a:t>
            </a:r>
            <a:r>
              <a:rPr lang="ru-RU" sz="2000" b="1" dirty="0">
                <a:solidFill>
                  <a:srgbClr val="D5474A"/>
                </a:solidFill>
              </a:rPr>
              <a:t>15020</a:t>
            </a:r>
            <a:r>
              <a:rPr lang="en-US" sz="2000" b="1" dirty="0">
                <a:solidFill>
                  <a:srgbClr val="D5474A"/>
                </a:solidFill>
              </a:rPr>
              <a:t> </a:t>
            </a:r>
            <a:r>
              <a:rPr lang="ru-RU" sz="2000" b="1" dirty="0">
                <a:solidFill>
                  <a:srgbClr val="D5474A"/>
                </a:solidFill>
              </a:rPr>
              <a:t>06</a:t>
            </a:r>
            <a:r>
              <a:rPr lang="en-US" sz="2000" b="1" dirty="0">
                <a:solidFill>
                  <a:srgbClr val="D5474A"/>
                </a:solidFill>
              </a:rPr>
              <a:t> </a:t>
            </a:r>
            <a:r>
              <a:rPr lang="ru-RU" sz="2000" b="1" dirty="0">
                <a:solidFill>
                  <a:srgbClr val="D5474A"/>
                </a:solidFill>
              </a:rPr>
              <a:t>0000</a:t>
            </a:r>
            <a:r>
              <a:rPr lang="en-US" sz="2000" b="1" dirty="0">
                <a:solidFill>
                  <a:srgbClr val="D5474A"/>
                </a:solidFill>
              </a:rPr>
              <a:t> </a:t>
            </a:r>
            <a:r>
              <a:rPr lang="ru-RU" sz="2000" b="1" dirty="0" smtClean="0">
                <a:solidFill>
                  <a:srgbClr val="D5474A"/>
                </a:solidFill>
              </a:rPr>
              <a:t>160, </a:t>
            </a:r>
          </a:p>
          <a:p>
            <a:pPr>
              <a:spcBef>
                <a:spcPct val="0"/>
              </a:spcBef>
            </a:pPr>
            <a:endParaRPr lang="ru-RU" sz="2000" b="1" dirty="0" smtClean="0">
              <a:solidFill>
                <a:srgbClr val="C1524F"/>
              </a:solidFill>
            </a:endParaRPr>
          </a:p>
          <a:p>
            <a:pPr>
              <a:spcBef>
                <a:spcPct val="0"/>
              </a:spcBef>
            </a:pPr>
            <a:r>
              <a:rPr lang="ru-RU" sz="2000" b="1" dirty="0" smtClean="0">
                <a:solidFill>
                  <a:srgbClr val="C1524F"/>
                </a:solidFill>
              </a:rPr>
              <a:t>на ОМС </a:t>
            </a:r>
            <a:r>
              <a:rPr lang="ru-RU" sz="2000" b="1" dirty="0"/>
              <a:t>(стр. 120 – 133</a:t>
            </a:r>
            <a:r>
              <a:rPr lang="ru-RU" sz="2000" b="1" dirty="0" smtClean="0"/>
              <a:t>)</a:t>
            </a:r>
          </a:p>
          <a:p>
            <a:pPr>
              <a:spcBef>
                <a:spcPct val="0"/>
              </a:spcBef>
            </a:pPr>
            <a:r>
              <a:rPr lang="ru-RU" sz="2000" b="1" dirty="0" smtClean="0">
                <a:solidFill>
                  <a:srgbClr val="D5474A"/>
                </a:solidFill>
              </a:rPr>
              <a:t>КБК 182</a:t>
            </a:r>
            <a:r>
              <a:rPr lang="en-US" sz="2000" b="1" dirty="0">
                <a:solidFill>
                  <a:srgbClr val="D5474A"/>
                </a:solidFill>
              </a:rPr>
              <a:t> </a:t>
            </a:r>
            <a:r>
              <a:rPr lang="ru-RU" sz="2000" b="1" dirty="0">
                <a:solidFill>
                  <a:srgbClr val="D5474A"/>
                </a:solidFill>
              </a:rPr>
              <a:t>1 02</a:t>
            </a:r>
            <a:r>
              <a:rPr lang="en-US" sz="2000" b="1" dirty="0">
                <a:solidFill>
                  <a:srgbClr val="D5474A"/>
                </a:solidFill>
              </a:rPr>
              <a:t> </a:t>
            </a:r>
            <a:r>
              <a:rPr lang="ru-RU" sz="2000" b="1" dirty="0">
                <a:solidFill>
                  <a:srgbClr val="D5474A"/>
                </a:solidFill>
              </a:rPr>
              <a:t>15030</a:t>
            </a:r>
            <a:r>
              <a:rPr lang="en-US" sz="2000" b="1" dirty="0">
                <a:solidFill>
                  <a:srgbClr val="D5474A"/>
                </a:solidFill>
              </a:rPr>
              <a:t> </a:t>
            </a:r>
            <a:r>
              <a:rPr lang="ru-RU" sz="2000" b="1" dirty="0">
                <a:solidFill>
                  <a:srgbClr val="D5474A"/>
                </a:solidFill>
              </a:rPr>
              <a:t>08</a:t>
            </a:r>
            <a:r>
              <a:rPr lang="en-US" sz="2000" b="1" dirty="0">
                <a:solidFill>
                  <a:srgbClr val="D5474A"/>
                </a:solidFill>
              </a:rPr>
              <a:t> </a:t>
            </a:r>
            <a:r>
              <a:rPr lang="ru-RU" sz="2000" b="1" dirty="0">
                <a:solidFill>
                  <a:srgbClr val="D5474A"/>
                </a:solidFill>
              </a:rPr>
              <a:t>0000</a:t>
            </a:r>
            <a:r>
              <a:rPr lang="en-US" sz="2000" b="1" dirty="0">
                <a:solidFill>
                  <a:srgbClr val="D5474A"/>
                </a:solidFill>
              </a:rPr>
              <a:t> </a:t>
            </a:r>
            <a:r>
              <a:rPr lang="ru-RU" sz="2000" b="1" dirty="0">
                <a:solidFill>
                  <a:srgbClr val="D5474A"/>
                </a:solidFill>
              </a:rPr>
              <a:t>160</a:t>
            </a:r>
            <a:r>
              <a:rPr lang="ru-RU" sz="2000" b="1" dirty="0" smtClean="0">
                <a:solidFill>
                  <a:srgbClr val="D5474A"/>
                </a:solidFill>
              </a:rPr>
              <a:t>.</a:t>
            </a:r>
            <a:endParaRPr lang="ru-RU" sz="2000" b="1" dirty="0">
              <a:solidFill>
                <a:srgbClr val="D5474A"/>
              </a:solidFill>
            </a:endParaRPr>
          </a:p>
          <a:p>
            <a:pPr>
              <a:spcBef>
                <a:spcPct val="0"/>
              </a:spcBef>
            </a:pPr>
            <a:endParaRPr lang="ru-RU" sz="2000" dirty="0" smtClean="0"/>
          </a:p>
          <a:p>
            <a:pPr>
              <a:spcBef>
                <a:spcPct val="0"/>
              </a:spcBef>
            </a:pPr>
            <a:r>
              <a:rPr lang="ru-RU" sz="2000" b="1" dirty="0" smtClean="0">
                <a:solidFill>
                  <a:schemeClr val="tx2"/>
                </a:solidFill>
              </a:rPr>
              <a:t>Приказом </a:t>
            </a:r>
            <a:r>
              <a:rPr lang="ru-RU" sz="2000" b="1" dirty="0">
                <a:solidFill>
                  <a:schemeClr val="tx2"/>
                </a:solidFill>
              </a:rPr>
              <a:t>Минфина </a:t>
            </a:r>
            <a:r>
              <a:rPr lang="ru-RU" sz="2000" b="1" dirty="0" smtClean="0">
                <a:solidFill>
                  <a:schemeClr val="tx2"/>
                </a:solidFill>
              </a:rPr>
              <a:t>России</a:t>
            </a:r>
          </a:p>
          <a:p>
            <a:pPr>
              <a:spcBef>
                <a:spcPct val="0"/>
              </a:spcBef>
            </a:pPr>
            <a:r>
              <a:rPr lang="ru-RU" sz="2000" b="1" dirty="0" smtClean="0">
                <a:solidFill>
                  <a:schemeClr val="tx2"/>
                </a:solidFill>
              </a:rPr>
              <a:t>от </a:t>
            </a:r>
            <a:r>
              <a:rPr lang="ru-RU" sz="2000" b="1" dirty="0">
                <a:solidFill>
                  <a:schemeClr val="tx2"/>
                </a:solidFill>
              </a:rPr>
              <a:t>29.06.2023 № 100н </a:t>
            </a:r>
            <a:endParaRPr lang="ru-RU" sz="2000" b="1" dirty="0" smtClean="0">
              <a:solidFill>
                <a:schemeClr val="tx2"/>
              </a:solidFill>
            </a:endParaRPr>
          </a:p>
          <a:p>
            <a:pPr>
              <a:spcBef>
                <a:spcPct val="0"/>
              </a:spcBef>
            </a:pPr>
            <a:r>
              <a:rPr lang="ru-RU" sz="2000" b="1" dirty="0" smtClean="0">
                <a:solidFill>
                  <a:schemeClr val="tx2"/>
                </a:solidFill>
              </a:rPr>
              <a:t>дополнен </a:t>
            </a:r>
            <a:r>
              <a:rPr lang="ru-RU" sz="2000" b="1" dirty="0">
                <a:solidFill>
                  <a:schemeClr val="tx2"/>
                </a:solidFill>
              </a:rPr>
              <a:t>список </a:t>
            </a:r>
            <a:r>
              <a:rPr lang="ru-RU" sz="2000" b="1" dirty="0" smtClean="0">
                <a:solidFill>
                  <a:schemeClr val="tx2"/>
                </a:solidFill>
              </a:rPr>
              <a:t>КБК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63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82204" y="1044327"/>
            <a:ext cx="8928991" cy="6051798"/>
          </a:xfrm>
          <a:ln>
            <a:noFill/>
          </a:ln>
        </p:spPr>
        <p:txBody>
          <a:bodyPr>
            <a:noAutofit/>
          </a:bodyPr>
          <a:lstStyle/>
          <a:p>
            <a:pPr marL="0" indent="534988" algn="just">
              <a:spcBef>
                <a:spcPts val="0"/>
              </a:spcBef>
            </a:pPr>
            <a:r>
              <a:rPr lang="ru-RU" sz="2300" dirty="0" smtClean="0">
                <a:solidFill>
                  <a:srgbClr val="504F53"/>
                </a:solidFill>
              </a:rPr>
              <a:t>1) Дата фактического получения дохода определяется как день перечисления дохода на счета налогоплательщика, день передачи дохода в натуральной форме </a:t>
            </a:r>
            <a:r>
              <a:rPr lang="ru-RU" sz="2300" i="1" dirty="0" smtClean="0"/>
              <a:t>(п. 1  ст. 223 НК РФ, п. 2 ст. 223 НК РФ – отменен)</a:t>
            </a:r>
            <a:r>
              <a:rPr lang="en-US" sz="2300" dirty="0" smtClean="0">
                <a:solidFill>
                  <a:srgbClr val="504F53"/>
                </a:solidFill>
              </a:rPr>
              <a:t>;</a:t>
            </a:r>
            <a:endParaRPr lang="ru-RU" sz="2300" dirty="0">
              <a:solidFill>
                <a:srgbClr val="504F53"/>
              </a:solidFill>
            </a:endParaRPr>
          </a:p>
          <a:p>
            <a:pPr marL="0" indent="534988" algn="just">
              <a:spcBef>
                <a:spcPts val="0"/>
              </a:spcBef>
            </a:pPr>
            <a:r>
              <a:rPr lang="ru-RU" sz="2300" dirty="0" smtClean="0">
                <a:solidFill>
                  <a:srgbClr val="504F53"/>
                </a:solidFill>
              </a:rPr>
              <a:t>2) Исчисление НДФЛ производится налоговым агентом на дату фактического получения дохода </a:t>
            </a:r>
            <a:r>
              <a:rPr lang="ru-RU" sz="2300" i="1" dirty="0" smtClean="0"/>
              <a:t>(п.3 ст. 226 НК РФ)</a:t>
            </a:r>
            <a:r>
              <a:rPr lang="en-US" sz="2300" dirty="0" smtClean="0">
                <a:solidFill>
                  <a:srgbClr val="504F53"/>
                </a:solidFill>
              </a:rPr>
              <a:t>;</a:t>
            </a:r>
            <a:endParaRPr lang="ru-RU" sz="2300" dirty="0" smtClean="0">
              <a:solidFill>
                <a:srgbClr val="504F53"/>
              </a:solidFill>
            </a:endParaRPr>
          </a:p>
          <a:p>
            <a:pPr marL="0" indent="534988" algn="just">
              <a:spcBef>
                <a:spcPts val="0"/>
              </a:spcBef>
            </a:pPr>
            <a:r>
              <a:rPr lang="ru-RU" sz="2300" dirty="0" smtClean="0">
                <a:solidFill>
                  <a:srgbClr val="504F53"/>
                </a:solidFill>
              </a:rPr>
              <a:t>3) Налоговые агенты обязаны удерживать НДФЛ непосредственно из доходов физических лиц при их фактической выплате. Удерживаемая </a:t>
            </a:r>
            <a:r>
              <a:rPr lang="ru-RU" sz="2300" dirty="0">
                <a:solidFill>
                  <a:srgbClr val="504F53"/>
                </a:solidFill>
              </a:rPr>
              <a:t>сумма налога не может превышать </a:t>
            </a:r>
            <a:r>
              <a:rPr lang="ru-RU" sz="2300" dirty="0" smtClean="0">
                <a:solidFill>
                  <a:srgbClr val="504F53"/>
                </a:solidFill>
              </a:rPr>
              <a:t>50% </a:t>
            </a:r>
            <a:r>
              <a:rPr lang="ru-RU" sz="2300" dirty="0">
                <a:solidFill>
                  <a:srgbClr val="504F53"/>
                </a:solidFill>
              </a:rPr>
              <a:t>суммы выплачиваемого дохода в денежной </a:t>
            </a:r>
            <a:r>
              <a:rPr lang="ru-RU" sz="2300" dirty="0" smtClean="0">
                <a:solidFill>
                  <a:srgbClr val="504F53"/>
                </a:solidFill>
              </a:rPr>
              <a:t>форме </a:t>
            </a:r>
            <a:r>
              <a:rPr lang="ru-RU" sz="2300" i="1" dirty="0" smtClean="0"/>
              <a:t>(п.4 ст.226 НК РФ)</a:t>
            </a:r>
            <a:r>
              <a:rPr lang="en-US" sz="2300" dirty="0" smtClean="0">
                <a:solidFill>
                  <a:srgbClr val="504F53"/>
                </a:solidFill>
              </a:rPr>
              <a:t>;</a:t>
            </a:r>
          </a:p>
          <a:p>
            <a:pPr marL="0" indent="534988" algn="just">
              <a:spcBef>
                <a:spcPts val="0"/>
              </a:spcBef>
            </a:pPr>
            <a:r>
              <a:rPr lang="en-US" sz="2300" dirty="0" smtClean="0">
                <a:solidFill>
                  <a:srgbClr val="504F53"/>
                </a:solidFill>
              </a:rPr>
              <a:t>4) </a:t>
            </a:r>
            <a:r>
              <a:rPr lang="ru-RU" sz="2300" dirty="0" smtClean="0">
                <a:solidFill>
                  <a:srgbClr val="504F53"/>
                </a:solidFill>
              </a:rPr>
              <a:t>Налоговые </a:t>
            </a:r>
            <a:r>
              <a:rPr lang="ru-RU" sz="2300" dirty="0">
                <a:solidFill>
                  <a:srgbClr val="504F53"/>
                </a:solidFill>
              </a:rPr>
              <a:t>агенты </a:t>
            </a:r>
            <a:r>
              <a:rPr lang="ru-RU" sz="2300" dirty="0" smtClean="0">
                <a:solidFill>
                  <a:srgbClr val="504F53"/>
                </a:solidFill>
              </a:rPr>
              <a:t>в 2023 г. перечисляли </a:t>
            </a:r>
            <a:r>
              <a:rPr lang="ru-RU" sz="2300" dirty="0">
                <a:solidFill>
                  <a:srgbClr val="504F53"/>
                </a:solidFill>
              </a:rPr>
              <a:t>суммы исчисленного и удержанного налога за период с 23-го числа предыдущего месяца по 22-е число текущего месяца не позднее 28-го числа текущего </a:t>
            </a:r>
            <a:r>
              <a:rPr lang="ru-RU" sz="2300" dirty="0" smtClean="0">
                <a:solidFill>
                  <a:srgbClr val="504F53"/>
                </a:solidFill>
              </a:rPr>
              <a:t>месяца</a:t>
            </a:r>
            <a:r>
              <a:rPr lang="en-US" sz="2300" dirty="0" smtClean="0">
                <a:solidFill>
                  <a:srgbClr val="504F53"/>
                </a:solidFill>
              </a:rPr>
              <a:t>; </a:t>
            </a:r>
            <a:r>
              <a:rPr lang="ru-RU" sz="2300" dirty="0" smtClean="0">
                <a:solidFill>
                  <a:srgbClr val="504F53"/>
                </a:solidFill>
              </a:rPr>
              <a:t>за </a:t>
            </a:r>
            <a:r>
              <a:rPr lang="ru-RU" sz="2300" dirty="0">
                <a:solidFill>
                  <a:srgbClr val="504F53"/>
                </a:solidFill>
              </a:rPr>
              <a:t>период с 1 по 22 </a:t>
            </a:r>
            <a:r>
              <a:rPr lang="ru-RU" sz="2300" dirty="0" smtClean="0">
                <a:solidFill>
                  <a:srgbClr val="504F53"/>
                </a:solidFill>
              </a:rPr>
              <a:t>января</a:t>
            </a:r>
            <a:r>
              <a:rPr lang="en-US" sz="2300" dirty="0" smtClean="0">
                <a:solidFill>
                  <a:srgbClr val="504F53"/>
                </a:solidFill>
              </a:rPr>
              <a:t> - </a:t>
            </a:r>
            <a:r>
              <a:rPr lang="ru-RU" sz="2300" dirty="0" smtClean="0">
                <a:solidFill>
                  <a:srgbClr val="504F53"/>
                </a:solidFill>
              </a:rPr>
              <a:t>не </a:t>
            </a:r>
            <a:r>
              <a:rPr lang="ru-RU" sz="2300" dirty="0">
                <a:solidFill>
                  <a:srgbClr val="504F53"/>
                </a:solidFill>
              </a:rPr>
              <a:t>позднее 28 января, за период с 23 по 31 </a:t>
            </a:r>
            <a:r>
              <a:rPr lang="ru-RU" sz="2300" dirty="0" smtClean="0">
                <a:solidFill>
                  <a:srgbClr val="504F53"/>
                </a:solidFill>
              </a:rPr>
              <a:t>декабря - </a:t>
            </a:r>
            <a:r>
              <a:rPr lang="ru-RU" sz="2300" dirty="0">
                <a:solidFill>
                  <a:srgbClr val="504F53"/>
                </a:solidFill>
              </a:rPr>
              <a:t>не позднее последнего рабочего дня календарного </a:t>
            </a:r>
            <a:r>
              <a:rPr lang="ru-RU" sz="2300" dirty="0" smtClean="0">
                <a:solidFill>
                  <a:srgbClr val="504F53"/>
                </a:solidFill>
              </a:rPr>
              <a:t>года</a:t>
            </a:r>
            <a:r>
              <a:rPr lang="en-US" sz="2300" dirty="0" smtClean="0">
                <a:solidFill>
                  <a:srgbClr val="504F53"/>
                </a:solidFill>
              </a:rPr>
              <a:t> </a:t>
            </a:r>
            <a:r>
              <a:rPr lang="ru-RU" sz="2300" dirty="0" smtClean="0">
                <a:solidFill>
                  <a:srgbClr val="504F53"/>
                </a:solidFill>
              </a:rPr>
              <a:t>  </a:t>
            </a:r>
            <a:r>
              <a:rPr lang="en-US" sz="2300" i="1" dirty="0" smtClean="0"/>
              <a:t>(</a:t>
            </a:r>
            <a:r>
              <a:rPr lang="ru-RU" sz="2300" i="1" dirty="0" smtClean="0"/>
              <a:t>п.6 ст. 226 НК РФ).</a:t>
            </a:r>
            <a:endParaRPr lang="en-US" sz="2300" i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396256"/>
            <a:ext cx="8849170" cy="648071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Изменения в главу 23 НК РФ «НДФЛ» (с 01.01.2023)</a:t>
            </a:r>
            <a:endParaRPr lang="ru-RU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901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ctrTitle"/>
          </p:nvPr>
        </p:nvSpPr>
        <p:spPr>
          <a:xfrm>
            <a:off x="802005" y="4109686"/>
            <a:ext cx="9089390" cy="161902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39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Спасибо за внимание!</a:t>
            </a:r>
          </a:p>
        </p:txBody>
      </p:sp>
      <p:pic>
        <p:nvPicPr>
          <p:cNvPr id="3" name="Picture 8" descr="Безымянный -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5141" y="843121"/>
            <a:ext cx="2274205" cy="214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782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82204" y="1188343"/>
            <a:ext cx="8928991" cy="5907782"/>
          </a:xfrm>
          <a:ln>
            <a:noFill/>
          </a:ln>
        </p:spPr>
        <p:txBody>
          <a:bodyPr>
            <a:noAutofit/>
          </a:bodyPr>
          <a:lstStyle/>
          <a:p>
            <a:pPr marL="0" algn="ctr"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</a:rPr>
              <a:t>Федеральный закон </a:t>
            </a:r>
            <a:r>
              <a:rPr lang="ru-RU" sz="2400" dirty="0">
                <a:solidFill>
                  <a:schemeClr val="tx1"/>
                </a:solidFill>
              </a:rPr>
              <a:t>от 27.11.2023 № 539-ФЗ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0" indent="363538" algn="just">
              <a:spcBef>
                <a:spcPts val="0"/>
              </a:spcBef>
            </a:pPr>
            <a:r>
              <a:rPr lang="ru-RU" sz="2400" dirty="0">
                <a:solidFill>
                  <a:schemeClr val="tx2"/>
                </a:solidFill>
              </a:rPr>
              <a:t>С 01.01.2024 налоговые агенты обязаны перечислять суммы исчисленного и удержанного налога за </a:t>
            </a:r>
            <a:r>
              <a:rPr lang="ru-RU" sz="2400" dirty="0" smtClean="0">
                <a:solidFill>
                  <a:schemeClr val="tx2"/>
                </a:solidFill>
              </a:rPr>
              <a:t>периоды (п. 6 ст. 226 НК РФ):</a:t>
            </a:r>
            <a:endParaRPr lang="ru-RU" sz="2400" dirty="0">
              <a:solidFill>
                <a:schemeClr val="tx2"/>
              </a:solidFill>
            </a:endParaRPr>
          </a:p>
          <a:p>
            <a:pPr marL="0" lvl="0" indent="363538" algn="just">
              <a:spcBef>
                <a:spcPts val="0"/>
              </a:spcBef>
            </a:pPr>
            <a:r>
              <a:rPr lang="ru-RU" sz="2400" dirty="0" smtClean="0">
                <a:solidFill>
                  <a:schemeClr val="tx2"/>
                </a:solidFill>
              </a:rPr>
              <a:t>- с </a:t>
            </a:r>
            <a:r>
              <a:rPr lang="ru-RU" sz="2400" dirty="0">
                <a:solidFill>
                  <a:schemeClr val="tx2"/>
                </a:solidFill>
              </a:rPr>
              <a:t>1-го по 22-е число текущего месяца не позднее 28-го числа текущего месяца, </a:t>
            </a:r>
          </a:p>
          <a:p>
            <a:pPr marL="0" lvl="0" indent="363538" algn="just">
              <a:spcBef>
                <a:spcPts val="0"/>
              </a:spcBef>
            </a:pPr>
            <a:r>
              <a:rPr lang="ru-RU" sz="2400" dirty="0" smtClean="0">
                <a:solidFill>
                  <a:schemeClr val="tx2"/>
                </a:solidFill>
              </a:rPr>
              <a:t>- </a:t>
            </a:r>
            <a:r>
              <a:rPr lang="ru-RU" sz="2400" dirty="0">
                <a:solidFill>
                  <a:schemeClr val="tx2"/>
                </a:solidFill>
              </a:rPr>
              <a:t>с 23-го числа по последнее число текущего месяца - не позднее 5-го числа следующего месяца, </a:t>
            </a:r>
          </a:p>
          <a:p>
            <a:pPr marL="0" lvl="0" indent="363538" algn="just">
              <a:spcBef>
                <a:spcPts val="0"/>
              </a:spcBef>
            </a:pPr>
            <a:r>
              <a:rPr lang="ru-RU" sz="2400" dirty="0" smtClean="0">
                <a:solidFill>
                  <a:schemeClr val="tx2"/>
                </a:solidFill>
              </a:rPr>
              <a:t>- с </a:t>
            </a:r>
            <a:r>
              <a:rPr lang="ru-RU" sz="2400" dirty="0">
                <a:solidFill>
                  <a:schemeClr val="tx2"/>
                </a:solidFill>
              </a:rPr>
              <a:t>23 по 31 декабря - не позднее последнего рабочего дня текущего года.</a:t>
            </a:r>
          </a:p>
          <a:p>
            <a:pPr marL="0" indent="363538" algn="just">
              <a:spcBef>
                <a:spcPts val="0"/>
              </a:spcBef>
            </a:pPr>
            <a:r>
              <a:rPr lang="ru-RU" sz="2400" dirty="0">
                <a:solidFill>
                  <a:srgbClr val="504F53"/>
                </a:solidFill>
              </a:rPr>
              <a:t>Увеличение сроков уплаты по НДФЛ связано с тем, что </a:t>
            </a:r>
            <a:r>
              <a:rPr lang="ru-RU" sz="2400" dirty="0" smtClean="0">
                <a:solidFill>
                  <a:srgbClr val="504F53"/>
                </a:solidFill>
              </a:rPr>
              <a:t>налог </a:t>
            </a:r>
            <a:r>
              <a:rPr lang="ru-RU" sz="2400" dirty="0">
                <a:solidFill>
                  <a:srgbClr val="504F53"/>
                </a:solidFill>
              </a:rPr>
              <a:t>является основным источником дохода региональных </a:t>
            </a:r>
            <a:r>
              <a:rPr lang="ru-RU" sz="2400" dirty="0" smtClean="0">
                <a:solidFill>
                  <a:srgbClr val="504F53"/>
                </a:solidFill>
              </a:rPr>
              <a:t>бюджетов </a:t>
            </a:r>
            <a:r>
              <a:rPr lang="ru-RU" sz="2400" i="1" dirty="0" smtClean="0">
                <a:solidFill>
                  <a:srgbClr val="504F53"/>
                </a:solidFill>
              </a:rPr>
              <a:t>(в 2023 г. </a:t>
            </a:r>
            <a:r>
              <a:rPr lang="ru-RU" sz="2400" i="1" dirty="0" smtClean="0">
                <a:solidFill>
                  <a:schemeClr val="tx1"/>
                </a:solidFill>
              </a:rPr>
              <a:t>Федеральным законом </a:t>
            </a:r>
            <a:r>
              <a:rPr lang="ru-RU" sz="2400" i="1" dirty="0">
                <a:solidFill>
                  <a:schemeClr val="tx1"/>
                </a:solidFill>
              </a:rPr>
              <a:t>от 29.05.2023 № 196-ФЗ</a:t>
            </a:r>
            <a:r>
              <a:rPr lang="ru-RU" sz="2400" i="1" dirty="0">
                <a:solidFill>
                  <a:srgbClr val="504F53"/>
                </a:solidFill>
              </a:rPr>
              <a:t> </a:t>
            </a:r>
            <a:r>
              <a:rPr lang="ru-RU" sz="2400" i="1" dirty="0" smtClean="0">
                <a:solidFill>
                  <a:srgbClr val="504F53"/>
                </a:solidFill>
              </a:rPr>
              <a:t>введен </a:t>
            </a:r>
            <a:r>
              <a:rPr lang="ru-RU" sz="2400" i="1" dirty="0">
                <a:solidFill>
                  <a:srgbClr val="504F53"/>
                </a:solidFill>
              </a:rPr>
              <a:t>приоритет распределения НДФЛ с Единого налогового счета перед другими </a:t>
            </a:r>
            <a:r>
              <a:rPr lang="ru-RU" sz="2400" i="1" dirty="0" smtClean="0">
                <a:solidFill>
                  <a:srgbClr val="504F53"/>
                </a:solidFill>
              </a:rPr>
              <a:t>налогами – изменен п.8 ст.45 НК РФ)</a:t>
            </a:r>
            <a:r>
              <a:rPr lang="ru-RU" sz="2400" dirty="0" smtClean="0">
                <a:solidFill>
                  <a:srgbClr val="504F53"/>
                </a:solidFill>
              </a:rPr>
              <a:t>. </a:t>
            </a:r>
            <a:endParaRPr lang="ru-RU" sz="2400" dirty="0">
              <a:solidFill>
                <a:srgbClr val="504F53"/>
              </a:solidFill>
            </a:endParaRPr>
          </a:p>
          <a:p>
            <a:pPr marL="0" algn="just">
              <a:spcBef>
                <a:spcPts val="0"/>
              </a:spcBef>
            </a:pPr>
            <a:endParaRPr lang="ru-RU" sz="24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396256"/>
            <a:ext cx="8849170" cy="648071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Изменения в главу 23 НК РФ «НДФЛ» (с 01.01.2024)</a:t>
            </a:r>
            <a:endParaRPr lang="ru-RU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1413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62025" y="1188344"/>
            <a:ext cx="8777163" cy="5907782"/>
          </a:xfrm>
        </p:spPr>
        <p:txBody>
          <a:bodyPr>
            <a:normAutofit fontScale="62500" lnSpcReduction="20000"/>
          </a:bodyPr>
          <a:lstStyle/>
          <a:p>
            <a:pPr marL="0" indent="363538" algn="just">
              <a:lnSpc>
                <a:spcPct val="120000"/>
              </a:lnSpc>
              <a:spcBef>
                <a:spcPts val="0"/>
              </a:spcBef>
            </a:pPr>
            <a:r>
              <a:rPr lang="ru-RU" sz="3400" dirty="0">
                <a:solidFill>
                  <a:schemeClr val="tx2"/>
                </a:solidFill>
              </a:rPr>
              <a:t>С 01.01.2024 платежные документы на перечисление налогов со статусом «02» (налоговый агент) отменены </a:t>
            </a:r>
            <a:r>
              <a:rPr lang="ru-RU" sz="3400" i="1" dirty="0" smtClean="0">
                <a:solidFill>
                  <a:srgbClr val="504F53"/>
                </a:solidFill>
              </a:rPr>
              <a:t>(приказ Минфина России от 30.12.2022 № 199н, письмо </a:t>
            </a:r>
            <a:r>
              <a:rPr lang="ru-RU" sz="3400" i="1" dirty="0">
                <a:solidFill>
                  <a:srgbClr val="504F53"/>
                </a:solidFill>
              </a:rPr>
              <a:t>Минфина России от 15.08.2023 № </a:t>
            </a:r>
            <a:r>
              <a:rPr lang="ru-RU" sz="3400" i="1" dirty="0" smtClean="0">
                <a:solidFill>
                  <a:srgbClr val="504F53"/>
                </a:solidFill>
              </a:rPr>
              <a:t>21-01-09/96405)</a:t>
            </a:r>
            <a:r>
              <a:rPr lang="ru-RU" sz="3400" dirty="0" smtClean="0">
                <a:solidFill>
                  <a:schemeClr val="tx2"/>
                </a:solidFill>
              </a:rPr>
              <a:t>. </a:t>
            </a:r>
            <a:r>
              <a:rPr lang="ru-RU" sz="3400" dirty="0">
                <a:solidFill>
                  <a:schemeClr val="tx2"/>
                </a:solidFill>
              </a:rPr>
              <a:t>Налоги и взносы перечисляются </a:t>
            </a:r>
            <a:r>
              <a:rPr lang="ru-RU" sz="3400" dirty="0" smtClean="0">
                <a:solidFill>
                  <a:schemeClr val="tx2"/>
                </a:solidFill>
              </a:rPr>
              <a:t>ЕНП </a:t>
            </a:r>
            <a:r>
              <a:rPr lang="ru-RU" sz="3400" dirty="0">
                <a:solidFill>
                  <a:srgbClr val="333333"/>
                </a:solidFill>
              </a:rPr>
              <a:t>(КБК  </a:t>
            </a:r>
            <a:r>
              <a:rPr lang="ru-RU" sz="3400" dirty="0" smtClean="0">
                <a:solidFill>
                  <a:srgbClr val="333333"/>
                </a:solidFill>
              </a:rPr>
              <a:t>18201061201010000510)</a:t>
            </a:r>
            <a:r>
              <a:rPr lang="en-US" sz="3400" dirty="0" smtClean="0">
                <a:solidFill>
                  <a:srgbClr val="333333"/>
                </a:solidFill>
              </a:rPr>
              <a:t>;</a:t>
            </a:r>
          </a:p>
          <a:p>
            <a:pPr marL="0" indent="363538" algn="just">
              <a:lnSpc>
                <a:spcPct val="120000"/>
              </a:lnSpc>
              <a:spcBef>
                <a:spcPts val="0"/>
              </a:spcBef>
            </a:pPr>
            <a:r>
              <a:rPr lang="ru-RU" sz="3500" dirty="0" smtClean="0">
                <a:solidFill>
                  <a:srgbClr val="D5474A"/>
                </a:solidFill>
              </a:rPr>
              <a:t>Уведомления об </a:t>
            </a:r>
            <a:r>
              <a:rPr lang="ru-RU" sz="3500" dirty="0">
                <a:solidFill>
                  <a:srgbClr val="D5474A"/>
                </a:solidFill>
              </a:rPr>
              <a:t>исчисленных суммах НДФЛ </a:t>
            </a:r>
            <a:r>
              <a:rPr lang="ru-RU" sz="3500" dirty="0" smtClean="0">
                <a:solidFill>
                  <a:srgbClr val="D5474A"/>
                </a:solidFill>
              </a:rPr>
              <a:t>представляются в налоговый орган </a:t>
            </a:r>
            <a:r>
              <a:rPr lang="ru-RU" sz="3400" i="1" dirty="0" smtClean="0">
                <a:solidFill>
                  <a:schemeClr val="tx1"/>
                </a:solidFill>
              </a:rPr>
              <a:t>(</a:t>
            </a:r>
            <a:r>
              <a:rPr lang="ru-RU" sz="3400" i="1" dirty="0" err="1" smtClean="0">
                <a:solidFill>
                  <a:schemeClr val="tx1"/>
                </a:solidFill>
              </a:rPr>
              <a:t>абз</a:t>
            </a:r>
            <a:r>
              <a:rPr lang="ru-RU" sz="3400" i="1" dirty="0" smtClean="0">
                <a:solidFill>
                  <a:schemeClr val="tx1"/>
                </a:solidFill>
              </a:rPr>
              <a:t>. 3 п. 9 ст. 58 НК РФ)</a:t>
            </a:r>
            <a:r>
              <a:rPr lang="ru-RU" sz="3400" i="1" dirty="0" smtClean="0"/>
              <a:t>:</a:t>
            </a:r>
            <a:endParaRPr lang="ru-RU" sz="3400" i="1" dirty="0"/>
          </a:p>
          <a:p>
            <a:pPr marL="0" lvl="0" indent="363538" algn="just">
              <a:lnSpc>
                <a:spcPct val="120000"/>
              </a:lnSpc>
              <a:spcBef>
                <a:spcPts val="0"/>
              </a:spcBef>
            </a:pPr>
            <a:r>
              <a:rPr lang="ru-RU" sz="3400" dirty="0" smtClean="0">
                <a:solidFill>
                  <a:schemeClr val="tx2"/>
                </a:solidFill>
              </a:rPr>
              <a:t>- за </a:t>
            </a:r>
            <a:r>
              <a:rPr lang="ru-RU" sz="3400" dirty="0">
                <a:solidFill>
                  <a:schemeClr val="tx2"/>
                </a:solidFill>
              </a:rPr>
              <a:t>период с 1 по 22 число текущего </a:t>
            </a:r>
            <a:r>
              <a:rPr lang="ru-RU" sz="3400" dirty="0" smtClean="0">
                <a:solidFill>
                  <a:schemeClr val="tx2"/>
                </a:solidFill>
              </a:rPr>
              <a:t>месяца - не </a:t>
            </a:r>
            <a:r>
              <a:rPr lang="ru-RU" sz="3400" dirty="0">
                <a:solidFill>
                  <a:schemeClr val="tx2"/>
                </a:solidFill>
              </a:rPr>
              <a:t>позднее 25 числа текущего </a:t>
            </a:r>
            <a:r>
              <a:rPr lang="ru-RU" sz="3400" dirty="0" smtClean="0">
                <a:solidFill>
                  <a:schemeClr val="tx2"/>
                </a:solidFill>
              </a:rPr>
              <a:t>месяца (НДФЛ, </a:t>
            </a:r>
            <a:r>
              <a:rPr lang="ru-RU" sz="3400" u="sng" dirty="0" smtClean="0">
                <a:solidFill>
                  <a:schemeClr val="tx2"/>
                </a:solidFill>
              </a:rPr>
              <a:t>удержанный</a:t>
            </a:r>
            <a:r>
              <a:rPr lang="ru-RU" sz="3400" dirty="0" smtClean="0">
                <a:solidFill>
                  <a:schemeClr val="tx2"/>
                </a:solidFill>
              </a:rPr>
              <a:t> с 1 по 22 число);</a:t>
            </a:r>
            <a:endParaRPr lang="ru-RU" sz="3400" dirty="0">
              <a:solidFill>
                <a:schemeClr val="tx2"/>
              </a:solidFill>
            </a:endParaRPr>
          </a:p>
          <a:p>
            <a:pPr marL="0" lvl="0" indent="363538" algn="just">
              <a:lnSpc>
                <a:spcPct val="120000"/>
              </a:lnSpc>
              <a:spcBef>
                <a:spcPts val="0"/>
              </a:spcBef>
            </a:pPr>
            <a:r>
              <a:rPr lang="ru-RU" sz="3400" dirty="0" smtClean="0">
                <a:solidFill>
                  <a:schemeClr val="tx2"/>
                </a:solidFill>
              </a:rPr>
              <a:t>- за </a:t>
            </a:r>
            <a:r>
              <a:rPr lang="ru-RU" sz="3400" dirty="0">
                <a:solidFill>
                  <a:schemeClr val="tx2"/>
                </a:solidFill>
              </a:rPr>
              <a:t>период с 23 числа по последнее число месяца </a:t>
            </a:r>
            <a:r>
              <a:rPr lang="ru-RU" sz="3400" dirty="0" smtClean="0">
                <a:solidFill>
                  <a:schemeClr val="tx2"/>
                </a:solidFill>
              </a:rPr>
              <a:t>- не </a:t>
            </a:r>
            <a:r>
              <a:rPr lang="ru-RU" sz="3400" dirty="0">
                <a:solidFill>
                  <a:schemeClr val="tx2"/>
                </a:solidFill>
              </a:rPr>
              <a:t>позднее 3 числа следующего </a:t>
            </a:r>
            <a:r>
              <a:rPr lang="ru-RU" sz="3400" dirty="0" smtClean="0">
                <a:solidFill>
                  <a:schemeClr val="tx2"/>
                </a:solidFill>
              </a:rPr>
              <a:t>месяца (НДФЛ</a:t>
            </a:r>
            <a:r>
              <a:rPr lang="ru-RU" sz="3400" dirty="0">
                <a:solidFill>
                  <a:schemeClr val="tx2"/>
                </a:solidFill>
              </a:rPr>
              <a:t>, </a:t>
            </a:r>
            <a:r>
              <a:rPr lang="ru-RU" sz="3400" u="sng" dirty="0" smtClean="0">
                <a:solidFill>
                  <a:schemeClr val="tx2"/>
                </a:solidFill>
              </a:rPr>
              <a:t>удержанный</a:t>
            </a:r>
            <a:r>
              <a:rPr lang="ru-RU" sz="3400" dirty="0" smtClean="0">
                <a:solidFill>
                  <a:schemeClr val="tx2"/>
                </a:solidFill>
              </a:rPr>
              <a:t> с 22 по 30 (31) число</a:t>
            </a:r>
            <a:r>
              <a:rPr lang="ru-RU" sz="3400" dirty="0">
                <a:solidFill>
                  <a:schemeClr val="tx2"/>
                </a:solidFill>
              </a:rPr>
              <a:t>)</a:t>
            </a:r>
            <a:r>
              <a:rPr lang="ru-RU" sz="3400" dirty="0" smtClean="0">
                <a:solidFill>
                  <a:schemeClr val="tx2"/>
                </a:solidFill>
              </a:rPr>
              <a:t>.</a:t>
            </a:r>
            <a:endParaRPr lang="ru-RU" sz="3400" dirty="0">
              <a:solidFill>
                <a:schemeClr val="tx2"/>
              </a:solidFill>
            </a:endParaRPr>
          </a:p>
          <a:p>
            <a:pPr marL="0" lvl="0" indent="363538" algn="just">
              <a:lnSpc>
                <a:spcPct val="120000"/>
              </a:lnSpc>
              <a:spcBef>
                <a:spcPts val="0"/>
              </a:spcBef>
            </a:pPr>
            <a:r>
              <a:rPr lang="ru-RU" sz="3400" dirty="0" smtClean="0">
                <a:solidFill>
                  <a:schemeClr val="tx2"/>
                </a:solidFill>
              </a:rPr>
              <a:t>- за </a:t>
            </a:r>
            <a:r>
              <a:rPr lang="ru-RU" sz="3400" dirty="0">
                <a:solidFill>
                  <a:schemeClr val="tx2"/>
                </a:solidFill>
              </a:rPr>
              <a:t>период с 23 декабря по 31 декабря - не позднее последнего рабочего дня календарного года </a:t>
            </a:r>
            <a:r>
              <a:rPr lang="ru-RU" sz="3400" dirty="0" smtClean="0">
                <a:solidFill>
                  <a:schemeClr val="tx2"/>
                </a:solidFill>
              </a:rPr>
              <a:t>(НДФЛ, </a:t>
            </a:r>
            <a:r>
              <a:rPr lang="ru-RU" sz="3400" u="sng" dirty="0" smtClean="0">
                <a:solidFill>
                  <a:schemeClr val="tx2"/>
                </a:solidFill>
              </a:rPr>
              <a:t>удержанный</a:t>
            </a:r>
            <a:r>
              <a:rPr lang="ru-RU" sz="3400" dirty="0" smtClean="0">
                <a:solidFill>
                  <a:schemeClr val="tx2"/>
                </a:solidFill>
              </a:rPr>
              <a:t> с 23.12 </a:t>
            </a:r>
            <a:r>
              <a:rPr lang="ru-RU" sz="3400" dirty="0">
                <a:solidFill>
                  <a:schemeClr val="tx2"/>
                </a:solidFill>
              </a:rPr>
              <a:t>по </a:t>
            </a:r>
            <a:r>
              <a:rPr lang="ru-RU" sz="3400" dirty="0" smtClean="0">
                <a:solidFill>
                  <a:schemeClr val="tx2"/>
                </a:solidFill>
              </a:rPr>
              <a:t>31.12).</a:t>
            </a:r>
            <a:endParaRPr lang="ru-RU" sz="3400" dirty="0">
              <a:solidFill>
                <a:schemeClr val="tx2"/>
              </a:solidFill>
            </a:endParaRPr>
          </a:p>
          <a:p>
            <a:pPr marL="0" indent="363538" algn="just">
              <a:lnSpc>
                <a:spcPct val="120000"/>
              </a:lnSpc>
              <a:spcBef>
                <a:spcPts val="0"/>
              </a:spcBef>
            </a:pPr>
            <a:r>
              <a:rPr lang="ru-RU" sz="3400" dirty="0" smtClean="0">
                <a:solidFill>
                  <a:srgbClr val="504F53"/>
                </a:solidFill>
              </a:rPr>
              <a:t>Форма уведомления утверждена приказом </a:t>
            </a:r>
            <a:r>
              <a:rPr lang="ru-RU" sz="3400" dirty="0">
                <a:solidFill>
                  <a:srgbClr val="504F53"/>
                </a:solidFill>
              </a:rPr>
              <a:t>ФНС России от 02.11.2022 № ЕД-7-8/1047</a:t>
            </a:r>
            <a:r>
              <a:rPr lang="ru-RU" sz="3400" dirty="0" smtClean="0">
                <a:solidFill>
                  <a:srgbClr val="504F53"/>
                </a:solidFill>
              </a:rPr>
              <a:t>@.</a:t>
            </a:r>
          </a:p>
          <a:p>
            <a:pPr marL="0" indent="363538" algn="just">
              <a:lnSpc>
                <a:spcPct val="120000"/>
              </a:lnSpc>
              <a:spcBef>
                <a:spcPts val="0"/>
              </a:spcBef>
            </a:pPr>
            <a:r>
              <a:rPr lang="ru-RU" sz="3400" dirty="0" smtClean="0">
                <a:solidFill>
                  <a:srgbClr val="504F53"/>
                </a:solidFill>
              </a:rPr>
              <a:t>На </a:t>
            </a:r>
            <a:r>
              <a:rPr lang="ru-RU" sz="3400" dirty="0">
                <a:solidFill>
                  <a:srgbClr val="504F53"/>
                </a:solidFill>
              </a:rPr>
              <a:t>2024 г. контрольные соотношения по уведомлениям установлены письмом ФНС России от 31.01.2024 № ЕА-4-15/971@.</a:t>
            </a:r>
          </a:p>
          <a:p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396255"/>
            <a:ext cx="8580438" cy="720081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Изменения </a:t>
            </a:r>
            <a:r>
              <a:rPr lang="ru-RU" sz="2800" dirty="0" smtClean="0"/>
              <a:t>по НДФЛ с 01.01.2024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567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38189" y="1188343"/>
            <a:ext cx="9073008" cy="5907783"/>
          </a:xfrm>
        </p:spPr>
        <p:txBody>
          <a:bodyPr>
            <a:normAutofit fontScale="25000" lnSpcReduction="20000"/>
          </a:bodyPr>
          <a:lstStyle/>
          <a:p>
            <a:endParaRPr lang="ru-RU" sz="4800" dirty="0"/>
          </a:p>
          <a:p>
            <a:r>
              <a:rPr lang="ru-RU" sz="6400" dirty="0" smtClean="0">
                <a:solidFill>
                  <a:schemeClr val="tx1"/>
                </a:solidFill>
              </a:rPr>
              <a:t>││││││││││││││                       </a:t>
            </a:r>
            <a:r>
              <a:rPr lang="ru-RU" sz="8800" dirty="0" smtClean="0">
                <a:solidFill>
                  <a:schemeClr val="tx1"/>
                </a:solidFill>
              </a:rPr>
              <a:t>ИНН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6400" dirty="0">
                <a:solidFill>
                  <a:schemeClr val="tx1"/>
                </a:solidFill>
              </a:rPr>
              <a:t>│ │ │ │ │ │ │ │ │ │ │ │ │</a:t>
            </a:r>
          </a:p>
          <a:p>
            <a:r>
              <a:rPr lang="ru-RU" sz="6400" dirty="0" smtClean="0">
                <a:solidFill>
                  <a:schemeClr val="tx1"/>
                </a:solidFill>
              </a:rPr>
              <a:t>││││││││││││││                      </a:t>
            </a:r>
          </a:p>
          <a:p>
            <a:r>
              <a:rPr lang="ru-RU" sz="6400" dirty="0" smtClean="0">
                <a:solidFill>
                  <a:schemeClr val="tx1"/>
                </a:solidFill>
              </a:rPr>
              <a:t>││</a:t>
            </a:r>
            <a:r>
              <a:rPr lang="ru-RU" sz="6400" dirty="0">
                <a:solidFill>
                  <a:schemeClr val="tx1"/>
                </a:solidFill>
              </a:rPr>
              <a:t>2630││2027││        </a:t>
            </a:r>
            <a:r>
              <a:rPr lang="ru-RU" sz="6400" dirty="0" smtClean="0">
                <a:solidFill>
                  <a:schemeClr val="tx1"/>
                </a:solidFill>
              </a:rPr>
              <a:t>               </a:t>
            </a:r>
            <a:r>
              <a:rPr lang="ru-RU" sz="8000" dirty="0">
                <a:solidFill>
                  <a:schemeClr val="tx1"/>
                </a:solidFill>
              </a:rPr>
              <a:t>КПП</a:t>
            </a:r>
            <a:r>
              <a:rPr lang="ru-RU" sz="6400" dirty="0">
                <a:solidFill>
                  <a:schemeClr val="tx1"/>
                </a:solidFill>
              </a:rPr>
              <a:t> │ │ │ │ │ │ │ │ │ │ </a:t>
            </a:r>
            <a:r>
              <a:rPr lang="ru-RU" sz="8000" dirty="0">
                <a:solidFill>
                  <a:schemeClr val="tx1"/>
                </a:solidFill>
              </a:rPr>
              <a:t>Стр.</a:t>
            </a:r>
            <a:r>
              <a:rPr lang="ru-RU" sz="6400" dirty="0">
                <a:solidFill>
                  <a:schemeClr val="tx1"/>
                </a:solidFill>
              </a:rPr>
              <a:t> │ │ │ │</a:t>
            </a:r>
          </a:p>
          <a:p>
            <a:r>
              <a:rPr lang="ru-RU" sz="6400" dirty="0">
                <a:solidFill>
                  <a:schemeClr val="tx1"/>
                </a:solidFill>
              </a:rPr>
              <a:t> </a:t>
            </a:r>
          </a:p>
          <a:p>
            <a:r>
              <a:rPr lang="ru-RU" sz="6400" dirty="0">
                <a:solidFill>
                  <a:schemeClr val="tx1"/>
                </a:solidFill>
              </a:rPr>
              <a:t>                                Данные </a:t>
            </a:r>
            <a:r>
              <a:rPr lang="ru-RU" sz="6400" dirty="0">
                <a:solidFill>
                  <a:schemeClr val="tx1"/>
                </a:solidFill>
                <a:hlinkClick r:id="rId2"/>
              </a:rPr>
              <a:t>&lt;1</a:t>
            </a:r>
            <a:r>
              <a:rPr lang="ru-RU" sz="6400" dirty="0" smtClean="0">
                <a:solidFill>
                  <a:schemeClr val="tx1"/>
                </a:solidFill>
                <a:hlinkClick r:id="rId2"/>
              </a:rPr>
              <a:t>&gt;</a:t>
            </a:r>
            <a:r>
              <a:rPr lang="ru-RU" sz="6400" dirty="0" smtClean="0">
                <a:solidFill>
                  <a:schemeClr val="tx1"/>
                </a:solidFill>
              </a:rPr>
              <a:t> </a:t>
            </a:r>
            <a:r>
              <a:rPr lang="ru-RU" sz="6400" dirty="0" smtClean="0">
                <a:solidFill>
                  <a:srgbClr val="0000FF"/>
                </a:solidFill>
              </a:rPr>
              <a:t>(Заполняется </a:t>
            </a:r>
            <a:r>
              <a:rPr lang="ru-RU" sz="6400" dirty="0">
                <a:solidFill>
                  <a:srgbClr val="0000FF"/>
                </a:solidFill>
              </a:rPr>
              <a:t>необходимое количество </a:t>
            </a:r>
            <a:r>
              <a:rPr lang="ru-RU" sz="6400" dirty="0" smtClean="0">
                <a:solidFill>
                  <a:srgbClr val="0000FF"/>
                </a:solidFill>
              </a:rPr>
              <a:t>листов).</a:t>
            </a:r>
            <a:endParaRPr lang="ru-RU" sz="6400" dirty="0">
              <a:solidFill>
                <a:srgbClr val="0000FF"/>
              </a:solidFill>
            </a:endParaRPr>
          </a:p>
          <a:p>
            <a:r>
              <a:rPr lang="ru-RU" sz="6400" dirty="0">
                <a:solidFill>
                  <a:schemeClr val="tx1"/>
                </a:solidFill>
              </a:rPr>
              <a:t>  </a:t>
            </a:r>
          </a:p>
          <a:p>
            <a:r>
              <a:rPr lang="ru-RU" sz="6400" dirty="0">
                <a:solidFill>
                  <a:schemeClr val="tx1"/>
                </a:solidFill>
              </a:rPr>
              <a:t>1. </a:t>
            </a:r>
            <a:r>
              <a:rPr lang="ru-RU" sz="8800" dirty="0">
                <a:solidFill>
                  <a:schemeClr val="tx1"/>
                </a:solidFill>
              </a:rPr>
              <a:t>КПП</a:t>
            </a:r>
            <a:r>
              <a:rPr lang="ru-RU" sz="7200" dirty="0">
                <a:solidFill>
                  <a:schemeClr val="tx1"/>
                </a:solidFill>
              </a:rPr>
              <a:t>, указанный в соответствующей </a:t>
            </a:r>
            <a:r>
              <a:rPr lang="ru-RU" sz="7200" dirty="0" smtClean="0">
                <a:solidFill>
                  <a:schemeClr val="tx1"/>
                </a:solidFill>
              </a:rPr>
              <a:t>налоговой </a:t>
            </a:r>
            <a:r>
              <a:rPr lang="ru-RU" sz="7200" dirty="0">
                <a:solidFill>
                  <a:schemeClr val="tx1"/>
                </a:solidFill>
              </a:rPr>
              <a:t>декларации (расчете)</a:t>
            </a:r>
            <a:r>
              <a:rPr lang="ru-RU" sz="6400" dirty="0">
                <a:solidFill>
                  <a:schemeClr val="tx1"/>
                </a:solidFill>
              </a:rPr>
              <a:t> </a:t>
            </a:r>
            <a:r>
              <a:rPr lang="ru-RU" sz="6400" dirty="0" smtClean="0">
                <a:solidFill>
                  <a:schemeClr val="tx1"/>
                </a:solidFill>
              </a:rPr>
              <a:t>│ </a:t>
            </a:r>
            <a:r>
              <a:rPr lang="ru-RU" sz="6400" dirty="0">
                <a:solidFill>
                  <a:schemeClr val="tx1"/>
                </a:solidFill>
              </a:rPr>
              <a:t>│ │ │ │ │ │ │ │</a:t>
            </a:r>
          </a:p>
          <a:p>
            <a:endParaRPr lang="ru-RU" sz="6400" dirty="0" smtClean="0">
              <a:solidFill>
                <a:schemeClr val="tx1"/>
              </a:solidFill>
            </a:endParaRPr>
          </a:p>
          <a:p>
            <a:r>
              <a:rPr lang="ru-RU" sz="6400" dirty="0" smtClean="0">
                <a:solidFill>
                  <a:schemeClr val="tx1"/>
                </a:solidFill>
              </a:rPr>
              <a:t>2</a:t>
            </a:r>
            <a:r>
              <a:rPr lang="ru-RU" sz="6400" dirty="0">
                <a:solidFill>
                  <a:schemeClr val="tx1"/>
                </a:solidFill>
              </a:rPr>
              <a:t>. </a:t>
            </a:r>
            <a:r>
              <a:rPr lang="ru-RU" sz="8800" dirty="0">
                <a:solidFill>
                  <a:schemeClr val="tx1"/>
                </a:solidFill>
              </a:rPr>
              <a:t>Код </a:t>
            </a:r>
            <a:r>
              <a:rPr lang="ru-RU" sz="8800" dirty="0" smtClean="0">
                <a:solidFill>
                  <a:schemeClr val="tx1"/>
                </a:solidFill>
              </a:rPr>
              <a:t>по ОКТМО</a:t>
            </a:r>
            <a:r>
              <a:rPr lang="ru-RU" sz="64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│ </a:t>
            </a:r>
            <a:r>
              <a:rPr lang="ru-RU" sz="6400" dirty="0">
                <a:solidFill>
                  <a:schemeClr val="tx1"/>
                </a:solidFill>
              </a:rPr>
              <a:t>│ │ │ │ │ │ │ │ │</a:t>
            </a:r>
          </a:p>
          <a:p>
            <a:r>
              <a:rPr lang="ru-RU" sz="6400" dirty="0">
                <a:solidFill>
                  <a:schemeClr val="tx1"/>
                </a:solidFill>
              </a:rPr>
              <a:t>                                        </a:t>
            </a:r>
            <a:r>
              <a:rPr lang="ru-RU" sz="6400" dirty="0" smtClean="0">
                <a:solidFill>
                  <a:schemeClr val="tx1"/>
                </a:solidFill>
              </a:rPr>
              <a:t>                                                             </a:t>
            </a:r>
            <a:endParaRPr lang="ru-RU" sz="6400" dirty="0">
              <a:solidFill>
                <a:schemeClr val="tx1"/>
              </a:solidFill>
            </a:endParaRPr>
          </a:p>
          <a:p>
            <a:r>
              <a:rPr lang="ru-RU" sz="6400" dirty="0">
                <a:solidFill>
                  <a:schemeClr val="tx1"/>
                </a:solidFill>
              </a:rPr>
              <a:t>3. </a:t>
            </a:r>
            <a:r>
              <a:rPr lang="ru-RU" sz="8800" dirty="0">
                <a:solidFill>
                  <a:schemeClr val="tx1"/>
                </a:solidFill>
              </a:rPr>
              <a:t>Код бюджетной </a:t>
            </a:r>
            <a:r>
              <a:rPr lang="ru-RU" sz="8800" dirty="0" smtClean="0">
                <a:solidFill>
                  <a:schemeClr val="tx1"/>
                </a:solidFill>
              </a:rPr>
              <a:t>классификации (КБК)</a:t>
            </a:r>
            <a:r>
              <a:rPr lang="ru-RU" sz="6400" dirty="0" smtClean="0">
                <a:solidFill>
                  <a:schemeClr val="tx1"/>
                </a:solidFill>
              </a:rPr>
              <a:t>                                                │ </a:t>
            </a:r>
            <a:r>
              <a:rPr lang="ru-RU" sz="6400" dirty="0">
                <a:solidFill>
                  <a:schemeClr val="tx1"/>
                </a:solidFill>
              </a:rPr>
              <a:t>│ │ │ │ │ │ │ │ │ </a:t>
            </a:r>
          </a:p>
          <a:p>
            <a:r>
              <a:rPr lang="ru-RU" sz="6400" dirty="0">
                <a:solidFill>
                  <a:schemeClr val="tx1"/>
                </a:solidFill>
              </a:rPr>
              <a:t>  </a:t>
            </a:r>
          </a:p>
          <a:p>
            <a:r>
              <a:rPr lang="ru-RU" sz="6400" dirty="0">
                <a:solidFill>
                  <a:schemeClr val="tx1"/>
                </a:solidFill>
              </a:rPr>
              <a:t>4.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8800" dirty="0">
                <a:solidFill>
                  <a:schemeClr val="tx1"/>
                </a:solidFill>
              </a:rPr>
              <a:t>Сумма</a:t>
            </a:r>
            <a:r>
              <a:rPr lang="ru-RU" sz="7200" dirty="0">
                <a:solidFill>
                  <a:schemeClr val="tx1"/>
                </a:solidFill>
              </a:rPr>
              <a:t> налога, авансовых платежей     </a:t>
            </a:r>
          </a:p>
          <a:p>
            <a:r>
              <a:rPr lang="ru-RU" sz="7200" dirty="0">
                <a:solidFill>
                  <a:schemeClr val="tx1"/>
                </a:solidFill>
              </a:rPr>
              <a:t>   по налогу, сбора, </a:t>
            </a:r>
            <a:r>
              <a:rPr lang="ru-RU" sz="7200" dirty="0" smtClean="0">
                <a:solidFill>
                  <a:schemeClr val="tx1"/>
                </a:solidFill>
              </a:rPr>
              <a:t>страховых</a:t>
            </a:r>
            <a:endParaRPr lang="ru-RU" sz="7200" dirty="0">
              <a:solidFill>
                <a:schemeClr val="tx1"/>
              </a:solidFill>
            </a:endParaRPr>
          </a:p>
          <a:p>
            <a:r>
              <a:rPr lang="ru-RU" sz="7200" dirty="0">
                <a:solidFill>
                  <a:schemeClr val="tx1"/>
                </a:solidFill>
              </a:rPr>
              <a:t>   взносов </a:t>
            </a:r>
            <a:r>
              <a:rPr lang="ru-RU" sz="7200" dirty="0" smtClean="0">
                <a:solidFill>
                  <a:schemeClr val="tx1"/>
                </a:solidFill>
              </a:rPr>
              <a:t>(указывается </a:t>
            </a:r>
            <a:r>
              <a:rPr lang="ru-RU" sz="7200" dirty="0">
                <a:solidFill>
                  <a:schemeClr val="tx1"/>
                </a:solidFill>
              </a:rPr>
              <a:t>в рублях и копейках</a:t>
            </a:r>
            <a:r>
              <a:rPr lang="ru-RU" sz="6400" dirty="0" smtClean="0">
                <a:solidFill>
                  <a:schemeClr val="tx1"/>
                </a:solidFill>
              </a:rPr>
              <a:t>)                                                         │ </a:t>
            </a:r>
            <a:r>
              <a:rPr lang="ru-RU" sz="6400" dirty="0">
                <a:solidFill>
                  <a:schemeClr val="tx1"/>
                </a:solidFill>
              </a:rPr>
              <a:t>│ │ │ │ │ │ │ │ │ </a:t>
            </a:r>
          </a:p>
          <a:p>
            <a:r>
              <a:rPr lang="ru-RU" sz="6400" dirty="0">
                <a:solidFill>
                  <a:schemeClr val="tx1"/>
                </a:solidFill>
              </a:rPr>
              <a:t>                          </a:t>
            </a:r>
          </a:p>
          <a:p>
            <a:r>
              <a:rPr lang="ru-RU" sz="7200" dirty="0" smtClean="0">
                <a:solidFill>
                  <a:schemeClr val="tx1"/>
                </a:solidFill>
              </a:rPr>
              <a:t>5</a:t>
            </a:r>
            <a:r>
              <a:rPr lang="ru-RU" sz="7200" dirty="0">
                <a:solidFill>
                  <a:schemeClr val="tx1"/>
                </a:solidFill>
              </a:rPr>
              <a:t>. </a:t>
            </a:r>
            <a:r>
              <a:rPr lang="ru-RU" sz="8800" dirty="0">
                <a:solidFill>
                  <a:schemeClr val="tx1"/>
                </a:solidFill>
              </a:rPr>
              <a:t>Отчетный (налоговый) период </a:t>
            </a:r>
            <a:r>
              <a:rPr lang="ru-RU" sz="6400" dirty="0">
                <a:solidFill>
                  <a:schemeClr val="tx1"/>
                </a:solidFill>
              </a:rPr>
              <a:t>(код)/ </a:t>
            </a:r>
            <a:r>
              <a:rPr lang="ru-RU" sz="8800" dirty="0" smtClean="0">
                <a:solidFill>
                  <a:schemeClr val="tx1"/>
                </a:solidFill>
              </a:rPr>
              <a:t>Номер </a:t>
            </a:r>
            <a:r>
              <a:rPr lang="ru-RU" sz="8800" dirty="0">
                <a:solidFill>
                  <a:schemeClr val="tx1"/>
                </a:solidFill>
              </a:rPr>
              <a:t>месяца </a:t>
            </a:r>
            <a:r>
              <a:rPr lang="ru-RU" sz="6400" dirty="0">
                <a:solidFill>
                  <a:schemeClr val="tx1"/>
                </a:solidFill>
              </a:rPr>
              <a:t>(квартала)  </a:t>
            </a:r>
            <a:r>
              <a:rPr lang="ru-RU" sz="6400" dirty="0" smtClean="0">
                <a:solidFill>
                  <a:schemeClr val="tx1"/>
                </a:solidFill>
              </a:rPr>
              <a:t>   │ </a:t>
            </a:r>
            <a:r>
              <a:rPr lang="ru-RU" sz="6400" dirty="0">
                <a:solidFill>
                  <a:schemeClr val="tx1"/>
                </a:solidFill>
              </a:rPr>
              <a:t>│ │/│ │ │</a:t>
            </a:r>
          </a:p>
          <a:p>
            <a:endParaRPr lang="ru-RU" sz="6400" dirty="0" smtClean="0">
              <a:solidFill>
                <a:schemeClr val="tx1"/>
              </a:solidFill>
            </a:endParaRPr>
          </a:p>
          <a:p>
            <a:r>
              <a:rPr lang="ru-RU" sz="6400" dirty="0" smtClean="0">
                <a:solidFill>
                  <a:schemeClr val="tx1"/>
                </a:solidFill>
              </a:rPr>
              <a:t>6</a:t>
            </a:r>
            <a:r>
              <a:rPr lang="ru-RU" sz="6400" dirty="0">
                <a:solidFill>
                  <a:schemeClr val="tx1"/>
                </a:solidFill>
              </a:rPr>
              <a:t>. </a:t>
            </a:r>
            <a:r>
              <a:rPr lang="ru-RU" sz="8800" dirty="0">
                <a:solidFill>
                  <a:schemeClr val="tx1"/>
                </a:solidFill>
              </a:rPr>
              <a:t>Отчетный (календарный) год </a:t>
            </a:r>
            <a:r>
              <a:rPr lang="ru-RU" sz="6400" dirty="0">
                <a:solidFill>
                  <a:schemeClr val="tx1"/>
                </a:solidFill>
              </a:rPr>
              <a:t>          </a:t>
            </a:r>
            <a:r>
              <a:rPr lang="ru-RU" sz="6400" dirty="0" smtClean="0">
                <a:solidFill>
                  <a:schemeClr val="tx1"/>
                </a:solidFill>
              </a:rPr>
              <a:t>                                                                            │ </a:t>
            </a:r>
            <a:r>
              <a:rPr lang="ru-RU" sz="6400" dirty="0">
                <a:solidFill>
                  <a:schemeClr val="tx1"/>
                </a:solidFill>
              </a:rPr>
              <a:t>│ │ │ │</a:t>
            </a:r>
          </a:p>
          <a:p>
            <a:r>
              <a:rPr lang="ru-RU" sz="6400" dirty="0">
                <a:solidFill>
                  <a:schemeClr val="tx1"/>
                </a:solidFill>
              </a:rPr>
              <a:t> </a:t>
            </a:r>
          </a:p>
          <a:p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552452"/>
            <a:ext cx="8580438" cy="635892"/>
          </a:xfrm>
        </p:spPr>
        <p:txBody>
          <a:bodyPr>
            <a:normAutofit/>
          </a:bodyPr>
          <a:lstStyle/>
          <a:p>
            <a:pPr algn="ctr"/>
            <a:r>
              <a:rPr lang="ru-RU" sz="2700" dirty="0" smtClean="0"/>
              <a:t>РЕКВИЗИТЫ УВЕДОМЛЕНИЯ (раздел «Данные»)</a:t>
            </a:r>
            <a:endParaRPr lang="ru-RU" sz="27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160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273115"/>
              </p:ext>
            </p:extLst>
          </p:nvPr>
        </p:nvGraphicFramePr>
        <p:xfrm>
          <a:off x="738188" y="772668"/>
          <a:ext cx="9073008" cy="6416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5504"/>
                <a:gridCol w="1626004"/>
                <a:gridCol w="1767980"/>
                <a:gridCol w="1767980"/>
                <a:gridCol w="1495540"/>
              </a:tblGrid>
              <a:tr h="482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Период выплаты дохода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Отчетный (налоговый) период (код)/ Номер месяца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Дата представления Уведомления по НДФЛ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Срок предоставления Уведомления по НДФЛ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Срок уплаты НДФЛ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  <a:tr h="24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01.01.2024 </a:t>
                      </a:r>
                      <a:r>
                        <a:rPr lang="ru-RU" sz="1200" dirty="0" smtClean="0">
                          <a:effectLst/>
                        </a:rPr>
                        <a:t>по </a:t>
                      </a:r>
                      <a:r>
                        <a:rPr lang="ru-RU" sz="1200" dirty="0">
                          <a:effectLst/>
                        </a:rPr>
                        <a:t>22.01.2024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21/01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≥ 01.01.2024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25.01.2024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29.01.2024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  <a:tr h="24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23.01.2024 </a:t>
                      </a:r>
                      <a:r>
                        <a:rPr lang="ru-RU" sz="1200" dirty="0" smtClean="0">
                          <a:effectLst/>
                        </a:rPr>
                        <a:t>по </a:t>
                      </a:r>
                      <a:r>
                        <a:rPr lang="ru-RU" sz="1200" dirty="0">
                          <a:effectLst/>
                        </a:rPr>
                        <a:t>31.01.2024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21/11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≥ 23.01.2024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05.02.2024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05.02.2024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  <a:tr h="24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01.02.2024 </a:t>
                      </a:r>
                      <a:r>
                        <a:rPr lang="ru-RU" sz="1200" dirty="0" smtClean="0">
                          <a:effectLst/>
                        </a:rPr>
                        <a:t>по </a:t>
                      </a:r>
                      <a:r>
                        <a:rPr lang="ru-RU" sz="1200" dirty="0">
                          <a:effectLst/>
                        </a:rPr>
                        <a:t>22.02.2024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21/02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≥ 01.02.2024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26.02.2024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28.02.2024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  <a:tr h="24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23.02.2024 </a:t>
                      </a:r>
                      <a:r>
                        <a:rPr lang="ru-RU" sz="1200" dirty="0" smtClean="0">
                          <a:effectLst/>
                        </a:rPr>
                        <a:t> по </a:t>
                      </a:r>
                      <a:r>
                        <a:rPr lang="ru-RU" sz="1200" dirty="0">
                          <a:effectLst/>
                        </a:rPr>
                        <a:t>29.02.2024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21/12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≥ 23.02.2024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04.03.2024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05.03.2024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  <a:tr h="24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</a:t>
                      </a:r>
                      <a:r>
                        <a:rPr lang="ru-RU" sz="1200" dirty="0" smtClean="0">
                          <a:effectLst/>
                        </a:rPr>
                        <a:t>01.03.2024 по </a:t>
                      </a:r>
                      <a:r>
                        <a:rPr lang="ru-RU" sz="1200" dirty="0">
                          <a:effectLst/>
                        </a:rPr>
                        <a:t>22.03.2024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21/03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≥ 01.03.2024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25.03.2024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28.03.2024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  <a:tr h="24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23.03.2024 </a:t>
                      </a:r>
                      <a:r>
                        <a:rPr lang="ru-RU" sz="1200" dirty="0" smtClean="0">
                          <a:effectLst/>
                        </a:rPr>
                        <a:t>по </a:t>
                      </a:r>
                      <a:r>
                        <a:rPr lang="ru-RU" sz="1200" dirty="0">
                          <a:effectLst/>
                        </a:rPr>
                        <a:t>31.03.2024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21/13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≥ 23.03.2024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03.04.2024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05.04.2024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  <a:tr h="24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01.04.2024 </a:t>
                      </a:r>
                      <a:r>
                        <a:rPr lang="ru-RU" sz="1200" dirty="0" smtClean="0">
                          <a:effectLst/>
                        </a:rPr>
                        <a:t>по </a:t>
                      </a:r>
                      <a:r>
                        <a:rPr lang="ru-RU" sz="1200" dirty="0">
                          <a:effectLst/>
                        </a:rPr>
                        <a:t>22.04.2024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31/01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≥ 01.04.2024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25.04.2024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02.05.2024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  <a:tr h="24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23.04.2024 </a:t>
                      </a:r>
                      <a:r>
                        <a:rPr lang="ru-RU" sz="1200" dirty="0" smtClean="0">
                          <a:effectLst/>
                        </a:rPr>
                        <a:t>по </a:t>
                      </a:r>
                      <a:r>
                        <a:rPr lang="ru-RU" sz="1200" dirty="0">
                          <a:effectLst/>
                        </a:rPr>
                        <a:t>30.04.2024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31/11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≥ 23.04.2024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03.05.2024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06.05.2024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  <a:tr h="24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01.05.2024 </a:t>
                      </a:r>
                      <a:r>
                        <a:rPr lang="ru-RU" sz="1200" dirty="0" smtClean="0">
                          <a:effectLst/>
                        </a:rPr>
                        <a:t>по </a:t>
                      </a:r>
                      <a:r>
                        <a:rPr lang="ru-RU" sz="1200" dirty="0">
                          <a:effectLst/>
                        </a:rPr>
                        <a:t>22.05.2024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31/02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≥ 01.05.2024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27.05.2024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28.05.2024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  <a:tr h="24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23.05.2024 </a:t>
                      </a:r>
                      <a:r>
                        <a:rPr lang="ru-RU" sz="1200" dirty="0" smtClean="0">
                          <a:effectLst/>
                        </a:rPr>
                        <a:t>по </a:t>
                      </a:r>
                      <a:r>
                        <a:rPr lang="ru-RU" sz="1200" dirty="0">
                          <a:effectLst/>
                        </a:rPr>
                        <a:t>31.05.2024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31/12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≥ 23.05.2024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03.06.2024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05.06.2024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  <a:tr h="24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01.06.2024 </a:t>
                      </a:r>
                      <a:r>
                        <a:rPr lang="ru-RU" sz="1200" dirty="0" smtClean="0">
                          <a:effectLst/>
                        </a:rPr>
                        <a:t>по </a:t>
                      </a:r>
                      <a:r>
                        <a:rPr lang="ru-RU" sz="1200" dirty="0">
                          <a:effectLst/>
                        </a:rPr>
                        <a:t>22.06.2024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31/03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≥ 01.06.2024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25.06.2024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28.06.2024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  <a:tr h="24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23.06.2024 </a:t>
                      </a:r>
                      <a:r>
                        <a:rPr lang="ru-RU" sz="1200" dirty="0" smtClean="0">
                          <a:effectLst/>
                        </a:rPr>
                        <a:t>по </a:t>
                      </a:r>
                      <a:r>
                        <a:rPr lang="ru-RU" sz="1200" dirty="0">
                          <a:effectLst/>
                        </a:rPr>
                        <a:t>30.06.2024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31/13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≥ 23.06.2024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03.07.2024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05.07.2024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  <a:tr h="24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</a:t>
                      </a:r>
                      <a:r>
                        <a:rPr lang="ru-RU" sz="1200" dirty="0" smtClean="0">
                          <a:effectLst/>
                        </a:rPr>
                        <a:t>01.07.2024 по </a:t>
                      </a:r>
                      <a:r>
                        <a:rPr lang="ru-RU" sz="1200" dirty="0">
                          <a:effectLst/>
                        </a:rPr>
                        <a:t>22.07.2024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33/01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≥ 01.07.2024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25.07.2024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29.07.2024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  <a:tr h="24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</a:t>
                      </a:r>
                      <a:r>
                        <a:rPr lang="ru-RU" sz="1200" dirty="0" smtClean="0">
                          <a:effectLst/>
                        </a:rPr>
                        <a:t>23.07.2024 по </a:t>
                      </a:r>
                      <a:r>
                        <a:rPr lang="ru-RU" sz="1200" dirty="0">
                          <a:effectLst/>
                        </a:rPr>
                        <a:t>31.07.2024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33/11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≥ 23.07.2024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05.08.2024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05.08.2024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  <a:tr h="24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</a:t>
                      </a:r>
                      <a:r>
                        <a:rPr lang="ru-RU" sz="1200" dirty="0" smtClean="0">
                          <a:effectLst/>
                        </a:rPr>
                        <a:t>01.08.2024 по </a:t>
                      </a:r>
                      <a:r>
                        <a:rPr lang="ru-RU" sz="1200" dirty="0">
                          <a:effectLst/>
                        </a:rPr>
                        <a:t>22.08.2024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31/02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≥ 01.08.2024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26.08.2024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28.08.2024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  <a:tr h="24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</a:t>
                      </a:r>
                      <a:r>
                        <a:rPr lang="ru-RU" sz="1200" dirty="0" smtClean="0">
                          <a:effectLst/>
                        </a:rPr>
                        <a:t>23.08.2024 по </a:t>
                      </a:r>
                      <a:r>
                        <a:rPr lang="ru-RU" sz="1200" dirty="0">
                          <a:effectLst/>
                        </a:rPr>
                        <a:t>31.08.2024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31/12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≥ 23.08.2024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03.09.2024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05.09.2024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  <a:tr h="24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</a:t>
                      </a:r>
                      <a:r>
                        <a:rPr lang="ru-RU" sz="1200" dirty="0" smtClean="0">
                          <a:effectLst/>
                        </a:rPr>
                        <a:t>01.09.2024 по </a:t>
                      </a:r>
                      <a:r>
                        <a:rPr lang="ru-RU" sz="1200" dirty="0">
                          <a:effectLst/>
                        </a:rPr>
                        <a:t>22.09.2024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31/03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≥ 01.09.2024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25.09.2024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30.09.2024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  <a:tr h="24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</a:t>
                      </a:r>
                      <a:r>
                        <a:rPr lang="ru-RU" sz="1200" dirty="0" smtClean="0">
                          <a:effectLst/>
                        </a:rPr>
                        <a:t>23.09.2024 по </a:t>
                      </a:r>
                      <a:r>
                        <a:rPr lang="ru-RU" sz="1200" dirty="0">
                          <a:effectLst/>
                        </a:rPr>
                        <a:t>30.09.2024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31/13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≥ 23.09.2024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03.10.2024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07.10.2024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  <a:tr h="24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</a:t>
                      </a:r>
                      <a:r>
                        <a:rPr lang="ru-RU" sz="1200" dirty="0" smtClean="0">
                          <a:effectLst/>
                        </a:rPr>
                        <a:t>01.10.2024 по </a:t>
                      </a:r>
                      <a:r>
                        <a:rPr lang="ru-RU" sz="1200" dirty="0">
                          <a:effectLst/>
                        </a:rPr>
                        <a:t>22.10.2024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34/01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≥ 01.10.2024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25.10.2024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28.10.2024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  <a:tr h="24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</a:t>
                      </a:r>
                      <a:r>
                        <a:rPr lang="ru-RU" sz="1200" dirty="0" smtClean="0">
                          <a:effectLst/>
                        </a:rPr>
                        <a:t>23.10.2024 по </a:t>
                      </a:r>
                      <a:r>
                        <a:rPr lang="ru-RU" sz="1200" dirty="0">
                          <a:effectLst/>
                        </a:rPr>
                        <a:t>31.10.2024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34/11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≥ 23.10.2024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05.11.2024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05.11.2024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  <a:tr h="24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</a:t>
                      </a:r>
                      <a:r>
                        <a:rPr lang="ru-RU" sz="1200" dirty="0" smtClean="0">
                          <a:effectLst/>
                        </a:rPr>
                        <a:t>01.11.2024 по </a:t>
                      </a:r>
                      <a:r>
                        <a:rPr lang="ru-RU" sz="1200" dirty="0">
                          <a:effectLst/>
                        </a:rPr>
                        <a:t>22.11.2024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34/02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≥ 01.11.2024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25.11.2024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28.11.2024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  <a:tr h="24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</a:t>
                      </a:r>
                      <a:r>
                        <a:rPr lang="ru-RU" sz="1200" dirty="0" smtClean="0">
                          <a:effectLst/>
                        </a:rPr>
                        <a:t>23.11.2024 по </a:t>
                      </a:r>
                      <a:r>
                        <a:rPr lang="ru-RU" sz="1200" dirty="0">
                          <a:effectLst/>
                        </a:rPr>
                        <a:t>30.11.2024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34/12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≥ 23.11.2024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03.12.2024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05.12.2024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  <a:tr h="24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</a:t>
                      </a:r>
                      <a:r>
                        <a:rPr lang="ru-RU" sz="1200" dirty="0" smtClean="0">
                          <a:effectLst/>
                        </a:rPr>
                        <a:t>01.12.2024 по </a:t>
                      </a:r>
                      <a:r>
                        <a:rPr lang="ru-RU" sz="1200" dirty="0">
                          <a:effectLst/>
                        </a:rPr>
                        <a:t>22.12.2024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34/03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≥ 01.12.2024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25.12.2024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28.12.2024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  <a:tr h="24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23.12.2024 </a:t>
                      </a:r>
                      <a:r>
                        <a:rPr lang="ru-RU" sz="1200" dirty="0" smtClean="0">
                          <a:effectLst/>
                        </a:rPr>
                        <a:t> по </a:t>
                      </a:r>
                      <a:r>
                        <a:rPr lang="ru-RU" sz="1200" dirty="0">
                          <a:effectLst/>
                        </a:rPr>
                        <a:t>31.12.2024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34/13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≥ 23.12.2024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28.12.2024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28.12.2024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03" marR="39303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324248"/>
            <a:ext cx="8580438" cy="432048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Таблица на 2024 г. </a:t>
            </a:r>
            <a:r>
              <a:rPr lang="ru-RU" sz="2800" dirty="0" smtClean="0"/>
              <a:t>– уведомления по НДФЛ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728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38188" y="1260352"/>
            <a:ext cx="9000999" cy="5835774"/>
          </a:xfrm>
        </p:spPr>
        <p:txBody>
          <a:bodyPr>
            <a:normAutofit fontScale="92500" lnSpcReduction="20000"/>
          </a:bodyPr>
          <a:lstStyle/>
          <a:p>
            <a:pPr marL="0" indent="363538" algn="just"/>
            <a:r>
              <a:rPr lang="ru-RU" sz="2100" dirty="0" smtClean="0">
                <a:solidFill>
                  <a:schemeClr val="tx1"/>
                </a:solidFill>
              </a:rPr>
              <a:t>Федеральный закон от </a:t>
            </a:r>
            <a:r>
              <a:rPr lang="ru-RU" sz="2100" dirty="0">
                <a:solidFill>
                  <a:schemeClr val="tx1"/>
                </a:solidFill>
              </a:rPr>
              <a:t>31.07.2023 № </a:t>
            </a:r>
            <a:r>
              <a:rPr lang="ru-RU" sz="2100" dirty="0" smtClean="0">
                <a:solidFill>
                  <a:schemeClr val="tx1"/>
                </a:solidFill>
              </a:rPr>
              <a:t>389-ФЗ, </a:t>
            </a:r>
            <a:r>
              <a:rPr lang="ru-RU" sz="2100" dirty="0" smtClean="0">
                <a:solidFill>
                  <a:schemeClr val="tx2"/>
                </a:solidFill>
              </a:rPr>
              <a:t>Приказ </a:t>
            </a:r>
            <a:r>
              <a:rPr lang="ru-RU" sz="2100" dirty="0">
                <a:solidFill>
                  <a:schemeClr val="tx2"/>
                </a:solidFill>
              </a:rPr>
              <a:t>ФНС России от 09.01.2024 № ЕД-7-11/3@ </a:t>
            </a:r>
            <a:endParaRPr lang="ru-RU" sz="2100" dirty="0" smtClean="0">
              <a:solidFill>
                <a:schemeClr val="tx2"/>
              </a:solidFill>
            </a:endParaRPr>
          </a:p>
          <a:p>
            <a:pPr marL="0" indent="363538" algn="just"/>
            <a:r>
              <a:rPr lang="ru-RU" sz="2100" dirty="0" err="1" smtClean="0">
                <a:solidFill>
                  <a:schemeClr val="tx1"/>
                </a:solidFill>
              </a:rPr>
              <a:t>абз</a:t>
            </a:r>
            <a:r>
              <a:rPr lang="ru-RU" sz="2100" dirty="0">
                <a:solidFill>
                  <a:schemeClr val="tx1"/>
                </a:solidFill>
              </a:rPr>
              <a:t>. 15 п. 1 ст. 217 НК РФ, </a:t>
            </a:r>
            <a:r>
              <a:rPr lang="ru-RU" sz="2100" dirty="0" err="1">
                <a:solidFill>
                  <a:schemeClr val="tx1"/>
                </a:solidFill>
              </a:rPr>
              <a:t>абз</a:t>
            </a:r>
            <a:r>
              <a:rPr lang="ru-RU" sz="2100" dirty="0">
                <a:solidFill>
                  <a:schemeClr val="tx1"/>
                </a:solidFill>
              </a:rPr>
              <a:t>. 2 п. 2 ст. 422 НК </a:t>
            </a:r>
            <a:r>
              <a:rPr lang="ru-RU" sz="2100" dirty="0" smtClean="0">
                <a:solidFill>
                  <a:schemeClr val="tx1"/>
                </a:solidFill>
              </a:rPr>
              <a:t>РФ</a:t>
            </a:r>
            <a:r>
              <a:rPr lang="en-US" sz="2100" dirty="0" smtClean="0">
                <a:solidFill>
                  <a:schemeClr val="tx1"/>
                </a:solidFill>
              </a:rPr>
              <a:t>:</a:t>
            </a:r>
            <a:endParaRPr lang="ru-RU" sz="2100" dirty="0" smtClean="0">
              <a:solidFill>
                <a:schemeClr val="tx1"/>
              </a:solidFill>
            </a:endParaRPr>
          </a:p>
          <a:p>
            <a:pPr marL="0" indent="360363" algn="just">
              <a:buFontTx/>
              <a:buChar char="-"/>
            </a:pPr>
            <a:r>
              <a:rPr lang="ru-RU" sz="2200" b="0" dirty="0" smtClean="0">
                <a:solidFill>
                  <a:srgbClr val="504F53"/>
                </a:solidFill>
              </a:rPr>
              <a:t>надбавки </a:t>
            </a:r>
            <a:r>
              <a:rPr lang="ru-RU" sz="2200" b="0" dirty="0">
                <a:solidFill>
                  <a:srgbClr val="504F53"/>
                </a:solidFill>
              </a:rPr>
              <a:t>за вахтовый метод </a:t>
            </a:r>
            <a:r>
              <a:rPr lang="ru-RU" sz="2200" b="0" dirty="0" smtClean="0">
                <a:solidFill>
                  <a:srgbClr val="504F53"/>
                </a:solidFill>
              </a:rPr>
              <a:t>работы, суточные (полевое довольствие) </a:t>
            </a:r>
            <a:r>
              <a:rPr lang="ru-RU" sz="2200" b="0" dirty="0">
                <a:solidFill>
                  <a:srgbClr val="504F53"/>
                </a:solidFill>
              </a:rPr>
              <a:t>за день разъездной </a:t>
            </a:r>
            <a:r>
              <a:rPr lang="ru-RU" sz="2200" b="0" dirty="0" smtClean="0">
                <a:solidFill>
                  <a:srgbClr val="504F53"/>
                </a:solidFill>
              </a:rPr>
              <a:t>работы (работы в полевых условиях или экспедиционного характера) - </a:t>
            </a:r>
            <a:r>
              <a:rPr lang="ru-RU" sz="2200" b="0" dirty="0" smtClean="0">
                <a:solidFill>
                  <a:srgbClr val="504F53"/>
                </a:solidFill>
              </a:rPr>
              <a:t>в </a:t>
            </a:r>
            <a:r>
              <a:rPr lang="ru-RU" sz="2200" b="0" dirty="0">
                <a:solidFill>
                  <a:srgbClr val="504F53"/>
                </a:solidFill>
              </a:rPr>
              <a:t>размере </a:t>
            </a:r>
            <a:r>
              <a:rPr lang="ru-RU" sz="2200" dirty="0">
                <a:solidFill>
                  <a:srgbClr val="504F53"/>
                </a:solidFill>
              </a:rPr>
              <a:t>не более 700 рублей </a:t>
            </a:r>
            <a:r>
              <a:rPr lang="ru-RU" sz="2200" b="0" dirty="0">
                <a:solidFill>
                  <a:srgbClr val="504F53"/>
                </a:solidFill>
              </a:rPr>
              <a:t>за каждый день выполнения указанной работы (нахождения в пути) на территории Российской Федерации и </a:t>
            </a:r>
            <a:r>
              <a:rPr lang="ru-RU" sz="2200" dirty="0">
                <a:solidFill>
                  <a:srgbClr val="504F53"/>
                </a:solidFill>
              </a:rPr>
              <a:t>не более 2500 рублей </a:t>
            </a:r>
            <a:r>
              <a:rPr lang="ru-RU" sz="2200" b="0" dirty="0">
                <a:solidFill>
                  <a:srgbClr val="504F53"/>
                </a:solidFill>
              </a:rPr>
              <a:t>за каждый день выполнения указанной работы (нахождения в пути) за пределами Российской </a:t>
            </a:r>
            <a:r>
              <a:rPr lang="ru-RU" sz="2200" b="0" dirty="0" smtClean="0">
                <a:solidFill>
                  <a:srgbClr val="504F53"/>
                </a:solidFill>
              </a:rPr>
              <a:t>Федерации </a:t>
            </a:r>
            <a:r>
              <a:rPr lang="ru-RU" sz="2000" dirty="0" smtClean="0">
                <a:solidFill>
                  <a:schemeClr val="tx2"/>
                </a:solidFill>
              </a:rPr>
              <a:t>(код дохода – «2017»)</a:t>
            </a:r>
          </a:p>
          <a:p>
            <a:pPr marL="0" indent="363538" algn="just"/>
            <a:r>
              <a:rPr lang="ru-RU" sz="2100" dirty="0" err="1" smtClean="0">
                <a:solidFill>
                  <a:schemeClr val="tx1"/>
                </a:solidFill>
              </a:rPr>
              <a:t>абз</a:t>
            </a:r>
            <a:r>
              <a:rPr lang="ru-RU" sz="2100" dirty="0">
                <a:solidFill>
                  <a:schemeClr val="tx1"/>
                </a:solidFill>
              </a:rPr>
              <a:t>. 12 п. 1 ст. 217 НК РФ, </a:t>
            </a:r>
            <a:r>
              <a:rPr lang="ru-RU" sz="2100" dirty="0" err="1">
                <a:solidFill>
                  <a:schemeClr val="tx1"/>
                </a:solidFill>
              </a:rPr>
              <a:t>абз</a:t>
            </a:r>
            <a:r>
              <a:rPr lang="ru-RU" sz="2100" dirty="0">
                <a:solidFill>
                  <a:schemeClr val="tx1"/>
                </a:solidFill>
              </a:rPr>
              <a:t>. 10 </a:t>
            </a:r>
            <a:r>
              <a:rPr lang="ru-RU" sz="2100" dirty="0" err="1">
                <a:solidFill>
                  <a:schemeClr val="tx1"/>
                </a:solidFill>
              </a:rPr>
              <a:t>пп</a:t>
            </a:r>
            <a:r>
              <a:rPr lang="ru-RU" sz="2100" dirty="0">
                <a:solidFill>
                  <a:schemeClr val="tx1"/>
                </a:solidFill>
              </a:rPr>
              <a:t>. 2 п. 1 ст. 422 НК </a:t>
            </a:r>
            <a:r>
              <a:rPr lang="ru-RU" sz="2100" dirty="0" smtClean="0">
                <a:solidFill>
                  <a:schemeClr val="tx1"/>
                </a:solidFill>
              </a:rPr>
              <a:t>РФ</a:t>
            </a:r>
            <a:r>
              <a:rPr lang="en-US" sz="2100" dirty="0" smtClean="0">
                <a:solidFill>
                  <a:schemeClr val="tx1"/>
                </a:solidFill>
              </a:rPr>
              <a:t>:</a:t>
            </a:r>
            <a:endParaRPr lang="ru-RU" sz="2100" dirty="0">
              <a:solidFill>
                <a:schemeClr val="tx1"/>
              </a:solidFill>
            </a:endParaRPr>
          </a:p>
          <a:p>
            <a:pPr marL="0" indent="360363" algn="just">
              <a:buFontTx/>
              <a:buChar char="-"/>
            </a:pPr>
            <a:r>
              <a:rPr lang="ru-RU" sz="2200" b="0" dirty="0" smtClean="0">
                <a:solidFill>
                  <a:srgbClr val="504F53"/>
                </a:solidFill>
              </a:rPr>
              <a:t>возмещение расходов </a:t>
            </a:r>
            <a:r>
              <a:rPr lang="ru-RU" sz="2200" b="0" dirty="0">
                <a:solidFill>
                  <a:srgbClr val="504F53"/>
                </a:solidFill>
              </a:rPr>
              <a:t>дистанционного работника, связанных с использованием им для выполнения трудовой функции принадлежащих ему или арендованных им оборудования, программно-технических средств, средств защиты информации и иных средств, в </a:t>
            </a:r>
            <a:r>
              <a:rPr lang="ru-RU" sz="2200" b="0" dirty="0" smtClean="0">
                <a:solidFill>
                  <a:srgbClr val="504F53"/>
                </a:solidFill>
              </a:rPr>
              <a:t>сумме </a:t>
            </a:r>
            <a:r>
              <a:rPr lang="ru-RU" sz="2200" dirty="0" smtClean="0">
                <a:solidFill>
                  <a:srgbClr val="504F53"/>
                </a:solidFill>
              </a:rPr>
              <a:t>не </a:t>
            </a:r>
            <a:r>
              <a:rPr lang="ru-RU" sz="2200" dirty="0">
                <a:solidFill>
                  <a:srgbClr val="504F53"/>
                </a:solidFill>
              </a:rPr>
              <a:t>более 35 рублей </a:t>
            </a:r>
            <a:r>
              <a:rPr lang="ru-RU" sz="2200" b="0" dirty="0">
                <a:solidFill>
                  <a:srgbClr val="504F53"/>
                </a:solidFill>
              </a:rPr>
              <a:t>за каждый день выполнения трудовой функции дистанционно, </a:t>
            </a:r>
            <a:r>
              <a:rPr lang="ru-RU" sz="2200" dirty="0">
                <a:solidFill>
                  <a:srgbClr val="504F53"/>
                </a:solidFill>
              </a:rPr>
              <a:t>либо в сумме фактически произведенных и документально подтвержденных расходов </a:t>
            </a:r>
            <a:r>
              <a:rPr lang="ru-RU" sz="2200" b="0" dirty="0">
                <a:solidFill>
                  <a:srgbClr val="504F53"/>
                </a:solidFill>
              </a:rPr>
              <a:t>дистанционного </a:t>
            </a:r>
            <a:r>
              <a:rPr lang="ru-RU" sz="2200" b="0" dirty="0" smtClean="0">
                <a:solidFill>
                  <a:srgbClr val="504F53"/>
                </a:solidFill>
              </a:rPr>
              <a:t>работника</a:t>
            </a:r>
            <a:r>
              <a:rPr lang="ru-RU" sz="2200" b="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(код дохода – «2018</a:t>
            </a:r>
            <a:r>
              <a:rPr lang="ru-RU" sz="2000" dirty="0" smtClean="0">
                <a:solidFill>
                  <a:schemeClr val="tx2"/>
                </a:solidFill>
              </a:rPr>
              <a:t>»)</a:t>
            </a:r>
          </a:p>
          <a:p>
            <a:pPr marL="0" indent="360363" algn="just"/>
            <a:r>
              <a:rPr lang="ru-RU" sz="2000" dirty="0" err="1">
                <a:solidFill>
                  <a:schemeClr val="tx1"/>
                </a:solidFill>
              </a:rPr>
              <a:t>а</a:t>
            </a:r>
            <a:r>
              <a:rPr lang="ru-RU" sz="2000" dirty="0" err="1" smtClean="0">
                <a:solidFill>
                  <a:schemeClr val="tx1"/>
                </a:solidFill>
              </a:rPr>
              <a:t>бз</a:t>
            </a:r>
            <a:r>
              <a:rPr lang="ru-RU" sz="2000" dirty="0" smtClean="0">
                <a:solidFill>
                  <a:schemeClr val="tx1"/>
                </a:solidFill>
              </a:rPr>
              <a:t>. 10 п. 3 </a:t>
            </a:r>
            <a:r>
              <a:rPr lang="ru-RU" sz="2000" dirty="0">
                <a:solidFill>
                  <a:schemeClr val="tx1"/>
                </a:solidFill>
              </a:rPr>
              <a:t>ст. 224 НК </a:t>
            </a:r>
            <a:r>
              <a:rPr lang="ru-RU" sz="2000" dirty="0" smtClean="0">
                <a:solidFill>
                  <a:schemeClr val="tx1"/>
                </a:solidFill>
              </a:rPr>
              <a:t>РФ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endParaRPr lang="ru-RU" sz="2000" dirty="0">
              <a:solidFill>
                <a:schemeClr val="tx1"/>
              </a:solidFill>
            </a:endParaRPr>
          </a:p>
          <a:p>
            <a:pPr marL="0" algn="just"/>
            <a:r>
              <a:rPr lang="ru-RU" sz="2000" dirty="0" smtClean="0">
                <a:solidFill>
                  <a:schemeClr val="tx1"/>
                </a:solidFill>
              </a:rPr>
              <a:t>- </a:t>
            </a:r>
            <a:r>
              <a:rPr lang="ru-RU" sz="2200" b="0" dirty="0" smtClean="0">
                <a:solidFill>
                  <a:srgbClr val="504F53"/>
                </a:solidFill>
              </a:rPr>
              <a:t>выплаты </a:t>
            </a:r>
            <a:r>
              <a:rPr lang="ru-RU" sz="2200" b="0" dirty="0">
                <a:solidFill>
                  <a:srgbClr val="504F53"/>
                </a:solidFill>
              </a:rPr>
              <a:t>работникам-нерезидентам на </a:t>
            </a:r>
            <a:r>
              <a:rPr lang="ru-RU" sz="2200" b="0" dirty="0" err="1">
                <a:solidFill>
                  <a:srgbClr val="504F53"/>
                </a:solidFill>
              </a:rPr>
              <a:t>удаленке</a:t>
            </a:r>
            <a:r>
              <a:rPr lang="ru-RU" sz="2200" b="0" dirty="0">
                <a:solidFill>
                  <a:srgbClr val="504F53"/>
                </a:solidFill>
              </a:rPr>
              <a:t> облагаются НДФЛ по </a:t>
            </a:r>
            <a:r>
              <a:rPr lang="ru-RU" sz="2200" b="0" dirty="0" smtClean="0">
                <a:solidFill>
                  <a:srgbClr val="504F53"/>
                </a:solidFill>
              </a:rPr>
              <a:t>ставке </a:t>
            </a:r>
            <a:r>
              <a:rPr lang="ru-RU" sz="2200" b="0" dirty="0">
                <a:solidFill>
                  <a:srgbClr val="504F53"/>
                </a:solidFill>
              </a:rPr>
              <a:t>13% </a:t>
            </a:r>
            <a:r>
              <a:rPr lang="ru-RU" sz="2200" b="0" dirty="0" smtClean="0">
                <a:solidFill>
                  <a:srgbClr val="504F53"/>
                </a:solidFill>
              </a:rPr>
              <a:t>(15%), </a:t>
            </a:r>
            <a:r>
              <a:rPr lang="ru-RU" sz="2200" b="0" dirty="0">
                <a:solidFill>
                  <a:srgbClr val="504F53"/>
                </a:solidFill>
              </a:rPr>
              <a:t>исключение составляют работники, которые осуществляют трудовую деятельность в зарубежных обособленных подразделениях (</a:t>
            </a:r>
            <a:r>
              <a:rPr lang="ru-RU" sz="2200" b="0" dirty="0" err="1">
                <a:solidFill>
                  <a:srgbClr val="504F53"/>
                </a:solidFill>
              </a:rPr>
              <a:t>пп</a:t>
            </a:r>
            <a:r>
              <a:rPr lang="ru-RU" sz="2200" b="0" dirty="0">
                <a:solidFill>
                  <a:srgbClr val="504F53"/>
                </a:solidFill>
              </a:rPr>
              <a:t>. 6.2 п. 1 ст. 208 НК РФ)</a:t>
            </a:r>
            <a:endParaRPr lang="ru-RU" sz="2200" b="0" dirty="0">
              <a:solidFill>
                <a:srgbClr val="504F53"/>
              </a:solidFill>
            </a:endParaRPr>
          </a:p>
          <a:p>
            <a:endParaRPr lang="ru-RU" sz="2000" b="0" i="1" dirty="0"/>
          </a:p>
          <a:p>
            <a:endParaRPr lang="ru-RU" sz="2000" b="0" dirty="0"/>
          </a:p>
          <a:p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396255"/>
            <a:ext cx="8580438" cy="648073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Суммы, не подлежащие обложению НДФЛ и страховыми взносами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760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10196" y="1188343"/>
            <a:ext cx="9000999" cy="5907782"/>
          </a:xfrm>
          <a:ln>
            <a:noFill/>
          </a:ln>
        </p:spPr>
        <p:txBody>
          <a:bodyPr>
            <a:noAutofit/>
          </a:bodyPr>
          <a:lstStyle/>
          <a:p>
            <a:pPr marL="0" indent="360363" algn="just"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</a:rPr>
              <a:t>Федеральным законом </a:t>
            </a:r>
            <a:r>
              <a:rPr lang="ru-RU" sz="2400" dirty="0">
                <a:solidFill>
                  <a:schemeClr val="tx1"/>
                </a:solidFill>
              </a:rPr>
              <a:t>от </a:t>
            </a:r>
            <a:r>
              <a:rPr lang="ru-RU" sz="2400" dirty="0" smtClean="0">
                <a:solidFill>
                  <a:schemeClr val="tx1"/>
                </a:solidFill>
              </a:rPr>
              <a:t>29.05.2023 </a:t>
            </a:r>
            <a:r>
              <a:rPr lang="ru-RU" sz="2400" dirty="0">
                <a:solidFill>
                  <a:schemeClr val="tx1"/>
                </a:solidFill>
              </a:rPr>
              <a:t>№ </a:t>
            </a:r>
            <a:r>
              <a:rPr lang="ru-RU" sz="2400" dirty="0" smtClean="0">
                <a:solidFill>
                  <a:schemeClr val="tx1"/>
                </a:solidFill>
              </a:rPr>
              <a:t>200-ФЗ внесены изменения в п.11 ст. 217, </a:t>
            </a:r>
            <a:r>
              <a:rPr lang="ru-RU" sz="2400" dirty="0" err="1" smtClean="0">
                <a:solidFill>
                  <a:schemeClr val="tx1"/>
                </a:solidFill>
              </a:rPr>
              <a:t>абз</a:t>
            </a:r>
            <a:r>
              <a:rPr lang="ru-RU" sz="2400" dirty="0" smtClean="0">
                <a:solidFill>
                  <a:schemeClr val="tx1"/>
                </a:solidFill>
              </a:rPr>
              <a:t>. 9 п. 28 ст. 217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0" lvl="0" indent="363538" algn="just"/>
            <a:r>
              <a:rPr lang="ru-RU" sz="2400" dirty="0" smtClean="0">
                <a:solidFill>
                  <a:schemeClr val="tx2"/>
                </a:solidFill>
              </a:rPr>
              <a:t>- не подлежит обложению НДФЛ материальная </a:t>
            </a:r>
            <a:r>
              <a:rPr lang="ru-RU" sz="2400" dirty="0">
                <a:solidFill>
                  <a:schemeClr val="tx2"/>
                </a:solidFill>
              </a:rPr>
              <a:t>поддержка, оказываемая нуждающимся обучающимся в соответствии со </a:t>
            </a:r>
            <a:r>
              <a:rPr lang="ru-RU" sz="2400" dirty="0" smtClean="0">
                <a:solidFill>
                  <a:schemeClr val="tx2"/>
                </a:solidFill>
              </a:rPr>
              <a:t>ст.36 </a:t>
            </a:r>
            <a:r>
              <a:rPr lang="ru-RU" sz="2400" dirty="0">
                <a:solidFill>
                  <a:schemeClr val="tx2"/>
                </a:solidFill>
              </a:rPr>
              <a:t>Федерального закона от 29.12.2012 № 273-ФЗ «Об образовании в Российской Федерации</a:t>
            </a:r>
            <a:r>
              <a:rPr lang="ru-RU" sz="2400" dirty="0" smtClean="0">
                <a:solidFill>
                  <a:schemeClr val="tx2"/>
                </a:solidFill>
              </a:rPr>
              <a:t>» (без ограничения по сумме)</a:t>
            </a:r>
            <a:r>
              <a:rPr lang="ru-RU" sz="2400" dirty="0">
                <a:solidFill>
                  <a:schemeClr val="tx2"/>
                </a:solidFill>
              </a:rPr>
              <a:t>.</a:t>
            </a:r>
            <a:endParaRPr lang="ru-RU" sz="2400" dirty="0" smtClean="0">
              <a:solidFill>
                <a:schemeClr val="tx2"/>
              </a:solidFill>
            </a:endParaRPr>
          </a:p>
          <a:p>
            <a:pPr marL="0" lvl="0" indent="363538"/>
            <a:r>
              <a:rPr lang="ru-RU" sz="2400" dirty="0" smtClean="0">
                <a:solidFill>
                  <a:schemeClr val="tx1"/>
                </a:solidFill>
              </a:rPr>
              <a:t>С </a:t>
            </a:r>
            <a:r>
              <a:rPr lang="ru-RU" sz="2400" dirty="0">
                <a:solidFill>
                  <a:schemeClr val="tx1"/>
                </a:solidFill>
              </a:rPr>
              <a:t>01.01.2024 материальная выгода от экономии на процентах </a:t>
            </a:r>
            <a:r>
              <a:rPr lang="ru-RU" sz="2400" dirty="0" smtClean="0">
                <a:solidFill>
                  <a:schemeClr val="tx1"/>
                </a:solidFill>
              </a:rPr>
              <a:t>облагается </a:t>
            </a:r>
            <a:r>
              <a:rPr lang="ru-RU" sz="2400" dirty="0">
                <a:solidFill>
                  <a:schemeClr val="tx1"/>
                </a:solidFill>
              </a:rPr>
              <a:t>НДФЛ.</a:t>
            </a:r>
          </a:p>
          <a:p>
            <a:pPr marL="0" indent="363538" algn="just"/>
            <a:r>
              <a:rPr lang="ru-RU" sz="2400" i="1" dirty="0">
                <a:solidFill>
                  <a:schemeClr val="tx2"/>
                </a:solidFill>
              </a:rPr>
              <a:t>Федеральным законом от 26.03.2022 № 67-ФЗ </a:t>
            </a:r>
            <a:r>
              <a:rPr lang="ru-RU" sz="2400" i="1" dirty="0" smtClean="0">
                <a:solidFill>
                  <a:schemeClr val="tx2"/>
                </a:solidFill>
              </a:rPr>
              <a:t>ст</a:t>
            </a:r>
            <a:r>
              <a:rPr lang="ru-RU" sz="2400" i="1" dirty="0">
                <a:solidFill>
                  <a:schemeClr val="tx2"/>
                </a:solidFill>
              </a:rPr>
              <a:t>. </a:t>
            </a:r>
            <a:r>
              <a:rPr lang="ru-RU" sz="2400" i="1" dirty="0" smtClean="0">
                <a:solidFill>
                  <a:schemeClr val="tx2"/>
                </a:solidFill>
              </a:rPr>
              <a:t>217 НК РФ </a:t>
            </a:r>
            <a:r>
              <a:rPr lang="ru-RU" sz="2400" i="1" dirty="0">
                <a:solidFill>
                  <a:schemeClr val="tx2"/>
                </a:solidFill>
              </a:rPr>
              <a:t>была дополнена п. 90, согласно которому доходы в виде материальной выгоды, получен</a:t>
            </a:r>
            <a:r>
              <a:rPr lang="ru-RU" sz="2400" dirty="0">
                <a:solidFill>
                  <a:schemeClr val="tx2"/>
                </a:solidFill>
              </a:rPr>
              <a:t>ные в 2021 - 2023 </a:t>
            </a:r>
            <a:r>
              <a:rPr lang="ru-RU" sz="2400" dirty="0" smtClean="0">
                <a:solidFill>
                  <a:schemeClr val="tx2"/>
                </a:solidFill>
              </a:rPr>
              <a:t>годах, </a:t>
            </a:r>
            <a:r>
              <a:rPr lang="ru-RU" sz="2400" dirty="0">
                <a:solidFill>
                  <a:schemeClr val="tx2"/>
                </a:solidFill>
              </a:rPr>
              <a:t>не подлежали обложению НДФЛ.</a:t>
            </a:r>
          </a:p>
          <a:p>
            <a:pPr marL="0" indent="360363" algn="just">
              <a:spcBef>
                <a:spcPts val="0"/>
              </a:spcBef>
            </a:pPr>
            <a:r>
              <a:rPr lang="ru-RU" sz="2400" dirty="0">
                <a:solidFill>
                  <a:schemeClr val="tx2"/>
                </a:solidFill>
              </a:rPr>
              <a:t>Ставка НДФЛ с материальной выгоды – 35% (</a:t>
            </a:r>
            <a:r>
              <a:rPr lang="ru-RU" sz="2400" dirty="0" smtClean="0">
                <a:solidFill>
                  <a:schemeClr val="tx2"/>
                </a:solidFill>
              </a:rPr>
              <a:t>п.2 </a:t>
            </a:r>
            <a:r>
              <a:rPr lang="ru-RU" sz="2400" dirty="0">
                <a:solidFill>
                  <a:schemeClr val="tx2"/>
                </a:solidFill>
              </a:rPr>
              <a:t>ст. 224 НК РФ), 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>
                <a:solidFill>
                  <a:schemeClr val="tx2"/>
                </a:solidFill>
              </a:rPr>
              <a:t>для нерезидентов – 30% (</a:t>
            </a:r>
            <a:r>
              <a:rPr lang="ru-RU" sz="2400" dirty="0" smtClean="0">
                <a:solidFill>
                  <a:schemeClr val="tx2"/>
                </a:solidFill>
              </a:rPr>
              <a:t>п.3 </a:t>
            </a:r>
            <a:r>
              <a:rPr lang="ru-RU" sz="2400" dirty="0">
                <a:solidFill>
                  <a:schemeClr val="tx2"/>
                </a:solidFill>
              </a:rPr>
              <a:t>ст. 224 НК РФ).</a:t>
            </a:r>
          </a:p>
          <a:p>
            <a:pPr marL="0" algn="just">
              <a:spcBef>
                <a:spcPts val="0"/>
              </a:spcBef>
            </a:pPr>
            <a:endParaRPr lang="ru-RU" sz="24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396256"/>
            <a:ext cx="8849170" cy="648071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Изменения в главу 23 НК РФ «НДФЛ» (с 01.01.2024)</a:t>
            </a:r>
            <a:endParaRPr lang="ru-RU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9647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38188" y="1044327"/>
            <a:ext cx="9000999" cy="6051799"/>
          </a:xfrm>
        </p:spPr>
        <p:txBody>
          <a:bodyPr>
            <a:normAutofit fontScale="92500" lnSpcReduction="20000"/>
          </a:bodyPr>
          <a:lstStyle/>
          <a:p>
            <a:pPr marL="0" indent="363538" algn="just">
              <a:lnSpc>
                <a:spcPct val="110000"/>
              </a:lnSpc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Федеральный закон от 19.12.2023 </a:t>
            </a:r>
            <a:r>
              <a:rPr lang="ru-RU" sz="2200" dirty="0">
                <a:solidFill>
                  <a:schemeClr val="tx1"/>
                </a:solidFill>
              </a:rPr>
              <a:t>№ </a:t>
            </a:r>
            <a:r>
              <a:rPr lang="ru-RU" sz="2200" dirty="0" smtClean="0">
                <a:solidFill>
                  <a:schemeClr val="tx1"/>
                </a:solidFill>
              </a:rPr>
              <a:t>611-ФЗ </a:t>
            </a:r>
          </a:p>
          <a:p>
            <a:pPr marL="0" indent="363538" algn="just">
              <a:lnSpc>
                <a:spcPct val="110000"/>
              </a:lnSpc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1) не подлежат обложению НДФЛ</a:t>
            </a:r>
            <a:r>
              <a:rPr lang="en-US" sz="2200" dirty="0" smtClean="0">
                <a:solidFill>
                  <a:schemeClr val="tx1"/>
                </a:solidFill>
              </a:rPr>
              <a:t>:</a:t>
            </a:r>
            <a:endParaRPr lang="ru-RU" sz="2200" dirty="0" smtClean="0">
              <a:solidFill>
                <a:schemeClr val="tx1"/>
              </a:solidFill>
            </a:endParaRPr>
          </a:p>
          <a:p>
            <a:pPr marL="0" indent="363538" algn="just">
              <a:lnSpc>
                <a:spcPct val="110000"/>
              </a:lnSpc>
              <a:spcBef>
                <a:spcPts val="0"/>
              </a:spcBef>
            </a:pPr>
            <a:r>
              <a:rPr lang="ru-RU" sz="2200" dirty="0" smtClean="0">
                <a:solidFill>
                  <a:schemeClr val="tx2"/>
                </a:solidFill>
              </a:rPr>
              <a:t>- призы </a:t>
            </a:r>
            <a:r>
              <a:rPr lang="ru-RU" sz="2200" dirty="0">
                <a:solidFill>
                  <a:schemeClr val="tx2"/>
                </a:solidFill>
              </a:rPr>
              <a:t>в денежной и (или) натуральной формах, полученные спортсменами, в том числе спортсменами-инвалидами, за призовые места на Международном </a:t>
            </a:r>
            <a:r>
              <a:rPr lang="ru-RU" sz="2200" dirty="0" err="1">
                <a:solidFill>
                  <a:schemeClr val="tx2"/>
                </a:solidFill>
              </a:rPr>
              <a:t>мультиспортивном</a:t>
            </a:r>
            <a:r>
              <a:rPr lang="ru-RU" sz="2200" dirty="0">
                <a:solidFill>
                  <a:schemeClr val="tx2"/>
                </a:solidFill>
              </a:rPr>
              <a:t> турнире «Игры будущего» в 2024 году в городе Казани от организаторов указанного спортивного соревнования и (или) на основании решений органов государственной власти и органов местного самоуправления за счет средств соответствующих </a:t>
            </a:r>
            <a:r>
              <a:rPr lang="ru-RU" sz="2200" dirty="0" smtClean="0">
                <a:solidFill>
                  <a:schemeClr val="tx2"/>
                </a:solidFill>
              </a:rPr>
              <a:t>бюджетов (п. 20 ст. 217 НК РФ)</a:t>
            </a:r>
            <a:r>
              <a:rPr lang="en-US" sz="2200" dirty="0" smtClean="0">
                <a:solidFill>
                  <a:schemeClr val="tx2"/>
                </a:solidFill>
              </a:rPr>
              <a:t>;</a:t>
            </a:r>
          </a:p>
          <a:p>
            <a:pPr marL="0" indent="363538" algn="just">
              <a:lnSpc>
                <a:spcPct val="110000"/>
              </a:lnSpc>
              <a:spcBef>
                <a:spcPts val="0"/>
              </a:spcBef>
            </a:pPr>
            <a:r>
              <a:rPr lang="ru-RU" sz="2200" dirty="0" smtClean="0">
                <a:solidFill>
                  <a:schemeClr val="tx2"/>
                </a:solidFill>
              </a:rPr>
              <a:t>- доходы </a:t>
            </a:r>
            <a:r>
              <a:rPr lang="ru-RU" sz="2200" dirty="0">
                <a:solidFill>
                  <a:schemeClr val="tx2"/>
                </a:solidFill>
              </a:rPr>
              <a:t>в натуральной форме в виде оплаты стоимости питания, проезда, проживания, спортивного снаряжения, оборудования, спортивной и парадной формы, форменной одежды, полученные спортсменами, тренерами, спортивными судьями в связи с организацией и проведением Международного </a:t>
            </a:r>
            <a:r>
              <a:rPr lang="ru-RU" sz="2200" dirty="0" err="1">
                <a:solidFill>
                  <a:schemeClr val="tx2"/>
                </a:solidFill>
              </a:rPr>
              <a:t>мультиспортивного</a:t>
            </a:r>
            <a:r>
              <a:rPr lang="ru-RU" sz="2200" dirty="0">
                <a:solidFill>
                  <a:schemeClr val="tx2"/>
                </a:solidFill>
              </a:rPr>
              <a:t> турнира «Игры будущего» в 2024 году в городе </a:t>
            </a:r>
            <a:r>
              <a:rPr lang="ru-RU" sz="2200" dirty="0" smtClean="0">
                <a:solidFill>
                  <a:schemeClr val="tx2"/>
                </a:solidFill>
              </a:rPr>
              <a:t>Казани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rgbClr val="504F53"/>
                </a:solidFill>
              </a:rPr>
              <a:t>(</a:t>
            </a:r>
            <a:r>
              <a:rPr lang="ru-RU" sz="2200" dirty="0" smtClean="0">
                <a:solidFill>
                  <a:srgbClr val="504F53"/>
                </a:solidFill>
              </a:rPr>
              <a:t>п. 74.1 ст. 217 НК РФ)</a:t>
            </a:r>
            <a:r>
              <a:rPr lang="ru-RU" sz="2200" dirty="0" smtClean="0"/>
              <a:t>.</a:t>
            </a:r>
          </a:p>
          <a:p>
            <a:pPr marL="0" indent="363538">
              <a:lnSpc>
                <a:spcPct val="110000"/>
              </a:lnSpc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2) </a:t>
            </a:r>
            <a:r>
              <a:rPr lang="ru-RU" sz="2200" dirty="0" err="1" smtClean="0">
                <a:solidFill>
                  <a:schemeClr val="tx1"/>
                </a:solidFill>
              </a:rPr>
              <a:t>абз</a:t>
            </a:r>
            <a:r>
              <a:rPr lang="ru-RU" sz="2200" dirty="0">
                <a:solidFill>
                  <a:schemeClr val="tx1"/>
                </a:solidFill>
              </a:rPr>
              <a:t>. </a:t>
            </a:r>
            <a:r>
              <a:rPr lang="ru-RU" sz="2200" dirty="0" smtClean="0">
                <a:solidFill>
                  <a:schemeClr val="tx1"/>
                </a:solidFill>
              </a:rPr>
              <a:t>2 </a:t>
            </a:r>
            <a:r>
              <a:rPr lang="ru-RU" sz="2200" dirty="0">
                <a:solidFill>
                  <a:schemeClr val="tx1"/>
                </a:solidFill>
              </a:rPr>
              <a:t>п. </a:t>
            </a:r>
            <a:r>
              <a:rPr lang="ru-RU" sz="2200" dirty="0" smtClean="0">
                <a:solidFill>
                  <a:schemeClr val="tx1"/>
                </a:solidFill>
              </a:rPr>
              <a:t>2 </a:t>
            </a:r>
            <a:r>
              <a:rPr lang="ru-RU" sz="2200" dirty="0">
                <a:solidFill>
                  <a:schemeClr val="tx1"/>
                </a:solidFill>
              </a:rPr>
              <a:t>ст. </a:t>
            </a:r>
            <a:r>
              <a:rPr lang="ru-RU" sz="2200" dirty="0" smtClean="0">
                <a:solidFill>
                  <a:schemeClr val="tx1"/>
                </a:solidFill>
              </a:rPr>
              <a:t>230 </a:t>
            </a:r>
            <a:r>
              <a:rPr lang="ru-RU" sz="2200" dirty="0">
                <a:solidFill>
                  <a:schemeClr val="tx1"/>
                </a:solidFill>
              </a:rPr>
              <a:t>НК </a:t>
            </a:r>
            <a:r>
              <a:rPr lang="ru-RU" sz="2200" dirty="0" smtClean="0">
                <a:solidFill>
                  <a:schemeClr val="tx1"/>
                </a:solidFill>
              </a:rPr>
              <a:t>РФ изложен в новой редакции</a:t>
            </a:r>
            <a:r>
              <a:rPr lang="en-US" sz="2200" dirty="0" smtClean="0">
                <a:solidFill>
                  <a:schemeClr val="tx1"/>
                </a:solidFill>
              </a:rPr>
              <a:t>:</a:t>
            </a:r>
            <a:endParaRPr lang="ru-RU" sz="2200" b="0" i="1" dirty="0"/>
          </a:p>
          <a:p>
            <a:pPr marL="0" indent="363538" algn="just">
              <a:lnSpc>
                <a:spcPct val="110000"/>
              </a:lnSpc>
              <a:spcBef>
                <a:spcPts val="0"/>
              </a:spcBef>
            </a:pPr>
            <a:r>
              <a:rPr lang="ru-RU" sz="2200" dirty="0" smtClean="0">
                <a:solidFill>
                  <a:schemeClr val="tx2"/>
                </a:solidFill>
              </a:rPr>
              <a:t>«расчет </a:t>
            </a:r>
            <a:r>
              <a:rPr lang="ru-RU" sz="2200" dirty="0">
                <a:solidFill>
                  <a:schemeClr val="tx2"/>
                </a:solidFill>
              </a:rPr>
              <a:t>сумм налога на доходы физических лиц, исчисленных и удержанных налоговым агентом, за первый квартал, полугодие, девять месяцев - не позднее 25-го числа месяца, следующего за соответствующим периодом, за год - не позднее 25 февраля года, следующего за истекшим налоговым периодом</a:t>
            </a:r>
            <a:r>
              <a:rPr lang="ru-RU" sz="2200" dirty="0" smtClean="0">
                <a:solidFill>
                  <a:schemeClr val="tx2"/>
                </a:solidFill>
              </a:rPr>
              <a:t>;»</a:t>
            </a:r>
            <a:endParaRPr lang="ru-RU" sz="2200" dirty="0">
              <a:solidFill>
                <a:schemeClr val="tx2"/>
              </a:solidFill>
            </a:endParaRPr>
          </a:p>
          <a:p>
            <a:endParaRPr lang="ru-RU" sz="2000" b="0" dirty="0"/>
          </a:p>
          <a:p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396256"/>
            <a:ext cx="8580438" cy="504056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Изменения в главу 23 НК РФ «НДФЛ» (с 01.01.2024)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283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4135</TotalTime>
  <Words>2045</Words>
  <Application>Microsoft Office PowerPoint</Application>
  <PresentationFormat>Произвольный</PresentationFormat>
  <Paragraphs>489</Paragraphs>
  <Slides>20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Present_FNS2012_A4</vt:lpstr>
      <vt:lpstr>Актуальные вопросы исчисления и уплаты НДФЛ и страховых взносов</vt:lpstr>
      <vt:lpstr>Изменения в главу 23 НК РФ «НДФЛ» (с 01.01.2023)</vt:lpstr>
      <vt:lpstr>Изменения в главу 23 НК РФ «НДФЛ» (с 01.01.2024)</vt:lpstr>
      <vt:lpstr>Изменения по НДФЛ с 01.01.2024</vt:lpstr>
      <vt:lpstr>РЕКВИЗИТЫ УВЕДОМЛЕНИЯ (раздел «Данные»)</vt:lpstr>
      <vt:lpstr>Таблица на 2024 г. – уведомления по НДФЛ</vt:lpstr>
      <vt:lpstr>Суммы, не подлежащие обложению НДФЛ и страховыми взносами</vt:lpstr>
      <vt:lpstr>Изменения в главу 23 НК РФ «НДФЛ» (с 01.01.2024)</vt:lpstr>
      <vt:lpstr>Изменения в главу 23 НК РФ «НДФЛ» (с 01.01.2024)</vt:lpstr>
      <vt:lpstr>Форма расчета 6-НДФЛ  (приказы ФНС России от 19.09.2023 № ЕД-7-11/649@, от 09.01.2024 № ЕД-7-11/1@)</vt:lpstr>
      <vt:lpstr>Возврат излишне удержанного НДФЛ</vt:lpstr>
      <vt:lpstr>Раздел 2 расчета 6-НДФЛ </vt:lpstr>
      <vt:lpstr>Титульный лист 6-НДФЛ</vt:lpstr>
      <vt:lpstr> Страховые взносы </vt:lpstr>
      <vt:lpstr>Таблица на 2024 г. – уведомления по страховым взносам</vt:lpstr>
      <vt:lpstr>Досрочное перечисление денежных средств с ЕНС в уплату НДФЛ и СВ</vt:lpstr>
      <vt:lpstr>Расчет по страховым взносам</vt:lpstr>
      <vt:lpstr>Подраздел 4 раздела 1 расчета по страховым взносам</vt:lpstr>
      <vt:lpstr>Изменения в 1 разделе расчета по страховым взносам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Бугаева Полина Владимировна</dc:creator>
  <cp:lastModifiedBy>Бурякова Елена Николаевна</cp:lastModifiedBy>
  <cp:revision>412</cp:revision>
  <dcterms:created xsi:type="dcterms:W3CDTF">2023-02-06T05:56:57Z</dcterms:created>
  <dcterms:modified xsi:type="dcterms:W3CDTF">2024-03-14T01:47:42Z</dcterms:modified>
</cp:coreProperties>
</file>