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notesMasterIdLst>
    <p:notesMasterId r:id="rId11"/>
  </p:notesMasterIdLst>
  <p:sldIdLst>
    <p:sldId id="257" r:id="rId3"/>
    <p:sldId id="274" r:id="rId4"/>
    <p:sldId id="258" r:id="rId5"/>
    <p:sldId id="278" r:id="rId6"/>
    <p:sldId id="280" r:id="rId7"/>
    <p:sldId id="275" r:id="rId8"/>
    <p:sldId id="279" r:id="rId9"/>
    <p:sldId id="273" r:id="rId10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97B2442-EB5F-4D6C-B2FF-00337710FE0D}">
          <p14:sldIdLst>
            <p14:sldId id="257"/>
            <p14:sldId id="274"/>
            <p14:sldId id="258"/>
            <p14:sldId id="278"/>
            <p14:sldId id="280"/>
            <p14:sldId id="275"/>
            <p14:sldId id="279"/>
            <p14:sldId id="273"/>
          </p14:sldIdLst>
        </p14:section>
        <p14:section name="Раздел без заголовка" id="{EDDF16D2-B857-433D-A6FA-2A35993307A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8055" autoAdjust="0"/>
  </p:normalViewPr>
  <p:slideViewPr>
    <p:cSldViewPr>
      <p:cViewPr>
        <p:scale>
          <a:sx n="100" d="100"/>
          <a:sy n="100" d="100"/>
        </p:scale>
        <p:origin x="-1944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35C65A-0F7A-4577-93ED-990AF954D0EA}" type="doc">
      <dgm:prSet loTypeId="urn:microsoft.com/office/officeart/2005/8/layout/target3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EF6C1B-A31F-4443-8387-225D1FF7096F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Отрицательное</a:t>
          </a:r>
          <a:endParaRPr lang="ru-RU" sz="3100" dirty="0">
            <a:latin typeface="Times New Roman" pitchFamily="18" charset="0"/>
            <a:cs typeface="Times New Roman" pitchFamily="18" charset="0"/>
          </a:endParaRPr>
        </a:p>
      </dgm:t>
    </dgm:pt>
    <dgm:pt modelId="{7CD76ED4-14F0-4CF2-B277-276E2C77463F}" type="parTrans" cxnId="{42D497DD-04DF-42C5-9609-7F532A9F89C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593E3C5-D6B3-48A2-9F48-E8EBAB801C65}" type="sibTrans" cxnId="{42D497DD-04DF-42C5-9609-7F532A9F89C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47CEE75-75CD-47F2-8C68-9ABF6BA4C4F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Сальдо формируется, если общая сумма денежных средств, перечисленных и (или) признаваемых в качестве единого налогового платежа, меньше денежного выражения совокупной обязанности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FF927FC5-2E91-476D-B438-AAB175BBD2E6}" type="parTrans" cxnId="{2F1E43D5-A9DA-47C6-B829-F6CFD005174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F3909E4-1B83-45FF-B0E4-107A6A5B27A8}" type="sibTrans" cxnId="{2F1E43D5-A9DA-47C6-B829-F6CFD005174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4334EE5-70D6-4855-86D6-368293262ABD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Нулевое</a:t>
          </a:r>
          <a:endParaRPr lang="ru-RU" sz="3800" dirty="0">
            <a:latin typeface="Times New Roman" pitchFamily="18" charset="0"/>
            <a:cs typeface="Times New Roman" pitchFamily="18" charset="0"/>
          </a:endParaRPr>
        </a:p>
      </dgm:t>
    </dgm:pt>
    <dgm:pt modelId="{2ED359F9-EA1E-4AA9-99CD-E6D05DB891B1}" type="parTrans" cxnId="{21F02D92-E3DC-4270-BCE5-F83ED49D37B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DEFB226-D95B-44D5-A556-BDA7C702974B}" type="sibTrans" cxnId="{21F02D92-E3DC-4270-BCE5-F83ED49D37B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FE607F-D71E-414C-A68B-79C049F29D42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Сальдо формируется, если общая сумма денежных средств, перечисленных и (или) признаваемых в качестве единого налогового платежа, равна денежному выражению совокупной обязанности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886653B-D6E1-4AD2-9991-5FA80F144E4E}" type="parTrans" cxnId="{CB883885-9EB6-47DC-8D03-114BEDD8998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BFEC063-F2DD-488B-9D58-CCAF5A5E21A6}" type="sibTrans" cxnId="{CB883885-9EB6-47DC-8D03-114BEDD8998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6774176-05EB-4254-9047-A87155536B5D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Положительное</a:t>
          </a:r>
          <a:endParaRPr lang="ru-RU" sz="3800" dirty="0">
            <a:latin typeface="Times New Roman" pitchFamily="18" charset="0"/>
            <a:cs typeface="Times New Roman" pitchFamily="18" charset="0"/>
          </a:endParaRPr>
        </a:p>
      </dgm:t>
    </dgm:pt>
    <dgm:pt modelId="{7AC03459-BB9B-4CBC-A524-24B89931154D}" type="parTrans" cxnId="{C7E2AD8B-326A-43BB-B4C5-D640B21446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BE74EEE-7C13-4FD9-B9E7-BDB09C39B093}" type="sibTrans" cxnId="{C7E2AD8B-326A-43BB-B4C5-D640B214468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D1427C7-2837-4EA7-860F-55A5BD25DCF2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Сальдо формируется, если поступившая на ЕНС сумма больше совокупной налоговой обязанности.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F3B4386-21A5-46DC-B104-743CF68AAD23}" type="parTrans" cxnId="{831CEB1C-D7EC-4FDB-BBC6-38D6E5680BA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3968246-20B4-4D32-B5D1-728EBA3D6F69}" type="sibTrans" cxnId="{831CEB1C-D7EC-4FDB-BBC6-38D6E5680BA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847EDCF-BB48-4D8B-BE7F-18546EFBB6C3}" type="pres">
      <dgm:prSet presAssocID="{3735C65A-0F7A-4577-93ED-990AF954D0E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9F8C6C-5160-49A8-ABCF-743E0C7F2462}" type="pres">
      <dgm:prSet presAssocID="{C2EF6C1B-A31F-4443-8387-225D1FF7096F}" presName="circle1" presStyleLbl="node1" presStyleIdx="0" presStyleCnt="3" custScaleX="63404"/>
      <dgm:spPr/>
      <dgm:t>
        <a:bodyPr/>
        <a:lstStyle/>
        <a:p>
          <a:endParaRPr lang="ru-RU"/>
        </a:p>
      </dgm:t>
    </dgm:pt>
    <dgm:pt modelId="{945195C4-048A-492E-A66B-97D74A1BE12D}" type="pres">
      <dgm:prSet presAssocID="{C2EF6C1B-A31F-4443-8387-225D1FF7096F}" presName="space" presStyleCnt="0"/>
      <dgm:spPr/>
      <dgm:t>
        <a:bodyPr/>
        <a:lstStyle/>
        <a:p>
          <a:endParaRPr lang="ru-RU"/>
        </a:p>
      </dgm:t>
    </dgm:pt>
    <dgm:pt modelId="{1B7A6249-D871-44AD-8990-1EEF87D8F43D}" type="pres">
      <dgm:prSet presAssocID="{C2EF6C1B-A31F-4443-8387-225D1FF7096F}" presName="rect1" presStyleLbl="alignAcc1" presStyleIdx="0" presStyleCnt="3" custScaleX="126672" custLinFactNeighborX="-8767" custLinFactNeighborY="-9149"/>
      <dgm:spPr/>
      <dgm:t>
        <a:bodyPr/>
        <a:lstStyle/>
        <a:p>
          <a:endParaRPr lang="ru-RU"/>
        </a:p>
      </dgm:t>
    </dgm:pt>
    <dgm:pt modelId="{B3531649-A3FD-484C-AE93-F22D9421FD26}" type="pres">
      <dgm:prSet presAssocID="{14334EE5-70D6-4855-86D6-368293262ABD}" presName="vertSpace2" presStyleLbl="node1" presStyleIdx="0" presStyleCnt="3"/>
      <dgm:spPr/>
      <dgm:t>
        <a:bodyPr/>
        <a:lstStyle/>
        <a:p>
          <a:endParaRPr lang="ru-RU"/>
        </a:p>
      </dgm:t>
    </dgm:pt>
    <dgm:pt modelId="{B207B6DD-F206-4B39-8AD4-DCC3A276A1E4}" type="pres">
      <dgm:prSet presAssocID="{14334EE5-70D6-4855-86D6-368293262ABD}" presName="circle2" presStyleLbl="node1" presStyleIdx="1" presStyleCnt="3" custScaleX="70343" custLinFactNeighborX="-8216" custLinFactNeighborY="-10161"/>
      <dgm:spPr/>
      <dgm:t>
        <a:bodyPr/>
        <a:lstStyle/>
        <a:p>
          <a:endParaRPr lang="ru-RU"/>
        </a:p>
      </dgm:t>
    </dgm:pt>
    <dgm:pt modelId="{2A1BE4A9-CCF7-4C56-AF82-1C8C5AF03397}" type="pres">
      <dgm:prSet presAssocID="{14334EE5-70D6-4855-86D6-368293262ABD}" presName="rect2" presStyleLbl="alignAcc1" presStyleIdx="1" presStyleCnt="3" custScaleX="125754" custLinFactNeighborX="-11970" custLinFactNeighborY="-10920"/>
      <dgm:spPr/>
      <dgm:t>
        <a:bodyPr/>
        <a:lstStyle/>
        <a:p>
          <a:endParaRPr lang="ru-RU"/>
        </a:p>
      </dgm:t>
    </dgm:pt>
    <dgm:pt modelId="{921902A0-368D-420C-99C6-98BB22632E7F}" type="pres">
      <dgm:prSet presAssocID="{76774176-05EB-4254-9047-A87155536B5D}" presName="vertSpace3" presStyleLbl="node1" presStyleIdx="1" presStyleCnt="3"/>
      <dgm:spPr/>
      <dgm:t>
        <a:bodyPr/>
        <a:lstStyle/>
        <a:p>
          <a:endParaRPr lang="ru-RU"/>
        </a:p>
      </dgm:t>
    </dgm:pt>
    <dgm:pt modelId="{4775AC78-AEF2-4510-AFDE-1C7D868D4EA3}" type="pres">
      <dgm:prSet presAssocID="{76774176-05EB-4254-9047-A87155536B5D}" presName="circle3" presStyleLbl="node1" presStyleIdx="2" presStyleCnt="3" custScaleX="73665" custLinFactNeighborX="-39012" custLinFactNeighborY="-40213"/>
      <dgm:spPr/>
      <dgm:t>
        <a:bodyPr/>
        <a:lstStyle/>
        <a:p>
          <a:endParaRPr lang="ru-RU"/>
        </a:p>
      </dgm:t>
    </dgm:pt>
    <dgm:pt modelId="{621FEA09-262E-4267-B78F-59CF8C2579B8}" type="pres">
      <dgm:prSet presAssocID="{76774176-05EB-4254-9047-A87155536B5D}" presName="rect3" presStyleLbl="alignAcc1" presStyleIdx="2" presStyleCnt="3" custScaleX="128597" custScaleY="125142" custLinFactNeighborX="-8714"/>
      <dgm:spPr/>
      <dgm:t>
        <a:bodyPr/>
        <a:lstStyle/>
        <a:p>
          <a:endParaRPr lang="ru-RU"/>
        </a:p>
      </dgm:t>
    </dgm:pt>
    <dgm:pt modelId="{902B7E29-601F-429C-AF92-47A2D14BBA44}" type="pres">
      <dgm:prSet presAssocID="{C2EF6C1B-A31F-4443-8387-225D1FF7096F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42E82E-5173-47E8-8C20-719E67B59798}" type="pres">
      <dgm:prSet presAssocID="{C2EF6C1B-A31F-4443-8387-225D1FF7096F}" presName="rect1ChTx" presStyleLbl="alignAcc1" presStyleIdx="2" presStyleCnt="3" custScaleX="156533" custLinFactNeighborX="-12734" custLinFactNeighborY="-30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4A6B1-2BF3-4EF5-A915-9D9DFD7BF7F3}" type="pres">
      <dgm:prSet presAssocID="{14334EE5-70D6-4855-86D6-368293262ABD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3E44F-88CB-4211-9F73-ED2EE533EBE6}" type="pres">
      <dgm:prSet presAssocID="{14334EE5-70D6-4855-86D6-368293262ABD}" presName="rect2ChTx" presStyleLbl="alignAcc1" presStyleIdx="2" presStyleCnt="3" custScaleX="156535" custScaleY="139741" custLinFactNeighborX="-16640" custLinFactNeighborY="-180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3DECDC-90C8-4152-A832-885EAFEAEF9D}" type="pres">
      <dgm:prSet presAssocID="{76774176-05EB-4254-9047-A87155536B5D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C1AB01-5DC0-4D4F-9C65-79C446732899}" type="pres">
      <dgm:prSet presAssocID="{76774176-05EB-4254-9047-A87155536B5D}" presName="rect3ChTx" presStyleLbl="alignAcc1" presStyleIdx="2" presStyleCnt="3" custScaleX="167016" custScaleY="100000" custLinFactNeighborX="-14470" custLinFactNeighborY="28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15ED19-AA9C-4BD0-83D1-2FCA20EA3B67}" type="presOf" srcId="{C2EF6C1B-A31F-4443-8387-225D1FF7096F}" destId="{1B7A6249-D871-44AD-8990-1EEF87D8F43D}" srcOrd="0" destOrd="0" presId="urn:microsoft.com/office/officeart/2005/8/layout/target3"/>
    <dgm:cxn modelId="{6F3CCA6B-DFE1-47F1-AF35-07A33A373924}" type="presOf" srcId="{76774176-05EB-4254-9047-A87155536B5D}" destId="{4F3DECDC-90C8-4152-A832-885EAFEAEF9D}" srcOrd="1" destOrd="0" presId="urn:microsoft.com/office/officeart/2005/8/layout/target3"/>
    <dgm:cxn modelId="{34F37FDA-9E8D-4743-B79F-EAE327B74919}" type="presOf" srcId="{2D1427C7-2837-4EA7-860F-55A5BD25DCF2}" destId="{16C1AB01-5DC0-4D4F-9C65-79C446732899}" srcOrd="0" destOrd="0" presId="urn:microsoft.com/office/officeart/2005/8/layout/target3"/>
    <dgm:cxn modelId="{5F45DFCC-D585-4652-98F1-2890A6307034}" type="presOf" srcId="{C4FE607F-D71E-414C-A68B-79C049F29D42}" destId="{5143E44F-88CB-4211-9F73-ED2EE533EBE6}" srcOrd="0" destOrd="0" presId="urn:microsoft.com/office/officeart/2005/8/layout/target3"/>
    <dgm:cxn modelId="{C7E2AD8B-326A-43BB-B4C5-D640B2144681}" srcId="{3735C65A-0F7A-4577-93ED-990AF954D0EA}" destId="{76774176-05EB-4254-9047-A87155536B5D}" srcOrd="2" destOrd="0" parTransId="{7AC03459-BB9B-4CBC-A524-24B89931154D}" sibTransId="{ABE74EEE-7C13-4FD9-B9E7-BDB09C39B093}"/>
    <dgm:cxn modelId="{2A5D5997-EF2A-456A-93ED-874D7C0AA0FC}" type="presOf" srcId="{14334EE5-70D6-4855-86D6-368293262ABD}" destId="{2A1BE4A9-CCF7-4C56-AF82-1C8C5AF03397}" srcOrd="0" destOrd="0" presId="urn:microsoft.com/office/officeart/2005/8/layout/target3"/>
    <dgm:cxn modelId="{974122D0-D305-44CC-B174-367650E2CABD}" type="presOf" srcId="{3735C65A-0F7A-4577-93ED-990AF954D0EA}" destId="{7847EDCF-BB48-4D8B-BE7F-18546EFBB6C3}" srcOrd="0" destOrd="0" presId="urn:microsoft.com/office/officeart/2005/8/layout/target3"/>
    <dgm:cxn modelId="{FCA9B7D5-C93F-49CE-AB3A-64EAD06F47A6}" type="presOf" srcId="{14334EE5-70D6-4855-86D6-368293262ABD}" destId="{F624A6B1-2BF3-4EF5-A915-9D9DFD7BF7F3}" srcOrd="1" destOrd="0" presId="urn:microsoft.com/office/officeart/2005/8/layout/target3"/>
    <dgm:cxn modelId="{CB883885-9EB6-47DC-8D03-114BEDD8998E}" srcId="{14334EE5-70D6-4855-86D6-368293262ABD}" destId="{C4FE607F-D71E-414C-A68B-79C049F29D42}" srcOrd="0" destOrd="0" parTransId="{5886653B-D6E1-4AD2-9991-5FA80F144E4E}" sibTransId="{9BFEC063-F2DD-488B-9D58-CCAF5A5E21A6}"/>
    <dgm:cxn modelId="{2BCEF447-2122-4D53-BECA-4AE1D18CBD7B}" type="presOf" srcId="{76774176-05EB-4254-9047-A87155536B5D}" destId="{621FEA09-262E-4267-B78F-59CF8C2579B8}" srcOrd="0" destOrd="0" presId="urn:microsoft.com/office/officeart/2005/8/layout/target3"/>
    <dgm:cxn modelId="{21F02D92-E3DC-4270-BCE5-F83ED49D37BF}" srcId="{3735C65A-0F7A-4577-93ED-990AF954D0EA}" destId="{14334EE5-70D6-4855-86D6-368293262ABD}" srcOrd="1" destOrd="0" parTransId="{2ED359F9-EA1E-4AA9-99CD-E6D05DB891B1}" sibTransId="{FDEFB226-D95B-44D5-A556-BDA7C702974B}"/>
    <dgm:cxn modelId="{42D497DD-04DF-42C5-9609-7F532A9F89CE}" srcId="{3735C65A-0F7A-4577-93ED-990AF954D0EA}" destId="{C2EF6C1B-A31F-4443-8387-225D1FF7096F}" srcOrd="0" destOrd="0" parTransId="{7CD76ED4-14F0-4CF2-B277-276E2C77463F}" sibTransId="{8593E3C5-D6B3-48A2-9F48-E8EBAB801C65}"/>
    <dgm:cxn modelId="{45B270DD-0100-447B-966B-526DAC309A0D}" type="presOf" srcId="{047CEE75-75CD-47F2-8C68-9ABF6BA4C4FD}" destId="{7A42E82E-5173-47E8-8C20-719E67B59798}" srcOrd="0" destOrd="0" presId="urn:microsoft.com/office/officeart/2005/8/layout/target3"/>
    <dgm:cxn modelId="{11FCAB17-948F-4347-A51E-318F773CD797}" type="presOf" srcId="{C2EF6C1B-A31F-4443-8387-225D1FF7096F}" destId="{902B7E29-601F-429C-AF92-47A2D14BBA44}" srcOrd="1" destOrd="0" presId="urn:microsoft.com/office/officeart/2005/8/layout/target3"/>
    <dgm:cxn modelId="{2F1E43D5-A9DA-47C6-B829-F6CFD005174D}" srcId="{C2EF6C1B-A31F-4443-8387-225D1FF7096F}" destId="{047CEE75-75CD-47F2-8C68-9ABF6BA4C4FD}" srcOrd="0" destOrd="0" parTransId="{FF927FC5-2E91-476D-B438-AAB175BBD2E6}" sibTransId="{9F3909E4-1B83-45FF-B0E4-107A6A5B27A8}"/>
    <dgm:cxn modelId="{831CEB1C-D7EC-4FDB-BBC6-38D6E5680BA5}" srcId="{76774176-05EB-4254-9047-A87155536B5D}" destId="{2D1427C7-2837-4EA7-860F-55A5BD25DCF2}" srcOrd="0" destOrd="0" parTransId="{BF3B4386-21A5-46DC-B104-743CF68AAD23}" sibTransId="{B3968246-20B4-4D32-B5D1-728EBA3D6F69}"/>
    <dgm:cxn modelId="{3930B425-D968-4A92-B5E9-5EBA24C67F74}" type="presParOf" srcId="{7847EDCF-BB48-4D8B-BE7F-18546EFBB6C3}" destId="{F89F8C6C-5160-49A8-ABCF-743E0C7F2462}" srcOrd="0" destOrd="0" presId="urn:microsoft.com/office/officeart/2005/8/layout/target3"/>
    <dgm:cxn modelId="{633268F8-9062-4BEF-A68B-AEA7B0A3C50C}" type="presParOf" srcId="{7847EDCF-BB48-4D8B-BE7F-18546EFBB6C3}" destId="{945195C4-048A-492E-A66B-97D74A1BE12D}" srcOrd="1" destOrd="0" presId="urn:microsoft.com/office/officeart/2005/8/layout/target3"/>
    <dgm:cxn modelId="{92B77260-5CF9-4EC5-83BC-61A8A0AD59AD}" type="presParOf" srcId="{7847EDCF-BB48-4D8B-BE7F-18546EFBB6C3}" destId="{1B7A6249-D871-44AD-8990-1EEF87D8F43D}" srcOrd="2" destOrd="0" presId="urn:microsoft.com/office/officeart/2005/8/layout/target3"/>
    <dgm:cxn modelId="{7F2B9CBC-44E0-4EC9-BD08-6FB3FC0F8DBB}" type="presParOf" srcId="{7847EDCF-BB48-4D8B-BE7F-18546EFBB6C3}" destId="{B3531649-A3FD-484C-AE93-F22D9421FD26}" srcOrd="3" destOrd="0" presId="urn:microsoft.com/office/officeart/2005/8/layout/target3"/>
    <dgm:cxn modelId="{9D4CFB95-0DAC-4B95-9476-36D78F8F1F54}" type="presParOf" srcId="{7847EDCF-BB48-4D8B-BE7F-18546EFBB6C3}" destId="{B207B6DD-F206-4B39-8AD4-DCC3A276A1E4}" srcOrd="4" destOrd="0" presId="urn:microsoft.com/office/officeart/2005/8/layout/target3"/>
    <dgm:cxn modelId="{4155C035-79F7-4C1B-AACF-02ECF4D514E0}" type="presParOf" srcId="{7847EDCF-BB48-4D8B-BE7F-18546EFBB6C3}" destId="{2A1BE4A9-CCF7-4C56-AF82-1C8C5AF03397}" srcOrd="5" destOrd="0" presId="urn:microsoft.com/office/officeart/2005/8/layout/target3"/>
    <dgm:cxn modelId="{354633E4-FCA5-492D-9124-EACBDB963343}" type="presParOf" srcId="{7847EDCF-BB48-4D8B-BE7F-18546EFBB6C3}" destId="{921902A0-368D-420C-99C6-98BB22632E7F}" srcOrd="6" destOrd="0" presId="urn:microsoft.com/office/officeart/2005/8/layout/target3"/>
    <dgm:cxn modelId="{389F7C27-A5DB-43E2-909C-FBFAE7643B2C}" type="presParOf" srcId="{7847EDCF-BB48-4D8B-BE7F-18546EFBB6C3}" destId="{4775AC78-AEF2-4510-AFDE-1C7D868D4EA3}" srcOrd="7" destOrd="0" presId="urn:microsoft.com/office/officeart/2005/8/layout/target3"/>
    <dgm:cxn modelId="{107C7C98-4AD3-41AA-9476-C67A6A53FC84}" type="presParOf" srcId="{7847EDCF-BB48-4D8B-BE7F-18546EFBB6C3}" destId="{621FEA09-262E-4267-B78F-59CF8C2579B8}" srcOrd="8" destOrd="0" presId="urn:microsoft.com/office/officeart/2005/8/layout/target3"/>
    <dgm:cxn modelId="{1DD31A2F-D477-470B-A347-C60B77C0A6A5}" type="presParOf" srcId="{7847EDCF-BB48-4D8B-BE7F-18546EFBB6C3}" destId="{902B7E29-601F-429C-AF92-47A2D14BBA44}" srcOrd="9" destOrd="0" presId="urn:microsoft.com/office/officeart/2005/8/layout/target3"/>
    <dgm:cxn modelId="{9E38EE84-B6F6-42E9-9DF5-E067B04A68B8}" type="presParOf" srcId="{7847EDCF-BB48-4D8B-BE7F-18546EFBB6C3}" destId="{7A42E82E-5173-47E8-8C20-719E67B59798}" srcOrd="10" destOrd="0" presId="urn:microsoft.com/office/officeart/2005/8/layout/target3"/>
    <dgm:cxn modelId="{33295F87-1555-4CE3-8717-4D2EB983A79F}" type="presParOf" srcId="{7847EDCF-BB48-4D8B-BE7F-18546EFBB6C3}" destId="{F624A6B1-2BF3-4EF5-A915-9D9DFD7BF7F3}" srcOrd="11" destOrd="0" presId="urn:microsoft.com/office/officeart/2005/8/layout/target3"/>
    <dgm:cxn modelId="{B0996A03-3199-4A89-8D06-A53160732006}" type="presParOf" srcId="{7847EDCF-BB48-4D8B-BE7F-18546EFBB6C3}" destId="{5143E44F-88CB-4211-9F73-ED2EE533EBE6}" srcOrd="12" destOrd="0" presId="urn:microsoft.com/office/officeart/2005/8/layout/target3"/>
    <dgm:cxn modelId="{84C303F5-6AF3-4084-9E04-8B6BFA4ED834}" type="presParOf" srcId="{7847EDCF-BB48-4D8B-BE7F-18546EFBB6C3}" destId="{4F3DECDC-90C8-4152-A832-885EAFEAEF9D}" srcOrd="13" destOrd="0" presId="urn:microsoft.com/office/officeart/2005/8/layout/target3"/>
    <dgm:cxn modelId="{F185C966-D9C2-4120-B9CB-0C540BAE9D5A}" type="presParOf" srcId="{7847EDCF-BB48-4D8B-BE7F-18546EFBB6C3}" destId="{16C1AB01-5DC0-4D4F-9C65-79C446732899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9F8C6C-5160-49A8-ABCF-743E0C7F2462}">
      <dsp:nvSpPr>
        <dsp:cNvPr id="0" name=""/>
        <dsp:cNvSpPr/>
      </dsp:nvSpPr>
      <dsp:spPr>
        <a:xfrm>
          <a:off x="-528251" y="-361376"/>
          <a:ext cx="2504393" cy="394989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B7A6249-D871-44AD-8990-1EEF87D8F43D}">
      <dsp:nvSpPr>
        <dsp:cNvPr id="0" name=""/>
        <dsp:cNvSpPr/>
      </dsp:nvSpPr>
      <dsp:spPr>
        <a:xfrm>
          <a:off x="52889" y="0"/>
          <a:ext cx="7987898" cy="39498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Отрицательное</a:t>
          </a:r>
          <a:endParaRPr lang="ru-RU" sz="3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889" y="0"/>
        <a:ext cx="3993949" cy="1184972"/>
      </dsp:txXfrm>
    </dsp:sp>
    <dsp:sp modelId="{B207B6DD-F206-4B39-8AD4-DCC3A276A1E4}">
      <dsp:nvSpPr>
        <dsp:cNvPr id="0" name=""/>
        <dsp:cNvSpPr/>
      </dsp:nvSpPr>
      <dsp:spPr>
        <a:xfrm>
          <a:off x="-47957" y="904760"/>
          <a:ext cx="1806008" cy="256743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1BE4A9-CCF7-4C56-AF82-1C8C5AF03397}">
      <dsp:nvSpPr>
        <dsp:cNvPr id="0" name=""/>
        <dsp:cNvSpPr/>
      </dsp:nvSpPr>
      <dsp:spPr>
        <a:xfrm>
          <a:off x="0" y="1265984"/>
          <a:ext cx="7930010" cy="25674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Нулевое</a:t>
          </a:r>
          <a:endParaRPr lang="ru-RU" sz="3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265984"/>
        <a:ext cx="3965005" cy="1184968"/>
      </dsp:txXfrm>
    </dsp:sp>
    <dsp:sp modelId="{4775AC78-AEF2-4510-AFDE-1C7D868D4EA3}">
      <dsp:nvSpPr>
        <dsp:cNvPr id="0" name=""/>
        <dsp:cNvSpPr/>
      </dsp:nvSpPr>
      <dsp:spPr>
        <a:xfrm>
          <a:off x="391934" y="2098774"/>
          <a:ext cx="872907" cy="118496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21FEA09-262E-4267-B78F-59CF8C2579B8}">
      <dsp:nvSpPr>
        <dsp:cNvPr id="0" name=""/>
        <dsp:cNvSpPr/>
      </dsp:nvSpPr>
      <dsp:spPr>
        <a:xfrm>
          <a:off x="0" y="2582354"/>
          <a:ext cx="8109288" cy="14828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Положительное</a:t>
          </a:r>
          <a:endParaRPr lang="ru-RU" sz="3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582354"/>
        <a:ext cx="4054644" cy="1482893"/>
      </dsp:txXfrm>
    </dsp:sp>
    <dsp:sp modelId="{7A42E82E-5173-47E8-8C20-719E67B59798}">
      <dsp:nvSpPr>
        <dsp:cNvPr id="0" name=""/>
        <dsp:cNvSpPr/>
      </dsp:nvSpPr>
      <dsp:spPr>
        <a:xfrm>
          <a:off x="3306943" y="0"/>
          <a:ext cx="4935462" cy="118497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Сальдо формируется, если общая сумма денежных средств, перечисленных и (или) признаваемых в качестве единого налогового платежа, меньше денежного выражения совокупной обязанности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06943" y="0"/>
        <a:ext cx="4935462" cy="1184972"/>
      </dsp:txXfrm>
    </dsp:sp>
    <dsp:sp modelId="{5143E44F-88CB-4211-9F73-ED2EE533EBE6}">
      <dsp:nvSpPr>
        <dsp:cNvPr id="0" name=""/>
        <dsp:cNvSpPr/>
      </dsp:nvSpPr>
      <dsp:spPr>
        <a:xfrm>
          <a:off x="3183756" y="1097512"/>
          <a:ext cx="4935525" cy="165588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Сальдо формируется, если общая сумма денежных средств, перечисленных и (или) признаваемых в качестве единого налогового платежа, равна денежному выражению совокупной обязанности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83756" y="1097512"/>
        <a:ext cx="4935525" cy="1655886"/>
      </dsp:txXfrm>
    </dsp:sp>
    <dsp:sp modelId="{16C1AB01-5DC0-4D4F-9C65-79C446732899}">
      <dsp:nvSpPr>
        <dsp:cNvPr id="0" name=""/>
        <dsp:cNvSpPr/>
      </dsp:nvSpPr>
      <dsp:spPr>
        <a:xfrm>
          <a:off x="3086944" y="2764930"/>
          <a:ext cx="5265989" cy="118496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Сальдо формируется, если поступившая на ЕНС сумма больше совокупной налоговой обязанности.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86944" y="2764930"/>
        <a:ext cx="5265989" cy="1184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8297550F-B148-42BF-9730-88E206D086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F710639F-D750-446E-8ED7-F2141612EE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296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0639F-D750-446E-8ED7-F2141612EE9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944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Изменения налогового законодательства</a:t>
            </a:r>
          </a:p>
          <a:p>
            <a:endParaRPr lang="ru-RU" dirty="0" smtClean="0"/>
          </a:p>
          <a:p>
            <a:r>
              <a:rPr lang="ru-RU" dirty="0" smtClean="0"/>
              <a:t>С 1 января 2023 года вступил в силу Федеральный закон от 14.07.2022 № 263-ФЗ в соответствии с которым каждый налогоплательщик теперь платит налоги путем перечисления денежных средств в качестве единого налогового платежа. Для этого каждой организации, индивидуальному предпринимателю и физическому лицу налоговые органы открыли единый налоговый счет.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0639F-D750-446E-8ED7-F2141612EE9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465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Сальдо ЕНС формируется как разница между начисленными и уплаченными суммами и может быть положительным (переплата), отрицательным (задолженность) или нулевым.</a:t>
            </a:r>
          </a:p>
          <a:p>
            <a:r>
              <a:rPr lang="ru-RU" dirty="0" smtClean="0"/>
              <a:t>Взыскание задолженности налоговыми органами осуществляется в случае формирования у налогоплательщика отрицательного сальдо ЕНС. В условиях ЕНС процедура взыскания существенно изменилась.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0639F-D750-446E-8ED7-F2141612EE9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789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Неисполнение обязанности по уплате налогов повлекшее за собой формирование отрицательного сальдо ЕНС является основанием для направления налогоплательщику требования об уплате задолженности.</a:t>
            </a:r>
          </a:p>
          <a:p>
            <a:r>
              <a:rPr lang="ru-RU" dirty="0" smtClean="0"/>
              <a:t>Актуальная информация о состоянии сальдо ЕНС и направленном требование об уплате отражается в личном кабинете налогоплательщика.</a:t>
            </a:r>
          </a:p>
          <a:p>
            <a:r>
              <a:rPr lang="ru-RU" dirty="0" smtClean="0"/>
              <a:t>Пунктом 1 статьи 70 НК РФ установлен трехмесячный срок для направления требования об уплате со дня формирования отрицательного сальдо ЕНС. </a:t>
            </a:r>
          </a:p>
          <a:p>
            <a:r>
              <a:rPr lang="ru-RU" dirty="0" smtClean="0"/>
              <a:t>В случае если сумма отрицательного сальдо составляет менее 3000 рублей - не позднее одного года со дня формирования соответствующего сальдо.</a:t>
            </a:r>
          </a:p>
          <a:p>
            <a:r>
              <a:rPr lang="ru-RU" dirty="0" smtClean="0"/>
              <a:t>Требование об уплате формируется один раз на сумму отрицательного сальдо и действует до момента пока сальдо ЕНС не примет положительное значение, либо равное 0.</a:t>
            </a:r>
          </a:p>
          <a:p>
            <a:endParaRPr lang="ru-RU" dirty="0" smtClean="0"/>
          </a:p>
          <a:p>
            <a:r>
              <a:rPr lang="ru-RU" dirty="0" smtClean="0"/>
              <a:t>Статьей 48 НК РФ определено, что в случае неисполнения физическим лицом, не являющимся индивидуальным предпринимателем, в установленный срок обязанности по уплате налога, сбора, страховых взносов, пеней, штрафов, налоговый орган обращает взыскание на имущество физического лица посредством размещения в реестре решений о взыскании задолженности в соответствии с пунктами 3 и 4 статьи 46 Кодекса решений о взыскании, информации о вступившем в законную силу судебном акте и поручений налогового органа на перечисление суммы задолженности.</a:t>
            </a:r>
          </a:p>
          <a:p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Хочется отметить что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письмом</a:t>
            </a:r>
            <a:r>
              <a:rPr lang="ru-RU" sz="1200" baseline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Центрального Банка России от 29.02.2024 №04-45/1698 дано разъяснение, что на кредитные организации возложена публичная обязанность не допускать при исполнении требований исполнительных документов списания денежных средств, на которые не может быть обращено взыскание с учетом ограничений, установленных статьями 99 и 101 Федерального закона № 229-ФЗ, а также обеспечить сохранение за должником доходов в размере прожиточного минимума в случаях, предусмотренных Федеральным законом № 229-ФЗ.</a:t>
            </a:r>
          </a:p>
          <a:p>
            <a:endParaRPr lang="ru-RU" dirty="0" smtClean="0"/>
          </a:p>
          <a:p>
            <a:r>
              <a:rPr lang="ru-RU" dirty="0" smtClean="0"/>
              <a:t>В случае отсутствия денежных средств на расчетном</a:t>
            </a:r>
            <a:r>
              <a:rPr lang="ru-RU" baseline="0" dirty="0" smtClean="0"/>
              <a:t> счета информация о вступивших в силу судебном акте передаётся в службу судебных приставов для взыскания за счет имущества.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0639F-D750-446E-8ED7-F2141612EE9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177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соответствии п. 1 Постановления Правительства Российской Федерации от 20.10.2022 № 1874 (ред. от 04.07.2023) "О мерах поддержки мобилизованных лиц" (далее Постановление № 1874) продлеваются сроки уплаты налогов, сборов, страховых взносов которые приходятся на период прохождения соответствующим мобилизованным лицом военной службы по мобилизации в Вооруженных Силах Российской Федерации и до 28-го числа включительно 3-го месяца, следующего за месяцем окончания периода мобилизации или увольнения мобилизованного лица с военной службы.</a:t>
            </a:r>
          </a:p>
          <a:p>
            <a:endParaRPr lang="ru-RU" dirty="0" smtClean="0"/>
          </a:p>
          <a:p>
            <a:r>
              <a:rPr lang="ru-RU" dirty="0" smtClean="0"/>
              <a:t>Уплата сумм налогов (авансовых платежей), сборов, страховых взносов, сроки уплаты которых перенесены, производится равными частями в размере одной шестой указанной суммы ежемесячно, не позднее 28-го числа, начиная с месяца, следующего за месяцем, в котором наступает срок уплаты соответствующих налогов (авансовых платежей), сборов, страховых взносов.</a:t>
            </a:r>
          </a:p>
          <a:p>
            <a:endParaRPr lang="ru-RU" dirty="0" smtClean="0"/>
          </a:p>
          <a:p>
            <a:r>
              <a:rPr lang="ru-RU" dirty="0" smtClean="0"/>
              <a:t>В соответствии п. 7 Постановления № 1874 мобилизованные лица, определяются на основании сведений, представленных Министерством обороны Российской Федерации в ФНС России не реже, чем один раз в 7 календарных дней, в том числе сведений о дате получения мобилизованным лицом статуса военнослужащего в период действия частичной мобилизации. </a:t>
            </a:r>
          </a:p>
          <a:p>
            <a:endParaRPr lang="ru-RU" dirty="0" smtClean="0"/>
          </a:p>
          <a:p>
            <a:r>
              <a:rPr lang="ru-RU" dirty="0" smtClean="0"/>
              <a:t>Т.е. в период прохождения воинской службы</a:t>
            </a:r>
            <a:r>
              <a:rPr lang="ru-RU" baseline="0" dirty="0" smtClean="0"/>
              <a:t> в связи с мобилизацией физическим лицам налог исчисляется, однако сроки уплаты его переносятся на период когда налогоплательщик  будет демобилизован.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Кроме того в соответствии со статьей 7 Федерального закона от 29.12.2022 N 603-ФЗ «О внесении изменений в отдельные законодательные акты Российской Федерации» банк или иная кредитная организация, осуществляющие обслуживание счетов должника-гражданина приостанавливает исполнение требований о взыскании денежных средств, содержащихся в поступивших или поступающих непосредственно от взыскателя исполнительных документах в отношении должника-гражданина со дня получения заявления должника, содержащего просьбу о приостановлении указанного исполнения, в случае, если должник относится к одной из категорий лиц, предусмотренных пунктом 3 части 1 статьи 40 Федерального закона от 2 октября 2007 года N 229-ФЗ "Об исполнительном производстве», а это мобилизованные и контрактники.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Указанное заявление может быть подано членом семьи должника (с приложением документов, подтверждающих родство члена семьи должника).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0639F-D750-446E-8ED7-F2141612EE9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049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Свою задолженность налогоплательщики могут узнать через портал </a:t>
            </a:r>
            <a:r>
              <a:rPr lang="ru-RU" dirty="0" err="1" smtClean="0"/>
              <a:t>Госуслуг</a:t>
            </a:r>
            <a:r>
              <a:rPr lang="ru-RU" dirty="0" smtClean="0"/>
              <a:t>, посредством сервиса «Личный кабинет налогоплательщика» на сайте </a:t>
            </a:r>
            <a:r>
              <a:rPr lang="ru-RU" dirty="0" err="1" smtClean="0"/>
              <a:t>налог.ру</a:t>
            </a:r>
            <a:r>
              <a:rPr lang="ru-RU" dirty="0" smtClean="0"/>
              <a:t> или посредством СМС информирования.</a:t>
            </a:r>
          </a:p>
          <a:p>
            <a:r>
              <a:rPr lang="ru-RU" dirty="0" smtClean="0"/>
              <a:t>С 1 апреля 2020 года налоговые органы получили право информировать налогоплательщиков о наличии задолженности посредством СМС-сообщений и (или) электронной почты. </a:t>
            </a:r>
          </a:p>
          <a:p>
            <a:r>
              <a:rPr lang="ru-RU" dirty="0" smtClean="0"/>
              <a:t>Такое информирование производится один раза в квартал и при условии получения согласия налогоплательщика на такое информирование в письменной форме.</a:t>
            </a:r>
          </a:p>
          <a:p>
            <a:r>
              <a:rPr lang="ru-RU" dirty="0" smtClean="0"/>
              <a:t>Форма согласия размещена на официально сайте ФНС России в разделе «Документы/ Нормативные правовые акты, изданные и разработанные ФНС России»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0639F-D750-446E-8ED7-F2141612EE9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446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Налоговые уведомления  и требования об уплате задолженности через ГУ</a:t>
            </a:r>
          </a:p>
          <a:p>
            <a:endParaRPr lang="ru-RU" dirty="0" smtClean="0"/>
          </a:p>
          <a:p>
            <a:r>
              <a:rPr lang="ru-RU" dirty="0" smtClean="0"/>
              <a:t>С 1 июля Физические лица вправе получать свои налоговые уведомления для уплаты налогов на имущество и НДФЛ за истекший налоговый период и требования об уплате задолженности через личный кабинет на портале </a:t>
            </a:r>
            <a:r>
              <a:rPr lang="ru-RU" dirty="0" err="1" smtClean="0"/>
              <a:t>госуслуг</a:t>
            </a:r>
            <a:r>
              <a:rPr lang="ru-RU" dirty="0" smtClean="0"/>
              <a:t> . </a:t>
            </a:r>
          </a:p>
          <a:p>
            <a:r>
              <a:rPr lang="ru-RU" dirty="0" smtClean="0"/>
              <a:t>Для этого с помощью портала можно направить соответствующее уведомление (согласие) по утвержденной приказом ФНС России от 12.05.2023 № ЕД-7-21/309@ форме, подписанное электронно-цифровой подписью. Сертификат ЭЦП можно получить через приложение </a:t>
            </a:r>
            <a:r>
              <a:rPr lang="ru-RU" dirty="0" err="1" smtClean="0"/>
              <a:t>Госключ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На основании Вашего согласия налоговый орган разместит в личном кабинете пользователя ГУ адресованные ему документы после их формирования. Там же гражданин сможет онлайн оплатить начисления налогов.</a:t>
            </a:r>
          </a:p>
          <a:p>
            <a:r>
              <a:rPr lang="ru-RU" dirty="0" smtClean="0"/>
              <a:t>Воспользоваться правом на получение налоговых уведомлений через ГУ можно в любой момент вне зависимости от наличия доступа к личному кабинету налогоплательщика.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0639F-D750-446E-8ED7-F2141612EE91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620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0639F-D750-446E-8ED7-F2141612EE9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  <a:lvl6pPr marL="2285596" indent="0" algn="ctr">
              <a:buNone/>
              <a:defRPr/>
            </a:lvl6pPr>
            <a:lvl7pPr marL="2742716" indent="0" algn="ctr">
              <a:buNone/>
              <a:defRPr/>
            </a:lvl7pPr>
            <a:lvl8pPr marL="3199835" indent="0" algn="ctr">
              <a:buNone/>
              <a:defRPr/>
            </a:lvl8pPr>
            <a:lvl9pPr marL="3656954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600" y="490539"/>
            <a:ext cx="1835150" cy="59451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976" y="490539"/>
            <a:ext cx="5356225" cy="59451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6" y="1606882"/>
            <a:ext cx="7320689" cy="4829253"/>
          </a:xfrm>
        </p:spPr>
        <p:txBody>
          <a:bodyPr/>
          <a:lstStyle>
            <a:lvl1pPr marL="318020" indent="0">
              <a:buFontTx/>
              <a:buNone/>
              <a:defRPr b="1">
                <a:latin typeface="+mj-lt"/>
              </a:defRPr>
            </a:lvl1pPr>
            <a:lvl2pPr marL="318020" indent="0">
              <a:defRPr>
                <a:latin typeface="+mj-lt"/>
              </a:defRPr>
            </a:lvl2pPr>
            <a:lvl3pPr marL="549944" indent="-227754">
              <a:defRPr>
                <a:latin typeface="+mj-lt"/>
              </a:defRPr>
            </a:lvl3pPr>
            <a:lvl4pPr marL="0" indent="315244">
              <a:defRPr>
                <a:latin typeface="+mj-lt"/>
              </a:defRPr>
            </a:lvl4pPr>
            <a:lvl5pPr marL="125542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6" y="501080"/>
            <a:ext cx="7337901" cy="1105803"/>
          </a:xfrm>
        </p:spPr>
        <p:txBody>
          <a:bodyPr/>
          <a:lstStyle>
            <a:lvl1pPr marL="0" marR="0" indent="0" defTabSz="91246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F4F0A-F260-45A2-9A77-12D42599D6E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241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6" y="1012506"/>
            <a:ext cx="732068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6" y="3429720"/>
            <a:ext cx="732068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23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24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86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4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11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73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36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98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1332-89A1-4F57-BDDC-85B0C1E4D53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0" y="1606871"/>
            <a:ext cx="3644897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7852C-0604-4655-9D0E-922B042AACA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5" y="1606871"/>
            <a:ext cx="3674753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33" indent="0">
              <a:buNone/>
              <a:defRPr sz="2000" b="1"/>
            </a:lvl2pPr>
            <a:lvl3pPr marL="912466" indent="0">
              <a:buNone/>
              <a:defRPr sz="1800" b="1"/>
            </a:lvl3pPr>
            <a:lvl4pPr marL="1368699" indent="0">
              <a:buNone/>
              <a:defRPr sz="1600" b="1"/>
            </a:lvl4pPr>
            <a:lvl5pPr marL="1824933" indent="0">
              <a:buNone/>
              <a:defRPr sz="1600" b="1"/>
            </a:lvl5pPr>
            <a:lvl6pPr marL="2281163" indent="0">
              <a:buNone/>
              <a:defRPr sz="1600" b="1"/>
            </a:lvl6pPr>
            <a:lvl7pPr marL="2737399" indent="0">
              <a:buNone/>
              <a:defRPr sz="1600" b="1"/>
            </a:lvl7pPr>
            <a:lvl8pPr marL="3193630" indent="0">
              <a:buNone/>
              <a:defRPr sz="1600" b="1"/>
            </a:lvl8pPr>
            <a:lvl9pPr marL="364986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45" y="2174876"/>
            <a:ext cx="3674753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3" y="1606871"/>
            <a:ext cx="3587825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33" indent="0">
              <a:buNone/>
              <a:defRPr sz="2000" b="1"/>
            </a:lvl2pPr>
            <a:lvl3pPr marL="912466" indent="0">
              <a:buNone/>
              <a:defRPr sz="1800" b="1"/>
            </a:lvl3pPr>
            <a:lvl4pPr marL="1368699" indent="0">
              <a:buNone/>
              <a:defRPr sz="1600" b="1"/>
            </a:lvl4pPr>
            <a:lvl5pPr marL="1824933" indent="0">
              <a:buNone/>
              <a:defRPr sz="1600" b="1"/>
            </a:lvl5pPr>
            <a:lvl6pPr marL="2281163" indent="0">
              <a:buNone/>
              <a:defRPr sz="1600" b="1"/>
            </a:lvl6pPr>
            <a:lvl7pPr marL="2737399" indent="0">
              <a:buNone/>
              <a:defRPr sz="1600" b="1"/>
            </a:lvl7pPr>
            <a:lvl8pPr marL="3193630" indent="0">
              <a:buNone/>
              <a:defRPr sz="1600" b="1"/>
            </a:lvl8pPr>
            <a:lvl9pPr marL="364986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3" y="2188098"/>
            <a:ext cx="3587825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91EFF-C3EC-44C5-9587-673F63C506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24FE3-D2B3-46E0-B20E-A3E27E12C2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0" y="5873750"/>
            <a:ext cx="566738" cy="6508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B876E-CEB3-419E-B2B3-0596A74575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2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233" indent="0">
              <a:buNone/>
              <a:defRPr sz="1200"/>
            </a:lvl2pPr>
            <a:lvl3pPr marL="912466" indent="0">
              <a:buNone/>
              <a:defRPr sz="1000"/>
            </a:lvl3pPr>
            <a:lvl4pPr marL="1368699" indent="0">
              <a:buNone/>
              <a:defRPr sz="900"/>
            </a:lvl4pPr>
            <a:lvl5pPr marL="1824933" indent="0">
              <a:buNone/>
              <a:defRPr sz="900"/>
            </a:lvl5pPr>
            <a:lvl6pPr marL="2281163" indent="0">
              <a:buNone/>
              <a:defRPr sz="900"/>
            </a:lvl6pPr>
            <a:lvl7pPr marL="2737399" indent="0">
              <a:buNone/>
              <a:defRPr sz="900"/>
            </a:lvl7pPr>
            <a:lvl8pPr marL="3193630" indent="0">
              <a:buNone/>
              <a:defRPr sz="900"/>
            </a:lvl8pPr>
            <a:lvl9pPr marL="3649861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F363F-DADC-4B90-A4F0-7BA2928B44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233" indent="0">
              <a:buNone/>
              <a:defRPr sz="2800"/>
            </a:lvl2pPr>
            <a:lvl3pPr marL="912466" indent="0">
              <a:buNone/>
              <a:defRPr sz="2400"/>
            </a:lvl3pPr>
            <a:lvl4pPr marL="1368699" indent="0">
              <a:buNone/>
              <a:defRPr sz="2000"/>
            </a:lvl4pPr>
            <a:lvl5pPr marL="1824933" indent="0">
              <a:buNone/>
              <a:defRPr sz="2000"/>
            </a:lvl5pPr>
            <a:lvl6pPr marL="2281163" indent="0">
              <a:buNone/>
              <a:defRPr sz="2000"/>
            </a:lvl6pPr>
            <a:lvl7pPr marL="2737399" indent="0">
              <a:buNone/>
              <a:defRPr sz="2000"/>
            </a:lvl7pPr>
            <a:lvl8pPr marL="3193630" indent="0">
              <a:buNone/>
              <a:defRPr sz="2000"/>
            </a:lvl8pPr>
            <a:lvl9pPr marL="3649861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233" indent="0">
              <a:buNone/>
              <a:defRPr sz="1200"/>
            </a:lvl2pPr>
            <a:lvl3pPr marL="912466" indent="0">
              <a:buNone/>
              <a:defRPr sz="1000"/>
            </a:lvl3pPr>
            <a:lvl4pPr marL="1368699" indent="0">
              <a:buNone/>
              <a:defRPr sz="900"/>
            </a:lvl4pPr>
            <a:lvl5pPr marL="1824933" indent="0">
              <a:buNone/>
              <a:defRPr sz="900"/>
            </a:lvl5pPr>
            <a:lvl6pPr marL="2281163" indent="0">
              <a:buNone/>
              <a:defRPr sz="900"/>
            </a:lvl6pPr>
            <a:lvl7pPr marL="2737399" indent="0">
              <a:buNone/>
              <a:defRPr sz="900"/>
            </a:lvl7pPr>
            <a:lvl8pPr marL="3193630" indent="0">
              <a:buNone/>
              <a:defRPr sz="900"/>
            </a:lvl8pPr>
            <a:lvl9pPr marL="3649861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722A4-6C33-4BBE-B10D-D9BD9564CC3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AE609-A745-4A41-94FA-866EF03F9F6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15283-5D3E-413D-A249-C56BC6F388E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8" y="0"/>
            <a:ext cx="91424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63695"/>
            <a:ext cx="77724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6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9142412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5926138" y="5127625"/>
            <a:ext cx="923925" cy="376238"/>
          </a:xfrm>
          <a:prstGeom prst="rect">
            <a:avLst/>
          </a:prstGeom>
          <a:noFill/>
          <a:ln>
            <a:noFill/>
          </a:ln>
          <a:extLst/>
        </p:spPr>
        <p:txBody>
          <a:bodyPr lIns="80133" tIns="40067" rIns="80133" bIns="40067"/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2407" eaLnBrk="1" hangingPunct="1">
              <a:defRPr/>
            </a:pPr>
            <a:endParaRPr lang="ru-RU" smtClean="0">
              <a:solidFill>
                <a:srgbClr val="0066B3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6" y="1606872"/>
            <a:ext cx="7320689" cy="4829253"/>
          </a:xfrm>
        </p:spPr>
        <p:txBody>
          <a:bodyPr/>
          <a:lstStyle>
            <a:lvl1pPr marL="318585" indent="0">
              <a:buFontTx/>
              <a:buNone/>
              <a:defRPr b="1">
                <a:latin typeface="+mj-lt"/>
              </a:defRPr>
            </a:lvl1pPr>
            <a:lvl2pPr marL="315802" indent="2783">
              <a:defRPr>
                <a:latin typeface="+mj-lt"/>
              </a:defRPr>
            </a:lvl2pPr>
            <a:lvl3pPr marL="550914" indent="-228156">
              <a:tabLst/>
              <a:defRPr>
                <a:latin typeface="+mj-lt"/>
              </a:defRPr>
            </a:lvl3pPr>
            <a:lvl4pPr marL="0" indent="315802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501070"/>
            <a:ext cx="7337192" cy="1105803"/>
          </a:xfrm>
        </p:spPr>
        <p:txBody>
          <a:bodyPr/>
          <a:lstStyle>
            <a:lvl1pPr marL="0" marR="0" indent="0" defTabSz="9140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62082-E9CC-4D05-9F78-BA7F1F94281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9" indent="0">
              <a:buNone/>
              <a:defRPr sz="1800"/>
            </a:lvl2pPr>
            <a:lvl3pPr marL="914239" indent="0">
              <a:buNone/>
              <a:defRPr sz="1600"/>
            </a:lvl3pPr>
            <a:lvl4pPr marL="1371358" indent="0">
              <a:buNone/>
              <a:defRPr sz="1400"/>
            </a:lvl4pPr>
            <a:lvl5pPr marL="1828477" indent="0">
              <a:buNone/>
              <a:defRPr sz="1400"/>
            </a:lvl5pPr>
            <a:lvl6pPr marL="2285596" indent="0">
              <a:buNone/>
              <a:defRPr sz="1400"/>
            </a:lvl6pPr>
            <a:lvl7pPr marL="2742716" indent="0">
              <a:buNone/>
              <a:defRPr sz="1400"/>
            </a:lvl7pPr>
            <a:lvl8pPr marL="3199835" indent="0">
              <a:buNone/>
              <a:defRPr sz="1400"/>
            </a:lvl8pPr>
            <a:lvl9pPr marL="3656954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5976" y="1600201"/>
            <a:ext cx="3595688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64064" y="1600201"/>
            <a:ext cx="3595687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88" y="1588"/>
            <a:ext cx="9142412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490538"/>
            <a:ext cx="7343775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6" tIns="45688" rIns="91376" bIns="456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600200"/>
            <a:ext cx="7343775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6" tIns="45688" rIns="91376" bIns="456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split orient="vert"/>
  </p:transition>
  <p:timing>
    <p:tnLst>
      <p:par>
        <p:cTn id="1" dur="indefinite" restart="never" nodeType="tmRoot"/>
      </p:par>
    </p:tnLst>
  </p:timing>
  <p:txStyles>
    <p:titleStyle>
      <a:lvl1pPr algn="l" defTabSz="911225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911225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defTabSz="911225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defTabSz="911225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defTabSz="911225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57119" algn="l" defTabSz="912652" rtl="0" eaLnBrk="1" fontAlgn="base" hangingPunct="1">
        <a:lnSpc>
          <a:spcPts val="4549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914239" algn="l" defTabSz="912652" rtl="0" eaLnBrk="1" fontAlgn="base" hangingPunct="1">
        <a:lnSpc>
          <a:spcPts val="4549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371358" algn="l" defTabSz="912652" rtl="0" eaLnBrk="1" fontAlgn="base" hangingPunct="1">
        <a:lnSpc>
          <a:spcPts val="4549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828477" algn="l" defTabSz="912652" rtl="0" eaLnBrk="1" fontAlgn="base" hangingPunct="1">
        <a:lnSpc>
          <a:spcPts val="4549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5913" indent="-315913" algn="l" defTabSz="911225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•"/>
        <a:defRPr sz="3200">
          <a:solidFill>
            <a:srgbClr val="005AA9"/>
          </a:solidFill>
          <a:latin typeface="+mn-lt"/>
          <a:ea typeface="+mn-ea"/>
          <a:cs typeface="+mn-cs"/>
        </a:defRPr>
      </a:lvl1pPr>
      <a:lvl2pPr marL="315913" indent="138113" algn="l" defTabSz="91122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100">
          <a:solidFill>
            <a:srgbClr val="504F53"/>
          </a:solidFill>
          <a:latin typeface="+mn-lt"/>
        </a:defRPr>
      </a:lvl2pPr>
      <a:lvl3pPr marL="622300" indent="-225425" algn="l" defTabSz="91122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rgbClr val="504F53"/>
          </a:solidFill>
          <a:latin typeface="+mn-lt"/>
        </a:defRPr>
      </a:lvl3pPr>
      <a:lvl4pPr marL="1598613" indent="-1284288" algn="just" defTabSz="911225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charset="0"/>
        <a:buChar char="–"/>
        <a:defRPr sz="1400">
          <a:solidFill>
            <a:srgbClr val="504F53"/>
          </a:solidFill>
          <a:latin typeface="+mn-lt"/>
        </a:defRPr>
      </a:lvl4pPr>
      <a:lvl5pPr marL="1255713" indent="569913" algn="l" defTabSz="911225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charset="0"/>
        <a:buChar char="»"/>
        <a:defRPr sz="1200">
          <a:solidFill>
            <a:srgbClr val="8D8C90"/>
          </a:solidFill>
          <a:latin typeface="+mn-lt"/>
        </a:defRPr>
      </a:lvl5pPr>
      <a:lvl6pPr marL="1714197" indent="571399" algn="l" defTabSz="912652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buChar char="»"/>
        <a:defRPr sz="1200">
          <a:solidFill>
            <a:srgbClr val="8D8C90"/>
          </a:solidFill>
          <a:latin typeface="+mn-lt"/>
        </a:defRPr>
      </a:lvl6pPr>
      <a:lvl7pPr marL="2171317" indent="571399" algn="l" defTabSz="912652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buChar char="»"/>
        <a:defRPr sz="1200">
          <a:solidFill>
            <a:srgbClr val="8D8C90"/>
          </a:solidFill>
          <a:latin typeface="+mn-lt"/>
        </a:defRPr>
      </a:lvl7pPr>
      <a:lvl8pPr marL="2628436" indent="571399" algn="l" defTabSz="912652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buChar char="»"/>
        <a:defRPr sz="1200">
          <a:solidFill>
            <a:srgbClr val="8D8C90"/>
          </a:solidFill>
          <a:latin typeface="+mn-lt"/>
        </a:defRPr>
      </a:lvl8pPr>
      <a:lvl9pPr marL="3085555" indent="571399" algn="l" defTabSz="912652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buChar char="»"/>
        <a:defRPr sz="12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488950"/>
            <a:ext cx="7343775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8" tIns="45624" rIns="91248" bIns="45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600200"/>
            <a:ext cx="7343775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48" tIns="45624" rIns="91248" bIns="45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248" tIns="45624" rIns="91248" bIns="45624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A0CA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248" tIns="45624" rIns="91248" bIns="45624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A0CA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0" y="6042025"/>
            <a:ext cx="619125" cy="631825"/>
          </a:xfrm>
          <a:prstGeom prst="rect">
            <a:avLst/>
          </a:prstGeom>
        </p:spPr>
        <p:txBody>
          <a:bodyPr vert="horz" wrap="square" lIns="91248" tIns="45624" rIns="91248" bIns="45624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lnSpc>
                <a:spcPts val="2100"/>
              </a:lnSpc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C24A058-437E-4C80-A5DE-FF6E303450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hf hdr="0" ftr="0" dt="0"/>
  <p:txStyles>
    <p:titleStyle>
      <a:lvl1pPr algn="l" defTabSz="909638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09638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defTabSz="909638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defTabSz="909638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defTabSz="909638" rtl="0" eaLnBrk="1" fontAlgn="base" hangingPunct="1">
        <a:lnSpc>
          <a:spcPts val="4550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399957" algn="l" defTabSz="912407" rtl="0" eaLnBrk="1" fontAlgn="base" hangingPunct="1">
        <a:lnSpc>
          <a:spcPts val="455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799911" algn="l" defTabSz="912407" rtl="0" eaLnBrk="1" fontAlgn="base" hangingPunct="1">
        <a:lnSpc>
          <a:spcPts val="455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199875" algn="l" defTabSz="912407" rtl="0" eaLnBrk="1" fontAlgn="base" hangingPunct="1">
        <a:lnSpc>
          <a:spcPts val="455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599833" algn="l" defTabSz="912407" rtl="0" eaLnBrk="1" fontAlgn="base" hangingPunct="1">
        <a:lnSpc>
          <a:spcPts val="455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5913" indent="-315913" algn="l" defTabSz="909638" rtl="0" eaLnBrk="1" fontAlgn="base" hangingPunct="1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5913" indent="138113" algn="l" defTabSz="909638" rtl="0" eaLnBrk="1" fontAlgn="base" hangingPunct="1">
        <a:spcBef>
          <a:spcPct val="20000"/>
        </a:spcBef>
        <a:spcAft>
          <a:spcPct val="0"/>
        </a:spcAft>
        <a:buFont typeface="Arial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0713" indent="-225425" algn="l" defTabSz="909638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marL="1598613" indent="-1284288" algn="just" defTabSz="909638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2538" indent="573088" algn="l" defTabSz="909638" rtl="0" eaLnBrk="1" fontAlgn="base" hangingPunct="1">
        <a:lnSpc>
          <a:spcPts val="1575"/>
        </a:lnSpc>
        <a:spcBef>
          <a:spcPts val="350"/>
        </a:spcBef>
        <a:spcAft>
          <a:spcPct val="0"/>
        </a:spcAft>
        <a:buFont typeface="Arial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09280" indent="-228116" algn="l" defTabSz="91246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513" indent="-228116" algn="l" defTabSz="91246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1748" indent="-228116" algn="l" defTabSz="91246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7980" indent="-228116" algn="l" defTabSz="91246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2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33" algn="l" defTabSz="912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466" algn="l" defTabSz="912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699" algn="l" defTabSz="912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4933" algn="l" defTabSz="912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163" algn="l" defTabSz="912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399" algn="l" defTabSz="912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630" algn="l" defTabSz="912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9861" algn="l" defTabSz="912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97153"/>
            <a:ext cx="8352928" cy="108011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Заместитель начальника отдела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урегулирования состояния расчетов с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бюджетом УФНС России по Хабаровскому краю </a:t>
            </a:r>
          </a:p>
          <a:p>
            <a:pPr marL="0" indent="0" algn="ctr">
              <a:buNone/>
            </a:pP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Пойманова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Тамара Викторовна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2708920"/>
            <a:ext cx="7343775" cy="110966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Взыскание задолженности с физических лиц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779959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3789040"/>
            <a:ext cx="7408333" cy="2946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Сальдо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ЕНС - это разница между совокупной обязанностью и перечисленными в качестве ЕНП денежными средствами.</a:t>
            </a:r>
          </a:p>
          <a:p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2420888"/>
            <a:ext cx="7860481" cy="1109662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Сальдо Единого налогового счета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70187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896484"/>
              </p:ext>
            </p:extLst>
          </p:nvPr>
        </p:nvGraphicFramePr>
        <p:xfrm>
          <a:off x="683568" y="2564904"/>
          <a:ext cx="8280920" cy="3949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16632"/>
            <a:ext cx="8064895" cy="936104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Сальдо Единого налогового счета</a:t>
            </a:r>
          </a:p>
        </p:txBody>
      </p:sp>
    </p:spTree>
    <p:extLst>
      <p:ext uri="{BB962C8B-B14F-4D97-AF65-F5344CB8AC3E}">
        <p14:creationId xmlns:p14="http://schemas.microsoft.com/office/powerpoint/2010/main" val="262616628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16632"/>
            <a:ext cx="7920880" cy="79208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Взыскание задолженности с физических лиц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428849"/>
            <a:ext cx="230425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Неисполнение обязанности по уплате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налогов, авансовых платежей по налогам, сборов страховых взносов, пеней, штрафов, процентов, </a:t>
            </a:r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повлекшее формирование отрицательного  сальдо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единого налогового счета налогоплательщика</a:t>
            </a:r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53604" y="3436961"/>
            <a:ext cx="237626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Направление требования об уплате налога статьи 69,70 НК РФ</a:t>
            </a:r>
          </a:p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Срок исполнения – 8 рабочих дней, если иное не указано в требовании</a:t>
            </a:r>
            <a:endParaRPr lang="ru-RU" sz="1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24128" y="3434037"/>
            <a:ext cx="2880320" cy="723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Решение о взыскании</a:t>
            </a:r>
            <a:r>
              <a:rPr lang="ru-RU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за счет денежных </a:t>
            </a:r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средств</a:t>
            </a:r>
            <a:endParaRPr lang="ru-RU" sz="1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4977" y="2418374"/>
            <a:ext cx="2376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позднее 3 месяцев со дня формирования отрицательного сальдо ЕНС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позднее года, если сумма отрицательного сальдо менее 3000 руб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845592" y="4655823"/>
            <a:ext cx="25922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Обращение в суд</a:t>
            </a:r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 заявлением о взыскании задолженности и выдача судебного акта</a:t>
            </a:r>
            <a:endParaRPr lang="ru-RU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54841" y="4365104"/>
            <a:ext cx="1980220" cy="1368152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Размещение </a:t>
            </a:r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реестре решений о взыскании </a:t>
            </a:r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решения о взыскании,  поручения на списание, информации о судебном приказе</a:t>
            </a:r>
            <a:endParaRPr lang="ru-RU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83568" y="5907134"/>
            <a:ext cx="1656184" cy="771183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Взыскание судебными </a:t>
            </a:r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приставами в соответствии ст. 48 </a:t>
            </a:r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НК </a:t>
            </a:r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РФ и Федеральным законом №229-ФЗ</a:t>
            </a:r>
            <a:endParaRPr lang="ru-RU" sz="1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892018" y="5976265"/>
            <a:ext cx="1333690" cy="77118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Инициирование возбуждения дела о банкротстве</a:t>
            </a:r>
          </a:p>
        </p:txBody>
      </p:sp>
      <p:cxnSp>
        <p:nvCxnSpPr>
          <p:cNvPr id="9" name="Прямая со стрелкой 8"/>
          <p:cNvCxnSpPr>
            <a:endCxn id="5" idx="1"/>
          </p:cNvCxnSpPr>
          <p:nvPr/>
        </p:nvCxnSpPr>
        <p:spPr>
          <a:xfrm>
            <a:off x="2699792" y="3797001"/>
            <a:ext cx="2538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3"/>
          </p:cNvCxnSpPr>
          <p:nvPr/>
        </p:nvCxnSpPr>
        <p:spPr>
          <a:xfrm>
            <a:off x="5329868" y="3797001"/>
            <a:ext cx="3942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652120" y="4157041"/>
            <a:ext cx="0" cy="208063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16" idx="3"/>
          </p:cNvCxnSpPr>
          <p:nvPr/>
        </p:nvCxnSpPr>
        <p:spPr>
          <a:xfrm>
            <a:off x="5437880" y="4979859"/>
            <a:ext cx="9169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endCxn id="23" idx="0"/>
          </p:cNvCxnSpPr>
          <p:nvPr/>
        </p:nvCxnSpPr>
        <p:spPr>
          <a:xfrm>
            <a:off x="1511660" y="5528531"/>
            <a:ext cx="0" cy="378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1511660" y="5519573"/>
            <a:ext cx="4714048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endCxn id="24" idx="1"/>
          </p:cNvCxnSpPr>
          <p:nvPr/>
        </p:nvCxnSpPr>
        <p:spPr>
          <a:xfrm flipV="1">
            <a:off x="2339752" y="6361857"/>
            <a:ext cx="2552266" cy="344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507025" y="4365104"/>
            <a:ext cx="2145095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507025" y="4365104"/>
            <a:ext cx="0" cy="290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635896" y="4365104"/>
            <a:ext cx="18019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Сумма 10 тыс. руб. и более</a:t>
            </a:r>
            <a:endParaRPr lang="ru-RU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95736" y="5439041"/>
            <a:ext cx="28402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отсутствии средств на расчетном счете</a:t>
            </a:r>
            <a:endParaRPr lang="ru-RU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8968" y="6396335"/>
            <a:ext cx="18606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Сумма долга  более 500 т.р.</a:t>
            </a:r>
            <a:endParaRPr lang="ru-RU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>
            <a:stCxn id="6" idx="2"/>
          </p:cNvCxnSpPr>
          <p:nvPr/>
        </p:nvCxnSpPr>
        <p:spPr>
          <a:xfrm>
            <a:off x="7164288" y="4157041"/>
            <a:ext cx="0" cy="208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452320" y="426107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442862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576064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Взыскание задолженности с мобилизованных физических лиц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1" y="2636912"/>
            <a:ext cx="82089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Постановление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Правительства Российской Федерации от 20.10.2022 № 1874 (ред. от 04.07.2023) "О мерах поддержки мобилизованных лиц"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pPr algn="ctr"/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закон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 29.12.2022 N 603-ФЗ «О внесении изменений в отдельные законодательные акты Российской Федерации» </a:t>
            </a:r>
          </a:p>
        </p:txBody>
      </p:sp>
    </p:spTree>
    <p:extLst>
      <p:ext uri="{BB962C8B-B14F-4D97-AF65-F5344CB8AC3E}">
        <p14:creationId xmlns:p14="http://schemas.microsoft.com/office/powerpoint/2010/main" val="2767193057"/>
      </p:ext>
    </p:extLst>
  </p:cSld>
  <p:clrMapOvr>
    <a:masterClrMapping/>
  </p:clrMapOvr>
  <p:transition spd="med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343775" cy="79208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СМС информирование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352927" cy="4158853"/>
          </a:xfrm>
        </p:spPr>
        <p:txBody>
          <a:bodyPr/>
          <a:lstStyle/>
          <a:p>
            <a:pPr marL="0" indent="457200" algn="just">
              <a:buNone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апреля 2020 года налоговые органы могут направлять организациям (индивидуальным предпринимателям или физическим лицам) сообщение о наличии задолженности по налогам, пеням, штрафам и процентам посредством смс – сообщений или электронной почты.</a:t>
            </a:r>
          </a:p>
          <a:p>
            <a:pPr marL="0" indent="457200" algn="just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Такое информирование осуществляется не чаще одного раза в квартал, при условии письменного согласия налогоплательщика, на основании п. 7 ст. 31 Налогового Кодекса Российской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Федерации</a:t>
            </a:r>
          </a:p>
          <a:p>
            <a:pPr marL="0" indent="457200" algn="just">
              <a:buNone/>
            </a:pP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Налогоплательщик может подать в налоговый орган свое согласие на оповещение по форме, утвержденной приказом ФНС России от 30.11.2022 № ЕД-7-8/1135@.</a:t>
            </a:r>
          </a:p>
          <a:p>
            <a:pPr marL="0" indent="457200" algn="just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457200" algn="just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Согласие можно подать:</a:t>
            </a:r>
          </a:p>
          <a:p>
            <a:pPr marL="0" lvl="0" indent="457200" algn="just">
              <a:buNone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через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сервис сайта ФНС России www.nalog.gov.ru «Личный кабинет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налогоплательщика»;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457200" algn="just">
              <a:buNone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лично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(через уполномоченного представителя) в налоговый орган;</a:t>
            </a:r>
          </a:p>
          <a:p>
            <a:pPr marL="0" lvl="0" indent="457200" algn="just">
              <a:buNone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по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почте;</a:t>
            </a:r>
          </a:p>
          <a:p>
            <a:pPr marL="0" lvl="0" indent="457200" algn="just">
              <a:buNone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электронной форме по телекоммуникационным каналам связи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457200" algn="just">
              <a:buNone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ФНС России от 30.11.2022 № ЕД-7-8/1135@ и форма согласия на информирование о наличии задолженности в соответствии с п.7 ст. 31 НК РФ размещены на официальном сайте ФНС России в разделе «Документы/ Нормативные правовые акты, изданные и разработанные ФНС России».</a:t>
            </a:r>
          </a:p>
          <a:p>
            <a:pPr marL="0" indent="457200" algn="just">
              <a:buNone/>
            </a:pP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ru-RU" sz="1200" dirty="0">
                <a:solidFill>
                  <a:schemeClr val="bg1"/>
                </a:solidFill>
              </a:rPr>
              <a:t> 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357159960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343775" cy="79208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Уведомления и требования об уплате для ФЛ через портал государственных услуг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04864"/>
            <a:ext cx="8568952" cy="408684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«Госключ»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Приложение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«Госключ» можно скачать через Google Play, App Store, AppGallery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RuStore.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«Госключ» доступен только  как приложение для телефона или планшета. Версия для компьютера на данный момент отсутствует.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Получите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сертификат усиленной квалифицированной электронной подписи (УКЭП), подтвердив личность одним из способов: 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Действующим загранпаспортом нового образца и телефоном или планшетом с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NFC;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подтвержденной биометрией – если зарегистрированы в единой биометрической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системе;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посетив МФЦ или банк – потребуется паспорт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ФЛ;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Подпишите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документ следуя подсказкам на экране.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Уведомления </a:t>
            </a: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необходимости подписать документ в «Госключе» приходят: 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 личный кабинет на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«Госуслугах»;</a:t>
            </a:r>
            <a:endParaRPr 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на электронную почту, указанную в личном кабинете;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 виде пуш-уведомлений в приложении « Госуслуги» и «Госключ» - если установлены.</a:t>
            </a:r>
          </a:p>
          <a:p>
            <a:pPr marL="0" indent="0">
              <a:buNone/>
            </a:pP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305633"/>
            <a:ext cx="32970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Согласие на получение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уведомления об уплате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104" y="1300051"/>
            <a:ext cx="32970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Согласие на получение </a:t>
            </a:r>
          </a:p>
          <a:p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ребования об уплате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61349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95536" y="188640"/>
            <a:ext cx="8802439" cy="66693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151406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1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sent_FNS2012_A4">
  <a:themeElements>
    <a:clrScheme name="Другая 1">
      <a:dk1>
        <a:srgbClr val="0066B3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0072CE"/>
      </a:accent3>
      <a:accent4>
        <a:srgbClr val="2DBDB6"/>
      </a:accent4>
      <a:accent5>
        <a:srgbClr val="4FC6E0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2245</TotalTime>
  <Words>1532</Words>
  <Application>Microsoft Office PowerPoint</Application>
  <PresentationFormat>Экран (4:3)</PresentationFormat>
  <Paragraphs>112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Тема1</vt:lpstr>
      <vt:lpstr>1_Present_FNS2012_A4</vt:lpstr>
      <vt:lpstr>Взыскание задолженности с физических лиц</vt:lpstr>
      <vt:lpstr>Сальдо Единого налогового счета</vt:lpstr>
      <vt:lpstr>Сальдо Единого налогового счета</vt:lpstr>
      <vt:lpstr>Взыскание задолженности с физических лиц</vt:lpstr>
      <vt:lpstr>Взыскание задолженности с мобилизованных физических лиц</vt:lpstr>
      <vt:lpstr>СМС информирование</vt:lpstr>
      <vt:lpstr>Уведомления и требования об уплате для ФЛ через портал государственных услуг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Чорновол Александр Сергеевич</dc:creator>
  <cp:lastModifiedBy>Герасимова Анна Владимировна</cp:lastModifiedBy>
  <cp:revision>112</cp:revision>
  <cp:lastPrinted>2024-02-15T05:19:48Z</cp:lastPrinted>
  <dcterms:created xsi:type="dcterms:W3CDTF">2023-03-20T23:52:47Z</dcterms:created>
  <dcterms:modified xsi:type="dcterms:W3CDTF">2024-10-22T22:42:50Z</dcterms:modified>
</cp:coreProperties>
</file>