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17" r:id="rId2"/>
    <p:sldId id="329" r:id="rId3"/>
    <p:sldId id="327" r:id="rId4"/>
    <p:sldId id="328" r:id="rId5"/>
    <p:sldId id="294" r:id="rId6"/>
    <p:sldId id="320" r:id="rId7"/>
  </p:sldIdLst>
  <p:sldSz cx="9144000" cy="5143500" type="screen16x9"/>
  <p:notesSz cx="6645275" cy="97758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61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2" autoAdjust="0"/>
  </p:normalViewPr>
  <p:slideViewPr>
    <p:cSldViewPr snapToGrid="0">
      <p:cViewPr>
        <p:scale>
          <a:sx n="130" d="100"/>
          <a:sy n="130" d="100"/>
        </p:scale>
        <p:origin x="-1074" y="-3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-3948" y="-90"/>
      </p:cViewPr>
      <p:guideLst>
        <p:guide orient="horz" pos="3079"/>
        <p:guide pos="20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63963" y="0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A7C6FD-8305-4311-B31C-4C25F4400124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63963" y="9285288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B94351-3379-46CE-AB6F-C2AD46BEE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7149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64119" y="1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/>
          <a:lstStyle>
            <a:lvl1pPr algn="r">
              <a:defRPr sz="1200"/>
            </a:lvl1pPr>
          </a:lstStyle>
          <a:p>
            <a:fld id="{1BA158C2-BE7B-4924-9916-A1C86F5E32D5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5088" y="733425"/>
            <a:ext cx="6515100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3" tIns="45712" rIns="91423" bIns="4571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4528" y="4643517"/>
            <a:ext cx="5316220" cy="4399121"/>
          </a:xfrm>
          <a:prstGeom prst="rect">
            <a:avLst/>
          </a:prstGeom>
        </p:spPr>
        <p:txBody>
          <a:bodyPr vert="horz" lIns="91423" tIns="45712" rIns="91423" bIns="4571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285339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64119" y="9285339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 anchor="b"/>
          <a:lstStyle>
            <a:lvl1pPr algn="r">
              <a:defRPr sz="1200"/>
            </a:lvl1pPr>
          </a:lstStyle>
          <a:p>
            <a:fld id="{5C0C109C-A402-4864-B2CC-6FBE1DDDE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12899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698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177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715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95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78955-5BBF-470F-BEF4-B7AB0C90627D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021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CD063-4223-438C-A91E-791FD260FFF3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70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7C28-CBCF-4278-AD15-300E4E96AFF8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010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-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="" xmlns:a16="http://schemas.microsoft.com/office/drawing/2014/main" id="{D37AA835-D37C-D111-DD1C-BEEC47028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147" y="4"/>
            <a:ext cx="6947774" cy="411953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lang="ru-RU" sz="1200" b="1" cap="all" spc="-38" baseline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ru-RU" dirty="0"/>
          </a:p>
        </p:txBody>
      </p: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A36FCBEA-7CB6-2731-2154-F08D4AFD6E6B}"/>
              </a:ext>
            </a:extLst>
          </p:cNvPr>
          <p:cNvGrpSpPr/>
          <p:nvPr userDrawn="1"/>
        </p:nvGrpSpPr>
        <p:grpSpPr>
          <a:xfrm>
            <a:off x="8730853" y="0"/>
            <a:ext cx="413147" cy="413147"/>
            <a:chOff x="11641138" y="5205414"/>
            <a:chExt cx="550862" cy="550862"/>
          </a:xfrm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05325DF2-8AB5-AE36-E39D-2122AAB85A78}"/>
                </a:ext>
              </a:extLst>
            </p:cNvPr>
            <p:cNvSpPr/>
            <p:nvPr userDrawn="1"/>
          </p:nvSpPr>
          <p:spPr>
            <a:xfrm>
              <a:off x="11641138" y="5205414"/>
              <a:ext cx="550862" cy="550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4" name="Graphic 3">
              <a:extLst>
                <a:ext uri="{FF2B5EF4-FFF2-40B4-BE49-F238E27FC236}">
                  <a16:creationId xmlns="" xmlns:a16="http://schemas.microsoft.com/office/drawing/2014/main" id="{1EC7472C-9B3D-6C07-49B9-DBD24EFD07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750675" y="5308402"/>
              <a:ext cx="331788" cy="344886"/>
            </a:xfrm>
            <a:prstGeom prst="rect">
              <a:avLst/>
            </a:prstGeom>
          </p:spPr>
        </p:pic>
      </p:grp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E985DE21-57AF-4CB8-285E-5F35A14FB6C2}"/>
              </a:ext>
            </a:extLst>
          </p:cNvPr>
          <p:cNvCxnSpPr>
            <a:cxnSpLocks/>
          </p:cNvCxnSpPr>
          <p:nvPr userDrawn="1"/>
        </p:nvCxnSpPr>
        <p:spPr>
          <a:xfrm>
            <a:off x="8730853" y="411956"/>
            <a:ext cx="41314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6DAB24DD-1A33-B000-D36D-6CAABF4785CE}"/>
              </a:ext>
            </a:extLst>
          </p:cNvPr>
          <p:cNvCxnSpPr>
            <a:cxnSpLocks/>
          </p:cNvCxnSpPr>
          <p:nvPr userDrawn="1"/>
        </p:nvCxnSpPr>
        <p:spPr>
          <a:xfrm>
            <a:off x="1" y="411956"/>
            <a:ext cx="41314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87182DC9-CEC7-775F-C0AD-31F9434DF82E}"/>
              </a:ext>
            </a:extLst>
          </p:cNvPr>
          <p:cNvCxnSpPr>
            <a:cxnSpLocks/>
          </p:cNvCxnSpPr>
          <p:nvPr userDrawn="1"/>
        </p:nvCxnSpPr>
        <p:spPr>
          <a:xfrm>
            <a:off x="413147" y="411956"/>
            <a:ext cx="8317706" cy="0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Номер слайда 5">
            <a:extLst>
              <a:ext uri="{FF2B5EF4-FFF2-40B4-BE49-F238E27FC236}">
                <a16:creationId xmlns="" xmlns:a16="http://schemas.microsoft.com/office/drawing/2014/main" id="{4382102B-4E04-2501-D32F-721D797F3097}"/>
              </a:ext>
            </a:extLst>
          </p:cNvPr>
          <p:cNvSpPr txBox="1">
            <a:spLocks/>
          </p:cNvSpPr>
          <p:nvPr userDrawn="1"/>
        </p:nvSpPr>
        <p:spPr>
          <a:xfrm>
            <a:off x="1" y="4731544"/>
            <a:ext cx="413147" cy="411956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600" b="0" dirty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Стр.</a:t>
            </a:r>
            <a:r>
              <a:rPr lang="en-US" sz="600" b="0" dirty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 </a:t>
            </a:r>
            <a:fld id="{2245CF44-F5A7-4881-A3C6-C17067F190D2}" type="slidenum">
              <a:rPr lang="en-US" sz="600" b="0" smtClean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pPr algn="ctr"/>
              <a:t>‹#›</a:t>
            </a:fld>
            <a:endParaRPr lang="en-US" sz="600" b="0" dirty="0">
              <a:solidFill>
                <a:schemeClr val="tx2">
                  <a:lumMod val="50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C73FAE82-8390-6DBD-0086-A6E68E9E9F6D}"/>
              </a:ext>
            </a:extLst>
          </p:cNvPr>
          <p:cNvGrpSpPr/>
          <p:nvPr userDrawn="1"/>
        </p:nvGrpSpPr>
        <p:grpSpPr>
          <a:xfrm>
            <a:off x="8730853" y="4730353"/>
            <a:ext cx="413147" cy="413147"/>
            <a:chOff x="11641138" y="5205414"/>
            <a:chExt cx="550862" cy="1652586"/>
          </a:xfrm>
        </p:grpSpPr>
        <p:sp>
          <p:nvSpPr>
            <p:cNvPr id="30" name="Rectangle 29">
              <a:extLst>
                <a:ext uri="{FF2B5EF4-FFF2-40B4-BE49-F238E27FC236}">
                  <a16:creationId xmlns="" xmlns:a16="http://schemas.microsoft.com/office/drawing/2014/main" id="{4142D1A6-E18B-1B41-40C0-F64A16224C59}"/>
                </a:ext>
              </a:extLst>
            </p:cNvPr>
            <p:cNvSpPr/>
            <p:nvPr userDrawn="1"/>
          </p:nvSpPr>
          <p:spPr>
            <a:xfrm>
              <a:off x="11641138" y="6307138"/>
              <a:ext cx="550862" cy="550862"/>
            </a:xfrm>
            <a:prstGeom prst="rect">
              <a:avLst/>
            </a:prstGeom>
            <a:solidFill>
              <a:srgbClr val="C00000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="" xmlns:a16="http://schemas.microsoft.com/office/drawing/2014/main" id="{07A7E796-B244-2B43-7CCF-3C4F3473FC47}"/>
                </a:ext>
              </a:extLst>
            </p:cNvPr>
            <p:cNvSpPr/>
            <p:nvPr userDrawn="1"/>
          </p:nvSpPr>
          <p:spPr>
            <a:xfrm>
              <a:off x="11641138" y="5756276"/>
              <a:ext cx="550862" cy="550862"/>
            </a:xfrm>
            <a:prstGeom prst="rect">
              <a:avLst/>
            </a:prstGeom>
            <a:solidFill>
              <a:srgbClr val="166CFD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="" xmlns:a16="http://schemas.microsoft.com/office/drawing/2014/main" id="{E2FD112F-C4CA-7A8D-211C-E04309FD717E}"/>
                </a:ext>
              </a:extLst>
            </p:cNvPr>
            <p:cNvSpPr/>
            <p:nvPr userDrawn="1"/>
          </p:nvSpPr>
          <p:spPr>
            <a:xfrm>
              <a:off x="11641138" y="5205414"/>
              <a:ext cx="550862" cy="550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A7A4F3D4-7193-9BCC-B39B-8A20E5C9D0D8}"/>
              </a:ext>
            </a:extLst>
          </p:cNvPr>
          <p:cNvCxnSpPr/>
          <p:nvPr userDrawn="1"/>
        </p:nvCxnSpPr>
        <p:spPr>
          <a:xfrm>
            <a:off x="1373981" y="4730353"/>
            <a:ext cx="0" cy="413147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="" xmlns:a16="http://schemas.microsoft.com/office/drawing/2014/main" id="{DEA13A66-3661-1B1A-2B48-D09BD25E3865}"/>
              </a:ext>
            </a:extLst>
          </p:cNvPr>
          <p:cNvCxnSpPr>
            <a:cxnSpLocks/>
          </p:cNvCxnSpPr>
          <p:nvPr userDrawn="1"/>
        </p:nvCxnSpPr>
        <p:spPr>
          <a:xfrm>
            <a:off x="0" y="4730354"/>
            <a:ext cx="9144000" cy="0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CCD7722A-945F-AA89-4FBF-DF86856DB398}"/>
              </a:ext>
            </a:extLst>
          </p:cNvPr>
          <p:cNvCxnSpPr/>
          <p:nvPr userDrawn="1"/>
        </p:nvCxnSpPr>
        <p:spPr>
          <a:xfrm>
            <a:off x="3230171" y="4730353"/>
            <a:ext cx="0" cy="413147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Text Placeholder 24">
            <a:extLst>
              <a:ext uri="{FF2B5EF4-FFF2-40B4-BE49-F238E27FC236}">
                <a16:creationId xmlns="" xmlns:a16="http://schemas.microsoft.com/office/drawing/2014/main" id="{1D711949-2E3A-0F1D-3F07-4A610B626D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74232" y="4817866"/>
            <a:ext cx="5255419" cy="23931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marL="0" indent="0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* — </a:t>
            </a:r>
            <a:r>
              <a:rPr lang="ru-RU" dirty="0"/>
              <a:t>сноска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574C76CD-F1A6-C947-1C7D-5B85AE7CB3F4}"/>
              </a:ext>
            </a:extLst>
          </p:cNvPr>
          <p:cNvSpPr txBox="1"/>
          <p:nvPr userDrawn="1"/>
        </p:nvSpPr>
        <p:spPr>
          <a:xfrm>
            <a:off x="1489474" y="4829888"/>
            <a:ext cx="1693674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endParaRPr lang="ru-RU" sz="700" cap="all" baseline="0" dirty="0" smtClean="0"/>
          </a:p>
          <a:p>
            <a:endParaRPr lang="ru-RU" sz="700" cap="all" baseline="0" dirty="0"/>
          </a:p>
        </p:txBody>
      </p:sp>
    </p:spTree>
    <p:extLst>
      <p:ext uri="{BB962C8B-B14F-4D97-AF65-F5344CB8AC3E}">
        <p14:creationId xmlns:p14="http://schemas.microsoft.com/office/powerpoint/2010/main" val="17266842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D8651-A24F-4A6F-A339-FDC6C4E34FE5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91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F4F22-F0A7-42B3-810E-6D7545B50474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364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26549-5382-4B96-A0D8-46B2251C71E1}" type="datetime1">
              <a:rPr lang="ru-RU" smtClean="0"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378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DB60A-DE8E-4CD9-AF0D-536EF2787F84}" type="datetime1">
              <a:rPr lang="ru-RU" smtClean="0"/>
              <a:t>12.05.2025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912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81340-94D4-40D4-9624-03E1CA6DFEA9}" type="datetime1">
              <a:rPr lang="ru-RU" smtClean="0"/>
              <a:t>12.05.2025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457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8F2D0-9859-4E05-B443-42D19625756A}" type="datetime1">
              <a:rPr lang="ru-RU" smtClean="0"/>
              <a:t>12.05.2025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077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CA0C-6C8C-454A-AB7A-71145C418BED}" type="datetime1">
              <a:rPr lang="ru-RU" smtClean="0"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761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F43C5-A168-4A10-94C4-D425C80DAF77}" type="datetime1">
              <a:rPr lang="ru-RU" smtClean="0"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239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A4783-1E7F-4BF9-914D-0132DB7C9D11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47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3854" y="1605134"/>
            <a:ext cx="7772400" cy="1102519"/>
          </a:xfrm>
        </p:spPr>
        <p:txBody>
          <a:bodyPr>
            <a:noAutofit/>
          </a:bodyPr>
          <a:lstStyle/>
          <a:p>
            <a:r>
              <a:rPr lang="ru-RU" sz="2200" dirty="0">
                <a:latin typeface="Colos text"/>
              </a:rPr>
              <a:t/>
            </a:r>
            <a:br>
              <a:rPr lang="ru-RU" sz="2200" dirty="0">
                <a:latin typeface="Colos text"/>
              </a:rPr>
            </a:br>
            <a:endParaRPr lang="ru-RU" sz="2200" dirty="0">
              <a:solidFill>
                <a:srgbClr val="0561FC"/>
              </a:solidFill>
              <a:latin typeface="Colos tex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7437" y="1468536"/>
            <a:ext cx="6400800" cy="146304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561FC"/>
                </a:solidFill>
              </a:rPr>
              <a:t>Налоговая реформа 2025. </a:t>
            </a:r>
          </a:p>
          <a:p>
            <a:r>
              <a:rPr lang="ru-RU" b="1" dirty="0">
                <a:solidFill>
                  <a:srgbClr val="0561FC"/>
                </a:solidFill>
              </a:rPr>
              <a:t>НДФЛ – налоговые агенты</a:t>
            </a:r>
            <a:endParaRPr lang="ru-RU" b="1" dirty="0">
              <a:solidFill>
                <a:srgbClr val="0561FC"/>
              </a:solidFill>
            </a:endParaRPr>
          </a:p>
        </p:txBody>
      </p:sp>
      <p:pic>
        <p:nvPicPr>
          <p:cNvPr id="4" name="Graphic 2">
            <a:extLst>
              <a:ext uri="{FF2B5EF4-FFF2-40B4-BE49-F238E27FC236}">
                <a16:creationId xmlns:a16="http://schemas.microsoft.com/office/drawing/2014/main" xmlns="" id="{74E6C9F3-6E40-46DB-A271-4B711BA02D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18590" y="171927"/>
            <a:ext cx="2058439" cy="6557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D5B6315-535A-968B-B3AC-76F4E9E1FA79}"/>
              </a:ext>
            </a:extLst>
          </p:cNvPr>
          <p:cNvSpPr txBox="1"/>
          <p:nvPr/>
        </p:nvSpPr>
        <p:spPr>
          <a:xfrm>
            <a:off x="34140" y="4452463"/>
            <a:ext cx="767407" cy="8848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00"/>
              </a:lnSpc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561FC"/>
                </a:solidFill>
                <a:effectLst/>
                <a:uLnTx/>
                <a:uFillTx/>
                <a:latin typeface="Golos Text" panose="020B0503020202020204" pitchFamily="34" charset="0"/>
                <a:ea typeface="Golos Text" panose="020B0503020202020204" pitchFamily="34" charset="0"/>
              </a:rPr>
              <a:t>20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561FC"/>
              </a:solidFill>
              <a:effectLst/>
              <a:uLnTx/>
              <a:uFillTx/>
              <a:latin typeface="Golos Text" panose="020B0503020202020204" pitchFamily="34" charset="0"/>
              <a:ea typeface="Golos Text" panose="020B0503020202020204" pitchFamily="34" charset="0"/>
            </a:endParaRPr>
          </a:p>
          <a:p>
            <a:pPr algn="ctr">
              <a:lnSpc>
                <a:spcPts val="2300"/>
              </a:lnSpc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61FC"/>
                </a:solidFill>
                <a:effectLst/>
                <a:uLnTx/>
                <a:uFillTx/>
                <a:latin typeface="Golos Text" panose="020B0503020202020204" pitchFamily="34" charset="0"/>
                <a:ea typeface="Golos Text" panose="020B0503020202020204" pitchFamily="34" charset="0"/>
              </a:rPr>
              <a:t>2</a:t>
            </a:r>
            <a:r>
              <a:rPr lang="ru-RU" sz="2800" b="1" noProof="0" dirty="0" smtClean="0">
                <a:solidFill>
                  <a:srgbClr val="0561FC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5</a:t>
            </a:r>
          </a:p>
          <a:p>
            <a:pPr algn="ctr">
              <a:lnSpc>
                <a:spcPts val="2300"/>
              </a:lnSpc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561FC"/>
              </a:solidFill>
              <a:effectLst/>
              <a:uLnTx/>
              <a:uFillTx/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40" y="4104315"/>
            <a:ext cx="1455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ХАБАРОВСК</a:t>
            </a:r>
            <a:endParaRPr lang="ru-RU" sz="900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801547" y="171928"/>
            <a:ext cx="0" cy="4831669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одзаголовок 2"/>
          <p:cNvSpPr txBox="1">
            <a:spLocks/>
          </p:cNvSpPr>
          <p:nvPr/>
        </p:nvSpPr>
        <p:spPr>
          <a:xfrm>
            <a:off x="1649578" y="3447090"/>
            <a:ext cx="6400800" cy="131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>
                <a:solidFill>
                  <a:schemeClr val="tx1"/>
                </a:solidFill>
                <a:latin typeface="Colos text"/>
              </a:rPr>
              <a:t>Главный государственный налоговый </a:t>
            </a:r>
            <a:r>
              <a:rPr lang="ru-RU" sz="1600" dirty="0" smtClean="0">
                <a:solidFill>
                  <a:schemeClr val="tx1"/>
                </a:solidFill>
                <a:latin typeface="Colos text"/>
              </a:rPr>
              <a:t>инспектор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Colos text"/>
              </a:rPr>
              <a:t>отдела камерального контроля </a:t>
            </a:r>
            <a:r>
              <a:rPr lang="ru-RU" sz="1600" dirty="0">
                <a:solidFill>
                  <a:schemeClr val="tx1"/>
                </a:solidFill>
                <a:latin typeface="Colos text"/>
              </a:rPr>
              <a:t>НДС №2 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Colos text"/>
              </a:rPr>
              <a:t>УФНС России по Хабаровскому краю </a:t>
            </a:r>
          </a:p>
          <a:p>
            <a:r>
              <a:rPr lang="ru-RU" sz="1600" dirty="0">
                <a:solidFill>
                  <a:schemeClr val="tx1"/>
                </a:solidFill>
                <a:latin typeface="Colos text"/>
              </a:rPr>
              <a:t>Богомолова Татьяна Юрьевна </a:t>
            </a:r>
          </a:p>
        </p:txBody>
      </p:sp>
    </p:spTree>
    <p:extLst>
      <p:ext uri="{BB962C8B-B14F-4D97-AF65-F5344CB8AC3E}">
        <p14:creationId xmlns:p14="http://schemas.microsoft.com/office/powerpoint/2010/main" val="391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4"/>
            <a:ext cx="8152952" cy="411953"/>
          </a:xfrm>
        </p:spPr>
        <p:txBody>
          <a:bodyPr>
            <a:noAutofit/>
          </a:bodyPr>
          <a:lstStyle/>
          <a:p>
            <a:r>
              <a:rPr lang="ru-RU" sz="1600" dirty="0" smtClean="0"/>
              <a:t>Показатели по налоговым ставкам и суммам НДФЛ</a:t>
            </a:r>
            <a:endParaRPr lang="ru-RU" sz="1600" dirty="0"/>
          </a:p>
        </p:txBody>
      </p:sp>
      <p:cxnSp>
        <p:nvCxnSpPr>
          <p:cNvPr id="14" name="Straight Connector 23">
            <a:extLst>
              <a:ext uri="{FF2B5EF4-FFF2-40B4-BE49-F238E27FC236}">
                <a16:creationId xmlns="" xmlns:a16="http://schemas.microsoft.com/office/drawing/2014/main" id="{F3023F91-FA00-AC3D-80F7-939D13535984}"/>
              </a:ext>
            </a:extLst>
          </p:cNvPr>
          <p:cNvCxnSpPr>
            <a:cxnSpLocks/>
          </p:cNvCxnSpPr>
          <p:nvPr/>
        </p:nvCxnSpPr>
        <p:spPr>
          <a:xfrm flipH="1">
            <a:off x="417529" y="1803805"/>
            <a:ext cx="775109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6">
            <a:extLst>
              <a:ext uri="{FF2B5EF4-FFF2-40B4-BE49-F238E27FC236}">
                <a16:creationId xmlns="" xmlns:a16="http://schemas.microsoft.com/office/drawing/2014/main" id="{C89FC449-73F3-4026-AB48-231C0CF17671}"/>
              </a:ext>
            </a:extLst>
          </p:cNvPr>
          <p:cNvSpPr/>
          <p:nvPr/>
        </p:nvSpPr>
        <p:spPr>
          <a:xfrm>
            <a:off x="8732044" y="411956"/>
            <a:ext cx="411956" cy="4119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300" dirty="0" smtClean="0">
                <a:solidFill>
                  <a:prstClr val="white"/>
                </a:solidFill>
              </a:rPr>
              <a:t>2023</a:t>
            </a:r>
            <a:endParaRPr lang="ru-RU" sz="1300" dirty="0">
              <a:solidFill>
                <a:prstClr val="white"/>
              </a:solidFill>
            </a:endParaRPr>
          </a:p>
        </p:txBody>
      </p:sp>
      <p:sp>
        <p:nvSpPr>
          <p:cNvPr id="40" name="Rectangle 4">
            <a:extLst>
              <a:ext uri="{FF2B5EF4-FFF2-40B4-BE49-F238E27FC236}">
                <a16:creationId xmlns="" xmlns:a16="http://schemas.microsoft.com/office/drawing/2014/main" id="{69DAC54E-71C8-6CFB-2925-5C788135208E}"/>
              </a:ext>
            </a:extLst>
          </p:cNvPr>
          <p:cNvSpPr/>
          <p:nvPr/>
        </p:nvSpPr>
        <p:spPr>
          <a:xfrm>
            <a:off x="8732044" y="823912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300" dirty="0" smtClean="0">
                <a:solidFill>
                  <a:prstClr val="white"/>
                </a:solidFill>
              </a:rPr>
              <a:t>2024</a:t>
            </a:r>
            <a:endParaRPr lang="ru-RU" sz="1300" dirty="0">
              <a:solidFill>
                <a:prstClr val="white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3C49FF30-49FC-DD48-D70D-E1D78D340507}"/>
              </a:ext>
            </a:extLst>
          </p:cNvPr>
          <p:cNvSpPr txBox="1"/>
          <p:nvPr/>
        </p:nvSpPr>
        <p:spPr>
          <a:xfrm>
            <a:off x="475159" y="950776"/>
            <a:ext cx="2538703" cy="77457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50"/>
              </a:spcAft>
            </a:pPr>
            <a:r>
              <a:rPr lang="ru-RU" sz="1400" b="1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Golos Text" panose="020B0503020202020204" pitchFamily="34" charset="0"/>
              </a:rPr>
              <a:t>Количество налоговых агентов,</a:t>
            </a:r>
          </a:p>
          <a:p>
            <a:pPr>
              <a:spcAft>
                <a:spcPts val="450"/>
              </a:spcAft>
            </a:pPr>
            <a:r>
              <a:rPr lang="ru-RU" sz="1400" b="1" dirty="0">
                <a:solidFill>
                  <a:prstClr val="black">
                    <a:lumMod val="85000"/>
                    <a:lumOff val="15000"/>
                  </a:prstClr>
                </a:solidFill>
                <a:ea typeface="Golos Text" panose="020B0503020202020204" pitchFamily="34" charset="0"/>
              </a:rPr>
              <a:t>п</a:t>
            </a:r>
            <a:r>
              <a:rPr lang="ru-RU" sz="1400" b="1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Golos Text" panose="020B0503020202020204" pitchFamily="34" charset="0"/>
              </a:rPr>
              <a:t>редставивших расчет по форме</a:t>
            </a:r>
          </a:p>
          <a:p>
            <a:pPr>
              <a:spcAft>
                <a:spcPts val="450"/>
              </a:spcAft>
            </a:pPr>
            <a:r>
              <a:rPr lang="ru-RU" sz="1400" b="1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Golos Text" panose="020B0503020202020204" pitchFamily="34" charset="0"/>
              </a:rPr>
              <a:t>6-НДФЛ</a:t>
            </a:r>
            <a:endParaRPr lang="ru-RU" sz="1400" b="1" dirty="0">
              <a:solidFill>
                <a:prstClr val="black">
                  <a:lumMod val="85000"/>
                  <a:lumOff val="15000"/>
                </a:prstClr>
              </a:solidFill>
              <a:ea typeface="Golos Text" panose="020B0503020202020204" pitchFamily="34" charset="0"/>
            </a:endParaRPr>
          </a:p>
        </p:txBody>
      </p:sp>
      <p:sp>
        <p:nvSpPr>
          <p:cNvPr id="30" name="Subtitle 2">
            <a:extLst>
              <a:ext uri="{FF2B5EF4-FFF2-40B4-BE49-F238E27FC236}">
                <a16:creationId xmlns="" xmlns:a16="http://schemas.microsoft.com/office/drawing/2014/main" id="{B85B1420-15E4-1AAA-C63D-0BC0D76BDDA6}"/>
              </a:ext>
            </a:extLst>
          </p:cNvPr>
          <p:cNvSpPr txBox="1">
            <a:spLocks/>
          </p:cNvSpPr>
          <p:nvPr/>
        </p:nvSpPr>
        <p:spPr>
          <a:xfrm>
            <a:off x="3105004" y="950776"/>
            <a:ext cx="1430420" cy="36933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Clr>
                <a:srgbClr val="CAD82A"/>
              </a:buClr>
              <a:tabLst>
                <a:tab pos="191287" algn="l"/>
              </a:tabLst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35 087</a:t>
            </a:r>
            <a:endParaRPr lang="ru-RU" sz="2400" baseline="100000" dirty="0">
              <a:solidFill>
                <a:schemeClr val="tx1">
                  <a:lumMod val="75000"/>
                  <a:lumOff val="2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34" name="Subtitle 2">
            <a:extLst>
              <a:ext uri="{FF2B5EF4-FFF2-40B4-BE49-F238E27FC236}">
                <a16:creationId xmlns="" xmlns:a16="http://schemas.microsoft.com/office/drawing/2014/main" id="{D8DFAB17-D08A-101C-5EC9-2E83BD299D5A}"/>
              </a:ext>
            </a:extLst>
          </p:cNvPr>
          <p:cNvSpPr txBox="1">
            <a:spLocks/>
          </p:cNvSpPr>
          <p:nvPr/>
        </p:nvSpPr>
        <p:spPr>
          <a:xfrm>
            <a:off x="3175043" y="2825850"/>
            <a:ext cx="1455479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Clr>
                <a:srgbClr val="CAD82A"/>
              </a:buClr>
            </a:pP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467 млрд. руб. </a:t>
            </a:r>
            <a:endParaRPr lang="ru-RU" sz="1600" baseline="100000" dirty="0">
              <a:solidFill>
                <a:schemeClr val="tx1">
                  <a:lumMod val="75000"/>
                  <a:lumOff val="2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F2185784-0294-DF66-BD30-CDCA0FE581BF}"/>
              </a:ext>
            </a:extLst>
          </p:cNvPr>
          <p:cNvSpPr txBox="1"/>
          <p:nvPr/>
        </p:nvSpPr>
        <p:spPr>
          <a:xfrm>
            <a:off x="447570" y="1803805"/>
            <a:ext cx="2507771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50"/>
              </a:spcAft>
            </a:pPr>
            <a:r>
              <a:rPr lang="ru-RU" sz="1400" b="1" dirty="0">
                <a:solidFill>
                  <a:prstClr val="black">
                    <a:lumMod val="85000"/>
                    <a:lumOff val="15000"/>
                  </a:prstClr>
                </a:solidFill>
                <a:ea typeface="Golos Text" panose="020B0503020202020204" pitchFamily="34" charset="0"/>
              </a:rPr>
              <a:t>Количество </a:t>
            </a:r>
            <a:r>
              <a:rPr lang="ru-RU" sz="1400" b="1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Golos Text" panose="020B0503020202020204" pitchFamily="34" charset="0"/>
              </a:rPr>
              <a:t>физических лиц, получивших доход по всем налоговым ставкам</a:t>
            </a:r>
            <a:endParaRPr lang="ru-RU" sz="1400" b="1" dirty="0">
              <a:solidFill>
                <a:prstClr val="black">
                  <a:lumMod val="85000"/>
                  <a:lumOff val="15000"/>
                </a:prstClr>
              </a:solidFill>
              <a:ea typeface="Golos Text" panose="020B0503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BA3CD648-D9E2-EB55-57F6-940724B24027}"/>
              </a:ext>
            </a:extLst>
          </p:cNvPr>
          <p:cNvSpPr txBox="1"/>
          <p:nvPr/>
        </p:nvSpPr>
        <p:spPr>
          <a:xfrm>
            <a:off x="447569" y="3229930"/>
            <a:ext cx="3942382" cy="49500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50"/>
              </a:spcAft>
            </a:pPr>
            <a:r>
              <a:rPr lang="ru-RU" sz="1400" b="1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Golos Text" panose="020B0503020202020204" pitchFamily="34" charset="0"/>
              </a:rPr>
              <a:t>Сумма дохода, начисленная по </a:t>
            </a:r>
          </a:p>
          <a:p>
            <a:pPr>
              <a:spcAft>
                <a:spcPts val="450"/>
              </a:spcAft>
            </a:pPr>
            <a:r>
              <a:rPr lang="ru-RU" sz="1400" b="1" dirty="0">
                <a:solidFill>
                  <a:prstClr val="black">
                    <a:lumMod val="85000"/>
                    <a:lumOff val="15000"/>
                  </a:prstClr>
                </a:solidFill>
                <a:ea typeface="Golos Text" panose="020B0503020202020204" pitchFamily="34" charset="0"/>
              </a:rPr>
              <a:t>с</a:t>
            </a:r>
            <a:r>
              <a:rPr lang="ru-RU" sz="1400" b="1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Golos Text" panose="020B0503020202020204" pitchFamily="34" charset="0"/>
              </a:rPr>
              <a:t>тавке 15 %</a:t>
            </a:r>
            <a:endParaRPr lang="ru-RU" sz="1400" b="1" dirty="0">
              <a:solidFill>
                <a:prstClr val="black">
                  <a:lumMod val="85000"/>
                  <a:lumOff val="15000"/>
                </a:prstClr>
              </a:solidFill>
              <a:ea typeface="Golos Text" panose="020B0503020202020204" pitchFamily="34" charset="0"/>
            </a:endParaRPr>
          </a:p>
        </p:txBody>
      </p:sp>
      <p:cxnSp>
        <p:nvCxnSpPr>
          <p:cNvPr id="43" name="Straight Connector 23">
            <a:extLst>
              <a:ext uri="{FF2B5EF4-FFF2-40B4-BE49-F238E27FC236}">
                <a16:creationId xmlns="" xmlns:a16="http://schemas.microsoft.com/office/drawing/2014/main" id="{3102B270-5482-E5EA-FCD0-6786B9686FB7}"/>
              </a:ext>
            </a:extLst>
          </p:cNvPr>
          <p:cNvCxnSpPr>
            <a:cxnSpLocks/>
          </p:cNvCxnSpPr>
          <p:nvPr/>
        </p:nvCxnSpPr>
        <p:spPr>
          <a:xfrm flipH="1">
            <a:off x="439475" y="2685509"/>
            <a:ext cx="7778118" cy="1641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Subtitle 2">
            <a:extLst>
              <a:ext uri="{FF2B5EF4-FFF2-40B4-BE49-F238E27FC236}">
                <a16:creationId xmlns="" xmlns:a16="http://schemas.microsoft.com/office/drawing/2014/main" id="{8225BF40-F0DD-A6A4-BD7D-A283BFFBD10C}"/>
              </a:ext>
            </a:extLst>
          </p:cNvPr>
          <p:cNvSpPr txBox="1">
            <a:spLocks/>
          </p:cNvSpPr>
          <p:nvPr/>
        </p:nvSpPr>
        <p:spPr>
          <a:xfrm>
            <a:off x="3105005" y="3257229"/>
            <a:ext cx="164256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Clr>
                <a:srgbClr val="CAD82A"/>
              </a:buClr>
              <a:tabLst>
                <a:tab pos="191287" algn="l"/>
              </a:tabLst>
            </a:pPr>
            <a:r>
              <a:rPr lang="ru-RU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26млрд.руб.</a:t>
            </a:r>
            <a:endParaRPr lang="ru-RU" sz="1800" baseline="100000" dirty="0">
              <a:solidFill>
                <a:schemeClr val="tx1">
                  <a:lumMod val="75000"/>
                  <a:lumOff val="2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cxnSp>
        <p:nvCxnSpPr>
          <p:cNvPr id="15" name="Straight Connector 23">
            <a:extLst>
              <a:ext uri="{FF2B5EF4-FFF2-40B4-BE49-F238E27FC236}">
                <a16:creationId xmlns="" xmlns:a16="http://schemas.microsoft.com/office/drawing/2014/main" id="{3102B270-5482-E5EA-FCD0-6786B9686FB7}"/>
              </a:ext>
            </a:extLst>
          </p:cNvPr>
          <p:cNvCxnSpPr>
            <a:cxnSpLocks/>
          </p:cNvCxnSpPr>
          <p:nvPr/>
        </p:nvCxnSpPr>
        <p:spPr>
          <a:xfrm flipH="1">
            <a:off x="417528" y="3214629"/>
            <a:ext cx="7751099" cy="1530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F2185784-0294-DF66-BD30-CDCA0FE581BF}"/>
              </a:ext>
            </a:extLst>
          </p:cNvPr>
          <p:cNvSpPr txBox="1"/>
          <p:nvPr/>
        </p:nvSpPr>
        <p:spPr>
          <a:xfrm>
            <a:off x="377531" y="2728940"/>
            <a:ext cx="2797513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50"/>
              </a:spcAft>
            </a:pPr>
            <a:r>
              <a:rPr lang="ru-RU" sz="1400" b="1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Golos Text" panose="020B0503020202020204" pitchFamily="34" charset="0"/>
              </a:rPr>
              <a:t>Сумма дохода, начисленная по ставке 13 %</a:t>
            </a:r>
            <a:endParaRPr lang="ru-RU" sz="1400" b="1" dirty="0">
              <a:solidFill>
                <a:prstClr val="black">
                  <a:lumMod val="85000"/>
                  <a:lumOff val="15000"/>
                </a:prstClr>
              </a:solidFill>
              <a:ea typeface="Golos Text" panose="020B0503020202020204" pitchFamily="34" charset="0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="" xmlns:a16="http://schemas.microsoft.com/office/drawing/2014/main" id="{D8DFAB17-D08A-101C-5EC9-2E83BD299D5A}"/>
              </a:ext>
            </a:extLst>
          </p:cNvPr>
          <p:cNvSpPr txBox="1">
            <a:spLocks/>
          </p:cNvSpPr>
          <p:nvPr/>
        </p:nvSpPr>
        <p:spPr>
          <a:xfrm>
            <a:off x="3105004" y="1746924"/>
            <a:ext cx="1190524" cy="36933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Clr>
                <a:srgbClr val="CAD82A"/>
              </a:buClr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991 799</a:t>
            </a:r>
            <a:endParaRPr lang="ru-RU" sz="2400" baseline="100000" dirty="0">
              <a:solidFill>
                <a:schemeClr val="tx1">
                  <a:lumMod val="75000"/>
                  <a:lumOff val="2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3102B270-5482-E5EA-FCD0-6786B9686FB7}"/>
              </a:ext>
            </a:extLst>
          </p:cNvPr>
          <p:cNvCxnSpPr>
            <a:cxnSpLocks/>
          </p:cNvCxnSpPr>
          <p:nvPr/>
        </p:nvCxnSpPr>
        <p:spPr>
          <a:xfrm flipH="1">
            <a:off x="447569" y="3736305"/>
            <a:ext cx="775109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902" y="1063072"/>
            <a:ext cx="271752" cy="144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BA3CD648-D9E2-EB55-57F6-940724B24027}"/>
              </a:ext>
            </a:extLst>
          </p:cNvPr>
          <p:cNvSpPr txBox="1"/>
          <p:nvPr/>
        </p:nvSpPr>
        <p:spPr>
          <a:xfrm>
            <a:off x="494699" y="3938382"/>
            <a:ext cx="2365544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50"/>
              </a:spcAft>
            </a:pPr>
            <a:r>
              <a:rPr lang="ru-RU" sz="1400" b="1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Golos Text" panose="020B0503020202020204" pitchFamily="34" charset="0"/>
              </a:rPr>
              <a:t>Сумма налога исчисленная по ставке 15 %</a:t>
            </a:r>
            <a:endParaRPr lang="ru-RU" sz="1400" b="1" dirty="0">
              <a:solidFill>
                <a:prstClr val="black">
                  <a:lumMod val="85000"/>
                  <a:lumOff val="15000"/>
                </a:prstClr>
              </a:solidFill>
              <a:ea typeface="Golos Text" panose="020B0503020202020204" pitchFamily="34" charset="0"/>
            </a:endParaRPr>
          </a:p>
        </p:txBody>
      </p:sp>
      <p:sp>
        <p:nvSpPr>
          <p:cNvPr id="26" name="Subtitle 2">
            <a:extLst>
              <a:ext uri="{FF2B5EF4-FFF2-40B4-BE49-F238E27FC236}">
                <a16:creationId xmlns="" xmlns:a16="http://schemas.microsoft.com/office/drawing/2014/main" id="{8225BF40-F0DD-A6A4-BD7D-A283BFFBD10C}"/>
              </a:ext>
            </a:extLst>
          </p:cNvPr>
          <p:cNvSpPr txBox="1">
            <a:spLocks/>
          </p:cNvSpPr>
          <p:nvPr/>
        </p:nvSpPr>
        <p:spPr>
          <a:xfrm>
            <a:off x="3105005" y="3969633"/>
            <a:ext cx="1430419" cy="36933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Clr>
                <a:srgbClr val="CAD82A"/>
              </a:buClr>
            </a:pPr>
            <a:r>
              <a:rPr lang="ru-RU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4млрд.руб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.</a:t>
            </a:r>
            <a:endParaRPr lang="ru-RU" sz="2400" baseline="100000" dirty="0">
              <a:solidFill>
                <a:schemeClr val="tx1">
                  <a:lumMod val="75000"/>
                  <a:lumOff val="2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27" name="Subtitle 2">
            <a:extLst>
              <a:ext uri="{FF2B5EF4-FFF2-40B4-BE49-F238E27FC236}">
                <a16:creationId xmlns="" xmlns:a16="http://schemas.microsoft.com/office/drawing/2014/main" id="{B85B1420-15E4-1AAA-C63D-0BC0D76BDDA6}"/>
              </a:ext>
            </a:extLst>
          </p:cNvPr>
          <p:cNvSpPr txBox="1">
            <a:spLocks/>
          </p:cNvSpPr>
          <p:nvPr/>
        </p:nvSpPr>
        <p:spPr>
          <a:xfrm>
            <a:off x="5144725" y="950776"/>
            <a:ext cx="1409694" cy="36933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Clr>
                <a:srgbClr val="CAD82A"/>
              </a:buClr>
              <a:tabLst>
                <a:tab pos="191287" algn="l"/>
              </a:tabLst>
            </a:pPr>
            <a:r>
              <a:rPr lang="ru-RU" sz="2400" b="1" dirty="0" smtClean="0">
                <a:solidFill>
                  <a:srgbClr val="0561FC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35 978</a:t>
            </a:r>
            <a:endParaRPr lang="ru-RU" sz="2400" baseline="100000" dirty="0">
              <a:solidFill>
                <a:srgbClr val="0561FC"/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32" name="Subtitle 2">
            <a:extLst>
              <a:ext uri="{FF2B5EF4-FFF2-40B4-BE49-F238E27FC236}">
                <a16:creationId xmlns="" xmlns:a16="http://schemas.microsoft.com/office/drawing/2014/main" id="{D8DFAB17-D08A-101C-5EC9-2E83BD299D5A}"/>
              </a:ext>
            </a:extLst>
          </p:cNvPr>
          <p:cNvSpPr txBox="1">
            <a:spLocks/>
          </p:cNvSpPr>
          <p:nvPr/>
        </p:nvSpPr>
        <p:spPr>
          <a:xfrm>
            <a:off x="4923129" y="1781412"/>
            <a:ext cx="1484985" cy="73866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Clr>
                <a:srgbClr val="CAD82A"/>
              </a:buClr>
            </a:pPr>
            <a:r>
              <a:rPr lang="ru-RU" sz="2400" b="1" dirty="0" smtClean="0">
                <a:solidFill>
                  <a:srgbClr val="0561FC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1 006 536</a:t>
            </a:r>
          </a:p>
          <a:p>
            <a:pPr algn="l">
              <a:spcBef>
                <a:spcPts val="0"/>
              </a:spcBef>
              <a:buClr>
                <a:srgbClr val="CAD82A"/>
              </a:buClr>
            </a:pPr>
            <a:r>
              <a:rPr lang="ru-RU" sz="2400" b="1" dirty="0" smtClean="0">
                <a:solidFill>
                  <a:srgbClr val="0561FC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 </a:t>
            </a:r>
            <a:endParaRPr lang="ru-RU" sz="2600" baseline="100000" dirty="0">
              <a:solidFill>
                <a:srgbClr val="00B050"/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35" name="Subtitle 2">
            <a:extLst>
              <a:ext uri="{FF2B5EF4-FFF2-40B4-BE49-F238E27FC236}">
                <a16:creationId xmlns="" xmlns:a16="http://schemas.microsoft.com/office/drawing/2014/main" id="{D8DFAB17-D08A-101C-5EC9-2E83BD299D5A}"/>
              </a:ext>
            </a:extLst>
          </p:cNvPr>
          <p:cNvSpPr txBox="1">
            <a:spLocks/>
          </p:cNvSpPr>
          <p:nvPr/>
        </p:nvSpPr>
        <p:spPr>
          <a:xfrm>
            <a:off x="5136862" y="2749969"/>
            <a:ext cx="1732111" cy="36933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Clr>
                <a:srgbClr val="CAD82A"/>
              </a:buClr>
            </a:pPr>
            <a:r>
              <a:rPr lang="ru-RU" sz="1600" b="1" dirty="0" smtClean="0">
                <a:solidFill>
                  <a:srgbClr val="0561FC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549 </a:t>
            </a:r>
            <a:r>
              <a:rPr lang="ru-RU" sz="1600" b="1" dirty="0" err="1" smtClean="0">
                <a:solidFill>
                  <a:srgbClr val="0561FC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млрд.руб</a:t>
            </a:r>
            <a:r>
              <a:rPr lang="ru-RU" sz="1600" b="1" dirty="0" smtClean="0">
                <a:solidFill>
                  <a:srgbClr val="0561FC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.</a:t>
            </a:r>
            <a:r>
              <a:rPr lang="ru-RU" sz="2400" b="1" dirty="0" smtClean="0">
                <a:solidFill>
                  <a:srgbClr val="0561FC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 </a:t>
            </a:r>
            <a:endParaRPr lang="ru-RU" sz="2400" baseline="100000" dirty="0">
              <a:solidFill>
                <a:srgbClr val="00B050"/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37" name="Subtitle 2">
            <a:extLst>
              <a:ext uri="{FF2B5EF4-FFF2-40B4-BE49-F238E27FC236}">
                <a16:creationId xmlns="" xmlns:a16="http://schemas.microsoft.com/office/drawing/2014/main" id="{D8DFAB17-D08A-101C-5EC9-2E83BD299D5A}"/>
              </a:ext>
            </a:extLst>
          </p:cNvPr>
          <p:cNvSpPr txBox="1">
            <a:spLocks/>
          </p:cNvSpPr>
          <p:nvPr/>
        </p:nvSpPr>
        <p:spPr>
          <a:xfrm>
            <a:off x="5136863" y="3243828"/>
            <a:ext cx="1417555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Clr>
                <a:srgbClr val="CAD82A"/>
              </a:buClr>
            </a:pPr>
            <a:r>
              <a:rPr lang="ru-RU" sz="1800" b="1" dirty="0" smtClean="0">
                <a:solidFill>
                  <a:srgbClr val="0561FC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33млрд.руб. </a:t>
            </a:r>
            <a:r>
              <a:rPr lang="ru-RU" sz="1600" b="1" dirty="0" smtClean="0">
                <a:solidFill>
                  <a:srgbClr val="0561FC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 </a:t>
            </a:r>
            <a:endParaRPr lang="ru-RU" sz="1600" baseline="100000" dirty="0">
              <a:solidFill>
                <a:srgbClr val="00B050"/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41" name="Subtitle 2">
            <a:extLst>
              <a:ext uri="{FF2B5EF4-FFF2-40B4-BE49-F238E27FC236}">
                <a16:creationId xmlns="" xmlns:a16="http://schemas.microsoft.com/office/drawing/2014/main" id="{D8DFAB17-D08A-101C-5EC9-2E83BD299D5A}"/>
              </a:ext>
            </a:extLst>
          </p:cNvPr>
          <p:cNvSpPr txBox="1">
            <a:spLocks/>
          </p:cNvSpPr>
          <p:nvPr/>
        </p:nvSpPr>
        <p:spPr>
          <a:xfrm>
            <a:off x="5144725" y="3920940"/>
            <a:ext cx="1409694" cy="36933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Clr>
                <a:srgbClr val="CAD82A"/>
              </a:buClr>
            </a:pPr>
            <a:r>
              <a:rPr lang="ru-RU" sz="1800" b="1" dirty="0" smtClean="0">
                <a:solidFill>
                  <a:srgbClr val="0561FC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5млрд.руб.</a:t>
            </a:r>
            <a:r>
              <a:rPr lang="ru-RU" sz="2400" b="1" dirty="0" smtClean="0">
                <a:solidFill>
                  <a:srgbClr val="0561FC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 </a:t>
            </a:r>
            <a:endParaRPr lang="ru-RU" sz="2400" baseline="100000" dirty="0">
              <a:solidFill>
                <a:srgbClr val="00B050"/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902" y="1859596"/>
            <a:ext cx="271752" cy="144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902" y="2920036"/>
            <a:ext cx="271752" cy="144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784" y="3389489"/>
            <a:ext cx="271752" cy="144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" name="Прямоугольник 48"/>
          <p:cNvSpPr/>
          <p:nvPr/>
        </p:nvSpPr>
        <p:spPr>
          <a:xfrm>
            <a:off x="7350536" y="831027"/>
            <a:ext cx="1060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B050"/>
                </a:solidFill>
              </a:rPr>
              <a:t>+ 0,2 % (+891)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7468820" y="1803805"/>
            <a:ext cx="1186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B050"/>
                </a:solidFill>
              </a:rPr>
              <a:t>+ 1,5 % (+14737)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7468820" y="2627649"/>
            <a:ext cx="1116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B050"/>
                </a:solidFill>
              </a:rPr>
              <a:t>+ 1,17 %          (+82)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445202" y="3805981"/>
            <a:ext cx="11399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B050"/>
                </a:solidFill>
              </a:rPr>
              <a:t>+</a:t>
            </a:r>
            <a:r>
              <a:rPr lang="ru-RU" sz="1600" b="1" dirty="0" smtClean="0">
                <a:solidFill>
                  <a:srgbClr val="00B050"/>
                </a:solidFill>
              </a:rPr>
              <a:t> 1,25 % </a:t>
            </a:r>
          </a:p>
          <a:p>
            <a:r>
              <a:rPr lang="ru-RU" sz="1600" b="1" dirty="0" smtClean="0">
                <a:solidFill>
                  <a:srgbClr val="00B050"/>
                </a:solidFill>
              </a:rPr>
              <a:t>  (+1)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7468820" y="3185045"/>
            <a:ext cx="14692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0" algn="l"/>
              </a:tabLst>
            </a:pPr>
            <a:r>
              <a:rPr lang="ru-RU" sz="1600" b="1" dirty="0" smtClean="0">
                <a:solidFill>
                  <a:srgbClr val="00B050"/>
                </a:solidFill>
              </a:rPr>
              <a:t>+ 1,27 % </a:t>
            </a:r>
          </a:p>
          <a:p>
            <a:pPr>
              <a:tabLst>
                <a:tab pos="0" algn="l"/>
              </a:tabLst>
            </a:pPr>
            <a:r>
              <a:rPr lang="ru-RU" sz="1600" b="1" dirty="0" smtClean="0">
                <a:solidFill>
                  <a:srgbClr val="00B050"/>
                </a:solidFill>
              </a:rPr>
              <a:t>(+7)</a:t>
            </a:r>
            <a:endParaRPr lang="ru-RU" sz="1600" b="1" dirty="0">
              <a:solidFill>
                <a:srgbClr val="00B050"/>
              </a:solidFill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5308" y="4084287"/>
            <a:ext cx="271752" cy="144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0596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4"/>
            <a:ext cx="8174898" cy="411953"/>
          </a:xfrm>
        </p:spPr>
        <p:txBody>
          <a:bodyPr>
            <a:normAutofit fontScale="90000"/>
          </a:bodyPr>
          <a:lstStyle/>
          <a:p>
            <a:pPr marL="354013" indent="0">
              <a:defRPr/>
            </a:pPr>
            <a:r>
              <a:rPr lang="ru-RU" altLang="ru-RU" sz="1600" dirty="0">
                <a:solidFill>
                  <a:srgbClr val="A50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2025 года </a:t>
            </a:r>
            <a:r>
              <a:rPr lang="ru-RU" altLang="ru-RU" sz="16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устанавливается прогрессивная шкала налогообложения доходов физических лиц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325316"/>
              </p:ext>
            </p:extLst>
          </p:nvPr>
        </p:nvGraphicFramePr>
        <p:xfrm>
          <a:off x="1126539" y="451828"/>
          <a:ext cx="7110376" cy="4064938"/>
        </p:xfrm>
        <a:graphic>
          <a:graphicData uri="http://schemas.openxmlformats.org/drawingml/2006/table">
            <a:tbl>
              <a:tblPr/>
              <a:tblGrid>
                <a:gridCol w="2787720"/>
                <a:gridCol w="1368445"/>
                <a:gridCol w="2954211"/>
              </a:tblGrid>
              <a:tr h="6666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Сумма налоговых баз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506" marR="77506" marT="38739" marB="38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Ставка</a:t>
                      </a:r>
                    </a:p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НДФЛ</a:t>
                      </a:r>
                    </a:p>
                  </a:txBody>
                  <a:tcPr marL="77506" marR="77506" marT="38739" marB="38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Правила применения налоговой ставки</a:t>
                      </a:r>
                    </a:p>
                  </a:txBody>
                  <a:tcPr marL="77506" marR="77506" marT="38739" marB="38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46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10429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равна или менее 2,4 млн руб. </a:t>
                      </a:r>
                      <a:b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в год</a:t>
                      </a:r>
                    </a:p>
                  </a:txBody>
                  <a:tcPr marL="77506" marR="77506" marT="38739" marB="38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tabLst>
                          <a:tab pos="2276475" algn="l"/>
                          <a:tab pos="4371975" algn="ctr"/>
                        </a:tabLst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76475" algn="l"/>
                          <a:tab pos="4371975" algn="ctr"/>
                        </a:tabLst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7609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13%</a:t>
                      </a:r>
                    </a:p>
                  </a:txBody>
                  <a:tcPr marL="77506" marR="77506" marT="38739" marB="38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10429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77506" marR="77506" marT="38739" marB="38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684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свыше 2,4 млн руб., но не более 5 млн руб. в год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506" marR="77506" marT="38739" marB="38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7609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15%</a:t>
                      </a:r>
                    </a:p>
                  </a:txBody>
                  <a:tcPr marL="77506" marR="77506" marT="38739" marB="38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312 000 руб. + 15% с суммы, превышающей 2,4 млн руб.</a:t>
                      </a:r>
                    </a:p>
                  </a:txBody>
                  <a:tcPr marL="77506" marR="77506" marT="38739" marB="38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46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10429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свыше 5 млн руб., но не более 20 млн руб. в год</a:t>
                      </a:r>
                    </a:p>
                  </a:txBody>
                  <a:tcPr marL="77506" marR="77506" marT="38739" marB="38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tabLst>
                          <a:tab pos="304800" algn="l"/>
                          <a:tab pos="4371975" algn="ctr"/>
                        </a:tabLst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304800" algn="l"/>
                          <a:tab pos="4371975" algn="ctr"/>
                        </a:tabLst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304800" algn="l"/>
                          <a:tab pos="4371975" algn="ctr"/>
                        </a:tabLst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tabLst>
                          <a:tab pos="304800" algn="l"/>
                          <a:tab pos="4371975" algn="ctr"/>
                        </a:tabLst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tabLst>
                          <a:tab pos="304800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304800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304800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304800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304800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04800" algn="l"/>
                          <a:tab pos="4371975" algn="ctr"/>
                        </a:tabLst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7609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18%</a:t>
                      </a:r>
                    </a:p>
                  </a:txBody>
                  <a:tcPr marL="77506" marR="77506" marT="38739" marB="38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10429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702 000 руб. + 18% с суммы, превышающей 5 млн руб.</a:t>
                      </a:r>
                    </a:p>
                  </a:txBody>
                  <a:tcPr marL="77506" marR="77506" marT="38739" marB="38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207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свыше 20 млн руб., но не более 50 млн руб. в год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506" marR="77506" marT="38739" marB="38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7609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20%</a:t>
                      </a:r>
                    </a:p>
                  </a:txBody>
                  <a:tcPr marL="77506" marR="77506" marT="38739" marB="38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3 402 000 руб. + 20% </a:t>
                      </a:r>
                      <a:b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 суммы, превышающей 20 млн руб.</a:t>
                      </a:r>
                    </a:p>
                  </a:txBody>
                  <a:tcPr marL="77506" marR="77506" marT="38739" marB="38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8245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10429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свыше 50 млн руб. в год включительно</a:t>
                      </a:r>
                    </a:p>
                  </a:txBody>
                  <a:tcPr marL="77506" marR="77506" marT="38739" marB="38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7609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22%</a:t>
                      </a:r>
                    </a:p>
                  </a:txBody>
                  <a:tcPr marL="77506" marR="77506" marT="38739" marB="38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10429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9 402 000 руб. + 22% </a:t>
                      </a:r>
                      <a:b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 суммы, превышающей 50 млн руб.</a:t>
                      </a:r>
                    </a:p>
                  </a:txBody>
                  <a:tcPr marL="77506" marR="77506" marT="38739" marB="38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04329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832" y="349301"/>
            <a:ext cx="7918866" cy="45719"/>
          </a:xfrm>
        </p:spPr>
        <p:txBody>
          <a:bodyPr>
            <a:noAutofit/>
          </a:bodyPr>
          <a:lstStyle/>
          <a:p>
            <a:r>
              <a:rPr lang="ru-RU" altLang="ru-RU" sz="1600" dirty="0" smtClean="0">
                <a:solidFill>
                  <a:srgbClr val="A50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1600" dirty="0" smtClean="0">
                <a:solidFill>
                  <a:srgbClr val="A5002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1600" dirty="0" smtClean="0">
                <a:solidFill>
                  <a:srgbClr val="A50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1600" dirty="0" smtClean="0">
                <a:solidFill>
                  <a:srgbClr val="A5002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1600" dirty="0" smtClean="0">
                <a:solidFill>
                  <a:srgbClr val="A50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2025 года </a:t>
            </a:r>
            <a:r>
              <a:rPr lang="ru-RU" altLang="ru-RU" sz="1600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устанавливается прогрессивная шкала налогообложения доходов физических лиц</a:t>
            </a:r>
            <a:br>
              <a:rPr lang="ru-RU" altLang="ru-RU" sz="1600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716121" y="504749"/>
            <a:ext cx="36576" cy="3899001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752185" y="504749"/>
            <a:ext cx="36576" cy="3899001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715095"/>
              </p:ext>
            </p:extLst>
          </p:nvPr>
        </p:nvGraphicFramePr>
        <p:xfrm>
          <a:off x="493775" y="899769"/>
          <a:ext cx="8328355" cy="2615262"/>
        </p:xfrm>
        <a:graphic>
          <a:graphicData uri="http://schemas.openxmlformats.org/drawingml/2006/table">
            <a:tbl>
              <a:tblPr/>
              <a:tblGrid>
                <a:gridCol w="3265244"/>
                <a:gridCol w="1882165"/>
                <a:gridCol w="3180946"/>
              </a:tblGrid>
              <a:tr h="224377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+mj-lt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Сумма налоговых баз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506" marR="77506" marT="38757" marB="38757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+mj-lt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Ставка</a:t>
                      </a:r>
                    </a:p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НДФЛ</a:t>
                      </a:r>
                    </a:p>
                  </a:txBody>
                  <a:tcPr marL="77506" marR="77506" marT="38757" marB="38757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+mj-lt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Правила применения налоговой ставки</a:t>
                      </a:r>
                    </a:p>
                  </a:txBody>
                  <a:tcPr marL="77506" marR="77506" marT="38757" marB="38757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727954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+mj-lt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0429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равна или менее 2,4 млн руб. в год</a:t>
                      </a:r>
                    </a:p>
                  </a:txBody>
                  <a:tcPr marL="77506" marR="77506" marT="38757" marB="38757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+mj-lt"/>
                        <a:tabLst>
                          <a:tab pos="2276475" algn="l"/>
                          <a:tab pos="4371975" algn="ctr"/>
                        </a:tabLst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76475" algn="l"/>
                          <a:tab pos="4371975" algn="ctr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7609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13%</a:t>
                      </a:r>
                    </a:p>
                  </a:txBody>
                  <a:tcPr marL="77506" marR="77506" marT="38757" marB="38757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+mj-lt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0429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77506" marR="77506" marT="38757" marB="38757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72545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+mj-lt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свыше 2,4 млн руб. в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506" marR="77506" marT="38757" marB="38757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+mj-lt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7609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15%</a:t>
                      </a:r>
                    </a:p>
                  </a:txBody>
                  <a:tcPr marL="77506" marR="77506" marT="38757" marB="38757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+mj-lt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indent="-257175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312 000 руб. + 15% с суммы, превышающей 2,4 млн руб.</a:t>
                      </a:r>
                    </a:p>
                  </a:txBody>
                  <a:tcPr marL="77506" marR="77506" marT="38757" marB="38757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3566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9DAC54E-71C8-6CFB-2925-5C788135208E}"/>
              </a:ext>
            </a:extLst>
          </p:cNvPr>
          <p:cNvSpPr/>
          <p:nvPr/>
        </p:nvSpPr>
        <p:spPr>
          <a:xfrm>
            <a:off x="8732044" y="411957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2025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4">
            <a:extLst>
              <a:ext uri="{FF2B5EF4-FFF2-40B4-BE49-F238E27FC236}">
                <a16:creationId xmlns:a16="http://schemas.microsoft.com/office/drawing/2014/main" xmlns="" id="{3493B4B9-DB0D-0470-B2C0-BE3150665E0F}"/>
              </a:ext>
            </a:extLst>
          </p:cNvPr>
          <p:cNvSpPr/>
          <p:nvPr/>
        </p:nvSpPr>
        <p:spPr>
          <a:xfrm>
            <a:off x="6487973" y="3390247"/>
            <a:ext cx="2178898" cy="4616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914378"/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Golos Text" panose="020B0503020202020204" pitchFamily="34" charset="0"/>
              </a:rPr>
              <a:t> </a:t>
            </a:r>
            <a:r>
              <a:rPr lang="ru-RU" sz="1500" dirty="0">
                <a:solidFill>
                  <a:schemeClr val="tx1">
                    <a:lumMod val="85000"/>
                    <a:lumOff val="15000"/>
                  </a:schemeClr>
                </a:solidFill>
                <a:ea typeface="Golos Text" panose="020B0503020202020204" pitchFamily="34" charset="0"/>
              </a:rPr>
              <a:t/>
            </a:r>
            <a:br>
              <a:rPr lang="ru-RU" sz="1500" dirty="0">
                <a:solidFill>
                  <a:schemeClr val="tx1">
                    <a:lumMod val="85000"/>
                    <a:lumOff val="15000"/>
                  </a:schemeClr>
                </a:solidFill>
                <a:ea typeface="Golos Text" panose="020B0503020202020204" pitchFamily="34" charset="0"/>
              </a:rPr>
            </a:br>
            <a:endParaRPr lang="ru-RU" sz="1500" dirty="0">
              <a:solidFill>
                <a:schemeClr val="tx1">
                  <a:lumMod val="85000"/>
                  <a:lumOff val="15000"/>
                </a:schemeClr>
              </a:solidFill>
              <a:ea typeface="Golos Text" panose="020B0503020202020204" pitchFamily="34" charset="0"/>
            </a:endParaRPr>
          </a:p>
        </p:txBody>
      </p:sp>
      <p:cxnSp>
        <p:nvCxnSpPr>
          <p:cNvPr id="20" name="Straight Connector 5">
            <a:extLst>
              <a:ext uri="{FF2B5EF4-FFF2-40B4-BE49-F238E27FC236}">
                <a16:creationId xmlns:a16="http://schemas.microsoft.com/office/drawing/2014/main" xmlns="" id="{E38611A6-05EB-DAC1-0288-34C9AD3E39CE}"/>
              </a:ext>
            </a:extLst>
          </p:cNvPr>
          <p:cNvCxnSpPr>
            <a:cxnSpLocks/>
          </p:cNvCxnSpPr>
          <p:nvPr/>
        </p:nvCxnSpPr>
        <p:spPr>
          <a:xfrm>
            <a:off x="6096000" y="411957"/>
            <a:ext cx="0" cy="431958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5">
            <a:extLst>
              <a:ext uri="{FF2B5EF4-FFF2-40B4-BE49-F238E27FC236}">
                <a16:creationId xmlns:a16="http://schemas.microsoft.com/office/drawing/2014/main" xmlns="" id="{91C44E30-444A-9DE8-4C5A-A48D83F58B83}"/>
              </a:ext>
            </a:extLst>
          </p:cNvPr>
          <p:cNvCxnSpPr>
            <a:cxnSpLocks/>
          </p:cNvCxnSpPr>
          <p:nvPr/>
        </p:nvCxnSpPr>
        <p:spPr>
          <a:xfrm>
            <a:off x="3048000" y="411957"/>
            <a:ext cx="0" cy="431958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5224537" y="2940124"/>
            <a:ext cx="7388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513893" y="364490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324811" y="361663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6227" y="411957"/>
            <a:ext cx="822064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4013" indent="0" algn="ctr">
              <a:defRPr/>
            </a:pPr>
            <a:r>
              <a:rPr lang="ru-RU" altLang="ru-RU" b="1" dirty="0">
                <a:solidFill>
                  <a:srgbClr val="A50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1 января 2025 года </a:t>
            </a:r>
            <a:r>
              <a:rPr lang="ru-RU" altLang="ru-RU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увеличены стандартные вычеты на детей:</a:t>
            </a:r>
            <a:endParaRPr lang="ru-RU" altLang="ru-RU" dirty="0"/>
          </a:p>
          <a:p>
            <a:pPr algn="just">
              <a:defRPr/>
            </a:pPr>
            <a:r>
              <a:rPr lang="ru-RU" altLang="ru-RU" sz="1600" b="1" dirty="0"/>
              <a:t>        </a:t>
            </a:r>
            <a:r>
              <a:rPr lang="ru-RU" altLang="ru-RU" b="1" dirty="0"/>
              <a:t>1 400 рублей       </a:t>
            </a:r>
            <a:r>
              <a:rPr lang="ru-RU" altLang="ru-RU" sz="1600" b="1" dirty="0"/>
              <a:t>на первого ребенка</a:t>
            </a:r>
          </a:p>
          <a:p>
            <a:pPr>
              <a:defRPr/>
            </a:pPr>
            <a:r>
              <a:rPr lang="ru-RU" altLang="ru-RU" dirty="0"/>
              <a:t>       </a:t>
            </a:r>
            <a:r>
              <a:rPr lang="ru-RU" altLang="ru-RU" b="1" dirty="0" smtClean="0"/>
              <a:t>2 800 рублей       </a:t>
            </a:r>
            <a:r>
              <a:rPr lang="ru-RU" altLang="ru-RU" sz="1600" b="1" dirty="0" smtClean="0"/>
              <a:t>на </a:t>
            </a:r>
            <a:r>
              <a:rPr lang="ru-RU" altLang="ru-RU" sz="1600" b="1" dirty="0"/>
              <a:t>второго ребенка </a:t>
            </a:r>
          </a:p>
          <a:p>
            <a:pPr>
              <a:defRPr/>
            </a:pPr>
            <a:endParaRPr lang="ru-RU" altLang="ru-RU" sz="1600" b="1" dirty="0"/>
          </a:p>
          <a:p>
            <a:pPr>
              <a:defRPr/>
            </a:pPr>
            <a:r>
              <a:rPr lang="ru-RU" altLang="ru-RU" sz="1600" b="1" dirty="0"/>
              <a:t>         </a:t>
            </a:r>
            <a:r>
              <a:rPr lang="ru-RU" altLang="ru-RU" sz="1600" b="1" dirty="0" smtClean="0"/>
              <a:t>6 000 рублей          </a:t>
            </a:r>
            <a:r>
              <a:rPr lang="ru-RU" altLang="ru-RU" sz="1600" b="1" dirty="0"/>
              <a:t>на третьего и каждого последующего ребенка</a:t>
            </a:r>
          </a:p>
          <a:p>
            <a:pPr>
              <a:defRPr/>
            </a:pPr>
            <a:endParaRPr lang="ru-RU" altLang="ru-RU" sz="1600" b="1" dirty="0"/>
          </a:p>
          <a:p>
            <a:pPr>
              <a:defRPr/>
            </a:pPr>
            <a:r>
              <a:rPr lang="ru-RU" altLang="ru-RU" sz="1600" b="1" dirty="0"/>
              <a:t>      </a:t>
            </a:r>
            <a:r>
              <a:rPr lang="ru-RU" altLang="ru-RU" b="1" dirty="0"/>
              <a:t>12 000 рублей      </a:t>
            </a:r>
            <a:r>
              <a:rPr lang="ru-RU" altLang="ru-RU" sz="1600" b="1" dirty="0"/>
              <a:t>на каждого ребёнка-инвалида</a:t>
            </a:r>
            <a:endParaRPr lang="ru-RU" altLang="ru-RU" sz="1600" dirty="0"/>
          </a:p>
          <a:p>
            <a:pPr algn="just">
              <a:defRPr/>
            </a:pPr>
            <a:endParaRPr lang="ru-RU" altLang="ru-RU" sz="1000" b="1" dirty="0">
              <a:solidFill>
                <a:srgbClr val="1F497D"/>
              </a:solidFill>
            </a:endParaRPr>
          </a:p>
          <a:p>
            <a:pPr algn="ctr">
              <a:defRPr/>
            </a:pPr>
            <a:r>
              <a:rPr lang="ru-RU" altLang="ru-RU" b="1" dirty="0">
                <a:solidFill>
                  <a:srgbClr val="1F497D"/>
                </a:solidFill>
              </a:rPr>
              <a:t>Сумма дохода, при превышении которой стандартные вычеты на детей перестают предоставляться, увеличена</a:t>
            </a:r>
          </a:p>
          <a:p>
            <a:pPr algn="ctr">
              <a:defRPr/>
            </a:pPr>
            <a:r>
              <a:rPr lang="ru-RU" altLang="ru-RU" b="1" dirty="0">
                <a:solidFill>
                  <a:srgbClr val="1F497D"/>
                </a:solidFill>
              </a:rPr>
              <a:t> до </a:t>
            </a:r>
            <a:r>
              <a:rPr lang="ru-RU" altLang="ru-RU" b="1" dirty="0">
                <a:solidFill>
                  <a:srgbClr val="A50021"/>
                </a:solidFill>
              </a:rPr>
              <a:t>450 000 рублей </a:t>
            </a:r>
            <a:r>
              <a:rPr lang="ru-RU" altLang="ru-RU" sz="1600" i="1" dirty="0">
                <a:solidFill>
                  <a:srgbClr val="1F497D"/>
                </a:solidFill>
              </a:rPr>
              <a:t>(нарастающим итогом с начала налогового периода)</a:t>
            </a:r>
            <a:endParaRPr lang="ru-RU" altLang="ru-RU" sz="1600" b="1" dirty="0">
              <a:solidFill>
                <a:srgbClr val="1F497D"/>
              </a:solidFill>
            </a:endParaRPr>
          </a:p>
          <a:p>
            <a:pPr marL="185738" indent="0" algn="just">
              <a:defRPr/>
            </a:pPr>
            <a:r>
              <a:rPr lang="ru-RU" altLang="ru-RU" sz="1600" b="1" dirty="0">
                <a:solidFill>
                  <a:srgbClr val="A50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</a:p>
          <a:p>
            <a:pPr marL="185738" indent="0" algn="just">
              <a:defRPr/>
            </a:pPr>
            <a:r>
              <a:rPr lang="ru-RU" altLang="ru-RU" sz="1600" b="1" dirty="0" smtClean="0">
                <a:solidFill>
                  <a:srgbClr val="A50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Новый </a:t>
            </a:r>
            <a:r>
              <a:rPr lang="ru-RU" altLang="ru-RU" sz="1600" b="1" dirty="0">
                <a:solidFill>
                  <a:srgbClr val="A50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стандартный вычет за 2025 год </a:t>
            </a:r>
            <a:r>
              <a:rPr lang="ru-RU" altLang="ru-RU" sz="16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смогут получить лица, выполнившие нормативы ГТО, получившие (подтвердившие) знак отличия и прошедшие диспансеризацию в данном периоде.</a:t>
            </a:r>
            <a:endParaRPr lang="ru-RU" altLang="ru-RU" sz="1600" dirty="0">
              <a:solidFill>
                <a:srgbClr val="1F497D"/>
              </a:solidFill>
            </a:endParaRPr>
          </a:p>
          <a:p>
            <a:pPr algn="ctr">
              <a:defRPr/>
            </a:pPr>
            <a:r>
              <a:rPr lang="ru-RU" sz="1600" dirty="0"/>
              <a:t>Размер вычета - </a:t>
            </a:r>
            <a:r>
              <a:rPr lang="ru-RU" sz="1600" b="1" dirty="0">
                <a:solidFill>
                  <a:srgbClr val="C00000"/>
                </a:solidFill>
              </a:rPr>
              <a:t>18 000 руб.</a:t>
            </a:r>
            <a:r>
              <a:rPr lang="ru-RU" sz="1600" dirty="0"/>
              <a:t> за налоговый период </a:t>
            </a:r>
          </a:p>
        </p:txBody>
      </p:sp>
    </p:spTree>
    <p:extLst>
      <p:ext uri="{BB962C8B-B14F-4D97-AF65-F5344CB8AC3E}">
        <p14:creationId xmlns:p14="http://schemas.microsoft.com/office/powerpoint/2010/main" val="6216201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787" y="2179933"/>
            <a:ext cx="6947774" cy="411953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СПАСИБО за ВНИМАНИЕ!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7159262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3483</TotalTime>
  <Words>372</Words>
  <Application>Microsoft Office PowerPoint</Application>
  <PresentationFormat>Экран (16:9)</PresentationFormat>
  <Paragraphs>90</Paragraphs>
  <Slides>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 </vt:lpstr>
      <vt:lpstr>Показатели по налоговым ставкам и суммам НДФЛ</vt:lpstr>
      <vt:lpstr>С 2025 года устанавливается прогрессивная шкала налогообложения доходов физических лиц</vt:lpstr>
      <vt:lpstr>  С 2025 года устанавливается прогрессивная шкала налогообложения доходов физических лиц  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Бугаева Полина Владимировна</dc:creator>
  <cp:lastModifiedBy>Снопкова Ульяна Владимировна</cp:lastModifiedBy>
  <cp:revision>209</cp:revision>
  <cp:lastPrinted>2024-11-20T00:31:22Z</cp:lastPrinted>
  <dcterms:created xsi:type="dcterms:W3CDTF">2024-09-27T03:02:36Z</dcterms:created>
  <dcterms:modified xsi:type="dcterms:W3CDTF">2025-05-12T06:51:02Z</dcterms:modified>
</cp:coreProperties>
</file>