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17" r:id="rId2"/>
    <p:sldId id="328" r:id="rId3"/>
    <p:sldId id="327" r:id="rId4"/>
    <p:sldId id="331" r:id="rId5"/>
    <p:sldId id="332" r:id="rId6"/>
    <p:sldId id="333" r:id="rId7"/>
    <p:sldId id="334" r:id="rId8"/>
    <p:sldId id="320" r:id="rId9"/>
  </p:sldIdLst>
  <p:sldSz cx="9144000" cy="5143500" type="screen16x9"/>
  <p:notesSz cx="6645275" cy="97758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61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693" autoAdjust="0"/>
    <p:restoredTop sz="94622" autoAdjust="0"/>
  </p:normalViewPr>
  <p:slideViewPr>
    <p:cSldViewPr snapToGrid="0">
      <p:cViewPr>
        <p:scale>
          <a:sx n="100" d="100"/>
          <a:sy n="100" d="100"/>
        </p:scale>
        <p:origin x="-1944" y="-85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0" d="100"/>
          <a:sy n="80" d="100"/>
        </p:scale>
        <p:origin x="-3948" y="-90"/>
      </p:cViewPr>
      <p:guideLst>
        <p:guide orient="horz" pos="3079"/>
        <p:guide pos="209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79725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63963" y="0"/>
            <a:ext cx="2879725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A7C6FD-8305-4311-B31C-4C25F4400124}" type="datetimeFigureOut">
              <a:rPr lang="ru-RU" smtClean="0"/>
              <a:t>12.05.2025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285288"/>
            <a:ext cx="2879725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63963" y="9285288"/>
            <a:ext cx="2879725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B94351-3379-46CE-AB6F-C2AD46BEEB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971496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879619" cy="488791"/>
          </a:xfrm>
          <a:prstGeom prst="rect">
            <a:avLst/>
          </a:prstGeom>
        </p:spPr>
        <p:txBody>
          <a:bodyPr vert="horz" lIns="91423" tIns="45712" rIns="91423" bIns="4571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64119" y="1"/>
            <a:ext cx="2879619" cy="488791"/>
          </a:xfrm>
          <a:prstGeom prst="rect">
            <a:avLst/>
          </a:prstGeom>
        </p:spPr>
        <p:txBody>
          <a:bodyPr vert="horz" lIns="91423" tIns="45712" rIns="91423" bIns="45712" rtlCol="0"/>
          <a:lstStyle>
            <a:lvl1pPr algn="r">
              <a:defRPr sz="1200"/>
            </a:lvl1pPr>
          </a:lstStyle>
          <a:p>
            <a:fld id="{1BA158C2-BE7B-4924-9916-A1C86F5E32D5}" type="datetimeFigureOut">
              <a:rPr lang="ru-RU" smtClean="0"/>
              <a:t>12.05.2025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5088" y="733425"/>
            <a:ext cx="6515100" cy="36655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3" tIns="45712" rIns="91423" bIns="45712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4528" y="4643517"/>
            <a:ext cx="5316220" cy="4399121"/>
          </a:xfrm>
          <a:prstGeom prst="rect">
            <a:avLst/>
          </a:prstGeom>
        </p:spPr>
        <p:txBody>
          <a:bodyPr vert="horz" lIns="91423" tIns="45712" rIns="91423" bIns="45712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285339"/>
            <a:ext cx="2879619" cy="488791"/>
          </a:xfrm>
          <a:prstGeom prst="rect">
            <a:avLst/>
          </a:prstGeom>
        </p:spPr>
        <p:txBody>
          <a:bodyPr vert="horz" lIns="91423" tIns="45712" rIns="91423" bIns="4571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64119" y="9285339"/>
            <a:ext cx="2879619" cy="488791"/>
          </a:xfrm>
          <a:prstGeom prst="rect">
            <a:avLst/>
          </a:prstGeom>
        </p:spPr>
        <p:txBody>
          <a:bodyPr vert="horz" lIns="91423" tIns="45712" rIns="91423" bIns="45712" rtlCol="0" anchor="b"/>
          <a:lstStyle>
            <a:lvl1pPr algn="r">
              <a:defRPr sz="1200"/>
            </a:lvl1pPr>
          </a:lstStyle>
          <a:p>
            <a:fld id="{5C0C109C-A402-4864-B2CC-6FBE1DDDEA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212899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C109C-A402-4864-B2CC-6FBE1DDDEA3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37159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C109C-A402-4864-B2CC-6FBE1DDDEA3C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37159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C109C-A402-4864-B2CC-6FBE1DDDEA3C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37159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C109C-A402-4864-B2CC-6FBE1DDDEA3C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37159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C109C-A402-4864-B2CC-6FBE1DDDEA3C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3715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78955-5BBF-470F-BEF4-B7AB0C90627D}" type="datetime1">
              <a:rPr lang="ru-RU" smtClean="0"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7021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CD063-4223-438C-A91E-791FD260FFF3}" type="datetime1">
              <a:rPr lang="ru-RU" smtClean="0"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70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C7C28-CBCF-4278-AD15-300E4E96AFF8}" type="datetime1">
              <a:rPr lang="ru-RU" smtClean="0"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90104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age-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xmlns="" id="{D37AA835-D37C-D111-DD1C-BEEC470280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3147" y="4"/>
            <a:ext cx="6947774" cy="411953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lang="ru-RU" sz="1200" b="1" cap="all" spc="-38" baseline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defRPr>
            </a:lvl1pPr>
          </a:lstStyle>
          <a:p>
            <a:pPr marL="0" lvl="0"/>
            <a:r>
              <a:rPr lang="en-US" dirty="0"/>
              <a:t>Click to edit Master title style</a:t>
            </a:r>
            <a:endParaRPr lang="ru-RU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A36FCBEA-7CB6-2731-2154-F08D4AFD6E6B}"/>
              </a:ext>
            </a:extLst>
          </p:cNvPr>
          <p:cNvGrpSpPr/>
          <p:nvPr userDrawn="1"/>
        </p:nvGrpSpPr>
        <p:grpSpPr>
          <a:xfrm>
            <a:off x="8730853" y="0"/>
            <a:ext cx="413147" cy="413147"/>
            <a:chOff x="11641138" y="5205414"/>
            <a:chExt cx="550862" cy="550862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xmlns="" id="{05325DF2-8AB5-AE36-E39D-2122AAB85A78}"/>
                </a:ext>
              </a:extLst>
            </p:cNvPr>
            <p:cNvSpPr/>
            <p:nvPr userDrawn="1"/>
          </p:nvSpPr>
          <p:spPr>
            <a:xfrm>
              <a:off x="11641138" y="5205414"/>
              <a:ext cx="550862" cy="5508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xmlns="" id="{1EC7472C-9B3D-6C07-49B9-DBD24EFD076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11750675" y="5308402"/>
              <a:ext cx="331788" cy="344886"/>
            </a:xfrm>
            <a:prstGeom prst="rect">
              <a:avLst/>
            </a:prstGeom>
          </p:spPr>
        </p:pic>
      </p:grp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xmlns="" id="{E985DE21-57AF-4CB8-285E-5F35A14FB6C2}"/>
              </a:ext>
            </a:extLst>
          </p:cNvPr>
          <p:cNvCxnSpPr>
            <a:cxnSpLocks/>
          </p:cNvCxnSpPr>
          <p:nvPr userDrawn="1"/>
        </p:nvCxnSpPr>
        <p:spPr>
          <a:xfrm>
            <a:off x="8730853" y="411956"/>
            <a:ext cx="413147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6DAB24DD-1A33-B000-D36D-6CAABF4785CE}"/>
              </a:ext>
            </a:extLst>
          </p:cNvPr>
          <p:cNvCxnSpPr>
            <a:cxnSpLocks/>
          </p:cNvCxnSpPr>
          <p:nvPr userDrawn="1"/>
        </p:nvCxnSpPr>
        <p:spPr>
          <a:xfrm>
            <a:off x="1" y="411956"/>
            <a:ext cx="413147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xmlns="" id="{87182DC9-CEC7-775F-C0AD-31F9434DF82E}"/>
              </a:ext>
            </a:extLst>
          </p:cNvPr>
          <p:cNvCxnSpPr>
            <a:cxnSpLocks/>
          </p:cNvCxnSpPr>
          <p:nvPr userDrawn="1"/>
        </p:nvCxnSpPr>
        <p:spPr>
          <a:xfrm>
            <a:off x="413147" y="411956"/>
            <a:ext cx="8317706" cy="0"/>
          </a:xfrm>
          <a:prstGeom prst="line">
            <a:avLst/>
          </a:prstGeom>
          <a:gradFill>
            <a:gsLst>
              <a:gs pos="0">
                <a:schemeClr val="bg1">
                  <a:alpha val="99000"/>
                </a:schemeClr>
              </a:gs>
              <a:gs pos="41000">
                <a:schemeClr val="bg1">
                  <a:alpha val="0"/>
                </a:schemeClr>
              </a:gs>
            </a:gsLst>
            <a:lin ang="3600000" scaled="0"/>
          </a:gradFill>
          <a:ln w="6350">
            <a:solidFill>
              <a:schemeClr val="bg1">
                <a:lumMod val="95000"/>
              </a:schemeClr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Номер слайда 5">
            <a:extLst>
              <a:ext uri="{FF2B5EF4-FFF2-40B4-BE49-F238E27FC236}">
                <a16:creationId xmlns:a16="http://schemas.microsoft.com/office/drawing/2014/main" xmlns="" id="{4382102B-4E04-2501-D32F-721D797F3097}"/>
              </a:ext>
            </a:extLst>
          </p:cNvPr>
          <p:cNvSpPr txBox="1">
            <a:spLocks/>
          </p:cNvSpPr>
          <p:nvPr userDrawn="1"/>
        </p:nvSpPr>
        <p:spPr>
          <a:xfrm>
            <a:off x="1" y="4731544"/>
            <a:ext cx="413147" cy="411956"/>
          </a:xfrm>
          <a:prstGeom prst="rect">
            <a:avLst/>
          </a:prstGeom>
          <a:solidFill>
            <a:schemeClr val="bg1">
              <a:lumMod val="95000"/>
              <a:alpha val="64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600" b="0" dirty="0">
                <a:solidFill>
                  <a:schemeClr val="tx2">
                    <a:lumMod val="50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Стр.</a:t>
            </a:r>
            <a:r>
              <a:rPr lang="en-US" sz="600" b="0" dirty="0">
                <a:solidFill>
                  <a:schemeClr val="tx2">
                    <a:lumMod val="50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 </a:t>
            </a:r>
            <a:fld id="{2245CF44-F5A7-4881-A3C6-C17067F190D2}" type="slidenum">
              <a:rPr lang="en-US" sz="600" b="0" smtClean="0">
                <a:solidFill>
                  <a:schemeClr val="tx2">
                    <a:lumMod val="50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pPr algn="ctr"/>
              <a:t>‹#›</a:t>
            </a:fld>
            <a:endParaRPr lang="en-US" sz="600" b="0" dirty="0">
              <a:solidFill>
                <a:schemeClr val="tx2">
                  <a:lumMod val="50000"/>
                </a:schemeClr>
              </a:solidFill>
              <a:latin typeface="Golos Text" panose="020B0503020202020204" pitchFamily="34" charset="0"/>
              <a:ea typeface="Golos Text" panose="020B0503020202020204" pitchFamily="34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C73FAE82-8390-6DBD-0086-A6E68E9E9F6D}"/>
              </a:ext>
            </a:extLst>
          </p:cNvPr>
          <p:cNvGrpSpPr/>
          <p:nvPr userDrawn="1"/>
        </p:nvGrpSpPr>
        <p:grpSpPr>
          <a:xfrm>
            <a:off x="8730853" y="4730353"/>
            <a:ext cx="413147" cy="413147"/>
            <a:chOff x="11641138" y="5205414"/>
            <a:chExt cx="550862" cy="1652586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xmlns="" id="{4142D1A6-E18B-1B41-40C0-F64A16224C59}"/>
                </a:ext>
              </a:extLst>
            </p:cNvPr>
            <p:cNvSpPr/>
            <p:nvPr userDrawn="1"/>
          </p:nvSpPr>
          <p:spPr>
            <a:xfrm>
              <a:off x="11641138" y="6307138"/>
              <a:ext cx="550862" cy="550862"/>
            </a:xfrm>
            <a:prstGeom prst="rect">
              <a:avLst/>
            </a:prstGeom>
            <a:solidFill>
              <a:srgbClr val="C00000"/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xmlns="" id="{07A7E796-B244-2B43-7CCF-3C4F3473FC47}"/>
                </a:ext>
              </a:extLst>
            </p:cNvPr>
            <p:cNvSpPr/>
            <p:nvPr userDrawn="1"/>
          </p:nvSpPr>
          <p:spPr>
            <a:xfrm>
              <a:off x="11641138" y="5756276"/>
              <a:ext cx="550862" cy="550862"/>
            </a:xfrm>
            <a:prstGeom prst="rect">
              <a:avLst/>
            </a:prstGeom>
            <a:solidFill>
              <a:srgbClr val="166CFD"/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xmlns="" id="{E2FD112F-C4CA-7A8D-211C-E04309FD717E}"/>
                </a:ext>
              </a:extLst>
            </p:cNvPr>
            <p:cNvSpPr/>
            <p:nvPr userDrawn="1"/>
          </p:nvSpPr>
          <p:spPr>
            <a:xfrm>
              <a:off x="11641138" y="5205414"/>
              <a:ext cx="550862" cy="5508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xmlns="" id="{A7A4F3D4-7193-9BCC-B39B-8A20E5C9D0D8}"/>
              </a:ext>
            </a:extLst>
          </p:cNvPr>
          <p:cNvCxnSpPr/>
          <p:nvPr userDrawn="1"/>
        </p:nvCxnSpPr>
        <p:spPr>
          <a:xfrm>
            <a:off x="1373981" y="4730353"/>
            <a:ext cx="0" cy="413147"/>
          </a:xfrm>
          <a:prstGeom prst="line">
            <a:avLst/>
          </a:prstGeom>
          <a:gradFill>
            <a:gsLst>
              <a:gs pos="0">
                <a:schemeClr val="bg1">
                  <a:alpha val="99000"/>
                </a:schemeClr>
              </a:gs>
              <a:gs pos="41000">
                <a:schemeClr val="bg1">
                  <a:alpha val="0"/>
                </a:schemeClr>
              </a:gs>
            </a:gsLst>
            <a:lin ang="3600000" scaled="0"/>
          </a:gradFill>
          <a:ln w="6350">
            <a:solidFill>
              <a:schemeClr val="bg1">
                <a:lumMod val="95000"/>
              </a:schemeClr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xmlns="" id="{DEA13A66-3661-1B1A-2B48-D09BD25E3865}"/>
              </a:ext>
            </a:extLst>
          </p:cNvPr>
          <p:cNvCxnSpPr>
            <a:cxnSpLocks/>
          </p:cNvCxnSpPr>
          <p:nvPr userDrawn="1"/>
        </p:nvCxnSpPr>
        <p:spPr>
          <a:xfrm>
            <a:off x="0" y="4730354"/>
            <a:ext cx="9144000" cy="0"/>
          </a:xfrm>
          <a:prstGeom prst="line">
            <a:avLst/>
          </a:prstGeom>
          <a:gradFill>
            <a:gsLst>
              <a:gs pos="0">
                <a:schemeClr val="bg1">
                  <a:alpha val="99000"/>
                </a:schemeClr>
              </a:gs>
              <a:gs pos="41000">
                <a:schemeClr val="bg1">
                  <a:alpha val="0"/>
                </a:schemeClr>
              </a:gs>
            </a:gsLst>
            <a:lin ang="3600000" scaled="0"/>
          </a:gradFill>
          <a:ln w="6350">
            <a:solidFill>
              <a:schemeClr val="bg1">
                <a:lumMod val="95000"/>
              </a:schemeClr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xmlns="" id="{CCD7722A-945F-AA89-4FBF-DF86856DB398}"/>
              </a:ext>
            </a:extLst>
          </p:cNvPr>
          <p:cNvCxnSpPr/>
          <p:nvPr userDrawn="1"/>
        </p:nvCxnSpPr>
        <p:spPr>
          <a:xfrm>
            <a:off x="3230171" y="4730353"/>
            <a:ext cx="0" cy="413147"/>
          </a:xfrm>
          <a:prstGeom prst="line">
            <a:avLst/>
          </a:prstGeom>
          <a:gradFill>
            <a:gsLst>
              <a:gs pos="0">
                <a:schemeClr val="bg1">
                  <a:alpha val="99000"/>
                </a:schemeClr>
              </a:gs>
              <a:gs pos="41000">
                <a:schemeClr val="bg1">
                  <a:alpha val="0"/>
                </a:schemeClr>
              </a:gs>
            </a:gsLst>
            <a:lin ang="3600000" scaled="0"/>
          </a:gradFill>
          <a:ln w="6350">
            <a:solidFill>
              <a:schemeClr val="bg1">
                <a:lumMod val="95000"/>
              </a:schemeClr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7" name="Text Placeholder 24">
            <a:extLst>
              <a:ext uri="{FF2B5EF4-FFF2-40B4-BE49-F238E27FC236}">
                <a16:creationId xmlns:a16="http://schemas.microsoft.com/office/drawing/2014/main" xmlns="" id="{1D711949-2E3A-0F1D-3F07-4A610B626D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74232" y="4817866"/>
            <a:ext cx="5255419" cy="23931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lvl1pPr marL="0" indent="0">
              <a:buNone/>
              <a:defRPr sz="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* — </a:t>
            </a:r>
            <a:r>
              <a:rPr lang="ru-RU" dirty="0"/>
              <a:t>сноска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574C76CD-F1A6-C947-1C7D-5B85AE7CB3F4}"/>
              </a:ext>
            </a:extLst>
          </p:cNvPr>
          <p:cNvSpPr txBox="1"/>
          <p:nvPr userDrawn="1"/>
        </p:nvSpPr>
        <p:spPr>
          <a:xfrm>
            <a:off x="1489474" y="4829888"/>
            <a:ext cx="1693674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endParaRPr lang="ru-RU" sz="700" cap="all" baseline="0" dirty="0" smtClean="0"/>
          </a:p>
          <a:p>
            <a:endParaRPr lang="ru-RU" sz="700" cap="all" baseline="0" dirty="0"/>
          </a:p>
        </p:txBody>
      </p:sp>
    </p:spTree>
    <p:extLst>
      <p:ext uri="{BB962C8B-B14F-4D97-AF65-F5344CB8AC3E}">
        <p14:creationId xmlns:p14="http://schemas.microsoft.com/office/powerpoint/2010/main" val="172668424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D8651-A24F-4A6F-A339-FDC6C4E34FE5}" type="datetime1">
              <a:rPr lang="ru-RU" smtClean="0"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591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F4F22-F0A7-42B3-810E-6D7545B50474}" type="datetime1">
              <a:rPr lang="ru-RU" smtClean="0"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5364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26549-5382-4B96-A0D8-46B2251C71E1}" type="datetime1">
              <a:rPr lang="ru-RU" smtClean="0"/>
              <a:t>12.05.2025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6378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DB60A-DE8E-4CD9-AF0D-536EF2787F84}" type="datetime1">
              <a:rPr lang="ru-RU" smtClean="0"/>
              <a:t>12.05.2025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0912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81340-94D4-40D4-9624-03E1CA6DFEA9}" type="datetime1">
              <a:rPr lang="ru-RU" smtClean="0"/>
              <a:t>12.05.2025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3457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8F2D0-9859-4E05-B443-42D19625756A}" type="datetime1">
              <a:rPr lang="ru-RU" smtClean="0"/>
              <a:t>12.05.2025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7077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0CA0C-6C8C-454A-AB7A-71145C418BED}" type="datetime1">
              <a:rPr lang="ru-RU" smtClean="0"/>
              <a:t>12.05.2025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1761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F43C5-A168-4A10-94C4-D425C80DAF77}" type="datetime1">
              <a:rPr lang="ru-RU" smtClean="0"/>
              <a:t>12.05.2025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239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DA4783-1E7F-4BF9-914D-0132DB7C9D11}" type="datetime1">
              <a:rPr lang="ru-RU" smtClean="0"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47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2200" dirty="0">
                <a:latin typeface="Colos text"/>
              </a:rPr>
              <a:t/>
            </a:r>
            <a:br>
              <a:rPr lang="ru-RU" sz="2200" dirty="0">
                <a:latin typeface="Colos text"/>
              </a:rPr>
            </a:br>
            <a:endParaRPr lang="ru-RU" sz="2200" dirty="0">
              <a:solidFill>
                <a:srgbClr val="0561FC"/>
              </a:solidFill>
              <a:latin typeface="Colos tex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9865" y="1446362"/>
            <a:ext cx="6909969" cy="1506387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561FC"/>
                </a:solidFill>
              </a:rPr>
              <a:t>Актуальные </a:t>
            </a:r>
            <a:r>
              <a:rPr lang="ru-RU" sz="2800" b="1" dirty="0">
                <a:solidFill>
                  <a:srgbClr val="0561FC"/>
                </a:solidFill>
              </a:rPr>
              <a:t>изменения по налогу на прибыль организаций </a:t>
            </a:r>
            <a:r>
              <a:rPr lang="ru-RU" sz="2800" b="1" dirty="0">
                <a:solidFill>
                  <a:srgbClr val="0561FC"/>
                </a:solidFill>
              </a:rPr>
              <a:t>с </a:t>
            </a:r>
            <a:r>
              <a:rPr lang="ru-RU" sz="2800" b="1" dirty="0">
                <a:solidFill>
                  <a:srgbClr val="0561FC"/>
                </a:solidFill>
              </a:rPr>
              <a:t>2025 года</a:t>
            </a:r>
          </a:p>
          <a:p>
            <a:endParaRPr lang="ru-RU" sz="2800" b="1" dirty="0">
              <a:solidFill>
                <a:srgbClr val="0561FC"/>
              </a:solidFill>
            </a:endParaRPr>
          </a:p>
        </p:txBody>
      </p:sp>
      <p:pic>
        <p:nvPicPr>
          <p:cNvPr id="4" name="Graphic 2">
            <a:extLst>
              <a:ext uri="{FF2B5EF4-FFF2-40B4-BE49-F238E27FC236}">
                <a16:creationId xmlns="" xmlns:a16="http://schemas.microsoft.com/office/drawing/2014/main" id="{74E6C9F3-6E40-46DB-A271-4B711BA02D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8590" y="171927"/>
            <a:ext cx="2058439" cy="65571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D5B6315-535A-968B-B3AC-76F4E9E1FA79}"/>
              </a:ext>
            </a:extLst>
          </p:cNvPr>
          <p:cNvSpPr txBox="1"/>
          <p:nvPr/>
        </p:nvSpPr>
        <p:spPr>
          <a:xfrm>
            <a:off x="34140" y="4452463"/>
            <a:ext cx="767407" cy="88485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ts val="2300"/>
              </a:lnSpc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561FC"/>
                </a:solidFill>
                <a:effectLst/>
                <a:uLnTx/>
                <a:uFillTx/>
                <a:latin typeface="Golos Text" panose="020B0503020202020204" pitchFamily="34" charset="0"/>
                <a:ea typeface="Golos Text" panose="020B0503020202020204" pitchFamily="34" charset="0"/>
              </a:rPr>
              <a:t>20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561FC"/>
              </a:solidFill>
              <a:effectLst/>
              <a:uLnTx/>
              <a:uFillTx/>
              <a:latin typeface="Golos Text" panose="020B0503020202020204" pitchFamily="34" charset="0"/>
              <a:ea typeface="Golos Text" panose="020B0503020202020204" pitchFamily="34" charset="0"/>
            </a:endParaRPr>
          </a:p>
          <a:p>
            <a:pPr algn="ctr">
              <a:lnSpc>
                <a:spcPts val="2300"/>
              </a:lnSpc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561FC"/>
                </a:solidFill>
                <a:effectLst/>
                <a:uLnTx/>
                <a:uFillTx/>
                <a:latin typeface="Golos Text" panose="020B0503020202020204" pitchFamily="34" charset="0"/>
                <a:ea typeface="Golos Text" panose="020B0503020202020204" pitchFamily="34" charset="0"/>
              </a:rPr>
              <a:t>2</a:t>
            </a:r>
            <a:r>
              <a:rPr lang="ru-RU" sz="2800" b="1" noProof="0" dirty="0" smtClean="0">
                <a:solidFill>
                  <a:srgbClr val="0561FC"/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5</a:t>
            </a:r>
          </a:p>
          <a:p>
            <a:pPr algn="ctr">
              <a:lnSpc>
                <a:spcPts val="2300"/>
              </a:lnSpc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0561FC"/>
              </a:solidFill>
              <a:effectLst/>
              <a:uLnTx/>
              <a:uFillTx/>
              <a:latin typeface="Golos Text" panose="020B0503020202020204" pitchFamily="34" charset="0"/>
              <a:ea typeface="Golos Text" panose="020B0503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140" y="4104315"/>
            <a:ext cx="14557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ХАБАРОВСК</a:t>
            </a:r>
            <a:endParaRPr lang="ru-RU" sz="900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801547" y="171928"/>
            <a:ext cx="0" cy="4831669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91044" y="3491839"/>
            <a:ext cx="8552955" cy="12249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1600" dirty="0">
                <a:latin typeface="Colos text"/>
              </a:rPr>
              <a:t>Главный государственный налоговый инспектор </a:t>
            </a:r>
          </a:p>
          <a:p>
            <a:pPr algn="ctr">
              <a:spcBef>
                <a:spcPct val="20000"/>
              </a:spcBef>
            </a:pPr>
            <a:r>
              <a:rPr lang="ru-RU" sz="1600" dirty="0">
                <a:latin typeface="Colos text"/>
              </a:rPr>
              <a:t>отдела камерального </a:t>
            </a:r>
            <a:r>
              <a:rPr lang="ru-RU" sz="1600" dirty="0" smtClean="0">
                <a:latin typeface="Colos text"/>
              </a:rPr>
              <a:t>контроля №1 </a:t>
            </a:r>
          </a:p>
          <a:p>
            <a:pPr algn="ctr">
              <a:spcBef>
                <a:spcPct val="20000"/>
              </a:spcBef>
            </a:pPr>
            <a:r>
              <a:rPr lang="ru-RU" sz="1600" dirty="0" smtClean="0">
                <a:latin typeface="Colos text"/>
              </a:rPr>
              <a:t>УФНС </a:t>
            </a:r>
            <a:r>
              <a:rPr lang="ru-RU" sz="1600" dirty="0">
                <a:latin typeface="Colos text"/>
              </a:rPr>
              <a:t>России по Хабаровскому краю </a:t>
            </a:r>
            <a:endParaRPr lang="ru-RU" sz="1600" dirty="0" smtClean="0">
              <a:latin typeface="Colos text"/>
            </a:endParaRPr>
          </a:p>
          <a:p>
            <a:pPr algn="ctr">
              <a:spcBef>
                <a:spcPct val="20000"/>
              </a:spcBef>
            </a:pPr>
            <a:r>
              <a:rPr lang="ru-RU" sz="1600" dirty="0" err="1" smtClean="0">
                <a:latin typeface="Colos text"/>
              </a:rPr>
              <a:t>Кульчицкая</a:t>
            </a:r>
            <a:r>
              <a:rPr lang="ru-RU" sz="1600" dirty="0" smtClean="0">
                <a:latin typeface="Colos text"/>
              </a:rPr>
              <a:t> </a:t>
            </a:r>
            <a:r>
              <a:rPr lang="ru-RU" sz="1600" dirty="0">
                <a:latin typeface="Colos text"/>
              </a:rPr>
              <a:t>Светлана </a:t>
            </a:r>
            <a:r>
              <a:rPr lang="ru-RU" sz="1600" dirty="0" err="1">
                <a:latin typeface="Colos text"/>
              </a:rPr>
              <a:t>Брониславовна</a:t>
            </a:r>
            <a:endParaRPr lang="ru-RU" sz="1600" dirty="0">
              <a:latin typeface="Colos text"/>
            </a:endParaRPr>
          </a:p>
        </p:txBody>
      </p:sp>
    </p:spTree>
    <p:extLst>
      <p:ext uri="{BB962C8B-B14F-4D97-AF65-F5344CB8AC3E}">
        <p14:creationId xmlns:p14="http://schemas.microsoft.com/office/powerpoint/2010/main" val="391397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147" y="4"/>
            <a:ext cx="6947774" cy="497430"/>
          </a:xfrm>
        </p:spPr>
        <p:txBody>
          <a:bodyPr>
            <a:noAutofit/>
          </a:bodyPr>
          <a:lstStyle/>
          <a:p>
            <a:pPr algn="l"/>
            <a:r>
              <a:rPr lang="ru-RU" sz="1600" dirty="0"/>
              <a:t>Налоговые ставки по налогу на </a:t>
            </a:r>
            <a:r>
              <a:rPr lang="ru-RU" sz="1600" dirty="0" smtClean="0"/>
              <a:t>прибыль организаций</a:t>
            </a:r>
            <a:r>
              <a:rPr lang="ru-RU" sz="1600" dirty="0"/>
              <a:t/>
            </a:r>
            <a:br>
              <a:rPr lang="ru-RU" sz="1600" dirty="0"/>
            </a:br>
            <a:endParaRPr lang="ru-RU" sz="16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9844682"/>
              </p:ext>
            </p:extLst>
          </p:nvPr>
        </p:nvGraphicFramePr>
        <p:xfrm>
          <a:off x="427938" y="410548"/>
          <a:ext cx="8291779" cy="44791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68990"/>
                <a:gridCol w="1262520"/>
                <a:gridCol w="3260269"/>
              </a:tblGrid>
              <a:tr h="2172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olos tex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effectLst/>
                          <a:latin typeface="Colos text"/>
                          <a:ea typeface="Times New Roman"/>
                          <a:cs typeface="Times New Roman"/>
                        </a:rPr>
                        <a:t>До 01.01.2025</a:t>
                      </a:r>
                      <a:endParaRPr lang="ru-RU" sz="1100" dirty="0">
                        <a:effectLst/>
                        <a:latin typeface="Colos tex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effectLst/>
                          <a:latin typeface="Colos text"/>
                          <a:ea typeface="Times New Roman"/>
                          <a:cs typeface="Times New Roman"/>
                        </a:rPr>
                        <a:t>С 01.01.2025</a:t>
                      </a:r>
                      <a:endParaRPr lang="ru-RU" sz="1100" dirty="0">
                        <a:effectLst/>
                        <a:latin typeface="Colos tex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51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effectLst/>
                          <a:latin typeface="Colos text"/>
                          <a:ea typeface="Times New Roman"/>
                          <a:cs typeface="Times New Roman"/>
                        </a:rPr>
                        <a:t>Основная ставка</a:t>
                      </a:r>
                      <a:endParaRPr lang="ru-RU" sz="1600" b="1" dirty="0">
                        <a:effectLst/>
                        <a:latin typeface="Colos tex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ea typeface="Times New Roman"/>
                          <a:cs typeface="Times New Roman"/>
                        </a:rPr>
                        <a:t>20%</a:t>
                      </a:r>
                      <a:endParaRPr lang="ru-RU" sz="1400" dirty="0">
                        <a:solidFill>
                          <a:srgbClr val="0561FC"/>
                        </a:solidFill>
                        <a:effectLst/>
                        <a:latin typeface="Colos tex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ea typeface="Times New Roman"/>
                          <a:cs typeface="Times New Roman"/>
                        </a:rPr>
                        <a:t>25%</a:t>
                      </a:r>
                      <a:endParaRPr lang="ru-RU" sz="1400" dirty="0">
                        <a:solidFill>
                          <a:srgbClr val="0561FC"/>
                        </a:solidFill>
                        <a:effectLst/>
                        <a:latin typeface="Colos tex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19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effectLst/>
                          <a:latin typeface="Colos text"/>
                          <a:ea typeface="Times New Roman"/>
                          <a:cs typeface="Times New Roman"/>
                        </a:rPr>
                        <a:t>- федеральный бюджет</a:t>
                      </a:r>
                      <a:endParaRPr lang="ru-RU" sz="1200" b="1" dirty="0">
                        <a:effectLst/>
                        <a:latin typeface="Colos tex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ea typeface="Calibri"/>
                          <a:cs typeface="Times New Roman"/>
                        </a:rPr>
                        <a:t>3%</a:t>
                      </a:r>
                      <a:endParaRPr lang="ru-RU" sz="1400" dirty="0">
                        <a:solidFill>
                          <a:srgbClr val="0561FC"/>
                        </a:solidFill>
                        <a:effectLst/>
                        <a:latin typeface="Colos tex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ea typeface="Times New Roman"/>
                          <a:cs typeface="Times New Roman"/>
                        </a:rPr>
                        <a:t>8% (2025-2030 гг.)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ea typeface="Times New Roman"/>
                          <a:cs typeface="Times New Roman"/>
                        </a:rPr>
                        <a:t>7% с 2031 г.</a:t>
                      </a:r>
                      <a:endParaRPr lang="ru-RU" sz="1400" dirty="0">
                        <a:solidFill>
                          <a:srgbClr val="0561FC"/>
                        </a:solidFill>
                        <a:effectLst/>
                        <a:latin typeface="Colos tex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19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effectLst/>
                          <a:latin typeface="Colos text"/>
                          <a:ea typeface="Times New Roman"/>
                          <a:cs typeface="Times New Roman"/>
                        </a:rPr>
                        <a:t>- бюджет субъекта РФ</a:t>
                      </a:r>
                      <a:endParaRPr lang="ru-RU" sz="1200" b="1" dirty="0">
                        <a:effectLst/>
                        <a:latin typeface="Colos tex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ea typeface="Times New Roman"/>
                          <a:cs typeface="Times New Roman"/>
                        </a:rPr>
                        <a:t>17%</a:t>
                      </a:r>
                      <a:endParaRPr lang="ru-RU" sz="1400" dirty="0">
                        <a:solidFill>
                          <a:srgbClr val="0561FC"/>
                        </a:solidFill>
                        <a:effectLst/>
                        <a:latin typeface="Colos tex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ea typeface="Times New Roman"/>
                          <a:cs typeface="Times New Roman"/>
                        </a:rPr>
                        <a:t>17%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ea typeface="Times New Roman"/>
                          <a:cs typeface="Times New Roman"/>
                        </a:rPr>
                        <a:t>(18% с 2031 г.)</a:t>
                      </a:r>
                      <a:endParaRPr lang="ru-RU" sz="1400" dirty="0">
                        <a:solidFill>
                          <a:srgbClr val="0561FC"/>
                        </a:solidFill>
                        <a:effectLst/>
                        <a:latin typeface="Colos tex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1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Colos tex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561FC"/>
                        </a:solidFill>
                        <a:effectLst/>
                        <a:latin typeface="Colos tex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561FC"/>
                        </a:solidFill>
                        <a:effectLst/>
                        <a:latin typeface="Colos tex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65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Colos text"/>
                          <a:ea typeface="Times New Roman"/>
                          <a:cs typeface="Times New Roman"/>
                        </a:rPr>
                        <a:t>Специальные ставки:</a:t>
                      </a:r>
                      <a:endParaRPr lang="ru-RU" sz="1400" b="1" dirty="0">
                        <a:effectLst/>
                        <a:latin typeface="Colos tex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561FC"/>
                        </a:solidFill>
                        <a:effectLst/>
                        <a:latin typeface="Colos tex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561FC"/>
                        </a:solidFill>
                        <a:effectLst/>
                        <a:latin typeface="Colos tex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45427">
                <a:tc>
                  <a:txBody>
                    <a:bodyPr/>
                    <a:lstStyle/>
                    <a:p>
                      <a:pPr marL="171450" indent="-17145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b="1" dirty="0" smtClean="0">
                          <a:effectLst/>
                          <a:latin typeface="Colos text"/>
                          <a:ea typeface="Calibri"/>
                          <a:cs typeface="Times New Roman"/>
                        </a:rPr>
                        <a:t>для </a:t>
                      </a:r>
                      <a:r>
                        <a:rPr lang="en-US" sz="1200" b="1" dirty="0" smtClean="0">
                          <a:effectLst/>
                          <a:latin typeface="Colos text"/>
                          <a:ea typeface="Calibri"/>
                          <a:cs typeface="Times New Roman"/>
                        </a:rPr>
                        <a:t>IT</a:t>
                      </a:r>
                      <a:r>
                        <a:rPr lang="ru-RU" sz="1200" b="1" dirty="0" smtClean="0">
                          <a:effectLst/>
                          <a:latin typeface="Colos text"/>
                          <a:ea typeface="Calibri"/>
                          <a:cs typeface="Times New Roman"/>
                        </a:rPr>
                        <a:t>-компаний (с 2025-2030</a:t>
                      </a:r>
                      <a:r>
                        <a:rPr lang="ru-RU" sz="1200" b="1" baseline="0" dirty="0" smtClean="0">
                          <a:effectLst/>
                          <a:latin typeface="Colos text"/>
                          <a:ea typeface="Calibri"/>
                          <a:cs typeface="Times New Roman"/>
                        </a:rPr>
                        <a:t> гг.)</a:t>
                      </a: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200" b="0" baseline="0" dirty="0" smtClean="0">
                          <a:effectLst/>
                          <a:latin typeface="Colos text"/>
                          <a:ea typeface="Calibri"/>
                          <a:cs typeface="Times New Roman"/>
                        </a:rPr>
                        <a:t>с 2031 г. действуют основные ставки</a:t>
                      </a: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endParaRPr lang="ru-RU" sz="1200" b="1" dirty="0">
                        <a:effectLst/>
                        <a:latin typeface="Colos tex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ea typeface="Times New Roman"/>
                          <a:cs typeface="Times New Roman"/>
                        </a:rPr>
                        <a:t>0%</a:t>
                      </a:r>
                      <a:endParaRPr lang="ru-RU" sz="1400" dirty="0">
                        <a:solidFill>
                          <a:srgbClr val="0561FC"/>
                        </a:solidFill>
                        <a:effectLst/>
                        <a:latin typeface="Colos tex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ea typeface="Times New Roman"/>
                          <a:cs typeface="Times New Roman"/>
                        </a:rPr>
                        <a:t>5%</a:t>
                      </a:r>
                      <a:endParaRPr lang="ru-RU" sz="1400" dirty="0">
                        <a:solidFill>
                          <a:srgbClr val="0561FC"/>
                        </a:solidFill>
                        <a:effectLst/>
                        <a:latin typeface="Colos tex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605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effectLst/>
                          <a:latin typeface="Colos text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effectLst/>
                          <a:latin typeface="Colos tex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b="0" dirty="0" smtClean="0">
                          <a:solidFill>
                            <a:srgbClr val="000000"/>
                          </a:solidFill>
                          <a:effectLst/>
                          <a:latin typeface="Colos text"/>
                          <a:ea typeface="Times New Roman"/>
                          <a:cs typeface="Times New Roman"/>
                        </a:rPr>
                        <a:t>для организаций, включенных в 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effectLst/>
                          <a:latin typeface="Colos text"/>
                          <a:ea typeface="Times New Roman"/>
                          <a:cs typeface="Times New Roman"/>
                        </a:rPr>
                        <a:t>Реестр малых технологических компаний</a:t>
                      </a:r>
                      <a:endParaRPr lang="ru-RU" sz="1200" b="1" dirty="0">
                        <a:effectLst/>
                        <a:latin typeface="Colos tex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ea typeface="Times New Roman"/>
                          <a:cs typeface="Times New Roman"/>
                        </a:rPr>
                        <a:t>субъекты РФ в 2025-2030 годы могут устанавливать пониженную ставку по налогу, зачисляемому в региональный бюджет (пункт 1.8-5 статьи 284 НК РФ)</a:t>
                      </a:r>
                      <a:endParaRPr lang="ru-RU" sz="1200" dirty="0">
                        <a:solidFill>
                          <a:srgbClr val="0561FC"/>
                        </a:solidFill>
                        <a:effectLst/>
                        <a:latin typeface="Colos tex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561FC"/>
                        </a:solidFill>
                        <a:effectLst/>
                        <a:latin typeface="Colos tex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29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Colos text"/>
                          <a:ea typeface="Calibri"/>
                          <a:cs typeface="Times New Roman"/>
                        </a:rPr>
                        <a:t>- для организаций, владеющих </a:t>
                      </a:r>
                      <a:r>
                        <a:rPr lang="ru-RU" sz="1200" b="1" dirty="0" smtClean="0">
                          <a:effectLst/>
                          <a:latin typeface="Colos text"/>
                          <a:ea typeface="Calibri"/>
                          <a:cs typeface="Times New Roman"/>
                        </a:rPr>
                        <a:t>лицензиями на пользование определенными участками недр</a:t>
                      </a:r>
                      <a:endParaRPr lang="ru-RU" sz="1200" b="1" dirty="0">
                        <a:effectLst/>
                        <a:latin typeface="Colos tex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ea typeface="Calibri"/>
                          <a:cs typeface="Times New Roman"/>
                        </a:rPr>
                        <a:t>20% в отношении прибыли от освоения этих участков </a:t>
                      </a:r>
                      <a:r>
                        <a:rPr lang="ru-RU" sz="1400" b="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ea typeface="Calibri"/>
                          <a:cs typeface="Times New Roman"/>
                        </a:rPr>
                        <a:t>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ea typeface="Calibri"/>
                          <a:cs typeface="Times New Roman"/>
                        </a:rPr>
                        <a:t>(пункт 1.17-1 статьи 284 НК РФ)</a:t>
                      </a:r>
                      <a:endParaRPr lang="ru-RU" sz="1200" b="0" dirty="0">
                        <a:solidFill>
                          <a:srgbClr val="0561FC"/>
                        </a:solidFill>
                        <a:effectLst/>
                        <a:latin typeface="Colos tex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solidFill>
                          <a:srgbClr val="0561FC"/>
                        </a:solidFill>
                        <a:effectLst/>
                        <a:latin typeface="Colos tex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1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Colos tex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561FC"/>
                        </a:solidFill>
                        <a:effectLst/>
                        <a:latin typeface="Colos tex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561FC"/>
                        </a:solidFill>
                        <a:effectLst/>
                        <a:latin typeface="Colos tex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35667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147" y="0"/>
            <a:ext cx="8174898" cy="411953"/>
          </a:xfrm>
        </p:spPr>
        <p:txBody>
          <a:bodyPr>
            <a:normAutofit fontScale="90000"/>
          </a:bodyPr>
          <a:lstStyle/>
          <a:p>
            <a:pPr algn="l"/>
            <a:r>
              <a:rPr lang="ru-RU" sz="1800" dirty="0"/>
              <a:t>Федеральный инвестиционный налоговый </a:t>
            </a:r>
            <a:r>
              <a:rPr lang="ru-RU" sz="1800" dirty="0" smtClean="0"/>
              <a:t>вычет (ФИНВ)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6586721"/>
              </p:ext>
            </p:extLst>
          </p:nvPr>
        </p:nvGraphicFramePr>
        <p:xfrm>
          <a:off x="368490" y="414322"/>
          <a:ext cx="8393373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88358"/>
                <a:gridCol w="6005015"/>
              </a:tblGrid>
              <a:tr h="2416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Colos text"/>
                          <a:cs typeface="Times New Roman"/>
                        </a:rPr>
                        <a:t>Кто может использовать ФИНВ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Colos text"/>
                        <a:cs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cs typeface="Times New Roman"/>
                        </a:rPr>
                        <a:t>Налогоплательщики</a:t>
                      </a:r>
                      <a:r>
                        <a:rPr lang="ru-RU" sz="1200" b="0" baseline="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cs typeface="Times New Roman"/>
                        </a:rPr>
                        <a:t> с </a:t>
                      </a:r>
                      <a:r>
                        <a:rPr lang="ru-RU" sz="1200" b="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cs typeface="Times New Roman"/>
                        </a:rPr>
                        <a:t>01.01.2025 исчисляющие налог на прибыль в федеральный бюджет по ставке 8%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200" b="0" dirty="0">
                        <a:solidFill>
                          <a:srgbClr val="0561FC"/>
                        </a:solidFill>
                        <a:effectLst/>
                        <a:latin typeface="Colos text"/>
                        <a:cs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164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Colos text"/>
                          <a:cs typeface="Times New Roman"/>
                        </a:rPr>
                        <a:t>Кто не может применять ФИНВ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Colos text"/>
                        <a:cs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cs typeface="Times New Roman"/>
                        </a:rPr>
                        <a:t>- иностранные организации - налоговые резиденты РФ;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cs typeface="Times New Roman"/>
                        </a:rPr>
                        <a:t>- участники соглашений о защите и поощрении капиталовложений;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cs typeface="Times New Roman"/>
                        </a:rPr>
                        <a:t>- кредитные организации;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cs typeface="Times New Roman"/>
                        </a:rPr>
                        <a:t>- организации - производители некоторых подакцизных товаров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200" b="0" dirty="0">
                        <a:solidFill>
                          <a:srgbClr val="0561FC"/>
                        </a:solidFill>
                        <a:effectLst/>
                        <a:latin typeface="Colos text"/>
                        <a:cs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38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Colos text"/>
                          <a:cs typeface="Times New Roman"/>
                        </a:rPr>
                        <a:t>К каким расходам применяется ФИНВ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Colos text"/>
                        <a:cs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indent="-228600" algn="just">
                        <a:spcAft>
                          <a:spcPts val="0"/>
                        </a:spcAft>
                        <a:buAutoNum type="arabicParenR"/>
                      </a:pPr>
                      <a:r>
                        <a:rPr lang="ru-RU" sz="1200" baseline="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cs typeface="Times New Roman"/>
                        </a:rPr>
                        <a:t>к расходам </a:t>
                      </a:r>
                      <a:r>
                        <a:rPr lang="ru-RU" sz="120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cs typeface="Times New Roman"/>
                        </a:rPr>
                        <a:t>на приобретение, сооружение, изготовление, доставку определенных основных средств и доведение их до состояния, пригодного к использованию.</a:t>
                      </a:r>
                    </a:p>
                    <a:p>
                      <a:pPr marL="228600" indent="-228600" algn="just">
                        <a:spcAft>
                          <a:spcPts val="0"/>
                        </a:spcAft>
                        <a:buAutoNum type="arabicParenR"/>
                      </a:pPr>
                      <a:r>
                        <a:rPr lang="ru-RU" sz="120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cs typeface="Times New Roman"/>
                        </a:rPr>
                        <a:t>приобретение (создание) НМА и доведение их до состояния, пригодного к использованию. </a:t>
                      </a:r>
                    </a:p>
                    <a:p>
                      <a:pPr marL="228600" indent="-228600" algn="just">
                        <a:spcAft>
                          <a:spcPts val="0"/>
                        </a:spcAft>
                        <a:buAutoNum type="arabicParenR"/>
                      </a:pPr>
                      <a:r>
                        <a:rPr lang="ru-RU" sz="120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cs typeface="Times New Roman"/>
                        </a:rPr>
                        <a:t>достройку, дооборудование, реконструкцию, модернизацию, техническое перевооружение таких ОС и (или) НМА (кроме частичной ликвидации).</a:t>
                      </a:r>
                      <a:endParaRPr lang="ru-RU" sz="1200" dirty="0">
                        <a:solidFill>
                          <a:srgbClr val="0561FC"/>
                        </a:solidFill>
                        <a:effectLst/>
                        <a:latin typeface="Colos text"/>
                        <a:cs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67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Colos text"/>
                          <a:cs typeface="Times New Roman"/>
                        </a:rPr>
                        <a:t>К каким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Colos text"/>
                          <a:cs typeface="Times New Roman"/>
                        </a:rPr>
                        <a:t> основным средствам применяется ФИНВ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Colos text"/>
                        <a:cs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cs typeface="Times New Roman"/>
                        </a:rPr>
                        <a:t>К</a:t>
                      </a:r>
                      <a:r>
                        <a:rPr lang="ru-RU" sz="1200" baseline="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cs typeface="Times New Roman"/>
                        </a:rPr>
                        <a:t> основным средствам</a:t>
                      </a:r>
                      <a:r>
                        <a:rPr lang="ru-RU" sz="120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cs typeface="Times New Roman"/>
                        </a:rPr>
                        <a:t>, которые входят в группировку «Машины и оборудование, включая хозяйственный инвентарь и другие объекты» и относятся </a:t>
                      </a:r>
                      <a:r>
                        <a:rPr lang="ru-RU" sz="1200" b="1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cs typeface="Times New Roman"/>
                        </a:rPr>
                        <a:t>к третьей - десятой амортизационным группам. </a:t>
                      </a:r>
                      <a:endParaRPr lang="ru-RU" sz="1200" b="1" dirty="0">
                        <a:solidFill>
                          <a:srgbClr val="0561FC"/>
                        </a:solidFill>
                        <a:effectLst/>
                        <a:latin typeface="Colos text"/>
                        <a:cs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169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Colos text"/>
                        <a:cs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cs typeface="Times New Roman"/>
                        </a:rPr>
                        <a:t>ИСКЛЮЧЕНИЕ</a:t>
                      </a:r>
                      <a:r>
                        <a:rPr lang="ru-RU" sz="120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cs typeface="Times New Roman"/>
                        </a:rPr>
                        <a:t>: организации, которые не являются гостиницами или предприятиями общепита, не могут применить ФИНВ в отношении квадроциклов, а также судов и иных плавсредств с определенными кодами ОКОФ</a:t>
                      </a:r>
                      <a:endParaRPr lang="ru-RU" sz="1200" dirty="0">
                        <a:solidFill>
                          <a:srgbClr val="0561FC"/>
                        </a:solidFill>
                        <a:effectLst/>
                        <a:latin typeface="Colos text"/>
                        <a:cs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1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Colos text"/>
                          <a:cs typeface="Times New Roman"/>
                        </a:rPr>
                        <a:t>К каким нематериальным активам применяется ФИНВ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Colos text"/>
                        <a:cs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cs typeface="Times New Roman"/>
                        </a:rPr>
                        <a:t>исключительные права на изобретения, полезные модели, промышленные образцы, </a:t>
                      </a:r>
                      <a:r>
                        <a:rPr lang="ru-RU" sz="1200" b="1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cs typeface="Times New Roman"/>
                        </a:rPr>
                        <a:t>внесенные в соответствующий государственный реестр при получении патента </a:t>
                      </a:r>
                      <a:r>
                        <a:rPr lang="ru-RU" sz="1200" b="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cs typeface="Times New Roman"/>
                        </a:rPr>
                        <a:t>(пункт 5 Постановления Правительства РФ от 28.11.2024 N 1638)</a:t>
                      </a:r>
                      <a:endParaRPr lang="ru-RU" sz="1200" b="0" dirty="0">
                        <a:solidFill>
                          <a:srgbClr val="0561FC"/>
                        </a:solidFill>
                        <a:effectLst/>
                        <a:latin typeface="Colos text"/>
                        <a:cs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043294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147" y="0"/>
            <a:ext cx="8174898" cy="411953"/>
          </a:xfrm>
        </p:spPr>
        <p:txBody>
          <a:bodyPr>
            <a:normAutofit fontScale="90000"/>
          </a:bodyPr>
          <a:lstStyle/>
          <a:p>
            <a:pPr algn="l"/>
            <a:r>
              <a:rPr lang="ru-RU" sz="1800" dirty="0"/>
              <a:t>Федеральный инвестиционный налоговый </a:t>
            </a:r>
            <a:r>
              <a:rPr lang="ru-RU" sz="1800" dirty="0" smtClean="0"/>
              <a:t>вычет (ФИНВ)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6890100"/>
              </p:ext>
            </p:extLst>
          </p:nvPr>
        </p:nvGraphicFramePr>
        <p:xfrm>
          <a:off x="368490" y="414322"/>
          <a:ext cx="8393373" cy="41916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88358"/>
                <a:gridCol w="6005015"/>
              </a:tblGrid>
              <a:tr h="2416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Colos text"/>
                          <a:cs typeface="Times New Roman"/>
                        </a:rPr>
                        <a:t>Решение о применении ФИНВ </a:t>
                      </a: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cs typeface="Times New Roman"/>
                        </a:rPr>
                        <a:t>отразить в учетной политике с указанием параметров его применения, утвержденных Постановлением Правительства РФ от 28.11.2024  № 1638.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200" b="0" dirty="0">
                        <a:solidFill>
                          <a:srgbClr val="0561FC"/>
                        </a:solidFill>
                        <a:effectLst/>
                        <a:latin typeface="Colos text"/>
                        <a:cs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16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Colos text"/>
                          <a:cs typeface="Times New Roman"/>
                        </a:rPr>
                        <a:t>Когда применять ФИНВ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Colos text"/>
                        <a:cs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cs typeface="Times New Roman"/>
                        </a:rPr>
                        <a:t>с начала календарного года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200" b="0" dirty="0">
                        <a:solidFill>
                          <a:srgbClr val="0561FC"/>
                        </a:solidFill>
                        <a:effectLst/>
                        <a:latin typeface="Colos text"/>
                        <a:cs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38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Colos text"/>
                          <a:cs typeface="Times New Roman"/>
                        </a:rPr>
                        <a:t>Какие условия учитывать при расчете налога (авансового платежа)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Colos text"/>
                        <a:cs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indent="-228600" algn="just">
                        <a:spcAft>
                          <a:spcPts val="0"/>
                        </a:spcAft>
                        <a:buAutoNum type="arabicParenR"/>
                      </a:pPr>
                      <a:r>
                        <a:rPr lang="ru-RU" sz="120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cs typeface="Times New Roman"/>
                        </a:rPr>
                        <a:t>- размер ФИНВ отчетного (налогового) периода составляет 3% расходов, к которым он может быть применен;</a:t>
                      </a:r>
                    </a:p>
                    <a:p>
                      <a:pPr marL="228600" indent="-228600" algn="just">
                        <a:spcAft>
                          <a:spcPts val="0"/>
                        </a:spcAft>
                        <a:buAutoNum type="arabicParenR"/>
                      </a:pPr>
                      <a:r>
                        <a:rPr lang="ru-RU" sz="120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cs typeface="Times New Roman"/>
                        </a:rPr>
                        <a:t>- организация должна уплатить налог (авансовый платеж) в федеральный бюджет по ставке 3%, если сумма налога (авансового платежа) в результате уменьшения на ФИНВ оказалась ниже суммы налога, исчисленной по ставке 3% (данная ставка действует в 2025 - 2030 гг.).</a:t>
                      </a:r>
                    </a:p>
                    <a:p>
                      <a:pPr marL="0" indent="0" algn="just">
                        <a:spcAft>
                          <a:spcPts val="0"/>
                        </a:spcAft>
                        <a:buNone/>
                      </a:pPr>
                      <a:endParaRPr lang="ru-RU" sz="1200" dirty="0">
                        <a:solidFill>
                          <a:srgbClr val="0561FC"/>
                        </a:solidFill>
                        <a:effectLst/>
                        <a:latin typeface="Colos text"/>
                        <a:cs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67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Colos text"/>
                          <a:cs typeface="Times New Roman"/>
                        </a:rPr>
                        <a:t>Можно ли перенести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Colos text"/>
                          <a:cs typeface="Times New Roman"/>
                        </a:rPr>
                        <a:t> неиспользованный ФИНВ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Colos text"/>
                        <a:cs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cs typeface="Times New Roman"/>
                        </a:rPr>
                        <a:t>Перенос возможен, если вычет текущего налогового (отчетного) периода превысит сумму налога, зачисляемую в федеральный бюджет в данном периоде. Период, в течение которого можно переносить неиспользованный ФИНВ, составляет 10 последующих налоговых периодов </a:t>
                      </a:r>
                      <a:endParaRPr lang="ru-RU" sz="1200" b="0" dirty="0">
                        <a:solidFill>
                          <a:srgbClr val="0561FC"/>
                        </a:solidFill>
                        <a:effectLst/>
                        <a:latin typeface="Colos text"/>
                        <a:cs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169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Colos text"/>
                          <a:cs typeface="Times New Roman"/>
                        </a:rPr>
                        <a:t>Что будет, если нарушить условия применения ФИНВ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Colos text"/>
                        <a:cs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cs typeface="Times New Roman"/>
                        </a:rPr>
                        <a:t>Необходимо: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aseline="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cs typeface="Times New Roman"/>
                        </a:rPr>
                        <a:t>-  в</a:t>
                      </a:r>
                      <a:r>
                        <a:rPr lang="ru-RU" sz="120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cs typeface="Times New Roman"/>
                        </a:rPr>
                        <a:t>осстановить сумму налога, не уплаченную в связи с применением этого вычета;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cs typeface="Times New Roman"/>
                        </a:rPr>
                        <a:t>- уплатить пени, начисленные со дня истечения срока уплаты налога.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561FC"/>
                        </a:solidFill>
                        <a:effectLst/>
                        <a:latin typeface="Colos text"/>
                        <a:cs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1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Colos text"/>
                        <a:cs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b="0" dirty="0">
                        <a:solidFill>
                          <a:srgbClr val="0561FC"/>
                        </a:solidFill>
                        <a:effectLst/>
                        <a:latin typeface="Colos text"/>
                        <a:cs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998749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1385" y="191069"/>
            <a:ext cx="8174898" cy="411953"/>
          </a:xfrm>
        </p:spPr>
        <p:txBody>
          <a:bodyPr>
            <a:normAutofit fontScale="90000"/>
          </a:bodyPr>
          <a:lstStyle/>
          <a:p>
            <a:pPr algn="l"/>
            <a:r>
              <a:rPr lang="ru-RU" sz="1800" dirty="0"/>
              <a:t>Федеральный инвестиционный налоговый </a:t>
            </a:r>
            <a:r>
              <a:rPr lang="ru-RU" sz="1800" dirty="0" smtClean="0"/>
              <a:t>вычет </a:t>
            </a:r>
            <a:br>
              <a:rPr lang="ru-RU" sz="1800" dirty="0" smtClean="0"/>
            </a:br>
            <a:r>
              <a:rPr lang="ru-RU" sz="1800" cap="none" dirty="0" smtClean="0"/>
              <a:t>Пример уменьшения суммы налога на ФИНВ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86604" y="589118"/>
            <a:ext cx="87209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/>
              <a:t>ООО «Альфа» имеет право на применение ФИНВ. В 2025 году ООО «Альфа» ввело в эксплуатацию основное средство стоимостью 2 500 000 рублей. Данное основное средство относится к категории объектов, к которым применим ФИНВ.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6604" y="1512448"/>
            <a:ext cx="88573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Налоговая база по налогу на прибыль составляет 30 000 000 рублей. </a:t>
            </a:r>
            <a:endParaRPr lang="ru-RU" sz="1600" dirty="0" smtClean="0"/>
          </a:p>
          <a:p>
            <a:r>
              <a:rPr lang="ru-RU" sz="1600" dirty="0" smtClean="0"/>
              <a:t>Сумма </a:t>
            </a:r>
            <a:r>
              <a:rPr lang="ru-RU" sz="1600" dirty="0"/>
              <a:t>налога к уплате в федеральный бюджет – 2 400 000 рублей  (30 000 000 рублей х 8%), из них:</a:t>
            </a:r>
          </a:p>
          <a:p>
            <a:r>
              <a:rPr lang="ru-RU" sz="1600" dirty="0"/>
              <a:t>900 000 рублей (30 000 000 рублей х 3%) – по ставке 3%;</a:t>
            </a:r>
          </a:p>
          <a:p>
            <a:r>
              <a:rPr lang="ru-RU" sz="1600" dirty="0"/>
              <a:t>1 500 000 рублей (30 000 000 рублей х 5%) – по ставке 5%.</a:t>
            </a:r>
          </a:p>
          <a:p>
            <a:r>
              <a:rPr lang="ru-RU" sz="1600" dirty="0"/>
              <a:t>ФИНВ равен 75 000 рублей (2 500 000 рублей х 3%).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20975" y="4146076"/>
            <a:ext cx="88710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налог </a:t>
            </a:r>
            <a:r>
              <a:rPr lang="ru-RU" dirty="0"/>
              <a:t>к уплате в федеральный бюджет, уменьшенный на ФИВН, составит 2 325 000 рублей (2 400 000 рубля – 75 000 рублей).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391167" y="3004319"/>
            <a:ext cx="498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&lt;</a:t>
            </a:r>
            <a:endParaRPr lang="ru-RU" sz="2800" dirty="0"/>
          </a:p>
        </p:txBody>
      </p:sp>
      <p:sp>
        <p:nvSpPr>
          <p:cNvPr id="10" name="Стрелка вниз 9"/>
          <p:cNvSpPr/>
          <p:nvPr/>
        </p:nvSpPr>
        <p:spPr>
          <a:xfrm rot="16200000">
            <a:off x="163777" y="4271352"/>
            <a:ext cx="498144" cy="3957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91070" y="2863758"/>
            <a:ext cx="3957850" cy="8347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75 000 рублей</a:t>
            </a:r>
          </a:p>
          <a:p>
            <a:pPr algn="ctr"/>
            <a:r>
              <a:rPr lang="en-US" dirty="0" smtClean="0"/>
              <a:t>(</a:t>
            </a:r>
            <a:r>
              <a:rPr lang="ru-RU" dirty="0" smtClean="0"/>
              <a:t>сумма </a:t>
            </a:r>
            <a:r>
              <a:rPr lang="ru-RU" dirty="0"/>
              <a:t>расходов, полученная в качестве ФИВН от стоимости </a:t>
            </a:r>
            <a:r>
              <a:rPr lang="ru-RU" dirty="0" smtClean="0"/>
              <a:t>ОС</a:t>
            </a:r>
            <a:r>
              <a:rPr lang="en-US" dirty="0" smtClean="0"/>
              <a:t>)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920018" y="2883010"/>
            <a:ext cx="3957850" cy="8347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1 500 000 рублей</a:t>
            </a:r>
          </a:p>
          <a:p>
            <a:pPr algn="ctr"/>
            <a:r>
              <a:rPr lang="en-US" dirty="0" smtClean="0"/>
              <a:t>(</a:t>
            </a:r>
            <a:r>
              <a:rPr lang="ru-RU" dirty="0" smtClean="0"/>
              <a:t>сумм</a:t>
            </a:r>
            <a:r>
              <a:rPr lang="en-US" dirty="0" smtClean="0"/>
              <a:t>f</a:t>
            </a:r>
            <a:r>
              <a:rPr lang="ru-RU" dirty="0" smtClean="0"/>
              <a:t> </a:t>
            </a:r>
            <a:r>
              <a:rPr lang="ru-RU" dirty="0"/>
              <a:t>налога без учета ФИВН по ставке 5</a:t>
            </a:r>
            <a:r>
              <a:rPr lang="ru-RU" dirty="0" smtClean="0"/>
              <a:t>%</a:t>
            </a:r>
            <a:r>
              <a:rPr lang="en-US" dirty="0" smtClean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458685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329" y="0"/>
            <a:ext cx="8174898" cy="411953"/>
          </a:xfrm>
        </p:spPr>
        <p:txBody>
          <a:bodyPr>
            <a:normAutofit fontScale="90000"/>
          </a:bodyPr>
          <a:lstStyle/>
          <a:p>
            <a:pPr algn="l"/>
            <a:r>
              <a:rPr lang="ru-RU" sz="1800" dirty="0"/>
              <a:t>изменения в отдельные статьи главы 25 НК </a:t>
            </a:r>
            <a:r>
              <a:rPr lang="ru-RU" sz="1800" dirty="0" smtClean="0"/>
              <a:t>РФ </a:t>
            </a:r>
            <a:br>
              <a:rPr lang="ru-RU" sz="1800" dirty="0" smtClean="0"/>
            </a:br>
            <a:r>
              <a:rPr lang="ru-RU" sz="1600" dirty="0" smtClean="0"/>
              <a:t>(</a:t>
            </a:r>
            <a:r>
              <a:rPr lang="ru-RU" sz="1600" i="1" dirty="0" smtClean="0"/>
              <a:t>Федеральный закон </a:t>
            </a:r>
            <a:r>
              <a:rPr lang="ru-RU" sz="1600" i="1" dirty="0"/>
              <a:t>от 08.08.2024 № 259-ФЗ </a:t>
            </a:r>
            <a:r>
              <a:rPr lang="ru-RU" sz="1600" dirty="0" smtClean="0"/>
              <a:t>)</a:t>
            </a:r>
            <a:endParaRPr lang="ru-RU" sz="11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4507433"/>
              </p:ext>
            </p:extLst>
          </p:nvPr>
        </p:nvGraphicFramePr>
        <p:xfrm>
          <a:off x="354842" y="591742"/>
          <a:ext cx="8393373" cy="40087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88358"/>
                <a:gridCol w="6005015"/>
              </a:tblGrid>
              <a:tr h="241646">
                <a:tc gridSpan="2">
                  <a:txBody>
                    <a:bodyPr/>
                    <a:lstStyle/>
                    <a:p>
                      <a:pPr marL="285750" indent="-285750" algn="l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600" b="0" kern="120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ea typeface="+mn-ea"/>
                          <a:cs typeface="Times New Roman"/>
                        </a:rPr>
                        <a:t>На ИП, выплачивающих доходы иностранной организации, возложены функции налогового агента в соответствии с пунктом 2 статьи 287 НК РФ</a:t>
                      </a:r>
                    </a:p>
                    <a:p>
                      <a:pPr marL="285750" indent="-285750" algn="l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endParaRPr lang="ru-RU" sz="1600" kern="1200" dirty="0">
                        <a:solidFill>
                          <a:srgbClr val="0561FC"/>
                        </a:solidFill>
                        <a:effectLst/>
                        <a:latin typeface="Colos text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b="0" dirty="0">
                        <a:solidFill>
                          <a:srgbClr val="0561FC"/>
                        </a:solidFill>
                        <a:effectLst/>
                        <a:latin typeface="Colos text"/>
                        <a:cs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1646">
                <a:tc gridSpan="2">
                  <a:txBody>
                    <a:bodyPr/>
                    <a:lstStyle/>
                    <a:p>
                      <a:pPr marL="285750" indent="-285750" algn="l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600" kern="120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ea typeface="+mn-ea"/>
                          <a:cs typeface="Times New Roman"/>
                        </a:rPr>
                        <a:t>до конца 2027 года</a:t>
                      </a:r>
                      <a:r>
                        <a:rPr lang="en-US" sz="1600" kern="120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ea typeface="+mn-ea"/>
                          <a:cs typeface="Times New Roman"/>
                        </a:rPr>
                        <a:t> </a:t>
                      </a:r>
                      <a:r>
                        <a:rPr lang="ru-RU" sz="1600" kern="120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ea typeface="+mn-ea"/>
                          <a:cs typeface="Times New Roman"/>
                        </a:rPr>
                        <a:t>продлевается  текущий порядок признания доходов и расходов в виде курсовых разниц по требованиям (обязательствам) в инвалюте</a:t>
                      </a:r>
                    </a:p>
                    <a:p>
                      <a:pPr marL="285750" indent="-285750" algn="l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endParaRPr lang="ru-RU" sz="1600" kern="1200" dirty="0">
                        <a:solidFill>
                          <a:srgbClr val="0561FC"/>
                        </a:solidFill>
                        <a:effectLst/>
                        <a:latin typeface="Colos text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b="0" dirty="0">
                        <a:solidFill>
                          <a:srgbClr val="0561FC"/>
                        </a:solidFill>
                        <a:effectLst/>
                        <a:latin typeface="Colos text"/>
                        <a:cs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3871">
                <a:tc gridSpan="2">
                  <a:txBody>
                    <a:bodyPr/>
                    <a:lstStyle/>
                    <a:p>
                      <a:pPr marL="285750" indent="-285750" algn="l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600" kern="120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ea typeface="+mn-ea"/>
                          <a:cs typeface="Times New Roman"/>
                        </a:rPr>
                        <a:t>Плательщики торгового сбора вправе уменьшить сумму налога на прибыль организаций, зачисляемую в бюджет субъекта РФ, в котором установлен указанный сбор, на сумму исчисленного, а не фактически уплаченного торгового сбора</a:t>
                      </a:r>
                    </a:p>
                    <a:p>
                      <a:pPr marL="285750" indent="-285750" algn="l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endParaRPr lang="ru-RU" sz="1600" kern="1200" dirty="0">
                        <a:solidFill>
                          <a:srgbClr val="0561FC"/>
                        </a:solidFill>
                        <a:effectLst/>
                        <a:latin typeface="Colos text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indent="0" algn="just">
                        <a:spcAft>
                          <a:spcPts val="0"/>
                        </a:spcAft>
                        <a:buNone/>
                      </a:pPr>
                      <a:endParaRPr lang="ru-RU" sz="1200" dirty="0">
                        <a:solidFill>
                          <a:srgbClr val="0561FC"/>
                        </a:solidFill>
                        <a:effectLst/>
                        <a:latin typeface="Colos text"/>
                        <a:cs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6771">
                <a:tc gridSpan="2">
                  <a:txBody>
                    <a:bodyPr/>
                    <a:lstStyle/>
                    <a:p>
                      <a:pPr marL="285750" indent="-285750" algn="l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600" kern="120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ea typeface="+mn-ea"/>
                          <a:cs typeface="Times New Roman"/>
                        </a:rPr>
                        <a:t>Организации, осуществляющие туристско-рекреационную деятельность на территории Дальневосточного федерального округа, не вправе применять нулевую ставку по налогу на прибыль. </a:t>
                      </a:r>
                    </a:p>
                    <a:p>
                      <a:pPr marL="285750" indent="-285750" algn="l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endParaRPr lang="ru-RU" sz="1600" kern="1200" dirty="0">
                        <a:solidFill>
                          <a:srgbClr val="0561FC"/>
                        </a:solidFill>
                        <a:effectLst/>
                        <a:latin typeface="Colos text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b="0" dirty="0">
                        <a:solidFill>
                          <a:srgbClr val="0561FC"/>
                        </a:solidFill>
                        <a:effectLst/>
                        <a:latin typeface="Colos text"/>
                        <a:cs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1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olos text"/>
                        <a:cs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600" b="0" dirty="0">
                        <a:solidFill>
                          <a:srgbClr val="0561FC"/>
                        </a:solidFill>
                        <a:effectLst/>
                        <a:latin typeface="Colos text"/>
                        <a:cs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36785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1386" y="0"/>
            <a:ext cx="8174898" cy="411953"/>
          </a:xfrm>
        </p:spPr>
        <p:txBody>
          <a:bodyPr>
            <a:normAutofit fontScale="90000"/>
          </a:bodyPr>
          <a:lstStyle/>
          <a:p>
            <a:pPr algn="l"/>
            <a:r>
              <a:rPr lang="ru-RU" sz="1800" dirty="0" smtClean="0"/>
              <a:t>Налогообложение операций </a:t>
            </a:r>
            <a:r>
              <a:rPr lang="ru-RU" sz="1800" dirty="0"/>
              <a:t>с цифровой </a:t>
            </a:r>
            <a:r>
              <a:rPr lang="ru-RU" sz="1800" dirty="0" smtClean="0"/>
              <a:t>валютой </a:t>
            </a:r>
            <a:br>
              <a:rPr lang="ru-RU" sz="1800" dirty="0" smtClean="0"/>
            </a:br>
            <a:r>
              <a:rPr lang="ru-RU" sz="1600" dirty="0" smtClean="0"/>
              <a:t>(</a:t>
            </a:r>
            <a:r>
              <a:rPr lang="ru-RU" sz="1600" i="1" dirty="0" smtClean="0"/>
              <a:t>Федеральный закон </a:t>
            </a:r>
            <a:r>
              <a:rPr lang="ru-RU" sz="1600" i="1" dirty="0"/>
              <a:t>от </a:t>
            </a:r>
            <a:r>
              <a:rPr lang="ru-RU" sz="1600" i="1" dirty="0" smtClean="0"/>
              <a:t>29.11.2024 № 418-ФЗ </a:t>
            </a:r>
            <a:r>
              <a:rPr lang="ru-RU" sz="1600" dirty="0" smtClean="0"/>
              <a:t>)</a:t>
            </a:r>
            <a:endParaRPr lang="ru-RU" sz="11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0288351"/>
              </p:ext>
            </p:extLst>
          </p:nvPr>
        </p:nvGraphicFramePr>
        <p:xfrm>
          <a:off x="354842" y="591742"/>
          <a:ext cx="8516203" cy="414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16203"/>
              </a:tblGrid>
              <a:tr h="241646">
                <a:tc>
                  <a:txBody>
                    <a:bodyPr/>
                    <a:lstStyle/>
                    <a:p>
                      <a:pPr marL="285750" indent="-285750" algn="l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600" b="0" kern="120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ea typeface="+mn-ea"/>
                          <a:cs typeface="Times New Roman"/>
                        </a:rPr>
                        <a:t>Цифровую валюту признали имуществом </a:t>
                      </a:r>
                    </a:p>
                    <a:p>
                      <a:pPr marL="285750" indent="-285750" algn="l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endParaRPr lang="ru-RU" sz="1600" kern="1200" dirty="0">
                        <a:solidFill>
                          <a:srgbClr val="0561FC"/>
                        </a:solidFill>
                        <a:effectLst/>
                        <a:latin typeface="Colos text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1646">
                <a:tc>
                  <a:txBody>
                    <a:bodyPr/>
                    <a:lstStyle/>
                    <a:p>
                      <a:pPr marL="285750" indent="-285750" algn="l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600" kern="120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ea typeface="+mn-ea"/>
                          <a:cs typeface="Times New Roman"/>
                        </a:rPr>
                        <a:t>Оператор </a:t>
                      </a:r>
                      <a:r>
                        <a:rPr lang="ru-RU" sz="1600" kern="1200" dirty="0" err="1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ea typeface="+mn-ea"/>
                          <a:cs typeface="Times New Roman"/>
                        </a:rPr>
                        <a:t>майнинговой</a:t>
                      </a:r>
                      <a:r>
                        <a:rPr lang="ru-RU" sz="1600" kern="120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ea typeface="+mn-ea"/>
                          <a:cs typeface="Times New Roman"/>
                        </a:rPr>
                        <a:t> инфраструктуры должен сообщать в инспекцию сведения, связанные с </a:t>
                      </a:r>
                      <a:r>
                        <a:rPr lang="ru-RU" sz="1600" kern="1200" dirty="0" err="1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ea typeface="+mn-ea"/>
                          <a:cs typeface="Times New Roman"/>
                        </a:rPr>
                        <a:t>майнингом</a:t>
                      </a:r>
                      <a:r>
                        <a:rPr lang="ru-RU" sz="1600" kern="120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ea typeface="+mn-ea"/>
                          <a:cs typeface="Times New Roman"/>
                        </a:rPr>
                        <a:t> того, кто это делает с помощью его инфраструктуры. </a:t>
                      </a:r>
                    </a:p>
                    <a:p>
                      <a:pPr marL="285750" indent="-285750" algn="l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endParaRPr lang="ru-RU" sz="1600" kern="1200" dirty="0">
                        <a:solidFill>
                          <a:srgbClr val="0561FC"/>
                        </a:solidFill>
                        <a:effectLst/>
                        <a:latin typeface="Colos text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3871">
                <a:tc>
                  <a:txBody>
                    <a:bodyPr/>
                    <a:lstStyle/>
                    <a:p>
                      <a:pPr marL="285750" indent="-285750" algn="l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600" kern="120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ea typeface="+mn-ea"/>
                          <a:cs typeface="Times New Roman"/>
                        </a:rPr>
                        <a:t>Доходы в виде цифровой валюты от </a:t>
                      </a:r>
                      <a:r>
                        <a:rPr lang="ru-RU" sz="1600" kern="1200" dirty="0" err="1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ea typeface="+mn-ea"/>
                          <a:cs typeface="Times New Roman"/>
                        </a:rPr>
                        <a:t>майнинга</a:t>
                      </a:r>
                      <a:r>
                        <a:rPr lang="ru-RU" sz="1600" kern="120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ea typeface="+mn-ea"/>
                          <a:cs typeface="Times New Roman"/>
                        </a:rPr>
                        <a:t> учитывают во внереализационных доходах при исчислении налога на прибыль организаций. </a:t>
                      </a:r>
                    </a:p>
                    <a:p>
                      <a:pPr marL="285750" indent="-285750" algn="l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endParaRPr lang="ru-RU" sz="1600" kern="1200" dirty="0">
                        <a:solidFill>
                          <a:srgbClr val="0561FC"/>
                        </a:solidFill>
                        <a:effectLst/>
                        <a:latin typeface="Colos text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3871">
                <a:tc>
                  <a:txBody>
                    <a:bodyPr/>
                    <a:lstStyle/>
                    <a:p>
                      <a:pPr marL="285750" indent="-285750" algn="l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600" kern="120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ea typeface="+mn-ea"/>
                          <a:cs typeface="Times New Roman"/>
                        </a:rPr>
                        <a:t>Расходы, связанные с </a:t>
                      </a:r>
                      <a:r>
                        <a:rPr lang="ru-RU" sz="1600" kern="1200" dirty="0" err="1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ea typeface="+mn-ea"/>
                          <a:cs typeface="Times New Roman"/>
                        </a:rPr>
                        <a:t>майнингом</a:t>
                      </a:r>
                      <a:r>
                        <a:rPr lang="ru-RU" sz="1600" kern="120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ea typeface="+mn-ea"/>
                          <a:cs typeface="Times New Roman"/>
                        </a:rPr>
                        <a:t>, учитываются как косвенные независимо от их состава (п. 5 ст. 282.3 НК РФ).</a:t>
                      </a:r>
                    </a:p>
                    <a:p>
                      <a:pPr marL="285750" indent="-285750" algn="l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endParaRPr lang="ru-RU" sz="1600" kern="1200" dirty="0">
                        <a:solidFill>
                          <a:srgbClr val="0561FC"/>
                        </a:solidFill>
                        <a:effectLst/>
                        <a:latin typeface="Colos text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6771">
                <a:tc>
                  <a:txBody>
                    <a:bodyPr/>
                    <a:lstStyle/>
                    <a:p>
                      <a:pPr marL="285750" indent="-285750" algn="l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600" kern="120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ea typeface="+mn-ea"/>
                          <a:cs typeface="Times New Roman"/>
                        </a:rPr>
                        <a:t>По общим правилам налоговая база по операциям с </a:t>
                      </a:r>
                      <a:r>
                        <a:rPr lang="ru-RU" sz="1600" kern="1200" dirty="0" err="1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ea typeface="+mn-ea"/>
                          <a:cs typeface="Times New Roman"/>
                        </a:rPr>
                        <a:t>криптовалютой</a:t>
                      </a:r>
                      <a:r>
                        <a:rPr lang="ru-RU" sz="1600" kern="120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ea typeface="+mn-ea"/>
                          <a:cs typeface="Times New Roman"/>
                        </a:rPr>
                        <a:t> рассчитывается отдельно от других баз. </a:t>
                      </a:r>
                    </a:p>
                    <a:p>
                      <a:pPr marL="285750" indent="-285750" algn="l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endParaRPr lang="ru-RU" sz="1600" kern="1200" dirty="0">
                        <a:solidFill>
                          <a:srgbClr val="0561FC"/>
                        </a:solidFill>
                        <a:effectLst/>
                        <a:latin typeface="Colos text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6771">
                <a:tc>
                  <a:txBody>
                    <a:bodyPr/>
                    <a:lstStyle/>
                    <a:p>
                      <a:pPr marL="285750" indent="-285750" algn="l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600" kern="120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ea typeface="+mn-ea"/>
                          <a:cs typeface="Times New Roman"/>
                        </a:rPr>
                        <a:t>Датой получения доходов от </a:t>
                      </a:r>
                      <a:r>
                        <a:rPr lang="ru-RU" sz="1600" kern="1200" dirty="0" err="1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ea typeface="+mn-ea"/>
                          <a:cs typeface="Times New Roman"/>
                        </a:rPr>
                        <a:t>майнинга</a:t>
                      </a:r>
                      <a:r>
                        <a:rPr lang="ru-RU" sz="1600" kern="1200" dirty="0" smtClean="0">
                          <a:solidFill>
                            <a:srgbClr val="0561FC"/>
                          </a:solidFill>
                          <a:effectLst/>
                          <a:latin typeface="Colos text"/>
                          <a:ea typeface="+mn-ea"/>
                          <a:cs typeface="Times New Roman"/>
                        </a:rPr>
                        <a:t> в целях налога на прибыль признают дату, на которую возникает право распоряжаться цифровой валютой.</a:t>
                      </a:r>
                    </a:p>
                    <a:p>
                      <a:pPr marL="285750" indent="-285750" algn="l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endParaRPr lang="ru-RU" sz="1600" kern="1200" dirty="0">
                        <a:solidFill>
                          <a:srgbClr val="0561FC"/>
                        </a:solidFill>
                        <a:effectLst/>
                        <a:latin typeface="Colos text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349974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1787" y="2179933"/>
            <a:ext cx="6947774" cy="411953"/>
          </a:xfrm>
        </p:spPr>
        <p:txBody>
          <a:bodyPr>
            <a:normAutofit/>
          </a:bodyPr>
          <a:lstStyle/>
          <a:p>
            <a:r>
              <a:rPr lang="ru-RU" sz="1800" dirty="0" smtClean="0"/>
              <a:t>СПАСИБО за ВНИМАНИЕ!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71592621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3246</TotalTime>
  <Words>987</Words>
  <Application>Microsoft Office PowerPoint</Application>
  <PresentationFormat>Экран (16:9)</PresentationFormat>
  <Paragraphs>95</Paragraphs>
  <Slides>8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 </vt:lpstr>
      <vt:lpstr>Налоговые ставки по налогу на прибыль организаций </vt:lpstr>
      <vt:lpstr>Федеральный инвестиционный налоговый вычет (ФИНВ) </vt:lpstr>
      <vt:lpstr>Федеральный инвестиционный налоговый вычет (ФИНВ) </vt:lpstr>
      <vt:lpstr>Федеральный инвестиционный налоговый вычет  Пример уменьшения суммы налога на ФИНВ </vt:lpstr>
      <vt:lpstr>изменения в отдельные статьи главы 25 НК РФ  (Федеральный закон от 08.08.2024 № 259-ФЗ )</vt:lpstr>
      <vt:lpstr>Налогообложение операций с цифровой валютой  (Федеральный закон от 29.11.2024 № 418-ФЗ )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Бугаева Полина Владимировна</dc:creator>
  <cp:lastModifiedBy>Снопкова Ульяна Владимировна</cp:lastModifiedBy>
  <cp:revision>217</cp:revision>
  <cp:lastPrinted>2024-11-20T00:31:22Z</cp:lastPrinted>
  <dcterms:created xsi:type="dcterms:W3CDTF">2024-09-27T03:02:36Z</dcterms:created>
  <dcterms:modified xsi:type="dcterms:W3CDTF">2025-05-12T07:15:28Z</dcterms:modified>
</cp:coreProperties>
</file>