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3"/>
  </p:notesMasterIdLst>
  <p:handoutMasterIdLst>
    <p:handoutMasterId r:id="rId14"/>
  </p:handoutMasterIdLst>
  <p:sldIdLst>
    <p:sldId id="317" r:id="rId2"/>
    <p:sldId id="329" r:id="rId3"/>
    <p:sldId id="328" r:id="rId4"/>
    <p:sldId id="330" r:id="rId5"/>
    <p:sldId id="331" r:id="rId6"/>
    <p:sldId id="332" r:id="rId7"/>
    <p:sldId id="333" r:id="rId8"/>
    <p:sldId id="335" r:id="rId9"/>
    <p:sldId id="336" r:id="rId10"/>
    <p:sldId id="294" r:id="rId11"/>
    <p:sldId id="320" r:id="rId12"/>
  </p:sldIdLst>
  <p:sldSz cx="9144000" cy="5143500" type="screen16x9"/>
  <p:notesSz cx="6645275" cy="9775825"/>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561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87" autoAdjust="0"/>
    <p:restoredTop sz="94622" autoAdjust="0"/>
  </p:normalViewPr>
  <p:slideViewPr>
    <p:cSldViewPr snapToGrid="0">
      <p:cViewPr>
        <p:scale>
          <a:sx n="130" d="100"/>
          <a:sy n="130" d="100"/>
        </p:scale>
        <p:origin x="-1074" y="-372"/>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80" d="100"/>
          <a:sy n="80" d="100"/>
        </p:scale>
        <p:origin x="-3948" y="-90"/>
      </p:cViewPr>
      <p:guideLst>
        <p:guide orient="horz" pos="3079"/>
        <p:guide pos="2093"/>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879725" cy="48895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3763963" y="0"/>
            <a:ext cx="2879725" cy="488950"/>
          </a:xfrm>
          <a:prstGeom prst="rect">
            <a:avLst/>
          </a:prstGeom>
        </p:spPr>
        <p:txBody>
          <a:bodyPr vert="horz" lIns="91440" tIns="45720" rIns="91440" bIns="45720" rtlCol="0"/>
          <a:lstStyle>
            <a:lvl1pPr algn="r">
              <a:defRPr sz="1200"/>
            </a:lvl1pPr>
          </a:lstStyle>
          <a:p>
            <a:fld id="{E2A7C6FD-8305-4311-B31C-4C25F4400124}" type="datetimeFigureOut">
              <a:rPr lang="ru-RU" smtClean="0"/>
              <a:t>12.05.2025</a:t>
            </a:fld>
            <a:endParaRPr lang="ru-RU"/>
          </a:p>
        </p:txBody>
      </p:sp>
      <p:sp>
        <p:nvSpPr>
          <p:cNvPr id="4" name="Нижний колонтитул 3"/>
          <p:cNvSpPr>
            <a:spLocks noGrp="1"/>
          </p:cNvSpPr>
          <p:nvPr>
            <p:ph type="ftr" sz="quarter" idx="2"/>
          </p:nvPr>
        </p:nvSpPr>
        <p:spPr>
          <a:xfrm>
            <a:off x="0" y="9285288"/>
            <a:ext cx="2879725" cy="488950"/>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3763963" y="9285288"/>
            <a:ext cx="2879725" cy="488950"/>
          </a:xfrm>
          <a:prstGeom prst="rect">
            <a:avLst/>
          </a:prstGeom>
        </p:spPr>
        <p:txBody>
          <a:bodyPr vert="horz" lIns="91440" tIns="45720" rIns="91440" bIns="45720" rtlCol="0" anchor="b"/>
          <a:lstStyle>
            <a:lvl1pPr algn="r">
              <a:defRPr sz="1200"/>
            </a:lvl1pPr>
          </a:lstStyle>
          <a:p>
            <a:fld id="{8AB94351-3379-46CE-AB6F-C2AD46BEEB13}" type="slidenum">
              <a:rPr lang="ru-RU" smtClean="0"/>
              <a:t>‹#›</a:t>
            </a:fld>
            <a:endParaRPr lang="ru-RU"/>
          </a:p>
        </p:txBody>
      </p:sp>
    </p:spTree>
    <p:extLst>
      <p:ext uri="{BB962C8B-B14F-4D97-AF65-F5344CB8AC3E}">
        <p14:creationId xmlns:p14="http://schemas.microsoft.com/office/powerpoint/2010/main" val="86971496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879619" cy="488791"/>
          </a:xfrm>
          <a:prstGeom prst="rect">
            <a:avLst/>
          </a:prstGeom>
        </p:spPr>
        <p:txBody>
          <a:bodyPr vert="horz" lIns="91423" tIns="45712" rIns="91423" bIns="45712" rtlCol="0"/>
          <a:lstStyle>
            <a:lvl1pPr algn="l">
              <a:defRPr sz="1200"/>
            </a:lvl1pPr>
          </a:lstStyle>
          <a:p>
            <a:endParaRPr lang="ru-RU"/>
          </a:p>
        </p:txBody>
      </p:sp>
      <p:sp>
        <p:nvSpPr>
          <p:cNvPr id="3" name="Дата 2"/>
          <p:cNvSpPr>
            <a:spLocks noGrp="1"/>
          </p:cNvSpPr>
          <p:nvPr>
            <p:ph type="dt" idx="1"/>
          </p:nvPr>
        </p:nvSpPr>
        <p:spPr>
          <a:xfrm>
            <a:off x="3764119" y="1"/>
            <a:ext cx="2879619" cy="488791"/>
          </a:xfrm>
          <a:prstGeom prst="rect">
            <a:avLst/>
          </a:prstGeom>
        </p:spPr>
        <p:txBody>
          <a:bodyPr vert="horz" lIns="91423" tIns="45712" rIns="91423" bIns="45712" rtlCol="0"/>
          <a:lstStyle>
            <a:lvl1pPr algn="r">
              <a:defRPr sz="1200"/>
            </a:lvl1pPr>
          </a:lstStyle>
          <a:p>
            <a:fld id="{1BA158C2-BE7B-4924-9916-A1C86F5E32D5}" type="datetimeFigureOut">
              <a:rPr lang="ru-RU" smtClean="0"/>
              <a:t>12.05.2025</a:t>
            </a:fld>
            <a:endParaRPr lang="ru-RU"/>
          </a:p>
        </p:txBody>
      </p:sp>
      <p:sp>
        <p:nvSpPr>
          <p:cNvPr id="4" name="Образ слайда 3"/>
          <p:cNvSpPr>
            <a:spLocks noGrp="1" noRot="1" noChangeAspect="1"/>
          </p:cNvSpPr>
          <p:nvPr>
            <p:ph type="sldImg" idx="2"/>
          </p:nvPr>
        </p:nvSpPr>
        <p:spPr>
          <a:xfrm>
            <a:off x="65088" y="733425"/>
            <a:ext cx="6515100" cy="3665538"/>
          </a:xfrm>
          <a:prstGeom prst="rect">
            <a:avLst/>
          </a:prstGeom>
          <a:noFill/>
          <a:ln w="12700">
            <a:solidFill>
              <a:prstClr val="black"/>
            </a:solidFill>
          </a:ln>
        </p:spPr>
        <p:txBody>
          <a:bodyPr vert="horz" lIns="91423" tIns="45712" rIns="91423" bIns="45712" rtlCol="0" anchor="ctr"/>
          <a:lstStyle/>
          <a:p>
            <a:endParaRPr lang="ru-RU"/>
          </a:p>
        </p:txBody>
      </p:sp>
      <p:sp>
        <p:nvSpPr>
          <p:cNvPr id="5" name="Заметки 4"/>
          <p:cNvSpPr>
            <a:spLocks noGrp="1"/>
          </p:cNvSpPr>
          <p:nvPr>
            <p:ph type="body" sz="quarter" idx="3"/>
          </p:nvPr>
        </p:nvSpPr>
        <p:spPr>
          <a:xfrm>
            <a:off x="664528" y="4643517"/>
            <a:ext cx="5316220" cy="4399121"/>
          </a:xfrm>
          <a:prstGeom prst="rect">
            <a:avLst/>
          </a:prstGeom>
        </p:spPr>
        <p:txBody>
          <a:bodyPr vert="horz" lIns="91423" tIns="45712" rIns="91423" bIns="45712"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2" y="9285339"/>
            <a:ext cx="2879619" cy="488791"/>
          </a:xfrm>
          <a:prstGeom prst="rect">
            <a:avLst/>
          </a:prstGeom>
        </p:spPr>
        <p:txBody>
          <a:bodyPr vert="horz" lIns="91423" tIns="45712" rIns="91423" bIns="45712" rtlCol="0" anchor="b"/>
          <a:lstStyle>
            <a:lvl1pPr algn="l">
              <a:defRPr sz="1200"/>
            </a:lvl1pPr>
          </a:lstStyle>
          <a:p>
            <a:endParaRPr lang="ru-RU"/>
          </a:p>
        </p:txBody>
      </p:sp>
      <p:sp>
        <p:nvSpPr>
          <p:cNvPr id="7" name="Номер слайда 6"/>
          <p:cNvSpPr>
            <a:spLocks noGrp="1"/>
          </p:cNvSpPr>
          <p:nvPr>
            <p:ph type="sldNum" sz="quarter" idx="5"/>
          </p:nvPr>
        </p:nvSpPr>
        <p:spPr>
          <a:xfrm>
            <a:off x="3764119" y="9285339"/>
            <a:ext cx="2879619" cy="488791"/>
          </a:xfrm>
          <a:prstGeom prst="rect">
            <a:avLst/>
          </a:prstGeom>
        </p:spPr>
        <p:txBody>
          <a:bodyPr vert="horz" lIns="91423" tIns="45712" rIns="91423" bIns="45712" rtlCol="0" anchor="b"/>
          <a:lstStyle>
            <a:lvl1pPr algn="r">
              <a:defRPr sz="1200"/>
            </a:lvl1pPr>
          </a:lstStyle>
          <a:p>
            <a:fld id="{5C0C109C-A402-4864-B2CC-6FBE1DDDEA3C}" type="slidenum">
              <a:rPr lang="ru-RU" smtClean="0"/>
              <a:t>‹#›</a:t>
            </a:fld>
            <a:endParaRPr lang="ru-RU"/>
          </a:p>
        </p:txBody>
      </p:sp>
    </p:spTree>
    <p:extLst>
      <p:ext uri="{BB962C8B-B14F-4D97-AF65-F5344CB8AC3E}">
        <p14:creationId xmlns:p14="http://schemas.microsoft.com/office/powerpoint/2010/main" val="2272128998"/>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65088" y="733425"/>
            <a:ext cx="6515100" cy="3665538"/>
          </a:xfrm>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5C0C109C-A402-4864-B2CC-6FBE1DDDEA3C}" type="slidenum">
              <a:rPr lang="ru-RU" smtClean="0"/>
              <a:t>10</a:t>
            </a:fld>
            <a:endParaRPr lang="ru-RU"/>
          </a:p>
        </p:txBody>
      </p:sp>
    </p:spTree>
    <p:extLst>
      <p:ext uri="{BB962C8B-B14F-4D97-AF65-F5344CB8AC3E}">
        <p14:creationId xmlns:p14="http://schemas.microsoft.com/office/powerpoint/2010/main" val="13191957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1597819"/>
            <a:ext cx="7772400" cy="1102519"/>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64278955-5BBF-470F-BEF4-B7AB0C90627D}" type="datetime1">
              <a:rPr lang="ru-RU" smtClean="0"/>
              <a:t>12.05.2025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C5EE55B-F094-4993-A997-008C363B502B}" type="slidenum">
              <a:rPr lang="ru-RU" smtClean="0"/>
              <a:t>‹#›</a:t>
            </a:fld>
            <a:endParaRPr lang="ru-RU"/>
          </a:p>
        </p:txBody>
      </p:sp>
    </p:spTree>
    <p:extLst>
      <p:ext uri="{BB962C8B-B14F-4D97-AF65-F5344CB8AC3E}">
        <p14:creationId xmlns:p14="http://schemas.microsoft.com/office/powerpoint/2010/main" val="19570215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EFCD063-4223-438C-A91E-791FD260FFF3}" type="datetime1">
              <a:rPr lang="ru-RU" smtClean="0"/>
              <a:t>12.05.2025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C5EE55B-F094-4993-A997-008C363B502B}" type="slidenum">
              <a:rPr lang="ru-RU" smtClean="0"/>
              <a:t>‹#›</a:t>
            </a:fld>
            <a:endParaRPr lang="ru-RU"/>
          </a:p>
        </p:txBody>
      </p:sp>
    </p:spTree>
    <p:extLst>
      <p:ext uri="{BB962C8B-B14F-4D97-AF65-F5344CB8AC3E}">
        <p14:creationId xmlns:p14="http://schemas.microsoft.com/office/powerpoint/2010/main" val="40027022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05979"/>
            <a:ext cx="2057400" cy="4388644"/>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05979"/>
            <a:ext cx="6019800" cy="4388644"/>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98C7C28-CBCF-4278-AD15-300E4E96AFF8}" type="datetime1">
              <a:rPr lang="ru-RU" smtClean="0"/>
              <a:t>12.05.2025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C5EE55B-F094-4993-A997-008C363B502B}" type="slidenum">
              <a:rPr lang="ru-RU" smtClean="0"/>
              <a:t>‹#›</a:t>
            </a:fld>
            <a:endParaRPr lang="ru-RU"/>
          </a:p>
        </p:txBody>
      </p:sp>
    </p:spTree>
    <p:extLst>
      <p:ext uri="{BB962C8B-B14F-4D97-AF65-F5344CB8AC3E}">
        <p14:creationId xmlns:p14="http://schemas.microsoft.com/office/powerpoint/2010/main" val="3209010441"/>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Page-1">
    <p:bg>
      <p:bgPr>
        <a:solidFill>
          <a:schemeClr val="bg1"/>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xmlns="" id="{D37AA835-D37C-D111-DD1C-BEEC470280A6}"/>
              </a:ext>
            </a:extLst>
          </p:cNvPr>
          <p:cNvSpPr>
            <a:spLocks noGrp="1"/>
          </p:cNvSpPr>
          <p:nvPr>
            <p:ph type="title"/>
          </p:nvPr>
        </p:nvSpPr>
        <p:spPr>
          <a:xfrm>
            <a:off x="413147" y="4"/>
            <a:ext cx="6947774" cy="411953"/>
          </a:xfrm>
          <a:prstGeom prst="rect">
            <a:avLst/>
          </a:prstGeom>
        </p:spPr>
        <p:txBody>
          <a:bodyPr lIns="0" tIns="0" rIns="0" bIns="0" anchor="ctr"/>
          <a:lstStyle>
            <a:lvl1pPr>
              <a:defRPr lang="ru-RU" sz="1200" b="1" cap="all" spc="-38" baseline="0">
                <a:solidFill>
                  <a:schemeClr val="tx1">
                    <a:lumMod val="85000"/>
                    <a:lumOff val="15000"/>
                  </a:schemeClr>
                </a:solidFill>
                <a:latin typeface="Golos Text" panose="020B0503020202020204" pitchFamily="34" charset="0"/>
                <a:ea typeface="Golos Text" panose="020B0503020202020204" pitchFamily="34" charset="0"/>
              </a:defRPr>
            </a:lvl1pPr>
          </a:lstStyle>
          <a:p>
            <a:pPr marL="0" lvl="0"/>
            <a:r>
              <a:rPr lang="en-US" dirty="0"/>
              <a:t>Click to edit Master title style</a:t>
            </a:r>
            <a:endParaRPr lang="ru-RU" dirty="0"/>
          </a:p>
        </p:txBody>
      </p:sp>
      <p:grpSp>
        <p:nvGrpSpPr>
          <p:cNvPr id="2" name="Group 1">
            <a:extLst>
              <a:ext uri="{FF2B5EF4-FFF2-40B4-BE49-F238E27FC236}">
                <a16:creationId xmlns:a16="http://schemas.microsoft.com/office/drawing/2014/main" xmlns="" id="{A36FCBEA-7CB6-2731-2154-F08D4AFD6E6B}"/>
              </a:ext>
            </a:extLst>
          </p:cNvPr>
          <p:cNvGrpSpPr/>
          <p:nvPr userDrawn="1"/>
        </p:nvGrpSpPr>
        <p:grpSpPr>
          <a:xfrm>
            <a:off x="8730853" y="0"/>
            <a:ext cx="413147" cy="413147"/>
            <a:chOff x="11641138" y="5205414"/>
            <a:chExt cx="550862" cy="550862"/>
          </a:xfrm>
        </p:grpSpPr>
        <p:sp>
          <p:nvSpPr>
            <p:cNvPr id="3" name="Rectangle 2">
              <a:extLst>
                <a:ext uri="{FF2B5EF4-FFF2-40B4-BE49-F238E27FC236}">
                  <a16:creationId xmlns:a16="http://schemas.microsoft.com/office/drawing/2014/main" xmlns="" id="{05325DF2-8AB5-AE36-E39D-2122AAB85A78}"/>
                </a:ext>
              </a:extLst>
            </p:cNvPr>
            <p:cNvSpPr/>
            <p:nvPr userDrawn="1"/>
          </p:nvSpPr>
          <p:spPr>
            <a:xfrm>
              <a:off x="11641138" y="5205414"/>
              <a:ext cx="550862" cy="550862"/>
            </a:xfrm>
            <a:prstGeom prst="rect">
              <a:avLst/>
            </a:prstGeom>
            <a:solidFill>
              <a:schemeClr val="bg1">
                <a:lumMod val="95000"/>
              </a:schemeClr>
            </a:solidFill>
            <a:ln w="63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pic>
          <p:nvPicPr>
            <p:cNvPr id="4" name="Graphic 3">
              <a:extLst>
                <a:ext uri="{FF2B5EF4-FFF2-40B4-BE49-F238E27FC236}">
                  <a16:creationId xmlns:a16="http://schemas.microsoft.com/office/drawing/2014/main" xmlns="" id="{1EC7472C-9B3D-6C07-49B9-DBD24EFD076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750675" y="5308402"/>
              <a:ext cx="331788" cy="344886"/>
            </a:xfrm>
            <a:prstGeom prst="rect">
              <a:avLst/>
            </a:prstGeom>
          </p:spPr>
        </p:pic>
      </p:grpSp>
      <p:cxnSp>
        <p:nvCxnSpPr>
          <p:cNvPr id="9" name="Straight Connector 8">
            <a:extLst>
              <a:ext uri="{FF2B5EF4-FFF2-40B4-BE49-F238E27FC236}">
                <a16:creationId xmlns:a16="http://schemas.microsoft.com/office/drawing/2014/main" xmlns="" id="{E985DE21-57AF-4CB8-285E-5F35A14FB6C2}"/>
              </a:ext>
            </a:extLst>
          </p:cNvPr>
          <p:cNvCxnSpPr>
            <a:cxnSpLocks/>
          </p:cNvCxnSpPr>
          <p:nvPr userDrawn="1"/>
        </p:nvCxnSpPr>
        <p:spPr>
          <a:xfrm>
            <a:off x="8730853" y="411956"/>
            <a:ext cx="413147"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xmlns="" id="{6DAB24DD-1A33-B000-D36D-6CAABF4785CE}"/>
              </a:ext>
            </a:extLst>
          </p:cNvPr>
          <p:cNvCxnSpPr>
            <a:cxnSpLocks/>
          </p:cNvCxnSpPr>
          <p:nvPr userDrawn="1"/>
        </p:nvCxnSpPr>
        <p:spPr>
          <a:xfrm>
            <a:off x="1" y="411956"/>
            <a:ext cx="413147"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xmlns="" id="{87182DC9-CEC7-775F-C0AD-31F9434DF82E}"/>
              </a:ext>
            </a:extLst>
          </p:cNvPr>
          <p:cNvCxnSpPr>
            <a:cxnSpLocks/>
          </p:cNvCxnSpPr>
          <p:nvPr userDrawn="1"/>
        </p:nvCxnSpPr>
        <p:spPr>
          <a:xfrm>
            <a:off x="413147" y="411956"/>
            <a:ext cx="8317706" cy="0"/>
          </a:xfrm>
          <a:prstGeom prst="line">
            <a:avLst/>
          </a:prstGeom>
          <a:gradFill>
            <a:gsLst>
              <a:gs pos="0">
                <a:schemeClr val="bg1">
                  <a:alpha val="99000"/>
                </a:schemeClr>
              </a:gs>
              <a:gs pos="41000">
                <a:schemeClr val="bg1">
                  <a:alpha val="0"/>
                </a:schemeClr>
              </a:gs>
            </a:gsLst>
            <a:lin ang="3600000" scaled="0"/>
          </a:gradFill>
          <a:ln w="6350">
            <a:solidFill>
              <a:schemeClr val="bg1">
                <a:lumMod val="95000"/>
              </a:schemeClr>
            </a:solidFill>
            <a:prstDash val="solid"/>
          </a:ln>
        </p:spPr>
        <p:style>
          <a:lnRef idx="2">
            <a:schemeClr val="accent1">
              <a:shade val="15000"/>
            </a:schemeClr>
          </a:lnRef>
          <a:fillRef idx="1">
            <a:schemeClr val="accent1"/>
          </a:fillRef>
          <a:effectRef idx="0">
            <a:schemeClr val="accent1"/>
          </a:effectRef>
          <a:fontRef idx="minor">
            <a:schemeClr val="lt1"/>
          </a:fontRef>
        </p:style>
      </p:cxnSp>
      <p:sp>
        <p:nvSpPr>
          <p:cNvPr id="13" name="Номер слайда 5">
            <a:extLst>
              <a:ext uri="{FF2B5EF4-FFF2-40B4-BE49-F238E27FC236}">
                <a16:creationId xmlns:a16="http://schemas.microsoft.com/office/drawing/2014/main" xmlns="" id="{4382102B-4E04-2501-D32F-721D797F3097}"/>
              </a:ext>
            </a:extLst>
          </p:cNvPr>
          <p:cNvSpPr txBox="1">
            <a:spLocks/>
          </p:cNvSpPr>
          <p:nvPr userDrawn="1"/>
        </p:nvSpPr>
        <p:spPr>
          <a:xfrm>
            <a:off x="1" y="4731544"/>
            <a:ext cx="413147" cy="411956"/>
          </a:xfrm>
          <a:prstGeom prst="rect">
            <a:avLst/>
          </a:prstGeom>
          <a:solidFill>
            <a:schemeClr val="bg1">
              <a:lumMod val="95000"/>
              <a:alpha val="64000"/>
            </a:schemeClr>
          </a:solidFill>
        </p:spPr>
        <p:txBody>
          <a:bodyPr lIns="0" tIns="0" rIns="0" bIns="0" anchor="ct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pPr algn="ctr"/>
            <a:r>
              <a:rPr lang="ru-RU" sz="600" b="0" dirty="0">
                <a:solidFill>
                  <a:schemeClr val="tx2">
                    <a:lumMod val="50000"/>
                  </a:schemeClr>
                </a:solidFill>
                <a:latin typeface="Golos Text" panose="020B0503020202020204" pitchFamily="34" charset="0"/>
                <a:ea typeface="Golos Text" panose="020B0503020202020204" pitchFamily="34" charset="0"/>
              </a:rPr>
              <a:t>Стр.</a:t>
            </a:r>
            <a:r>
              <a:rPr lang="en-US" sz="600" b="0" dirty="0">
                <a:solidFill>
                  <a:schemeClr val="tx2">
                    <a:lumMod val="50000"/>
                  </a:schemeClr>
                </a:solidFill>
                <a:latin typeface="Golos Text" panose="020B0503020202020204" pitchFamily="34" charset="0"/>
                <a:ea typeface="Golos Text" panose="020B0503020202020204" pitchFamily="34" charset="0"/>
              </a:rPr>
              <a:t> </a:t>
            </a:r>
            <a:fld id="{2245CF44-F5A7-4881-A3C6-C17067F190D2}" type="slidenum">
              <a:rPr lang="en-US" sz="600" b="0" smtClean="0">
                <a:solidFill>
                  <a:schemeClr val="tx2">
                    <a:lumMod val="50000"/>
                  </a:schemeClr>
                </a:solidFill>
                <a:latin typeface="Golos Text" panose="020B0503020202020204" pitchFamily="34" charset="0"/>
                <a:ea typeface="Golos Text" panose="020B0503020202020204" pitchFamily="34" charset="0"/>
              </a:rPr>
              <a:pPr algn="ctr"/>
              <a:t>‹#›</a:t>
            </a:fld>
            <a:endParaRPr lang="en-US" sz="600" b="0" dirty="0">
              <a:solidFill>
                <a:schemeClr val="tx2">
                  <a:lumMod val="50000"/>
                </a:schemeClr>
              </a:solidFill>
              <a:latin typeface="Golos Text" panose="020B0503020202020204" pitchFamily="34" charset="0"/>
              <a:ea typeface="Golos Text" panose="020B0503020202020204" pitchFamily="34" charset="0"/>
            </a:endParaRPr>
          </a:p>
        </p:txBody>
      </p:sp>
      <p:grpSp>
        <p:nvGrpSpPr>
          <p:cNvPr id="15" name="Group 14">
            <a:extLst>
              <a:ext uri="{FF2B5EF4-FFF2-40B4-BE49-F238E27FC236}">
                <a16:creationId xmlns:a16="http://schemas.microsoft.com/office/drawing/2014/main" xmlns="" id="{C73FAE82-8390-6DBD-0086-A6E68E9E9F6D}"/>
              </a:ext>
            </a:extLst>
          </p:cNvPr>
          <p:cNvGrpSpPr/>
          <p:nvPr userDrawn="1"/>
        </p:nvGrpSpPr>
        <p:grpSpPr>
          <a:xfrm>
            <a:off x="8730853" y="4730353"/>
            <a:ext cx="413147" cy="413147"/>
            <a:chOff x="11641138" y="5205414"/>
            <a:chExt cx="550862" cy="1652586"/>
          </a:xfrm>
        </p:grpSpPr>
        <p:sp>
          <p:nvSpPr>
            <p:cNvPr id="30" name="Rectangle 29">
              <a:extLst>
                <a:ext uri="{FF2B5EF4-FFF2-40B4-BE49-F238E27FC236}">
                  <a16:creationId xmlns:a16="http://schemas.microsoft.com/office/drawing/2014/main" xmlns="" id="{4142D1A6-E18B-1B41-40C0-F64A16224C59}"/>
                </a:ext>
              </a:extLst>
            </p:cNvPr>
            <p:cNvSpPr/>
            <p:nvPr userDrawn="1"/>
          </p:nvSpPr>
          <p:spPr>
            <a:xfrm>
              <a:off x="11641138" y="6307138"/>
              <a:ext cx="550862" cy="550862"/>
            </a:xfrm>
            <a:prstGeom prst="rect">
              <a:avLst/>
            </a:prstGeom>
            <a:solidFill>
              <a:srgbClr val="C00000"/>
            </a:solidFill>
            <a:ln w="63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 name="Rectangle 30">
              <a:extLst>
                <a:ext uri="{FF2B5EF4-FFF2-40B4-BE49-F238E27FC236}">
                  <a16:creationId xmlns:a16="http://schemas.microsoft.com/office/drawing/2014/main" xmlns="" id="{07A7E796-B244-2B43-7CCF-3C4F3473FC47}"/>
                </a:ext>
              </a:extLst>
            </p:cNvPr>
            <p:cNvSpPr/>
            <p:nvPr userDrawn="1"/>
          </p:nvSpPr>
          <p:spPr>
            <a:xfrm>
              <a:off x="11641138" y="5756276"/>
              <a:ext cx="550862" cy="550862"/>
            </a:xfrm>
            <a:prstGeom prst="rect">
              <a:avLst/>
            </a:prstGeom>
            <a:solidFill>
              <a:srgbClr val="166CFD"/>
            </a:solidFill>
            <a:ln w="63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 name="Rectangle 31">
              <a:extLst>
                <a:ext uri="{FF2B5EF4-FFF2-40B4-BE49-F238E27FC236}">
                  <a16:creationId xmlns:a16="http://schemas.microsoft.com/office/drawing/2014/main" xmlns="" id="{E2FD112F-C4CA-7A8D-211C-E04309FD717E}"/>
                </a:ext>
              </a:extLst>
            </p:cNvPr>
            <p:cNvSpPr/>
            <p:nvPr userDrawn="1"/>
          </p:nvSpPr>
          <p:spPr>
            <a:xfrm>
              <a:off x="11641138" y="5205414"/>
              <a:ext cx="550862" cy="550862"/>
            </a:xfrm>
            <a:prstGeom prst="rect">
              <a:avLst/>
            </a:prstGeom>
            <a:solidFill>
              <a:schemeClr val="bg1">
                <a:lumMod val="95000"/>
              </a:schemeClr>
            </a:solidFill>
            <a:ln w="63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grpSp>
      <p:cxnSp>
        <p:nvCxnSpPr>
          <p:cNvPr id="34" name="Straight Connector 33">
            <a:extLst>
              <a:ext uri="{FF2B5EF4-FFF2-40B4-BE49-F238E27FC236}">
                <a16:creationId xmlns:a16="http://schemas.microsoft.com/office/drawing/2014/main" xmlns="" id="{A7A4F3D4-7193-9BCC-B39B-8A20E5C9D0D8}"/>
              </a:ext>
            </a:extLst>
          </p:cNvPr>
          <p:cNvCxnSpPr/>
          <p:nvPr userDrawn="1"/>
        </p:nvCxnSpPr>
        <p:spPr>
          <a:xfrm>
            <a:off x="1373981" y="4730353"/>
            <a:ext cx="0" cy="413147"/>
          </a:xfrm>
          <a:prstGeom prst="line">
            <a:avLst/>
          </a:prstGeom>
          <a:gradFill>
            <a:gsLst>
              <a:gs pos="0">
                <a:schemeClr val="bg1">
                  <a:alpha val="99000"/>
                </a:schemeClr>
              </a:gs>
              <a:gs pos="41000">
                <a:schemeClr val="bg1">
                  <a:alpha val="0"/>
                </a:schemeClr>
              </a:gs>
            </a:gsLst>
            <a:lin ang="3600000" scaled="0"/>
          </a:gradFill>
          <a:ln w="6350">
            <a:solidFill>
              <a:schemeClr val="bg1">
                <a:lumMod val="95000"/>
              </a:schemeClr>
            </a:solidFill>
            <a:prstDash val="solid"/>
          </a:ln>
        </p:spPr>
        <p:style>
          <a:lnRef idx="2">
            <a:schemeClr val="accent1">
              <a:shade val="15000"/>
            </a:schemeClr>
          </a:lnRef>
          <a:fillRef idx="1">
            <a:schemeClr val="accent1"/>
          </a:fillRef>
          <a:effectRef idx="0">
            <a:schemeClr val="accent1"/>
          </a:effectRef>
          <a:fontRef idx="minor">
            <a:schemeClr val="lt1"/>
          </a:fontRef>
        </p:style>
      </p:cxnSp>
      <p:cxnSp>
        <p:nvCxnSpPr>
          <p:cNvPr id="35" name="Straight Connector 34">
            <a:extLst>
              <a:ext uri="{FF2B5EF4-FFF2-40B4-BE49-F238E27FC236}">
                <a16:creationId xmlns:a16="http://schemas.microsoft.com/office/drawing/2014/main" xmlns="" id="{DEA13A66-3661-1B1A-2B48-D09BD25E3865}"/>
              </a:ext>
            </a:extLst>
          </p:cNvPr>
          <p:cNvCxnSpPr>
            <a:cxnSpLocks/>
          </p:cNvCxnSpPr>
          <p:nvPr userDrawn="1"/>
        </p:nvCxnSpPr>
        <p:spPr>
          <a:xfrm>
            <a:off x="0" y="4730354"/>
            <a:ext cx="9144000" cy="0"/>
          </a:xfrm>
          <a:prstGeom prst="line">
            <a:avLst/>
          </a:prstGeom>
          <a:gradFill>
            <a:gsLst>
              <a:gs pos="0">
                <a:schemeClr val="bg1">
                  <a:alpha val="99000"/>
                </a:schemeClr>
              </a:gs>
              <a:gs pos="41000">
                <a:schemeClr val="bg1">
                  <a:alpha val="0"/>
                </a:schemeClr>
              </a:gs>
            </a:gsLst>
            <a:lin ang="3600000" scaled="0"/>
          </a:gradFill>
          <a:ln w="6350">
            <a:solidFill>
              <a:schemeClr val="bg1">
                <a:lumMod val="95000"/>
              </a:schemeClr>
            </a:solidFill>
            <a:prstDash val="solid"/>
          </a:ln>
        </p:spPr>
        <p:style>
          <a:lnRef idx="2">
            <a:schemeClr val="accent1">
              <a:shade val="15000"/>
            </a:schemeClr>
          </a:lnRef>
          <a:fillRef idx="1">
            <a:schemeClr val="accent1"/>
          </a:fillRef>
          <a:effectRef idx="0">
            <a:schemeClr val="accent1"/>
          </a:effectRef>
          <a:fontRef idx="minor">
            <a:schemeClr val="lt1"/>
          </a:fontRef>
        </p:style>
      </p:cxnSp>
      <p:cxnSp>
        <p:nvCxnSpPr>
          <p:cNvPr id="36" name="Straight Connector 35">
            <a:extLst>
              <a:ext uri="{FF2B5EF4-FFF2-40B4-BE49-F238E27FC236}">
                <a16:creationId xmlns:a16="http://schemas.microsoft.com/office/drawing/2014/main" xmlns="" id="{CCD7722A-945F-AA89-4FBF-DF86856DB398}"/>
              </a:ext>
            </a:extLst>
          </p:cNvPr>
          <p:cNvCxnSpPr/>
          <p:nvPr userDrawn="1"/>
        </p:nvCxnSpPr>
        <p:spPr>
          <a:xfrm>
            <a:off x="3230171" y="4730353"/>
            <a:ext cx="0" cy="413147"/>
          </a:xfrm>
          <a:prstGeom prst="line">
            <a:avLst/>
          </a:prstGeom>
          <a:gradFill>
            <a:gsLst>
              <a:gs pos="0">
                <a:schemeClr val="bg1">
                  <a:alpha val="99000"/>
                </a:schemeClr>
              </a:gs>
              <a:gs pos="41000">
                <a:schemeClr val="bg1">
                  <a:alpha val="0"/>
                </a:schemeClr>
              </a:gs>
            </a:gsLst>
            <a:lin ang="3600000" scaled="0"/>
          </a:gradFill>
          <a:ln w="6350">
            <a:solidFill>
              <a:schemeClr val="bg1">
                <a:lumMod val="95000"/>
              </a:schemeClr>
            </a:solidFill>
            <a:prstDash val="solid"/>
          </a:ln>
        </p:spPr>
        <p:style>
          <a:lnRef idx="2">
            <a:schemeClr val="accent1">
              <a:shade val="15000"/>
            </a:schemeClr>
          </a:lnRef>
          <a:fillRef idx="1">
            <a:schemeClr val="accent1"/>
          </a:fillRef>
          <a:effectRef idx="0">
            <a:schemeClr val="accent1"/>
          </a:effectRef>
          <a:fontRef idx="minor">
            <a:schemeClr val="lt1"/>
          </a:fontRef>
        </p:style>
      </p:cxnSp>
      <p:sp>
        <p:nvSpPr>
          <p:cNvPr id="37" name="Text Placeholder 24">
            <a:extLst>
              <a:ext uri="{FF2B5EF4-FFF2-40B4-BE49-F238E27FC236}">
                <a16:creationId xmlns:a16="http://schemas.microsoft.com/office/drawing/2014/main" xmlns="" id="{1D711949-2E3A-0F1D-3F07-4A610B626D05}"/>
              </a:ext>
            </a:extLst>
          </p:cNvPr>
          <p:cNvSpPr>
            <a:spLocks noGrp="1"/>
          </p:cNvSpPr>
          <p:nvPr>
            <p:ph type="body" sz="quarter" idx="10" hasCustomPrompt="1"/>
          </p:nvPr>
        </p:nvSpPr>
        <p:spPr>
          <a:xfrm>
            <a:off x="3374232" y="4817866"/>
            <a:ext cx="5255419" cy="239315"/>
          </a:xfrm>
          <a:prstGeom prst="rect">
            <a:avLst/>
          </a:prstGeom>
          <a:noFill/>
          <a:ln>
            <a:noFill/>
          </a:ln>
        </p:spPr>
        <p:txBody>
          <a:bodyPr lIns="0" tIns="0" rIns="0" bIns="0" anchor="ctr"/>
          <a:lstStyle>
            <a:lvl1pPr marL="0" indent="0">
              <a:buNone/>
              <a:defRPr sz="800">
                <a:solidFill>
                  <a:schemeClr val="tx1">
                    <a:lumMod val="50000"/>
                    <a:lumOff val="50000"/>
                  </a:schemeClr>
                </a:solidFill>
              </a:defRPr>
            </a:lvl1pPr>
            <a:lvl2pPr>
              <a:defRPr sz="800">
                <a:solidFill>
                  <a:schemeClr val="tx1">
                    <a:lumMod val="75000"/>
                    <a:lumOff val="25000"/>
                  </a:schemeClr>
                </a:solidFill>
              </a:defRPr>
            </a:lvl2pPr>
            <a:lvl3pPr>
              <a:defRPr sz="800">
                <a:solidFill>
                  <a:schemeClr val="tx1">
                    <a:lumMod val="75000"/>
                    <a:lumOff val="25000"/>
                  </a:schemeClr>
                </a:solidFill>
              </a:defRPr>
            </a:lvl3pPr>
            <a:lvl4pPr>
              <a:defRPr sz="800">
                <a:solidFill>
                  <a:schemeClr val="tx1">
                    <a:lumMod val="75000"/>
                    <a:lumOff val="25000"/>
                  </a:schemeClr>
                </a:solidFill>
              </a:defRPr>
            </a:lvl4pPr>
            <a:lvl5pPr>
              <a:defRPr sz="800">
                <a:solidFill>
                  <a:schemeClr val="tx1">
                    <a:lumMod val="75000"/>
                    <a:lumOff val="25000"/>
                  </a:schemeClr>
                </a:solidFill>
              </a:defRPr>
            </a:lvl5pPr>
          </a:lstStyle>
          <a:p>
            <a:pPr lvl="0"/>
            <a:r>
              <a:rPr lang="en-US" dirty="0"/>
              <a:t>* — </a:t>
            </a:r>
            <a:r>
              <a:rPr lang="ru-RU" dirty="0"/>
              <a:t>сноска</a:t>
            </a:r>
          </a:p>
        </p:txBody>
      </p:sp>
      <p:sp>
        <p:nvSpPr>
          <p:cNvPr id="38" name="TextBox 37">
            <a:extLst>
              <a:ext uri="{FF2B5EF4-FFF2-40B4-BE49-F238E27FC236}">
                <a16:creationId xmlns:a16="http://schemas.microsoft.com/office/drawing/2014/main" xmlns="" id="{574C76CD-F1A6-C947-1C7D-5B85AE7CB3F4}"/>
              </a:ext>
            </a:extLst>
          </p:cNvPr>
          <p:cNvSpPr txBox="1"/>
          <p:nvPr userDrawn="1"/>
        </p:nvSpPr>
        <p:spPr>
          <a:xfrm>
            <a:off x="1489474" y="4829888"/>
            <a:ext cx="1693674" cy="215444"/>
          </a:xfrm>
          <a:prstGeom prst="rect">
            <a:avLst/>
          </a:prstGeom>
          <a:noFill/>
        </p:spPr>
        <p:txBody>
          <a:bodyPr wrap="square" lIns="0" tIns="0" rIns="0" bIns="0" rtlCol="0" anchor="ctr">
            <a:spAutoFit/>
          </a:bodyPr>
          <a:lstStyle/>
          <a:p>
            <a:endParaRPr lang="ru-RU" sz="700" cap="all" baseline="0" dirty="0" smtClean="0"/>
          </a:p>
          <a:p>
            <a:endParaRPr lang="ru-RU" sz="700" cap="all" baseline="0" dirty="0"/>
          </a:p>
        </p:txBody>
      </p:sp>
    </p:spTree>
    <p:extLst>
      <p:ext uri="{BB962C8B-B14F-4D97-AF65-F5344CB8AC3E}">
        <p14:creationId xmlns:p14="http://schemas.microsoft.com/office/powerpoint/2010/main" val="1726684243"/>
      </p:ext>
    </p:extLst>
  </p:cSld>
  <p:clrMapOvr>
    <a:masterClrMapping/>
  </p:clrMapOvr>
  <p:transition spd="slow">
    <p:pull/>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E0D8651-A24F-4A6F-A339-FDC6C4E34FE5}" type="datetime1">
              <a:rPr lang="ru-RU" smtClean="0"/>
              <a:t>12.05.2025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C5EE55B-F094-4993-A997-008C363B502B}" type="slidenum">
              <a:rPr lang="ru-RU" smtClean="0"/>
              <a:t>‹#›</a:t>
            </a:fld>
            <a:endParaRPr lang="ru-RU"/>
          </a:p>
        </p:txBody>
      </p:sp>
    </p:spTree>
    <p:extLst>
      <p:ext uri="{BB962C8B-B14F-4D97-AF65-F5344CB8AC3E}">
        <p14:creationId xmlns:p14="http://schemas.microsoft.com/office/powerpoint/2010/main" val="2975916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3305176"/>
            <a:ext cx="7772400" cy="1021556"/>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25CF4F22-F0A7-42B3-810E-6D7545B50474}" type="datetime1">
              <a:rPr lang="ru-RU" smtClean="0"/>
              <a:t>12.05.2025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C5EE55B-F094-4993-A997-008C363B502B}" type="slidenum">
              <a:rPr lang="ru-RU" smtClean="0"/>
              <a:t>‹#›</a:t>
            </a:fld>
            <a:endParaRPr lang="ru-RU"/>
          </a:p>
        </p:txBody>
      </p:sp>
    </p:spTree>
    <p:extLst>
      <p:ext uri="{BB962C8B-B14F-4D97-AF65-F5344CB8AC3E}">
        <p14:creationId xmlns:p14="http://schemas.microsoft.com/office/powerpoint/2010/main" val="22853646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6C26549-5382-4B96-A0D8-46B2251C71E1}" type="datetime1">
              <a:rPr lang="ru-RU" smtClean="0"/>
              <a:t>12.05.2025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C5EE55B-F094-4993-A997-008C363B502B}" type="slidenum">
              <a:rPr lang="ru-RU" smtClean="0"/>
              <a:t>‹#›</a:t>
            </a:fld>
            <a:endParaRPr lang="ru-RU"/>
          </a:p>
        </p:txBody>
      </p:sp>
    </p:spTree>
    <p:extLst>
      <p:ext uri="{BB962C8B-B14F-4D97-AF65-F5344CB8AC3E}">
        <p14:creationId xmlns:p14="http://schemas.microsoft.com/office/powerpoint/2010/main" val="28363785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858DB60A-DE8E-4CD9-AF0D-536EF2787F84}" type="datetime1">
              <a:rPr lang="ru-RU" smtClean="0"/>
              <a:t>12.05.2025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6C5EE55B-F094-4993-A997-008C363B502B}" type="slidenum">
              <a:rPr lang="ru-RU" smtClean="0"/>
              <a:t>‹#›</a:t>
            </a:fld>
            <a:endParaRPr lang="ru-RU"/>
          </a:p>
        </p:txBody>
      </p:sp>
    </p:spTree>
    <p:extLst>
      <p:ext uri="{BB962C8B-B14F-4D97-AF65-F5344CB8AC3E}">
        <p14:creationId xmlns:p14="http://schemas.microsoft.com/office/powerpoint/2010/main" val="21909124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61C81340-94D4-40D4-9624-03E1CA6DFEA9}" type="datetime1">
              <a:rPr lang="ru-RU" smtClean="0"/>
              <a:t>12.05.2025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6C5EE55B-F094-4993-A997-008C363B502B}" type="slidenum">
              <a:rPr lang="ru-RU" smtClean="0"/>
              <a:t>‹#›</a:t>
            </a:fld>
            <a:endParaRPr lang="ru-RU"/>
          </a:p>
        </p:txBody>
      </p:sp>
    </p:spTree>
    <p:extLst>
      <p:ext uri="{BB962C8B-B14F-4D97-AF65-F5344CB8AC3E}">
        <p14:creationId xmlns:p14="http://schemas.microsoft.com/office/powerpoint/2010/main" val="8234575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C58F2D0-9859-4E05-B443-42D19625756A}" type="datetime1">
              <a:rPr lang="ru-RU" smtClean="0"/>
              <a:t>12.05.2025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6C5EE55B-F094-4993-A997-008C363B502B}" type="slidenum">
              <a:rPr lang="ru-RU" smtClean="0"/>
              <a:t>‹#›</a:t>
            </a:fld>
            <a:endParaRPr lang="ru-RU"/>
          </a:p>
        </p:txBody>
      </p:sp>
    </p:spTree>
    <p:extLst>
      <p:ext uri="{BB962C8B-B14F-4D97-AF65-F5344CB8AC3E}">
        <p14:creationId xmlns:p14="http://schemas.microsoft.com/office/powerpoint/2010/main" val="36670776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1" y="204787"/>
            <a:ext cx="3008313" cy="871538"/>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660CA0C-6C8C-454A-AB7A-71145C418BED}" type="datetime1">
              <a:rPr lang="ru-RU" smtClean="0"/>
              <a:t>12.05.2025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C5EE55B-F094-4993-A997-008C363B502B}" type="slidenum">
              <a:rPr lang="ru-RU" smtClean="0"/>
              <a:t>‹#›</a:t>
            </a:fld>
            <a:endParaRPr lang="ru-RU"/>
          </a:p>
        </p:txBody>
      </p:sp>
    </p:spTree>
    <p:extLst>
      <p:ext uri="{BB962C8B-B14F-4D97-AF65-F5344CB8AC3E}">
        <p14:creationId xmlns:p14="http://schemas.microsoft.com/office/powerpoint/2010/main" val="22517610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3600450"/>
            <a:ext cx="5486400" cy="425054"/>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D76F43C5-A168-4A10-94C4-D425C80DAF77}" type="datetime1">
              <a:rPr lang="ru-RU" smtClean="0"/>
              <a:t>12.05.2025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C5EE55B-F094-4993-A997-008C363B502B}" type="slidenum">
              <a:rPr lang="ru-RU" smtClean="0"/>
              <a:t>‹#›</a:t>
            </a:fld>
            <a:endParaRPr lang="ru-RU"/>
          </a:p>
        </p:txBody>
      </p:sp>
    </p:spTree>
    <p:extLst>
      <p:ext uri="{BB962C8B-B14F-4D97-AF65-F5344CB8AC3E}">
        <p14:creationId xmlns:p14="http://schemas.microsoft.com/office/powerpoint/2010/main" val="17062390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4DA4783-1E7F-4BF9-914D-0132DB7C9D11}" type="datetime1">
              <a:rPr lang="ru-RU" smtClean="0"/>
              <a:t>12.05.2025</a:t>
            </a:fld>
            <a:endParaRPr lang="ru-RU"/>
          </a:p>
        </p:txBody>
      </p:sp>
      <p:sp>
        <p:nvSpPr>
          <p:cNvPr id="5" name="Нижний колонтитул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6C5EE55B-F094-4993-A997-008C363B502B}" type="slidenum">
              <a:rPr lang="ru-RU" smtClean="0"/>
              <a:t>‹#›</a:t>
            </a:fld>
            <a:endParaRPr lang="ru-RU"/>
          </a:p>
        </p:txBody>
      </p:sp>
    </p:spTree>
    <p:extLst>
      <p:ext uri="{BB962C8B-B14F-4D97-AF65-F5344CB8AC3E}">
        <p14:creationId xmlns:p14="http://schemas.microsoft.com/office/powerpoint/2010/main" val="3752471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2.sv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62002" y="1948948"/>
            <a:ext cx="7772400" cy="1102519"/>
          </a:xfrm>
        </p:spPr>
        <p:txBody>
          <a:bodyPr>
            <a:noAutofit/>
          </a:bodyPr>
          <a:lstStyle/>
          <a:p>
            <a:r>
              <a:rPr lang="ru-RU" sz="2200" dirty="0">
                <a:latin typeface="Colos text"/>
              </a:rPr>
              <a:t/>
            </a:r>
            <a:br>
              <a:rPr lang="ru-RU" sz="2200" dirty="0">
                <a:latin typeface="Colos text"/>
              </a:rPr>
            </a:br>
            <a:endParaRPr lang="ru-RU" sz="2200" dirty="0">
              <a:solidFill>
                <a:srgbClr val="0561FC"/>
              </a:solidFill>
              <a:latin typeface="Colos text"/>
            </a:endParaRPr>
          </a:p>
        </p:txBody>
      </p:sp>
      <p:pic>
        <p:nvPicPr>
          <p:cNvPr id="4" name="Graphic 2">
            <a:extLst>
              <a:ext uri="{FF2B5EF4-FFF2-40B4-BE49-F238E27FC236}">
                <a16:creationId xmlns="" xmlns:a16="http://schemas.microsoft.com/office/drawing/2014/main" id="{74E6C9F3-6E40-46DB-A271-4B711BA02D9E}"/>
              </a:ext>
            </a:extLst>
          </p:cNvPr>
          <p:cNvPicPr>
            <a:picLocks noChangeAspect="1"/>
          </p:cNvPicPr>
          <p:nvPr/>
        </p:nvPicPr>
        <p:blipFill>
          <a:blip r:embed="rId2" cstate="print">
            <a:extLst>
              <a:ext uri="{96DAC541-7B7A-43D3-8B79-37D633B846F1}">
                <asvg:svgBlip xmlns="" xmlns:asvg="http://schemas.microsoft.com/office/drawing/2016/SVG/main" r:embed="rId4"/>
              </a:ext>
            </a:extLst>
          </a:blip>
          <a:stretch>
            <a:fillRect/>
          </a:stretch>
        </p:blipFill>
        <p:spPr>
          <a:xfrm>
            <a:off x="918590" y="171927"/>
            <a:ext cx="2058439" cy="655713"/>
          </a:xfrm>
          <a:prstGeom prst="rect">
            <a:avLst/>
          </a:prstGeom>
        </p:spPr>
      </p:pic>
      <p:sp>
        <p:nvSpPr>
          <p:cNvPr id="5" name="TextBox 4">
            <a:extLst>
              <a:ext uri="{FF2B5EF4-FFF2-40B4-BE49-F238E27FC236}">
                <a16:creationId xmlns="" xmlns:a16="http://schemas.microsoft.com/office/drawing/2014/main" id="{7D5B6315-535A-968B-B3AC-76F4E9E1FA79}"/>
              </a:ext>
            </a:extLst>
          </p:cNvPr>
          <p:cNvSpPr txBox="1"/>
          <p:nvPr/>
        </p:nvSpPr>
        <p:spPr>
          <a:xfrm>
            <a:off x="34140" y="4452463"/>
            <a:ext cx="767407" cy="884858"/>
          </a:xfrm>
          <a:prstGeom prst="rect">
            <a:avLst/>
          </a:prstGeom>
          <a:noFill/>
        </p:spPr>
        <p:txBody>
          <a:bodyPr wrap="square" lIns="0" tIns="0" rIns="0" bIns="0">
            <a:spAutoFit/>
          </a:bodyPr>
          <a:lstStyle/>
          <a:p>
            <a:pPr algn="ctr">
              <a:lnSpc>
                <a:spcPts val="2300"/>
              </a:lnSpc>
            </a:pPr>
            <a:r>
              <a:rPr kumimoji="0" lang="ru-RU" sz="2800" b="1" i="0" u="none" strike="noStrike" kern="1200" cap="none" spc="0" normalizeH="0" baseline="0" noProof="0" dirty="0">
                <a:ln>
                  <a:noFill/>
                </a:ln>
                <a:solidFill>
                  <a:srgbClr val="0561FC"/>
                </a:solidFill>
                <a:effectLst/>
                <a:uLnTx/>
                <a:uFillTx/>
                <a:latin typeface="Golos Text" panose="020B0503020202020204" pitchFamily="34" charset="0"/>
                <a:ea typeface="Golos Text" panose="020B0503020202020204" pitchFamily="34" charset="0"/>
              </a:rPr>
              <a:t>20</a:t>
            </a:r>
            <a:endParaRPr kumimoji="0" lang="en-US" sz="2800" b="1" i="0" u="none" strike="noStrike" kern="1200" cap="none" spc="0" normalizeH="0" baseline="0" noProof="0" dirty="0">
              <a:ln>
                <a:noFill/>
              </a:ln>
              <a:solidFill>
                <a:srgbClr val="0561FC"/>
              </a:solidFill>
              <a:effectLst/>
              <a:uLnTx/>
              <a:uFillTx/>
              <a:latin typeface="Golos Text" panose="020B0503020202020204" pitchFamily="34" charset="0"/>
              <a:ea typeface="Golos Text" panose="020B0503020202020204" pitchFamily="34" charset="0"/>
            </a:endParaRPr>
          </a:p>
          <a:p>
            <a:pPr algn="ctr">
              <a:lnSpc>
                <a:spcPts val="2300"/>
              </a:lnSpc>
            </a:pPr>
            <a:r>
              <a:rPr kumimoji="0" lang="ru-RU" sz="2800" b="1" i="0" u="none" strike="noStrike" kern="1200" cap="none" spc="0" normalizeH="0" baseline="0" noProof="0" dirty="0" smtClean="0">
                <a:ln>
                  <a:noFill/>
                </a:ln>
                <a:solidFill>
                  <a:srgbClr val="0561FC"/>
                </a:solidFill>
                <a:effectLst/>
                <a:uLnTx/>
                <a:uFillTx/>
                <a:latin typeface="Golos Text" panose="020B0503020202020204" pitchFamily="34" charset="0"/>
                <a:ea typeface="Golos Text" panose="020B0503020202020204" pitchFamily="34" charset="0"/>
              </a:rPr>
              <a:t>2</a:t>
            </a:r>
            <a:r>
              <a:rPr lang="ru-RU" sz="2800" b="1" noProof="0" dirty="0" smtClean="0">
                <a:solidFill>
                  <a:srgbClr val="0561FC"/>
                </a:solidFill>
                <a:latin typeface="Golos Text" panose="020B0503020202020204" pitchFamily="34" charset="0"/>
                <a:ea typeface="Golos Text" panose="020B0503020202020204" pitchFamily="34" charset="0"/>
              </a:rPr>
              <a:t>5</a:t>
            </a:r>
          </a:p>
          <a:p>
            <a:pPr algn="ctr">
              <a:lnSpc>
                <a:spcPts val="2300"/>
              </a:lnSpc>
            </a:pPr>
            <a:endParaRPr kumimoji="0" lang="ru-RU" sz="2800" b="1" i="0" u="none" strike="noStrike" kern="1200" cap="none" spc="0" normalizeH="0" baseline="0" noProof="0" dirty="0">
              <a:ln>
                <a:noFill/>
              </a:ln>
              <a:solidFill>
                <a:srgbClr val="0561FC"/>
              </a:solidFill>
              <a:effectLst/>
              <a:uLnTx/>
              <a:uFillTx/>
              <a:latin typeface="Golos Text" panose="020B0503020202020204" pitchFamily="34" charset="0"/>
              <a:ea typeface="Golos Text" panose="020B0503020202020204" pitchFamily="34" charset="0"/>
            </a:endParaRPr>
          </a:p>
        </p:txBody>
      </p:sp>
      <p:sp>
        <p:nvSpPr>
          <p:cNvPr id="6" name="TextBox 5"/>
          <p:cNvSpPr txBox="1"/>
          <p:nvPr/>
        </p:nvSpPr>
        <p:spPr>
          <a:xfrm>
            <a:off x="34140" y="4104315"/>
            <a:ext cx="1455725" cy="230832"/>
          </a:xfrm>
          <a:prstGeom prst="rect">
            <a:avLst/>
          </a:prstGeom>
          <a:noFill/>
        </p:spPr>
        <p:txBody>
          <a:bodyPr wrap="square" rtlCol="0">
            <a:spAutoFit/>
          </a:bodyPr>
          <a:lstStyle/>
          <a:p>
            <a:r>
              <a:rPr lang="ru-RU" sz="900" dirty="0" smtClean="0"/>
              <a:t>ХАБАРОВСК</a:t>
            </a:r>
            <a:endParaRPr lang="ru-RU" sz="900" dirty="0"/>
          </a:p>
        </p:txBody>
      </p:sp>
      <p:cxnSp>
        <p:nvCxnSpPr>
          <p:cNvPr id="10" name="Прямая соединительная линия 9"/>
          <p:cNvCxnSpPr/>
          <p:nvPr/>
        </p:nvCxnSpPr>
        <p:spPr>
          <a:xfrm flipV="1">
            <a:off x="801547" y="171928"/>
            <a:ext cx="0" cy="4831669"/>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7" name="Прямоугольник 6"/>
          <p:cNvSpPr/>
          <p:nvPr/>
        </p:nvSpPr>
        <p:spPr>
          <a:xfrm>
            <a:off x="2574950" y="1141353"/>
            <a:ext cx="3957523" cy="523220"/>
          </a:xfrm>
          <a:prstGeom prst="rect">
            <a:avLst/>
          </a:prstGeom>
        </p:spPr>
        <p:txBody>
          <a:bodyPr wrap="square">
            <a:spAutoFit/>
          </a:bodyPr>
          <a:lstStyle/>
          <a:p>
            <a:pPr algn="ctr"/>
            <a:r>
              <a:rPr lang="ru-RU" sz="2800" b="1" dirty="0">
                <a:solidFill>
                  <a:srgbClr val="0561FC"/>
                </a:solidFill>
              </a:rPr>
              <a:t>Туристический налог</a:t>
            </a:r>
          </a:p>
        </p:txBody>
      </p:sp>
      <p:sp>
        <p:nvSpPr>
          <p:cNvPr id="8" name="Прямоугольник 7"/>
          <p:cNvSpPr/>
          <p:nvPr/>
        </p:nvSpPr>
        <p:spPr>
          <a:xfrm>
            <a:off x="1489865" y="2046842"/>
            <a:ext cx="6459321" cy="338554"/>
          </a:xfrm>
          <a:prstGeom prst="rect">
            <a:avLst/>
          </a:prstGeom>
        </p:spPr>
        <p:txBody>
          <a:bodyPr wrap="square">
            <a:spAutoFit/>
          </a:bodyPr>
          <a:lstStyle/>
          <a:p>
            <a:pPr algn="ctr"/>
            <a:r>
              <a:rPr lang="ru-RU" sz="1600" b="1" dirty="0">
                <a:solidFill>
                  <a:srgbClr val="0561FC"/>
                </a:solidFill>
              </a:rPr>
              <a:t>Глава 33.1 Налогового кодекса Российской Федерации</a:t>
            </a:r>
          </a:p>
        </p:txBody>
      </p:sp>
      <p:sp>
        <p:nvSpPr>
          <p:cNvPr id="13" name="Подзаголовок 2"/>
          <p:cNvSpPr txBox="1">
            <a:spLocks/>
          </p:cNvSpPr>
          <p:nvPr/>
        </p:nvSpPr>
        <p:spPr>
          <a:xfrm>
            <a:off x="1613533" y="3293335"/>
            <a:ext cx="6400800" cy="1314450"/>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ru-RU" sz="1600" dirty="0" smtClean="0">
                <a:solidFill>
                  <a:schemeClr val="tx1"/>
                </a:solidFill>
                <a:latin typeface="Colos text"/>
              </a:rPr>
              <a:t>Заместитель начальника</a:t>
            </a:r>
          </a:p>
          <a:p>
            <a:r>
              <a:rPr lang="ru-RU" sz="1600" dirty="0" smtClean="0">
                <a:solidFill>
                  <a:schemeClr val="tx1"/>
                </a:solidFill>
                <a:latin typeface="Colos text"/>
              </a:rPr>
              <a:t>отдела </a:t>
            </a:r>
            <a:r>
              <a:rPr lang="ru-RU" sz="1600" dirty="0" smtClean="0">
                <a:solidFill>
                  <a:schemeClr val="tx1"/>
                </a:solidFill>
                <a:latin typeface="Colos text"/>
              </a:rPr>
              <a:t>камерального контроля специальных налоговых режимов </a:t>
            </a:r>
            <a:endParaRPr lang="ru-RU" sz="1600" dirty="0" smtClean="0">
              <a:solidFill>
                <a:schemeClr val="tx1"/>
              </a:solidFill>
              <a:latin typeface="Colos text"/>
            </a:endParaRPr>
          </a:p>
          <a:p>
            <a:r>
              <a:rPr lang="ru-RU" sz="1600" dirty="0" smtClean="0">
                <a:solidFill>
                  <a:schemeClr val="tx1"/>
                </a:solidFill>
                <a:latin typeface="Colos text"/>
              </a:rPr>
              <a:t>УФНС России по Хабаровскому краю </a:t>
            </a:r>
          </a:p>
          <a:p>
            <a:r>
              <a:rPr lang="ru-RU" sz="1600" dirty="0" smtClean="0">
                <a:solidFill>
                  <a:schemeClr val="tx1"/>
                </a:solidFill>
                <a:latin typeface="Colos text"/>
              </a:rPr>
              <a:t>Фильшина Екатерина Владимировна</a:t>
            </a:r>
            <a:endParaRPr lang="ru-RU" sz="1600" dirty="0">
              <a:solidFill>
                <a:schemeClr val="tx1"/>
              </a:solidFill>
              <a:latin typeface="Colos text"/>
            </a:endParaRPr>
          </a:p>
        </p:txBody>
      </p:sp>
    </p:spTree>
    <p:extLst>
      <p:ext uri="{BB962C8B-B14F-4D97-AF65-F5344CB8AC3E}">
        <p14:creationId xmlns:p14="http://schemas.microsoft.com/office/powerpoint/2010/main" val="391397347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13147" y="5"/>
            <a:ext cx="6947774" cy="411953"/>
          </a:xfrm>
        </p:spPr>
        <p:txBody>
          <a:bodyPr>
            <a:normAutofit/>
          </a:bodyPr>
          <a:lstStyle/>
          <a:p>
            <a:pPr algn="l"/>
            <a:r>
              <a:rPr lang="ru-RU" sz="1600" dirty="0"/>
              <a:t>Полная информация на сайте ФНС России </a:t>
            </a:r>
          </a:p>
        </p:txBody>
      </p:sp>
      <p:sp>
        <p:nvSpPr>
          <p:cNvPr id="3" name="Прямоугольник 2"/>
          <p:cNvSpPr/>
          <p:nvPr/>
        </p:nvSpPr>
        <p:spPr>
          <a:xfrm>
            <a:off x="1250900" y="3407205"/>
            <a:ext cx="6444692" cy="369332"/>
          </a:xfrm>
          <a:prstGeom prst="rect">
            <a:avLst/>
          </a:prstGeom>
        </p:spPr>
        <p:txBody>
          <a:bodyPr wrap="square">
            <a:spAutoFit/>
          </a:bodyPr>
          <a:lstStyle/>
          <a:p>
            <a:pPr algn="ctr"/>
            <a:r>
              <a:rPr lang="en-US" b="1" dirty="0"/>
              <a:t>https://www.nalog.gov.ru/rn27/taxation/taxes/tourist_tax/</a:t>
            </a:r>
            <a:endParaRPr lang="ru-RU" b="1"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10662" y="855266"/>
            <a:ext cx="2500732" cy="25007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21620197"/>
      </p:ext>
    </p:extLst>
  </p:cSld>
  <p:clrMapOvr>
    <a:masterClrMapping/>
  </p:clrMapOvr>
  <p:transition spd="med">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1787" y="2179933"/>
            <a:ext cx="6947774" cy="411953"/>
          </a:xfrm>
        </p:spPr>
        <p:txBody>
          <a:bodyPr>
            <a:normAutofit/>
          </a:bodyPr>
          <a:lstStyle/>
          <a:p>
            <a:r>
              <a:rPr lang="ru-RU" sz="1800" dirty="0" smtClean="0"/>
              <a:t>СПАСИБО за ВНИМАНИЕ!</a:t>
            </a:r>
            <a:endParaRPr lang="ru-RU" sz="1800" dirty="0"/>
          </a:p>
        </p:txBody>
      </p:sp>
    </p:spTree>
    <p:extLst>
      <p:ext uri="{BB962C8B-B14F-4D97-AF65-F5344CB8AC3E}">
        <p14:creationId xmlns:p14="http://schemas.microsoft.com/office/powerpoint/2010/main" val="1715926214"/>
      </p:ext>
    </p:extLst>
  </p:cSld>
  <p:clrMapOvr>
    <a:masterClrMapping/>
  </p:clrMapOvr>
  <p:transition spd="slow">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1202" y="87786"/>
            <a:ext cx="6947774" cy="411953"/>
          </a:xfrm>
        </p:spPr>
        <p:txBody>
          <a:bodyPr>
            <a:noAutofit/>
          </a:bodyPr>
          <a:lstStyle/>
          <a:p>
            <a:r>
              <a:rPr lang="ru-RU" sz="1600" dirty="0"/>
              <a:t>Туристический налог</a:t>
            </a:r>
            <a:br>
              <a:rPr lang="ru-RU" sz="1600" dirty="0"/>
            </a:br>
            <a:endParaRPr lang="ru-RU" sz="1600" dirty="0"/>
          </a:p>
        </p:txBody>
      </p:sp>
      <p:sp>
        <p:nvSpPr>
          <p:cNvPr id="3" name="Текст 2"/>
          <p:cNvSpPr>
            <a:spLocks noGrp="1"/>
          </p:cNvSpPr>
          <p:nvPr>
            <p:ph type="body" sz="quarter" idx="10"/>
          </p:nvPr>
        </p:nvSpPr>
        <p:spPr>
          <a:xfrm>
            <a:off x="3374232" y="4689044"/>
            <a:ext cx="5255419" cy="368138"/>
          </a:xfrm>
        </p:spPr>
        <p:txBody>
          <a:bodyPr>
            <a:normAutofit/>
          </a:bodyPr>
          <a:lstStyle/>
          <a:p>
            <a:r>
              <a:rPr lang="ru-RU" dirty="0">
                <a:solidFill>
                  <a:schemeClr val="tx1"/>
                </a:solidFill>
              </a:rPr>
              <a:t>*Реестр классифицированных средств </a:t>
            </a:r>
            <a:r>
              <a:rPr lang="ru-RU" dirty="0" smtClean="0">
                <a:solidFill>
                  <a:schemeClr val="tx1"/>
                </a:solidFill>
              </a:rPr>
              <a:t>размещения (на территории Хабаровского края  внесено 144 объекта,  на данный момент решение о внедрении туристического налога приняли 11 муниципальных образований)</a:t>
            </a:r>
            <a:endParaRPr lang="ru-RU" dirty="0">
              <a:solidFill>
                <a:schemeClr val="tx1"/>
              </a:solidFill>
            </a:endParaRPr>
          </a:p>
          <a:p>
            <a:endParaRPr lang="ru-RU"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90445" y="618779"/>
            <a:ext cx="3777749" cy="3527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20133" y="833303"/>
            <a:ext cx="551626" cy="504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6127190" y="833303"/>
            <a:ext cx="2639827" cy="830997"/>
          </a:xfrm>
          <a:prstGeom prst="rect">
            <a:avLst/>
          </a:prstGeom>
        </p:spPr>
        <p:txBody>
          <a:bodyPr wrap="square">
            <a:spAutoFit/>
          </a:bodyPr>
          <a:lstStyle/>
          <a:p>
            <a:r>
              <a:rPr lang="ru-RU" sz="1200" dirty="0"/>
              <a:t>Стоимость услуг по временному проживанию отдельных категорий ФЛ не включается в налоговую базу (п.2 ст.418.4 НК РФ)</a:t>
            </a:r>
          </a:p>
        </p:txBody>
      </p:sp>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41656" y="1865376"/>
            <a:ext cx="352528" cy="367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Прямоугольник 4"/>
          <p:cNvSpPr/>
          <p:nvPr/>
        </p:nvSpPr>
        <p:spPr>
          <a:xfrm>
            <a:off x="6481017" y="1920668"/>
            <a:ext cx="2286000" cy="461665"/>
          </a:xfrm>
          <a:prstGeom prst="rect">
            <a:avLst/>
          </a:prstGeom>
        </p:spPr>
        <p:txBody>
          <a:bodyPr wrap="square">
            <a:spAutoFit/>
          </a:bodyPr>
          <a:lstStyle/>
          <a:p>
            <a:r>
              <a:rPr lang="ru-RU" sz="1200" dirty="0"/>
              <a:t>Ставка в 2025 году – не выше 1%, в 2026 г. – не выше 2%</a:t>
            </a:r>
          </a:p>
        </p:txBody>
      </p:sp>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29923" y="2781700"/>
            <a:ext cx="478891" cy="4327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Прямоугольник 5"/>
          <p:cNvSpPr/>
          <p:nvPr/>
        </p:nvSpPr>
        <p:spPr>
          <a:xfrm>
            <a:off x="6481015" y="2722904"/>
            <a:ext cx="2458157" cy="646331"/>
          </a:xfrm>
          <a:prstGeom prst="rect">
            <a:avLst/>
          </a:prstGeom>
        </p:spPr>
        <p:txBody>
          <a:bodyPr wrap="square">
            <a:spAutoFit/>
          </a:bodyPr>
          <a:lstStyle/>
          <a:p>
            <a:r>
              <a:rPr lang="ru-RU" sz="1200" dirty="0"/>
              <a:t>Представительными органами МО могут устанавливаться налоговые льготы налогоплательщикам</a:t>
            </a:r>
          </a:p>
        </p:txBody>
      </p:sp>
      <p:pic>
        <p:nvPicPr>
          <p:cNvPr id="205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91953" y="3602703"/>
            <a:ext cx="457200" cy="450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Прямоугольник 6"/>
          <p:cNvSpPr/>
          <p:nvPr/>
        </p:nvSpPr>
        <p:spPr>
          <a:xfrm>
            <a:off x="5992494" y="3730388"/>
            <a:ext cx="2617495" cy="830997"/>
          </a:xfrm>
          <a:prstGeom prst="rect">
            <a:avLst/>
          </a:prstGeom>
        </p:spPr>
        <p:txBody>
          <a:bodyPr wrap="square">
            <a:spAutoFit/>
          </a:bodyPr>
          <a:lstStyle/>
          <a:p>
            <a:r>
              <a:rPr lang="ru-RU" sz="1200" dirty="0"/>
              <a:t>Объект налогообложения – оказание услуг по временному проживанию ФЛ в средствах размещения включенных в РКСР*</a:t>
            </a:r>
          </a:p>
        </p:txBody>
      </p:sp>
      <p:pic>
        <p:nvPicPr>
          <p:cNvPr id="2055"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98977" y="789671"/>
            <a:ext cx="551763" cy="5478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Прямоугольник 7"/>
          <p:cNvSpPr/>
          <p:nvPr/>
        </p:nvSpPr>
        <p:spPr>
          <a:xfrm>
            <a:off x="603504" y="781428"/>
            <a:ext cx="2073859" cy="646331"/>
          </a:xfrm>
          <a:prstGeom prst="rect">
            <a:avLst/>
          </a:prstGeom>
        </p:spPr>
        <p:txBody>
          <a:bodyPr wrap="square">
            <a:spAutoFit/>
          </a:bodyPr>
          <a:lstStyle/>
          <a:p>
            <a:r>
              <a:rPr lang="ru-RU" sz="1200" dirty="0"/>
              <a:t>Налогоплательщики – ЮЛ и ФЛ, оказывающие услуги по временному проживанию</a:t>
            </a:r>
          </a:p>
        </p:txBody>
      </p:sp>
      <p:pic>
        <p:nvPicPr>
          <p:cNvPr id="2056"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90445" y="1814138"/>
            <a:ext cx="424320" cy="418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Прямоугольник 8"/>
          <p:cNvSpPr/>
          <p:nvPr/>
        </p:nvSpPr>
        <p:spPr>
          <a:xfrm>
            <a:off x="336312" y="1955801"/>
            <a:ext cx="2055756" cy="276999"/>
          </a:xfrm>
          <a:prstGeom prst="rect">
            <a:avLst/>
          </a:prstGeom>
        </p:spPr>
        <p:txBody>
          <a:bodyPr wrap="none">
            <a:spAutoFit/>
          </a:bodyPr>
          <a:lstStyle/>
          <a:p>
            <a:r>
              <a:rPr lang="ru-RU" sz="1200" dirty="0"/>
              <a:t>Налоговый период - квартал</a:t>
            </a:r>
          </a:p>
        </p:txBody>
      </p:sp>
      <p:pic>
        <p:nvPicPr>
          <p:cNvPr id="2057"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415777" y="2864949"/>
            <a:ext cx="523171" cy="610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Прямоугольник 9"/>
          <p:cNvSpPr/>
          <p:nvPr/>
        </p:nvSpPr>
        <p:spPr>
          <a:xfrm>
            <a:off x="173641" y="2847264"/>
            <a:ext cx="2316804" cy="646331"/>
          </a:xfrm>
          <a:prstGeom prst="rect">
            <a:avLst/>
          </a:prstGeom>
        </p:spPr>
        <p:txBody>
          <a:bodyPr wrap="square">
            <a:spAutoFit/>
          </a:bodyPr>
          <a:lstStyle/>
          <a:p>
            <a:r>
              <a:rPr lang="ru-RU" sz="1200" dirty="0"/>
              <a:t>Местный налог, устанавливается </a:t>
            </a:r>
            <a:r>
              <a:rPr lang="ru-RU" sz="1200" dirty="0" smtClean="0"/>
              <a:t>муниципальными образованиями</a:t>
            </a:r>
            <a:endParaRPr lang="ru-RU" sz="1200" dirty="0"/>
          </a:p>
        </p:txBody>
      </p:sp>
      <p:pic>
        <p:nvPicPr>
          <p:cNvPr id="2058" name="Picture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29903" y="3602703"/>
            <a:ext cx="5238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Прямоугольник 10"/>
          <p:cNvSpPr/>
          <p:nvPr/>
        </p:nvSpPr>
        <p:spPr>
          <a:xfrm>
            <a:off x="336312" y="3545722"/>
            <a:ext cx="2562665" cy="1015663"/>
          </a:xfrm>
          <a:prstGeom prst="rect">
            <a:avLst/>
          </a:prstGeom>
        </p:spPr>
        <p:txBody>
          <a:bodyPr wrap="square">
            <a:spAutoFit/>
          </a:bodyPr>
          <a:lstStyle/>
          <a:p>
            <a:r>
              <a:rPr lang="ru-RU" sz="1200" dirty="0"/>
              <a:t>Налоговая база - стоимость оказываемой услуги по временному проживанию ФЛ в средстве размещения, без учета сумм налога и НДС</a:t>
            </a:r>
          </a:p>
        </p:txBody>
      </p:sp>
      <p:sp>
        <p:nvSpPr>
          <p:cNvPr id="12" name="Прямоугольник 11"/>
          <p:cNvSpPr/>
          <p:nvPr/>
        </p:nvSpPr>
        <p:spPr>
          <a:xfrm>
            <a:off x="3029901" y="1412836"/>
            <a:ext cx="2895197" cy="1015663"/>
          </a:xfrm>
          <a:prstGeom prst="rect">
            <a:avLst/>
          </a:prstGeom>
        </p:spPr>
        <p:txBody>
          <a:bodyPr wrap="square">
            <a:spAutoFit/>
          </a:bodyPr>
          <a:lstStyle/>
          <a:p>
            <a:r>
              <a:rPr lang="ru-RU" sz="1200" i="1" dirty="0"/>
              <a:t>НД представляется в налоговый орган по месту нахождения средства размещения в срок не позднее 25-го числа месяца, следующего за истекшим налоговым периодом</a:t>
            </a:r>
          </a:p>
        </p:txBody>
      </p:sp>
      <p:pic>
        <p:nvPicPr>
          <p:cNvPr id="2059" name="Picture 1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695712" y="2511407"/>
            <a:ext cx="958292" cy="375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0" name="Picture 1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584924" y="2509613"/>
            <a:ext cx="306921" cy="3643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1" name="Picture 1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891845" y="2509613"/>
            <a:ext cx="920372" cy="376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2" name="Picture 1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991412" y="2509612"/>
            <a:ext cx="1001082" cy="376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Прямоугольник 12"/>
          <p:cNvSpPr/>
          <p:nvPr/>
        </p:nvSpPr>
        <p:spPr>
          <a:xfrm>
            <a:off x="4744583" y="2387084"/>
            <a:ext cx="300082" cy="369332"/>
          </a:xfrm>
          <a:prstGeom prst="rect">
            <a:avLst/>
          </a:prstGeom>
        </p:spPr>
        <p:txBody>
          <a:bodyPr wrap="none">
            <a:spAutoFit/>
          </a:bodyPr>
          <a:lstStyle/>
          <a:p>
            <a:r>
              <a:rPr lang="ru-RU" dirty="0"/>
              <a:t>*</a:t>
            </a:r>
          </a:p>
        </p:txBody>
      </p:sp>
    </p:spTree>
    <p:extLst>
      <p:ext uri="{BB962C8B-B14F-4D97-AF65-F5344CB8AC3E}">
        <p14:creationId xmlns:p14="http://schemas.microsoft.com/office/powerpoint/2010/main" val="1844612655"/>
      </p:ext>
    </p:extLst>
  </p:cSld>
  <p:clrMapOvr>
    <a:masterClrMapping/>
  </p:clrMapOvr>
  <p:transition spd="slow">
    <p:pull/>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13147" y="4"/>
            <a:ext cx="6947774" cy="497430"/>
          </a:xfrm>
        </p:spPr>
        <p:txBody>
          <a:bodyPr>
            <a:noAutofit/>
          </a:bodyPr>
          <a:lstStyle/>
          <a:p>
            <a:r>
              <a:rPr lang="ru-RU" sz="1600" dirty="0" smtClean="0"/>
              <a:t>Расчет </a:t>
            </a:r>
            <a:r>
              <a:rPr lang="ru-RU" sz="1600" dirty="0"/>
              <a:t>налога на примерах</a:t>
            </a:r>
          </a:p>
        </p:txBody>
      </p:sp>
      <p:sp>
        <p:nvSpPr>
          <p:cNvPr id="8" name="Объект 1"/>
          <p:cNvSpPr txBox="1">
            <a:spLocks/>
          </p:cNvSpPr>
          <p:nvPr/>
        </p:nvSpPr>
        <p:spPr>
          <a:xfrm>
            <a:off x="380390" y="563270"/>
            <a:ext cx="8368589" cy="3692687"/>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algn="just">
              <a:spcBef>
                <a:spcPts val="0"/>
              </a:spcBef>
            </a:pPr>
            <a:r>
              <a:rPr lang="ru-RU" sz="1400" dirty="0" smtClean="0">
                <a:solidFill>
                  <a:prstClr val="black"/>
                </a:solidFill>
                <a:latin typeface="Times New Roman" pitchFamily="18" charset="0"/>
                <a:cs typeface="Times New Roman" pitchFamily="18" charset="0"/>
              </a:rPr>
              <a:t>1. Петров заселился в место размещения на 4 суток по цене 4 500 руб. (за сутки). Кузнецов заселился на 2 суток по цене 12 000 руб. (за сутки). Платят каждый сам за себя.</a:t>
            </a:r>
          </a:p>
          <a:p>
            <a:pPr marL="0" indent="0" algn="just">
              <a:spcBef>
                <a:spcPts val="0"/>
              </a:spcBef>
              <a:buNone/>
            </a:pPr>
            <a:r>
              <a:rPr lang="ru-RU" sz="1400" b="1" dirty="0" smtClean="0">
                <a:solidFill>
                  <a:prstClr val="black"/>
                </a:solidFill>
                <a:latin typeface="Times New Roman" pitchFamily="18" charset="0"/>
                <a:cs typeface="Times New Roman" pitchFamily="18" charset="0"/>
              </a:rPr>
              <a:t>Расчет:</a:t>
            </a:r>
            <a:r>
              <a:rPr lang="ru-RU" sz="1400" dirty="0" smtClean="0">
                <a:solidFill>
                  <a:prstClr val="black"/>
                </a:solidFill>
                <a:latin typeface="Times New Roman" pitchFamily="18" charset="0"/>
                <a:cs typeface="Times New Roman" pitchFamily="18" charset="0"/>
              </a:rPr>
              <a:t> </a:t>
            </a:r>
          </a:p>
          <a:p>
            <a:pPr marL="0" algn="just">
              <a:spcBef>
                <a:spcPts val="0"/>
              </a:spcBef>
            </a:pPr>
            <a:r>
              <a:rPr lang="ru-RU" sz="1400" dirty="0" smtClean="0">
                <a:solidFill>
                  <a:prstClr val="black"/>
                </a:solidFill>
                <a:latin typeface="Times New Roman" pitchFamily="18" charset="0"/>
                <a:cs typeface="Times New Roman" pitchFamily="18" charset="0"/>
              </a:rPr>
              <a:t>Петров = 18 000 руб. * 1/101 = 178 руб. </a:t>
            </a:r>
          </a:p>
          <a:p>
            <a:pPr marL="0" algn="just">
              <a:spcBef>
                <a:spcPts val="0"/>
              </a:spcBef>
            </a:pPr>
            <a:r>
              <a:rPr lang="ru-RU" sz="1400" dirty="0" smtClean="0">
                <a:solidFill>
                  <a:prstClr val="black"/>
                </a:solidFill>
                <a:latin typeface="Times New Roman" pitchFamily="18" charset="0"/>
                <a:cs typeface="Times New Roman" pitchFamily="18" charset="0"/>
              </a:rPr>
              <a:t>Минимальный налог составит: 400 руб. (4 * 100 руб.) т.е. заплатит 400 руб. к основной стоимости размещения.</a:t>
            </a:r>
          </a:p>
          <a:p>
            <a:pPr marL="0" algn="just">
              <a:spcBef>
                <a:spcPts val="0"/>
              </a:spcBef>
            </a:pPr>
            <a:r>
              <a:rPr lang="ru-RU" sz="1400" dirty="0" smtClean="0">
                <a:solidFill>
                  <a:prstClr val="black"/>
                </a:solidFill>
                <a:latin typeface="Times New Roman" pitchFamily="18" charset="0"/>
                <a:cs typeface="Times New Roman" pitchFamily="18" charset="0"/>
              </a:rPr>
              <a:t>Кузнецов = 24 000 руб. * 1/101 = 237 руб. Рассчитанный налог за 2-ое суток больше минимального налога 200 руб. (2 * 100 руб.)  </a:t>
            </a:r>
          </a:p>
          <a:p>
            <a:pPr marL="0" algn="just">
              <a:spcBef>
                <a:spcPts val="0"/>
              </a:spcBef>
            </a:pPr>
            <a:endParaRPr lang="ru-RU" sz="1400" dirty="0" smtClean="0">
              <a:solidFill>
                <a:prstClr val="black"/>
              </a:solidFill>
              <a:latin typeface="Times New Roman" pitchFamily="18" charset="0"/>
              <a:cs typeface="Times New Roman" pitchFamily="18" charset="0"/>
            </a:endParaRPr>
          </a:p>
          <a:p>
            <a:pPr marL="0" algn="just">
              <a:spcBef>
                <a:spcPts val="0"/>
              </a:spcBef>
            </a:pPr>
            <a:r>
              <a:rPr lang="ru-RU" sz="1400" dirty="0" smtClean="0">
                <a:solidFill>
                  <a:prstClr val="black"/>
                </a:solidFill>
                <a:latin typeface="Times New Roman" pitchFamily="18" charset="0"/>
                <a:cs typeface="Times New Roman" pitchFamily="18" charset="0"/>
              </a:rPr>
              <a:t>2. Организация в связи с направлением своих сотрудников (17 человек) на научно-практическую конференцию забронировала несколько номеров в гостинице сроком на 1 месяц (30 дней). Гостиница заключила с организацией договор на оказание услуг по временному проживанию указанных лиц. </a:t>
            </a:r>
          </a:p>
          <a:p>
            <a:pPr marL="0" indent="0" algn="just">
              <a:spcBef>
                <a:spcPts val="0"/>
              </a:spcBef>
              <a:buNone/>
            </a:pPr>
            <a:r>
              <a:rPr lang="ru-RU" sz="1400" b="1" dirty="0" smtClean="0">
                <a:solidFill>
                  <a:prstClr val="black"/>
                </a:solidFill>
                <a:latin typeface="Times New Roman" pitchFamily="18" charset="0"/>
                <a:cs typeface="Times New Roman" pitchFamily="18" charset="0"/>
              </a:rPr>
              <a:t>Расчет:</a:t>
            </a:r>
          </a:p>
          <a:p>
            <a:pPr marL="0" algn="just">
              <a:spcBef>
                <a:spcPts val="0"/>
              </a:spcBef>
            </a:pPr>
            <a:r>
              <a:rPr lang="ru-RU" sz="1400" dirty="0" smtClean="0">
                <a:solidFill>
                  <a:prstClr val="black"/>
                </a:solidFill>
                <a:latin typeface="Times New Roman" pitchFamily="18" charset="0"/>
                <a:cs typeface="Times New Roman" pitchFamily="18" charset="0"/>
              </a:rPr>
              <a:t>Стоимость услуг по договору составила 300 000 руб. </a:t>
            </a:r>
          </a:p>
          <a:p>
            <a:pPr marL="0" algn="just">
              <a:spcBef>
                <a:spcPts val="0"/>
              </a:spcBef>
            </a:pPr>
            <a:r>
              <a:rPr lang="ru-RU" sz="1400" dirty="0" smtClean="0">
                <a:solidFill>
                  <a:prstClr val="black"/>
                </a:solidFill>
                <a:latin typeface="Times New Roman" pitchFamily="18" charset="0"/>
                <a:cs typeface="Times New Roman" pitchFamily="18" charset="0"/>
              </a:rPr>
              <a:t>Сумма туристического налога равна 2 970 руб. (300 000 * 1/101 = 2 970). </a:t>
            </a:r>
          </a:p>
          <a:p>
            <a:pPr marL="0" algn="just">
              <a:spcBef>
                <a:spcPts val="0"/>
              </a:spcBef>
            </a:pPr>
            <a:r>
              <a:rPr lang="ru-RU" sz="1400" dirty="0" smtClean="0">
                <a:solidFill>
                  <a:prstClr val="black"/>
                </a:solidFill>
                <a:latin typeface="Times New Roman" pitchFamily="18" charset="0"/>
                <a:cs typeface="Times New Roman" pitchFamily="18" charset="0"/>
              </a:rPr>
              <a:t>Размер минимального налога составляет 3 000 руб. (100 * 30 = 3 000). </a:t>
            </a:r>
          </a:p>
          <a:p>
            <a:pPr marL="0" algn="just">
              <a:spcBef>
                <a:spcPts val="0"/>
              </a:spcBef>
            </a:pPr>
            <a:r>
              <a:rPr lang="ru-RU" sz="1400" dirty="0" smtClean="0">
                <a:solidFill>
                  <a:prstClr val="black"/>
                </a:solidFill>
                <a:latin typeface="Times New Roman" pitchFamily="18" charset="0"/>
                <a:cs typeface="Times New Roman" pitchFamily="18" charset="0"/>
              </a:rPr>
              <a:t>Таким образом, в указанном случае гостиница уплачивает туристический налог в размере 3 000 руб. (минимальный налог). </a:t>
            </a:r>
          </a:p>
          <a:p>
            <a:pPr marL="0" algn="just">
              <a:spcBef>
                <a:spcPts val="0"/>
              </a:spcBef>
            </a:pPr>
            <a:endParaRPr lang="ru-RU" sz="1400" dirty="0" smtClean="0">
              <a:solidFill>
                <a:prstClr val="black"/>
              </a:solidFill>
              <a:latin typeface="Trebuchet MS"/>
            </a:endParaRPr>
          </a:p>
          <a:p>
            <a:endParaRPr lang="ru-RU" sz="1400" dirty="0"/>
          </a:p>
        </p:txBody>
      </p:sp>
    </p:spTree>
    <p:extLst>
      <p:ext uri="{BB962C8B-B14F-4D97-AF65-F5344CB8AC3E}">
        <p14:creationId xmlns:p14="http://schemas.microsoft.com/office/powerpoint/2010/main" val="296356676"/>
      </p:ext>
    </p:extLst>
  </p:cSld>
  <p:clrMapOvr>
    <a:masterClrMapping/>
  </p:clrMapOvr>
  <p:transition spd="slow">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1800" dirty="0"/>
              <a:t>Туристический налог</a:t>
            </a:r>
          </a:p>
        </p:txBody>
      </p:sp>
      <p:sp>
        <p:nvSpPr>
          <p:cNvPr id="4" name="Прямоугольник 3"/>
          <p:cNvSpPr/>
          <p:nvPr/>
        </p:nvSpPr>
        <p:spPr>
          <a:xfrm>
            <a:off x="855879" y="602665"/>
            <a:ext cx="7512710" cy="369332"/>
          </a:xfrm>
          <a:prstGeom prst="rect">
            <a:avLst/>
          </a:prstGeom>
        </p:spPr>
        <p:txBody>
          <a:bodyPr wrap="square">
            <a:spAutoFit/>
          </a:bodyPr>
          <a:lstStyle/>
          <a:p>
            <a:pPr algn="ctr"/>
            <a:r>
              <a:rPr lang="ru-RU" dirty="0">
                <a:latin typeface="Times New Roman" pitchFamily="18" charset="0"/>
                <a:cs typeface="Times New Roman" pitchFamily="18" charset="0"/>
              </a:rPr>
              <a:t>Какой порядок исчисления минимального налога? </a:t>
            </a:r>
          </a:p>
        </p:txBody>
      </p:sp>
      <p:sp>
        <p:nvSpPr>
          <p:cNvPr id="5" name="Прямоугольник 4"/>
          <p:cNvSpPr/>
          <p:nvPr/>
        </p:nvSpPr>
        <p:spPr>
          <a:xfrm>
            <a:off x="782726" y="1773322"/>
            <a:ext cx="7827264" cy="1754326"/>
          </a:xfrm>
          <a:prstGeom prst="rect">
            <a:avLst/>
          </a:prstGeom>
        </p:spPr>
        <p:txBody>
          <a:bodyPr wrap="square">
            <a:spAutoFit/>
          </a:bodyPr>
          <a:lstStyle/>
          <a:p>
            <a:r>
              <a:rPr lang="ru-RU" b="1" i="1" dirty="0">
                <a:latin typeface="Times New Roman" pitchFamily="18" charset="0"/>
                <a:cs typeface="Times New Roman" pitchFamily="18" charset="0"/>
              </a:rPr>
              <a:t>Письмо ФНС России от 25.12.2024 № СД-4-3/14600</a:t>
            </a:r>
            <a:r>
              <a:rPr lang="ru-RU" b="1" i="1" dirty="0" smtClean="0">
                <a:latin typeface="Times New Roman" pitchFamily="18" charset="0"/>
                <a:cs typeface="Times New Roman" pitchFamily="18" charset="0"/>
              </a:rPr>
              <a:t>@.</a:t>
            </a:r>
          </a:p>
          <a:p>
            <a:endParaRPr lang="ru-RU" b="1" i="1" dirty="0">
              <a:latin typeface="Times New Roman" pitchFamily="18" charset="0"/>
              <a:cs typeface="Times New Roman" pitchFamily="18" charset="0"/>
            </a:endParaRPr>
          </a:p>
          <a:p>
            <a:pPr algn="just"/>
            <a:r>
              <a:rPr lang="ru-RU" dirty="0">
                <a:latin typeface="Times New Roman" pitchFamily="18" charset="0"/>
                <a:cs typeface="Times New Roman" pitchFamily="18" charset="0"/>
              </a:rPr>
              <a:t>Исчисление минимального налога осуществляется в зависимости от количества суток предоставления услуг по временному проживанию лицу, с которым заключен договор на оказание таких услуг, независимо от количества лиц, проживающих в номере (номерах). </a:t>
            </a:r>
          </a:p>
        </p:txBody>
      </p:sp>
    </p:spTree>
    <p:extLst>
      <p:ext uri="{BB962C8B-B14F-4D97-AF65-F5344CB8AC3E}">
        <p14:creationId xmlns:p14="http://schemas.microsoft.com/office/powerpoint/2010/main" val="2927832778"/>
      </p:ext>
    </p:extLst>
  </p:cSld>
  <p:clrMapOvr>
    <a:masterClrMapping/>
  </p:clrMapOvr>
  <p:transition spd="slow">
    <p:pull/>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1800" dirty="0"/>
              <a:t>Туристический налог</a:t>
            </a:r>
          </a:p>
        </p:txBody>
      </p:sp>
      <p:sp>
        <p:nvSpPr>
          <p:cNvPr id="4" name="Прямоугольник 3"/>
          <p:cNvSpPr/>
          <p:nvPr/>
        </p:nvSpPr>
        <p:spPr>
          <a:xfrm>
            <a:off x="782726" y="602665"/>
            <a:ext cx="7585863" cy="646331"/>
          </a:xfrm>
          <a:prstGeom prst="rect">
            <a:avLst/>
          </a:prstGeom>
        </p:spPr>
        <p:txBody>
          <a:bodyPr wrap="square">
            <a:spAutoFit/>
          </a:bodyPr>
          <a:lstStyle/>
          <a:p>
            <a:pPr algn="ctr"/>
            <a:r>
              <a:rPr lang="ru-RU" dirty="0">
                <a:latin typeface="Times New Roman" pitchFamily="18" charset="0"/>
                <a:cs typeface="Times New Roman" pitchFamily="18" charset="0"/>
              </a:rPr>
              <a:t>Исчисляется ли туристический налог санаторно-курортными организациями? </a:t>
            </a:r>
          </a:p>
        </p:txBody>
      </p:sp>
      <p:sp>
        <p:nvSpPr>
          <p:cNvPr id="5" name="Прямоугольник 4"/>
          <p:cNvSpPr/>
          <p:nvPr/>
        </p:nvSpPr>
        <p:spPr>
          <a:xfrm>
            <a:off x="782726" y="1773322"/>
            <a:ext cx="7827264" cy="2031325"/>
          </a:xfrm>
          <a:prstGeom prst="rect">
            <a:avLst/>
          </a:prstGeom>
        </p:spPr>
        <p:txBody>
          <a:bodyPr wrap="square">
            <a:spAutoFit/>
          </a:bodyPr>
          <a:lstStyle/>
          <a:p>
            <a:r>
              <a:rPr lang="ru-RU" b="1" i="1" dirty="0">
                <a:latin typeface="Times New Roman" pitchFamily="18" charset="0"/>
                <a:cs typeface="Times New Roman" pitchFamily="18" charset="0"/>
              </a:rPr>
              <a:t>Письмо ФНС России от </a:t>
            </a:r>
            <a:r>
              <a:rPr lang="ru-RU" b="1" i="1" dirty="0" smtClean="0">
                <a:latin typeface="Times New Roman" pitchFamily="18" charset="0"/>
                <a:cs typeface="Times New Roman" pitchFamily="18" charset="0"/>
              </a:rPr>
              <a:t>18.03.2025 № </a:t>
            </a:r>
            <a:r>
              <a:rPr lang="ru-RU" b="1" i="1" dirty="0">
                <a:latin typeface="Times New Roman" pitchFamily="18" charset="0"/>
                <a:cs typeface="Times New Roman" pitchFamily="18" charset="0"/>
              </a:rPr>
              <a:t>СД-4-3/2927@ </a:t>
            </a:r>
          </a:p>
          <a:p>
            <a:endParaRPr lang="ru-RU" b="1" i="1" dirty="0">
              <a:latin typeface="Times New Roman" pitchFamily="18" charset="0"/>
              <a:cs typeface="Times New Roman" pitchFamily="18" charset="0"/>
            </a:endParaRPr>
          </a:p>
          <a:p>
            <a:r>
              <a:rPr lang="ru-RU" dirty="0">
                <a:latin typeface="Times New Roman" pitchFamily="18" charset="0"/>
                <a:cs typeface="Times New Roman" pitchFamily="18" charset="0"/>
              </a:rPr>
              <a:t>Налогоплательщики, владельцы средств размещения, в которых оказываются услуги по предоставлению мест для временного проживания физических лиц в составе услуг по санаторно-курортному лечению, исчисляют туристический налог в размере минимального налога в отношении каждой санаторно-курортной путевки. </a:t>
            </a:r>
          </a:p>
        </p:txBody>
      </p:sp>
    </p:spTree>
    <p:extLst>
      <p:ext uri="{BB962C8B-B14F-4D97-AF65-F5344CB8AC3E}">
        <p14:creationId xmlns:p14="http://schemas.microsoft.com/office/powerpoint/2010/main" val="418691766"/>
      </p:ext>
    </p:extLst>
  </p:cSld>
  <p:clrMapOvr>
    <a:masterClrMapping/>
  </p:clrMapOvr>
  <p:transition spd="slow">
    <p:pull/>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1800" dirty="0"/>
              <a:t>Туристический налог</a:t>
            </a:r>
          </a:p>
        </p:txBody>
      </p:sp>
      <p:sp>
        <p:nvSpPr>
          <p:cNvPr id="4" name="Прямоугольник 3"/>
          <p:cNvSpPr/>
          <p:nvPr/>
        </p:nvSpPr>
        <p:spPr>
          <a:xfrm>
            <a:off x="782726" y="602665"/>
            <a:ext cx="7585863" cy="646331"/>
          </a:xfrm>
          <a:prstGeom prst="rect">
            <a:avLst/>
          </a:prstGeom>
        </p:spPr>
        <p:txBody>
          <a:bodyPr wrap="square">
            <a:spAutoFit/>
          </a:bodyPr>
          <a:lstStyle/>
          <a:p>
            <a:pPr algn="ctr"/>
            <a:r>
              <a:rPr lang="ru-RU" dirty="0">
                <a:latin typeface="Times New Roman" pitchFamily="18" charset="0"/>
                <a:cs typeface="Times New Roman" pitchFamily="18" charset="0"/>
              </a:rPr>
              <a:t>Как исчисляется туристический налог, если помимо услуг по временному проживанию оказываются иные (сопутствующие) услуги? </a:t>
            </a:r>
          </a:p>
        </p:txBody>
      </p:sp>
      <p:sp>
        <p:nvSpPr>
          <p:cNvPr id="5" name="Прямоугольник 4"/>
          <p:cNvSpPr/>
          <p:nvPr/>
        </p:nvSpPr>
        <p:spPr>
          <a:xfrm>
            <a:off x="782726" y="1773322"/>
            <a:ext cx="7827264" cy="2308324"/>
          </a:xfrm>
          <a:prstGeom prst="rect">
            <a:avLst/>
          </a:prstGeom>
        </p:spPr>
        <p:txBody>
          <a:bodyPr wrap="square">
            <a:spAutoFit/>
          </a:bodyPr>
          <a:lstStyle/>
          <a:p>
            <a:r>
              <a:rPr lang="ru-RU" b="1" i="1" dirty="0">
                <a:latin typeface="Times New Roman" pitchFamily="18" charset="0"/>
                <a:cs typeface="Times New Roman" pitchFamily="18" charset="0"/>
              </a:rPr>
              <a:t>Письмо ФНС России от 14.02.2025 № ЕА-4-3/1490@:</a:t>
            </a:r>
          </a:p>
          <a:p>
            <a:endParaRPr lang="ru-RU" b="1" i="1" dirty="0">
              <a:latin typeface="Times New Roman" pitchFamily="18" charset="0"/>
              <a:cs typeface="Times New Roman" pitchFamily="18" charset="0"/>
            </a:endParaRPr>
          </a:p>
          <a:p>
            <a:pPr algn="just"/>
            <a:r>
              <a:rPr lang="ru-RU" dirty="0">
                <a:latin typeface="Times New Roman" pitchFamily="18" charset="0"/>
                <a:cs typeface="Times New Roman" pitchFamily="18" charset="0"/>
              </a:rPr>
              <a:t>Если в договоре об оказании услуг по временному проживанию иные сопутствующие услуги не выделены гостиницей отдельной строкой и включаются в единую стоимость проживания физического лица, то туристический налог исчисляется исходя из стоимости оказываемой услуги по временному проживанию, в том числе с учетом цены сопутствующих услуг.</a:t>
            </a:r>
          </a:p>
        </p:txBody>
      </p:sp>
    </p:spTree>
    <p:extLst>
      <p:ext uri="{BB962C8B-B14F-4D97-AF65-F5344CB8AC3E}">
        <p14:creationId xmlns:p14="http://schemas.microsoft.com/office/powerpoint/2010/main" val="2167754422"/>
      </p:ext>
    </p:extLst>
  </p:cSld>
  <p:clrMapOvr>
    <a:masterClrMapping/>
  </p:clrMapOvr>
  <p:transition spd="slow">
    <p:pull/>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1800" dirty="0"/>
              <a:t>Туристический налог</a:t>
            </a:r>
          </a:p>
        </p:txBody>
      </p:sp>
      <p:sp>
        <p:nvSpPr>
          <p:cNvPr id="4" name="Прямоугольник 3"/>
          <p:cNvSpPr/>
          <p:nvPr/>
        </p:nvSpPr>
        <p:spPr>
          <a:xfrm>
            <a:off x="782726" y="602665"/>
            <a:ext cx="7585863" cy="923330"/>
          </a:xfrm>
          <a:prstGeom prst="rect">
            <a:avLst/>
          </a:prstGeom>
        </p:spPr>
        <p:txBody>
          <a:bodyPr wrap="square">
            <a:spAutoFit/>
          </a:bodyPr>
          <a:lstStyle/>
          <a:p>
            <a:pPr algn="ctr"/>
            <a:r>
              <a:rPr lang="ru-RU" dirty="0">
                <a:latin typeface="Times New Roman" pitchFamily="18" charset="0"/>
                <a:cs typeface="Times New Roman" pitchFamily="18" charset="0"/>
              </a:rPr>
              <a:t>Нужно ли исчислять туристический налог со стоимости платы за фактический простой номера, если физическое лицо не заехало или отказалось от бронирования? </a:t>
            </a:r>
          </a:p>
        </p:txBody>
      </p:sp>
      <p:sp>
        <p:nvSpPr>
          <p:cNvPr id="5" name="Прямоугольник 4"/>
          <p:cNvSpPr/>
          <p:nvPr/>
        </p:nvSpPr>
        <p:spPr>
          <a:xfrm>
            <a:off x="782726" y="1773322"/>
            <a:ext cx="7827264" cy="1754326"/>
          </a:xfrm>
          <a:prstGeom prst="rect">
            <a:avLst/>
          </a:prstGeom>
        </p:spPr>
        <p:txBody>
          <a:bodyPr wrap="square">
            <a:spAutoFit/>
          </a:bodyPr>
          <a:lstStyle/>
          <a:p>
            <a:r>
              <a:rPr lang="ru-RU" b="1" i="1" dirty="0">
                <a:latin typeface="Times New Roman" pitchFamily="18" charset="0"/>
                <a:cs typeface="Times New Roman" pitchFamily="18" charset="0"/>
              </a:rPr>
              <a:t>Письмо ФНС России от 14.02.2025 № ЕА-4-3/1489@. </a:t>
            </a:r>
          </a:p>
          <a:p>
            <a:endParaRPr lang="ru-RU" b="1" i="1" dirty="0">
              <a:latin typeface="Times New Roman" pitchFamily="18" charset="0"/>
              <a:cs typeface="Times New Roman" pitchFamily="18" charset="0"/>
            </a:endParaRPr>
          </a:p>
          <a:p>
            <a:pPr algn="just"/>
            <a:r>
              <a:rPr lang="ru-RU" dirty="0">
                <a:latin typeface="Times New Roman" pitchFamily="18" charset="0"/>
                <a:cs typeface="Times New Roman" pitchFamily="18" charset="0"/>
              </a:rPr>
              <a:t>В случае, если физическое лицо не заехало в гостиницу или отказалось от бронирования, то со стоимости произведенной им оплаты за фактический простой номера туристический налог не исчисляется, так как отсутствует объект налогообложения туристическим налогом.</a:t>
            </a:r>
          </a:p>
        </p:txBody>
      </p:sp>
    </p:spTree>
    <p:extLst>
      <p:ext uri="{BB962C8B-B14F-4D97-AF65-F5344CB8AC3E}">
        <p14:creationId xmlns:p14="http://schemas.microsoft.com/office/powerpoint/2010/main" val="1718041279"/>
      </p:ext>
    </p:extLst>
  </p:cSld>
  <p:clrMapOvr>
    <a:masterClrMapping/>
  </p:clrMapOvr>
  <p:transition spd="slow">
    <p:pull/>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1800" dirty="0"/>
              <a:t>Туристический налог</a:t>
            </a:r>
          </a:p>
        </p:txBody>
      </p:sp>
      <p:sp>
        <p:nvSpPr>
          <p:cNvPr id="4" name="Прямоугольник 3"/>
          <p:cNvSpPr/>
          <p:nvPr/>
        </p:nvSpPr>
        <p:spPr>
          <a:xfrm>
            <a:off x="782726" y="602665"/>
            <a:ext cx="7585863" cy="646331"/>
          </a:xfrm>
          <a:prstGeom prst="rect">
            <a:avLst/>
          </a:prstGeom>
        </p:spPr>
        <p:txBody>
          <a:bodyPr wrap="square">
            <a:spAutoFit/>
          </a:bodyPr>
          <a:lstStyle/>
          <a:p>
            <a:pPr algn="ctr"/>
            <a:r>
              <a:rPr lang="ru-RU" dirty="0">
                <a:latin typeface="Times New Roman" pitchFamily="18" charset="0"/>
                <a:cs typeface="Times New Roman" pitchFamily="18" charset="0"/>
              </a:rPr>
              <a:t>Нужно ли представлять налоговую декларацию, если услуги по временному проживания в средстве размещения не оказываются?</a:t>
            </a:r>
          </a:p>
        </p:txBody>
      </p:sp>
      <p:sp>
        <p:nvSpPr>
          <p:cNvPr id="5" name="Прямоугольник 4"/>
          <p:cNvSpPr/>
          <p:nvPr/>
        </p:nvSpPr>
        <p:spPr>
          <a:xfrm>
            <a:off x="782726" y="1773322"/>
            <a:ext cx="7827264" cy="2031325"/>
          </a:xfrm>
          <a:prstGeom prst="rect">
            <a:avLst/>
          </a:prstGeom>
        </p:spPr>
        <p:txBody>
          <a:bodyPr wrap="square">
            <a:spAutoFit/>
          </a:bodyPr>
          <a:lstStyle/>
          <a:p>
            <a:r>
              <a:rPr lang="ru-RU" b="1" i="1" dirty="0">
                <a:latin typeface="Times New Roman" pitchFamily="18" charset="0"/>
                <a:cs typeface="Times New Roman" pitchFamily="18" charset="0"/>
              </a:rPr>
              <a:t>Письмо ФНС России от 13.03.2025 № СД-4-3/2818@. </a:t>
            </a:r>
          </a:p>
          <a:p>
            <a:endParaRPr lang="ru-RU" b="1" i="1" dirty="0">
              <a:latin typeface="Times New Roman" pitchFamily="18" charset="0"/>
              <a:cs typeface="Times New Roman" pitchFamily="18" charset="0"/>
            </a:endParaRPr>
          </a:p>
          <a:p>
            <a:pPr algn="just"/>
            <a:r>
              <a:rPr lang="ru-RU" dirty="0">
                <a:latin typeface="Times New Roman" pitchFamily="18" charset="0"/>
                <a:cs typeface="Times New Roman" pitchFamily="18" charset="0"/>
              </a:rPr>
              <a:t>В случае, если в средстве размещения, включенном в реестр классифицированных средств размещения, в течение налогового периода услуги по временному проживанию физических лиц фактически не оказываются, то представление налоговой декларации по туристическому налогу в отношении такого средства размещения не требуется.</a:t>
            </a:r>
          </a:p>
        </p:txBody>
      </p:sp>
    </p:spTree>
    <p:extLst>
      <p:ext uri="{BB962C8B-B14F-4D97-AF65-F5344CB8AC3E}">
        <p14:creationId xmlns:p14="http://schemas.microsoft.com/office/powerpoint/2010/main" val="301257978"/>
      </p:ext>
    </p:extLst>
  </p:cSld>
  <p:clrMapOvr>
    <a:masterClrMapping/>
  </p:clrMapOvr>
  <p:transition spd="slow">
    <p:pull/>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1800" dirty="0"/>
              <a:t>Туристический налог</a:t>
            </a:r>
          </a:p>
        </p:txBody>
      </p:sp>
      <p:sp>
        <p:nvSpPr>
          <p:cNvPr id="4" name="Прямоугольник 3"/>
          <p:cNvSpPr/>
          <p:nvPr/>
        </p:nvSpPr>
        <p:spPr>
          <a:xfrm>
            <a:off x="782726" y="602665"/>
            <a:ext cx="7585863" cy="646331"/>
          </a:xfrm>
          <a:prstGeom prst="rect">
            <a:avLst/>
          </a:prstGeom>
        </p:spPr>
        <p:txBody>
          <a:bodyPr wrap="square">
            <a:spAutoFit/>
          </a:bodyPr>
          <a:lstStyle/>
          <a:p>
            <a:pPr algn="ctr"/>
            <a:r>
              <a:rPr lang="ru-RU" dirty="0" smtClean="0">
                <a:latin typeface="Times New Roman" pitchFamily="18" charset="0"/>
                <a:cs typeface="Times New Roman" pitchFamily="18" charset="0"/>
              </a:rPr>
              <a:t>Как </a:t>
            </a:r>
            <a:r>
              <a:rPr lang="ru-RU" dirty="0">
                <a:latin typeface="Times New Roman" pitchFamily="18" charset="0"/>
                <a:cs typeface="Times New Roman" pitchFamily="18" charset="0"/>
              </a:rPr>
              <a:t>исчислить туристический налог при заселении потребителя на несколько часов, а также в случаях его раннего заезда и позднего </a:t>
            </a:r>
            <a:r>
              <a:rPr lang="ru-RU" dirty="0" smtClean="0">
                <a:latin typeface="Times New Roman" pitchFamily="18" charset="0"/>
                <a:cs typeface="Times New Roman" pitchFamily="18" charset="0"/>
              </a:rPr>
              <a:t>выезда?</a:t>
            </a:r>
            <a:endParaRPr lang="ru-RU" dirty="0">
              <a:latin typeface="Times New Roman" pitchFamily="18" charset="0"/>
              <a:cs typeface="Times New Roman" pitchFamily="18" charset="0"/>
            </a:endParaRPr>
          </a:p>
        </p:txBody>
      </p:sp>
      <p:sp>
        <p:nvSpPr>
          <p:cNvPr id="5" name="Прямоугольник 4"/>
          <p:cNvSpPr/>
          <p:nvPr/>
        </p:nvSpPr>
        <p:spPr>
          <a:xfrm>
            <a:off x="782726" y="1773322"/>
            <a:ext cx="7827264" cy="2031325"/>
          </a:xfrm>
          <a:prstGeom prst="rect">
            <a:avLst/>
          </a:prstGeom>
        </p:spPr>
        <p:txBody>
          <a:bodyPr wrap="square">
            <a:spAutoFit/>
          </a:bodyPr>
          <a:lstStyle/>
          <a:p>
            <a:r>
              <a:rPr lang="ru-RU" b="1" i="1" dirty="0">
                <a:latin typeface="Times New Roman" pitchFamily="18" charset="0"/>
                <a:cs typeface="Times New Roman" pitchFamily="18" charset="0"/>
              </a:rPr>
              <a:t>Письмо ФНС России от 08.04.2025 </a:t>
            </a:r>
            <a:r>
              <a:rPr lang="ru-RU" b="1" i="1" dirty="0" smtClean="0">
                <a:latin typeface="Times New Roman" pitchFamily="18" charset="0"/>
                <a:cs typeface="Times New Roman" pitchFamily="18" charset="0"/>
              </a:rPr>
              <a:t>№ </a:t>
            </a:r>
            <a:r>
              <a:rPr lang="ru-RU" b="1" i="1" dirty="0">
                <a:latin typeface="Times New Roman" pitchFamily="18" charset="0"/>
                <a:cs typeface="Times New Roman" pitchFamily="18" charset="0"/>
              </a:rPr>
              <a:t>СД-4-3/3704@</a:t>
            </a:r>
          </a:p>
          <a:p>
            <a:endParaRPr lang="ru-RU" b="1" i="1" dirty="0" smtClean="0">
              <a:latin typeface="Times New Roman" pitchFamily="18" charset="0"/>
              <a:cs typeface="Times New Roman" pitchFamily="18" charset="0"/>
            </a:endParaRPr>
          </a:p>
          <a:p>
            <a:pPr algn="just"/>
            <a:r>
              <a:rPr lang="ru-RU" dirty="0" smtClean="0">
                <a:latin typeface="Times New Roman" pitchFamily="18" charset="0"/>
                <a:cs typeface="Times New Roman" pitchFamily="18" charset="0"/>
              </a:rPr>
              <a:t>Если </a:t>
            </a:r>
            <a:r>
              <a:rPr lang="ru-RU" dirty="0">
                <a:latin typeface="Times New Roman" pitchFamily="18" charset="0"/>
                <a:cs typeface="Times New Roman" pitchFamily="18" charset="0"/>
              </a:rPr>
              <a:t>услуги по временному проживанию оказаны за неполные сутки либо потребитель заселен до установленного времени заезда или его выезд задержан, налог исчисляется со стоимости таких услуг. Период, когда их предоставляли при раннем заезде или позднем выезде, для исчисления минимального налога отдельными сутками не признается</a:t>
            </a:r>
            <a:r>
              <a:rPr lang="ru-RU" dirty="0" smtClean="0">
                <a:latin typeface="Times New Roman" pitchFamily="18" charset="0"/>
                <a:cs typeface="Times New Roman" pitchFamily="18" charset="0"/>
              </a:rPr>
              <a:t>.</a:t>
            </a:r>
            <a:endParaRPr lang="ru-RU" dirty="0">
              <a:latin typeface="Times New Roman" pitchFamily="18" charset="0"/>
              <a:cs typeface="Times New Roman" pitchFamily="18" charset="0"/>
            </a:endParaRPr>
          </a:p>
        </p:txBody>
      </p:sp>
    </p:spTree>
    <p:extLst>
      <p:ext uri="{BB962C8B-B14F-4D97-AF65-F5344CB8AC3E}">
        <p14:creationId xmlns:p14="http://schemas.microsoft.com/office/powerpoint/2010/main" val="1417775247"/>
      </p:ext>
    </p:extLst>
  </p:cSld>
  <p:clrMapOvr>
    <a:masterClrMapping/>
  </p:clrMapOvr>
  <p:transition spd="slow">
    <p:pull/>
  </p:transition>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3429</TotalTime>
  <Words>689</Words>
  <Application>Microsoft Office PowerPoint</Application>
  <PresentationFormat>Экран (16:9)</PresentationFormat>
  <Paragraphs>69</Paragraphs>
  <Slides>11</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11</vt:i4>
      </vt:variant>
    </vt:vector>
  </HeadingPairs>
  <TitlesOfParts>
    <vt:vector size="12" baseType="lpstr">
      <vt:lpstr>Тема Office</vt:lpstr>
      <vt:lpstr> </vt:lpstr>
      <vt:lpstr>Туристический налог </vt:lpstr>
      <vt:lpstr>Расчет налога на примерах</vt:lpstr>
      <vt:lpstr>Туристический налог</vt:lpstr>
      <vt:lpstr>Туристический налог</vt:lpstr>
      <vt:lpstr>Туристический налог</vt:lpstr>
      <vt:lpstr>Туристический налог</vt:lpstr>
      <vt:lpstr>Туристический налог</vt:lpstr>
      <vt:lpstr>Туристический налог</vt:lpstr>
      <vt:lpstr>Полная информация на сайте ФНС России </vt:lpstr>
      <vt:lpstr>СПАСИБО за ВНИМАНИЕ!</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Бугаева Полина Владимировна</dc:creator>
  <cp:lastModifiedBy>Снопкова Ульяна Владимировна</cp:lastModifiedBy>
  <cp:revision>228</cp:revision>
  <cp:lastPrinted>2024-11-20T00:31:22Z</cp:lastPrinted>
  <dcterms:created xsi:type="dcterms:W3CDTF">2024-09-27T03:02:36Z</dcterms:created>
  <dcterms:modified xsi:type="dcterms:W3CDTF">2025-05-12T07:09:28Z</dcterms:modified>
</cp:coreProperties>
</file>