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17" r:id="rId2"/>
    <p:sldId id="320" r:id="rId3"/>
    <p:sldId id="323" r:id="rId4"/>
    <p:sldId id="322" r:id="rId5"/>
    <p:sldId id="324" r:id="rId6"/>
    <p:sldId id="325" r:id="rId7"/>
    <p:sldId id="326" r:id="rId8"/>
    <p:sldId id="328" r:id="rId9"/>
    <p:sldId id="327" r:id="rId10"/>
    <p:sldId id="330" r:id="rId11"/>
    <p:sldId id="331" r:id="rId12"/>
    <p:sldId id="332" r:id="rId13"/>
    <p:sldId id="333" r:id="rId14"/>
  </p:sldIdLst>
  <p:sldSz cx="9144000" cy="5143500" type="screen16x9"/>
  <p:notesSz cx="6645275" cy="97758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1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2" autoAdjust="0"/>
  </p:normalViewPr>
  <p:slideViewPr>
    <p:cSldViewPr snapToGrid="0">
      <p:cViewPr>
        <p:scale>
          <a:sx n="130" d="100"/>
          <a:sy n="130" d="100"/>
        </p:scale>
        <p:origin x="-1074" y="-3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-3948" y="-90"/>
      </p:cViewPr>
      <p:guideLst>
        <p:guide orient="horz" pos="3079"/>
        <p:guide pos="2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023460437514592E-2"/>
          <c:y val="0.1553516540402729"/>
          <c:w val="0.94141871933176191"/>
          <c:h val="0.596613769105020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Протоколы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3737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Arial Black" pitchFamily="34" charset="0"/>
                      </a:rPr>
                      <a:t>90%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114381373410539E-2"/>
                  <c:y val="-5.039122637167298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Arial Black" pitchFamily="34" charset="0"/>
                      </a:rPr>
                      <a:t>86%</a:t>
                    </a:r>
                    <a:r>
                      <a:rPr lang="ru-RU" baseline="0" dirty="0" smtClean="0">
                        <a:latin typeface="Arial Black" pitchFamily="34" charset="0"/>
                      </a:rPr>
                      <a:t> </a:t>
                    </a:r>
                    <a:endParaRPr lang="ru-RU" dirty="0" smtClean="0">
                      <a:latin typeface="Arial Black" pitchFamily="34" charset="0"/>
                    </a:endParaRP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latin typeface="Arial Black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Российская Федерация</c:v>
                </c:pt>
                <c:pt idx="1">
                  <c:v>Хабаровский край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355</c:v>
                </c:pt>
                <c:pt idx="1">
                  <c:v>230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32"/>
        <c:axId val="22366464"/>
        <c:axId val="22370176"/>
      </c:barChart>
      <c:catAx>
        <c:axId val="2236646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2370176"/>
        <c:crosses val="autoZero"/>
        <c:auto val="1"/>
        <c:lblAlgn val="ctr"/>
        <c:lblOffset val="100"/>
        <c:noMultiLvlLbl val="0"/>
      </c:catAx>
      <c:valAx>
        <c:axId val="223701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2366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7706093753251987E-2"/>
          <c:w val="1"/>
          <c:h val="0.755687302531063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Юридические лица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elete val="1"/>
          </c:dLbls>
          <c:trendline>
            <c:spPr>
              <a:ln w="25400">
                <a:solidFill>
                  <a:srgbClr val="00B050"/>
                </a:solidFill>
                <a:prstDash val="dash"/>
                <a:tailEnd type="triangle"/>
              </a:ln>
            </c:spPr>
            <c:trendlineType val="linear"/>
            <c:dispRSqr val="0"/>
            <c:dispEq val="0"/>
          </c:trendline>
          <c:cat>
            <c:strRef>
              <c:f>Лист1!$A$2:$A$3</c:f>
              <c:strCache>
                <c:ptCount val="2"/>
                <c:pt idx="0">
                  <c:v>01.05.2024</c:v>
                </c:pt>
                <c:pt idx="1">
                  <c:v>01.05.2025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51000</c:v>
                </c:pt>
                <c:pt idx="1">
                  <c:v>51350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7679488"/>
        <c:axId val="30831360"/>
      </c:barChart>
      <c:catAx>
        <c:axId val="12767948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30831360"/>
        <c:crosses val="autoZero"/>
        <c:auto val="1"/>
        <c:lblAlgn val="ctr"/>
        <c:lblOffset val="100"/>
        <c:noMultiLvlLbl val="0"/>
      </c:catAx>
      <c:valAx>
        <c:axId val="30831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7679488"/>
        <c:crosses val="autoZero"/>
        <c:crossBetween val="between"/>
        <c:majorUnit val="10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72FBB1-E015-46CA-A093-BCEFF905D506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3A8C3D-9878-4E1B-A65C-39C490EE52F1}">
      <dgm:prSet custT="1"/>
      <dgm:spPr/>
      <dgm:t>
        <a:bodyPr/>
        <a:lstStyle/>
        <a:p>
          <a:pPr rtl="0"/>
          <a:r>
            <a:rPr lang="ru-RU" sz="1200" b="1" i="0" dirty="0" smtClean="0">
              <a:latin typeface="Times New Roman" pitchFamily="18" charset="0"/>
              <a:cs typeface="Times New Roman" pitchFamily="18" charset="0"/>
            </a:rPr>
            <a:t>Вы можете стать</a:t>
          </a:r>
          <a:r>
            <a:rPr lang="ru-RU" sz="1000" b="1" i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i="0" dirty="0" smtClean="0">
              <a:latin typeface="Times New Roman" pitchFamily="18" charset="0"/>
              <a:cs typeface="Times New Roman" pitchFamily="18" charset="0"/>
            </a:rPr>
            <a:t>индивидуальным предпринимателем быстро и просто</a:t>
          </a:r>
          <a:r>
            <a:rPr lang="ru-RU" sz="1000" b="1" i="0" dirty="0" smtClean="0">
              <a:latin typeface="Times New Roman" pitchFamily="18" charset="0"/>
              <a:cs typeface="Times New Roman" pitchFamily="18" charset="0"/>
            </a:rPr>
            <a:t>!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F8299628-F8A8-4B3C-BCDA-00DA5F529F52}" type="parTrans" cxnId="{9B57F957-7CA0-4ECC-985C-226D94FA7233}">
      <dgm:prSet/>
      <dgm:spPr/>
      <dgm:t>
        <a:bodyPr/>
        <a:lstStyle/>
        <a:p>
          <a:endParaRPr lang="ru-RU"/>
        </a:p>
      </dgm:t>
    </dgm:pt>
    <dgm:pt modelId="{11B55F12-0984-4702-95C8-5B6D7F88B3F1}" type="sibTrans" cxnId="{9B57F957-7CA0-4ECC-985C-226D94FA7233}">
      <dgm:prSet/>
      <dgm:spPr/>
      <dgm:t>
        <a:bodyPr/>
        <a:lstStyle/>
        <a:p>
          <a:endParaRPr lang="ru-RU"/>
        </a:p>
      </dgm:t>
    </dgm:pt>
    <dgm:pt modelId="{957D1FC6-F94F-4E0B-B1CA-C7014A95EC77}">
      <dgm:prSet custT="1"/>
      <dgm:spPr/>
      <dgm:t>
        <a:bodyPr/>
        <a:lstStyle/>
        <a:p>
          <a:pPr rtl="0"/>
          <a:r>
            <a:rPr lang="ru-RU" sz="1200" b="1" i="0" dirty="0" smtClean="0">
              <a:latin typeface="Times New Roman" pitchFamily="18" charset="0"/>
              <a:cs typeface="Times New Roman" pitchFamily="18" charset="0"/>
            </a:rPr>
            <a:t>Удобная подготовка документов для регистрации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D7A23252-5D5D-4CE9-B030-593481EEE84E}" type="parTrans" cxnId="{FFC3962A-E8D6-4FC5-9693-677E6963EDE6}">
      <dgm:prSet/>
      <dgm:spPr/>
      <dgm:t>
        <a:bodyPr/>
        <a:lstStyle/>
        <a:p>
          <a:endParaRPr lang="ru-RU"/>
        </a:p>
      </dgm:t>
    </dgm:pt>
    <dgm:pt modelId="{A57FEE9A-19C9-4EDE-ADF8-AAA9F9A64646}" type="sibTrans" cxnId="{FFC3962A-E8D6-4FC5-9693-677E6963EDE6}">
      <dgm:prSet/>
      <dgm:spPr/>
      <dgm:t>
        <a:bodyPr/>
        <a:lstStyle/>
        <a:p>
          <a:endParaRPr lang="ru-RU"/>
        </a:p>
      </dgm:t>
    </dgm:pt>
    <dgm:pt modelId="{75B38D8B-722B-486E-BBC7-4FCB674327BB}">
      <dgm:prSet custT="1"/>
      <dgm:spPr/>
      <dgm:t>
        <a:bodyPr/>
        <a:lstStyle/>
        <a:p>
          <a:pPr rtl="0"/>
          <a:r>
            <a:rPr lang="ru-RU" sz="1200" b="1" i="0" dirty="0" smtClean="0">
              <a:latin typeface="Times New Roman" pitchFamily="18" charset="0"/>
              <a:cs typeface="Times New Roman" pitchFamily="18" charset="0"/>
            </a:rPr>
            <a:t>Регистрация на следующий рабочий день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A1C6760D-3F5D-4764-A1DE-D1DDC13632E4}" type="parTrans" cxnId="{7CB38592-4667-4D4C-9FB3-3522172D5527}">
      <dgm:prSet/>
      <dgm:spPr/>
      <dgm:t>
        <a:bodyPr/>
        <a:lstStyle/>
        <a:p>
          <a:endParaRPr lang="ru-RU"/>
        </a:p>
      </dgm:t>
    </dgm:pt>
    <dgm:pt modelId="{19031341-5ACE-49CB-9314-51474A6CD122}" type="sibTrans" cxnId="{7CB38592-4667-4D4C-9FB3-3522172D5527}">
      <dgm:prSet/>
      <dgm:spPr/>
      <dgm:t>
        <a:bodyPr/>
        <a:lstStyle/>
        <a:p>
          <a:endParaRPr lang="ru-RU"/>
        </a:p>
      </dgm:t>
    </dgm:pt>
    <dgm:pt modelId="{A88CECB8-CD38-4777-8564-27CA373AA10D}">
      <dgm:prSet custT="1"/>
      <dgm:spPr/>
      <dgm:t>
        <a:bodyPr/>
        <a:lstStyle/>
        <a:p>
          <a:pPr rtl="0"/>
          <a:r>
            <a:rPr lang="ru-RU" sz="1200" b="1" i="0" dirty="0" smtClean="0">
              <a:latin typeface="Times New Roman" pitchFamily="18" charset="0"/>
              <a:cs typeface="Times New Roman" pitchFamily="18" charset="0"/>
            </a:rPr>
            <a:t>Однократное посещение регистрирующего органа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AACD39EC-2A9A-4FB1-8174-6FFE2C0B58CE}" type="parTrans" cxnId="{9BA22E38-D36C-42C1-9854-A089350AD4D6}">
      <dgm:prSet/>
      <dgm:spPr/>
      <dgm:t>
        <a:bodyPr/>
        <a:lstStyle/>
        <a:p>
          <a:endParaRPr lang="ru-RU"/>
        </a:p>
      </dgm:t>
    </dgm:pt>
    <dgm:pt modelId="{8FF8C154-A357-4908-B43F-FA3984A193A4}" type="sibTrans" cxnId="{9BA22E38-D36C-42C1-9854-A089350AD4D6}">
      <dgm:prSet/>
      <dgm:spPr/>
      <dgm:t>
        <a:bodyPr/>
        <a:lstStyle/>
        <a:p>
          <a:endParaRPr lang="ru-RU"/>
        </a:p>
      </dgm:t>
    </dgm:pt>
    <dgm:pt modelId="{A2930DA9-6A14-492D-A2EE-F866D04F254A}">
      <dgm:prSet custT="1"/>
      <dgm:spPr/>
      <dgm:t>
        <a:bodyPr/>
        <a:lstStyle/>
        <a:p>
          <a:pPr rtl="0"/>
          <a:r>
            <a:rPr lang="ru-RU" sz="1200" b="1" i="0" dirty="0" smtClean="0">
              <a:latin typeface="Times New Roman" pitchFamily="18" charset="0"/>
              <a:cs typeface="Times New Roman" pitchFamily="18" charset="0"/>
            </a:rPr>
            <a:t>Доступ к личному кабинету </a:t>
          </a:r>
        </a:p>
        <a:p>
          <a:pPr rtl="0"/>
          <a:r>
            <a:rPr lang="ru-RU" sz="1200" b="1" i="0" dirty="0" smtClean="0">
              <a:latin typeface="Times New Roman" pitchFamily="18" charset="0"/>
              <a:cs typeface="Times New Roman" pitchFamily="18" charset="0"/>
            </a:rPr>
            <a:t>ИП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AFDF7E30-A80B-4D2C-8B6E-3B0B755CC8E7}" type="parTrans" cxnId="{34EA527B-4B07-4550-9368-BEBDE7D50797}">
      <dgm:prSet/>
      <dgm:spPr/>
      <dgm:t>
        <a:bodyPr/>
        <a:lstStyle/>
        <a:p>
          <a:endParaRPr lang="ru-RU"/>
        </a:p>
      </dgm:t>
    </dgm:pt>
    <dgm:pt modelId="{D775165F-F619-4BC8-8BF5-5C9BF8615E1C}" type="sibTrans" cxnId="{34EA527B-4B07-4550-9368-BEBDE7D50797}">
      <dgm:prSet/>
      <dgm:spPr/>
      <dgm:t>
        <a:bodyPr/>
        <a:lstStyle/>
        <a:p>
          <a:endParaRPr lang="ru-RU"/>
        </a:p>
      </dgm:t>
    </dgm:pt>
    <dgm:pt modelId="{9733D48A-CB00-4249-8681-5B1BC64A524C}" type="pres">
      <dgm:prSet presAssocID="{BA72FBB1-E015-46CA-A093-BCEFF905D50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069963-8899-40A1-B290-091E2B06ED6D}" type="pres">
      <dgm:prSet presAssocID="{FD3A8C3D-9878-4E1B-A65C-39C490EE52F1}" presName="Name5" presStyleLbl="vennNode1" presStyleIdx="0" presStyleCnt="5" custScaleX="133100" custScaleY="133100" custLinFactNeighborX="-22688" custLinFactNeighborY="-218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E53B28-6C6A-4869-B888-55A4E8F02D31}" type="pres">
      <dgm:prSet presAssocID="{11B55F12-0984-4702-95C8-5B6D7F88B3F1}" presName="space" presStyleCnt="0"/>
      <dgm:spPr/>
    </dgm:pt>
    <dgm:pt modelId="{3FC95342-E675-4213-B77E-3D02FAD692F9}" type="pres">
      <dgm:prSet presAssocID="{957D1FC6-F94F-4E0B-B1CA-C7014A95EC77}" presName="Name5" presStyleLbl="vennNode1" presStyleIdx="1" presStyleCnt="5" custAng="21441684" custScaleY="99913" custLinFactNeighborX="-42468" custLinFactNeighborY="364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84BE59-95C6-4B37-8048-D5675B60C993}" type="pres">
      <dgm:prSet presAssocID="{A57FEE9A-19C9-4EDE-ADF8-AAA9F9A64646}" presName="space" presStyleCnt="0"/>
      <dgm:spPr/>
    </dgm:pt>
    <dgm:pt modelId="{2AF712A3-CBE9-4DB3-8535-13D922030AC3}" type="pres">
      <dgm:prSet presAssocID="{75B38D8B-722B-486E-BBC7-4FCB674327BB}" presName="Name5" presStyleLbl="vennNode1" presStyleIdx="2" presStyleCnt="5" custLinFactNeighborX="-26113" custLinFactNeighborY="-25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098FF7-E869-4A3D-8C85-87571F912846}" type="pres">
      <dgm:prSet presAssocID="{19031341-5ACE-49CB-9314-51474A6CD122}" presName="space" presStyleCnt="0"/>
      <dgm:spPr/>
    </dgm:pt>
    <dgm:pt modelId="{62EF9C39-48FC-4A89-A208-C2E2677D093D}" type="pres">
      <dgm:prSet presAssocID="{A88CECB8-CD38-4777-8564-27CA373AA10D}" presName="Name5" presStyleLbl="vennNode1" presStyleIdx="3" presStyleCnt="5" custScaleX="133100" custScaleY="133100" custLinFactNeighborX="-84042" custLinFactNeighborY="319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6CA8FC-828A-4027-A4ED-1A467EEFB1A9}" type="pres">
      <dgm:prSet presAssocID="{8FF8C154-A357-4908-B43F-FA3984A193A4}" presName="space" presStyleCnt="0"/>
      <dgm:spPr/>
    </dgm:pt>
    <dgm:pt modelId="{12964A7E-37DD-4289-A1A1-F2773689B21E}" type="pres">
      <dgm:prSet presAssocID="{A2930DA9-6A14-492D-A2EE-F866D04F254A}" presName="Name5" presStyleLbl="vennNode1" presStyleIdx="4" presStyleCnt="5" custScaleX="110000" custScaleY="116496" custLinFactNeighborX="9582" custLinFactNeighborY="-397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3C1CD5-0DA0-452A-9E2A-13F8693E1779}" type="presOf" srcId="{957D1FC6-F94F-4E0B-B1CA-C7014A95EC77}" destId="{3FC95342-E675-4213-B77E-3D02FAD692F9}" srcOrd="0" destOrd="0" presId="urn:microsoft.com/office/officeart/2005/8/layout/venn3"/>
    <dgm:cxn modelId="{34EA527B-4B07-4550-9368-BEBDE7D50797}" srcId="{BA72FBB1-E015-46CA-A093-BCEFF905D506}" destId="{A2930DA9-6A14-492D-A2EE-F866D04F254A}" srcOrd="4" destOrd="0" parTransId="{AFDF7E30-A80B-4D2C-8B6E-3B0B755CC8E7}" sibTransId="{D775165F-F619-4BC8-8BF5-5C9BF8615E1C}"/>
    <dgm:cxn modelId="{4C4F1BE9-630E-4E43-A711-9CBBCF0EAB14}" type="presOf" srcId="{BA72FBB1-E015-46CA-A093-BCEFF905D506}" destId="{9733D48A-CB00-4249-8681-5B1BC64A524C}" srcOrd="0" destOrd="0" presId="urn:microsoft.com/office/officeart/2005/8/layout/venn3"/>
    <dgm:cxn modelId="{9BA22E38-D36C-42C1-9854-A089350AD4D6}" srcId="{BA72FBB1-E015-46CA-A093-BCEFF905D506}" destId="{A88CECB8-CD38-4777-8564-27CA373AA10D}" srcOrd="3" destOrd="0" parTransId="{AACD39EC-2A9A-4FB1-8174-6FFE2C0B58CE}" sibTransId="{8FF8C154-A357-4908-B43F-FA3984A193A4}"/>
    <dgm:cxn modelId="{3BFE544C-3D7C-4DB5-BB93-19D730065163}" type="presOf" srcId="{A2930DA9-6A14-492D-A2EE-F866D04F254A}" destId="{12964A7E-37DD-4289-A1A1-F2773689B21E}" srcOrd="0" destOrd="0" presId="urn:microsoft.com/office/officeart/2005/8/layout/venn3"/>
    <dgm:cxn modelId="{8735CC5E-303D-4247-AF79-8CAADD337159}" type="presOf" srcId="{A88CECB8-CD38-4777-8564-27CA373AA10D}" destId="{62EF9C39-48FC-4A89-A208-C2E2677D093D}" srcOrd="0" destOrd="0" presId="urn:microsoft.com/office/officeart/2005/8/layout/venn3"/>
    <dgm:cxn modelId="{FFC3962A-E8D6-4FC5-9693-677E6963EDE6}" srcId="{BA72FBB1-E015-46CA-A093-BCEFF905D506}" destId="{957D1FC6-F94F-4E0B-B1CA-C7014A95EC77}" srcOrd="1" destOrd="0" parTransId="{D7A23252-5D5D-4CE9-B030-593481EEE84E}" sibTransId="{A57FEE9A-19C9-4EDE-ADF8-AAA9F9A64646}"/>
    <dgm:cxn modelId="{9B57F957-7CA0-4ECC-985C-226D94FA7233}" srcId="{BA72FBB1-E015-46CA-A093-BCEFF905D506}" destId="{FD3A8C3D-9878-4E1B-A65C-39C490EE52F1}" srcOrd="0" destOrd="0" parTransId="{F8299628-F8A8-4B3C-BCDA-00DA5F529F52}" sibTransId="{11B55F12-0984-4702-95C8-5B6D7F88B3F1}"/>
    <dgm:cxn modelId="{66F8D518-5735-4DBD-B7BE-B3E213A45013}" type="presOf" srcId="{FD3A8C3D-9878-4E1B-A65C-39C490EE52F1}" destId="{14069963-8899-40A1-B290-091E2B06ED6D}" srcOrd="0" destOrd="0" presId="urn:microsoft.com/office/officeart/2005/8/layout/venn3"/>
    <dgm:cxn modelId="{7CB38592-4667-4D4C-9FB3-3522172D5527}" srcId="{BA72FBB1-E015-46CA-A093-BCEFF905D506}" destId="{75B38D8B-722B-486E-BBC7-4FCB674327BB}" srcOrd="2" destOrd="0" parTransId="{A1C6760D-3F5D-4764-A1DE-D1DDC13632E4}" sibTransId="{19031341-5ACE-49CB-9314-51474A6CD122}"/>
    <dgm:cxn modelId="{867DB2EF-624C-48BD-94D0-5D1C713E4287}" type="presOf" srcId="{75B38D8B-722B-486E-BBC7-4FCB674327BB}" destId="{2AF712A3-CBE9-4DB3-8535-13D922030AC3}" srcOrd="0" destOrd="0" presId="urn:microsoft.com/office/officeart/2005/8/layout/venn3"/>
    <dgm:cxn modelId="{9211C41D-69A8-47EE-B27E-F8E9E7EA5683}" type="presParOf" srcId="{9733D48A-CB00-4249-8681-5B1BC64A524C}" destId="{14069963-8899-40A1-B290-091E2B06ED6D}" srcOrd="0" destOrd="0" presId="urn:microsoft.com/office/officeart/2005/8/layout/venn3"/>
    <dgm:cxn modelId="{E07EDA4F-F872-4B39-9642-C13E157E431C}" type="presParOf" srcId="{9733D48A-CB00-4249-8681-5B1BC64A524C}" destId="{C3E53B28-6C6A-4869-B888-55A4E8F02D31}" srcOrd="1" destOrd="0" presId="urn:microsoft.com/office/officeart/2005/8/layout/venn3"/>
    <dgm:cxn modelId="{AF5C8C29-8673-418B-A991-80DF7EDF59B4}" type="presParOf" srcId="{9733D48A-CB00-4249-8681-5B1BC64A524C}" destId="{3FC95342-E675-4213-B77E-3D02FAD692F9}" srcOrd="2" destOrd="0" presId="urn:microsoft.com/office/officeart/2005/8/layout/venn3"/>
    <dgm:cxn modelId="{34CAC859-DAA6-4D68-A98C-A09BF79DE237}" type="presParOf" srcId="{9733D48A-CB00-4249-8681-5B1BC64A524C}" destId="{B584BE59-95C6-4B37-8048-D5675B60C993}" srcOrd="3" destOrd="0" presId="urn:microsoft.com/office/officeart/2005/8/layout/venn3"/>
    <dgm:cxn modelId="{CF27C000-E3B0-4573-BBC0-0A7D1B8EB118}" type="presParOf" srcId="{9733D48A-CB00-4249-8681-5B1BC64A524C}" destId="{2AF712A3-CBE9-4DB3-8535-13D922030AC3}" srcOrd="4" destOrd="0" presId="urn:microsoft.com/office/officeart/2005/8/layout/venn3"/>
    <dgm:cxn modelId="{BB4626CC-1F9D-48E3-B66D-1BFFD7B498C8}" type="presParOf" srcId="{9733D48A-CB00-4249-8681-5B1BC64A524C}" destId="{EC098FF7-E869-4A3D-8C85-87571F912846}" srcOrd="5" destOrd="0" presId="urn:microsoft.com/office/officeart/2005/8/layout/venn3"/>
    <dgm:cxn modelId="{464DB0BF-4127-4A41-8A70-A81E01035642}" type="presParOf" srcId="{9733D48A-CB00-4249-8681-5B1BC64A524C}" destId="{62EF9C39-48FC-4A89-A208-C2E2677D093D}" srcOrd="6" destOrd="0" presId="urn:microsoft.com/office/officeart/2005/8/layout/venn3"/>
    <dgm:cxn modelId="{2C403DDE-A376-451E-B74B-C0028470B139}" type="presParOf" srcId="{9733D48A-CB00-4249-8681-5B1BC64A524C}" destId="{666CA8FC-828A-4027-A4ED-1A467EEFB1A9}" srcOrd="7" destOrd="0" presId="urn:microsoft.com/office/officeart/2005/8/layout/venn3"/>
    <dgm:cxn modelId="{8CAFB3F5-3CA9-4380-804C-E04DB234DA2C}" type="presParOf" srcId="{9733D48A-CB00-4249-8681-5B1BC64A524C}" destId="{12964A7E-37DD-4289-A1A1-F2773689B21E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069963-8899-40A1-B290-091E2B06ED6D}">
      <dsp:nvSpPr>
        <dsp:cNvPr id="0" name=""/>
        <dsp:cNvSpPr/>
      </dsp:nvSpPr>
      <dsp:spPr>
        <a:xfrm>
          <a:off x="0" y="0"/>
          <a:ext cx="2142771" cy="214277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598" tIns="15240" rIns="88598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latin typeface="Times New Roman" pitchFamily="18" charset="0"/>
              <a:cs typeface="Times New Roman" pitchFamily="18" charset="0"/>
            </a:rPr>
            <a:t>Вы можете стать</a:t>
          </a:r>
          <a:r>
            <a:rPr lang="ru-RU" sz="1000" b="1" i="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i="0" kern="1200" dirty="0" smtClean="0">
              <a:latin typeface="Times New Roman" pitchFamily="18" charset="0"/>
              <a:cs typeface="Times New Roman" pitchFamily="18" charset="0"/>
            </a:rPr>
            <a:t>индивидуальным предпринимателем быстро и просто</a:t>
          </a:r>
          <a:r>
            <a:rPr lang="ru-RU" sz="1000" b="1" i="0" kern="1200" dirty="0" smtClean="0">
              <a:latin typeface="Times New Roman" pitchFamily="18" charset="0"/>
              <a:cs typeface="Times New Roman" pitchFamily="18" charset="0"/>
            </a:rPr>
            <a:t>!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802" y="313802"/>
        <a:ext cx="1515167" cy="1515167"/>
      </dsp:txXfrm>
    </dsp:sp>
    <dsp:sp modelId="{3FC95342-E675-4213-B77E-3D02FAD692F9}">
      <dsp:nvSpPr>
        <dsp:cNvPr id="0" name=""/>
        <dsp:cNvSpPr/>
      </dsp:nvSpPr>
      <dsp:spPr>
        <a:xfrm rot="21441684">
          <a:off x="1686346" y="1200010"/>
          <a:ext cx="1609895" cy="160849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598" tIns="15240" rIns="88598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latin typeface="Times New Roman" pitchFamily="18" charset="0"/>
              <a:cs typeface="Times New Roman" pitchFamily="18" charset="0"/>
            </a:rPr>
            <a:t>Удобная подготовка документов для регистрации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22110" y="1435569"/>
        <a:ext cx="1138367" cy="1137377"/>
      </dsp:txXfrm>
    </dsp:sp>
    <dsp:sp modelId="{2AF712A3-CBE9-4DB3-8535-13D922030AC3}">
      <dsp:nvSpPr>
        <dsp:cNvPr id="0" name=""/>
        <dsp:cNvSpPr/>
      </dsp:nvSpPr>
      <dsp:spPr>
        <a:xfrm>
          <a:off x="3026922" y="200080"/>
          <a:ext cx="1609895" cy="160989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598" tIns="15240" rIns="88598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latin typeface="Times New Roman" pitchFamily="18" charset="0"/>
              <a:cs typeface="Times New Roman" pitchFamily="18" charset="0"/>
            </a:rPr>
            <a:t>Регистрация на следующий рабочий день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62686" y="435844"/>
        <a:ext cx="1138367" cy="1138367"/>
      </dsp:txXfrm>
    </dsp:sp>
    <dsp:sp modelId="{62EF9C39-48FC-4A89-A208-C2E2677D093D}">
      <dsp:nvSpPr>
        <dsp:cNvPr id="0" name=""/>
        <dsp:cNvSpPr/>
      </dsp:nvSpPr>
      <dsp:spPr>
        <a:xfrm>
          <a:off x="4128320" y="691937"/>
          <a:ext cx="2142771" cy="214277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598" tIns="15240" rIns="88598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latin typeface="Times New Roman" pitchFamily="18" charset="0"/>
              <a:cs typeface="Times New Roman" pitchFamily="18" charset="0"/>
            </a:rPr>
            <a:t>Однократное посещение регистрирующего органа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42122" y="1005739"/>
        <a:ext cx="1515167" cy="1515167"/>
      </dsp:txXfrm>
    </dsp:sp>
    <dsp:sp modelId="{12964A7E-37DD-4289-A1A1-F2773689B21E}">
      <dsp:nvSpPr>
        <dsp:cNvPr id="0" name=""/>
        <dsp:cNvSpPr/>
      </dsp:nvSpPr>
      <dsp:spPr>
        <a:xfrm>
          <a:off x="6222002" y="0"/>
          <a:ext cx="1770885" cy="187546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598" tIns="15240" rIns="88598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latin typeface="Times New Roman" pitchFamily="18" charset="0"/>
              <a:cs typeface="Times New Roman" pitchFamily="18" charset="0"/>
            </a:rPr>
            <a:t>Доступ к личному кабинету 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latin typeface="Times New Roman" pitchFamily="18" charset="0"/>
              <a:cs typeface="Times New Roman" pitchFamily="18" charset="0"/>
            </a:rPr>
            <a:t>ИП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81342" y="274655"/>
        <a:ext cx="1252205" cy="1326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0.17995</cdr:x>
      <cdr:y>0.4169</cdr:y>
    </cdr:from>
    <cdr:to>
      <cdr:x>0.33512</cdr:x>
      <cdr:y>0.56901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503114" y="1184112"/>
          <a:ext cx="1296144" cy="432048"/>
        </a:xfrm>
        <a:prstGeom xmlns:a="http://schemas.openxmlformats.org/drawingml/2006/main" prst="rect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3</a:t>
          </a:r>
          <a:r>
            <a:rPr lang="en-US" sz="16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6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723764</a:t>
          </a:r>
          <a:endParaRPr lang="ru-RU" sz="16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0.66903</cdr:x>
      <cdr:y>0.53571</cdr:y>
    </cdr:from>
    <cdr:to>
      <cdr:x>0.8242</cdr:x>
      <cdr:y>0.68782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5385768" y="1080120"/>
          <a:ext cx="1249128" cy="306688"/>
        </a:xfrm>
        <a:prstGeom xmlns:a="http://schemas.openxmlformats.org/drawingml/2006/main" prst="rect">
          <a:avLst/>
        </a:prstGeom>
        <a:solidFill xmlns:a="http://schemas.openxmlformats.org/drawingml/2006/main">
          <a:srgbClr val="FF3737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27750</a:t>
          </a:r>
          <a:endParaRPr lang="ru-RU" sz="16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0.01667</cdr:x>
      <cdr:y>0.04987</cdr:y>
    </cdr:from>
    <cdr:to>
      <cdr:x>0.9819</cdr:x>
      <cdr:y>0.2956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7019" y="115695"/>
          <a:ext cx="4459486" cy="57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0.05</cdr:x>
      <cdr:y>0.04987</cdr:y>
    </cdr:from>
    <cdr:to>
      <cdr:x>0.26164</cdr:x>
      <cdr:y>0.31799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16024" y="1700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rPr>
            <a:t>           </a:t>
          </a:r>
        </a:p>
      </cdr:txBody>
    </cdr:sp>
  </cdr:relSizeAnchor>
  <cdr:relSizeAnchor xmlns:cdr="http://schemas.openxmlformats.org/drawingml/2006/chartDrawing">
    <cdr:from>
      <cdr:x>0.15139</cdr:x>
      <cdr:y>0.62078</cdr:y>
    </cdr:from>
    <cdr:to>
      <cdr:x>0.34924</cdr:x>
      <cdr:y>0.77597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624289" y="1461520"/>
          <a:ext cx="815871" cy="365377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7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23163</a:t>
          </a:r>
          <a:endParaRPr lang="ru-RU" sz="16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0.64888</cdr:x>
      <cdr:y>0.58112</cdr:y>
    </cdr:from>
    <cdr:to>
      <cdr:x>0.83566</cdr:x>
      <cdr:y>0.76735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3096344" y="1368152"/>
          <a:ext cx="891276" cy="438447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7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  27750</a:t>
          </a:r>
          <a:endParaRPr lang="ru-RU" sz="16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63963" y="0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A7C6FD-8305-4311-B31C-4C25F4400124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285288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63963" y="9285288"/>
            <a:ext cx="2879725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B94351-3379-46CE-AB6F-C2AD46BEE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7149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4119" y="1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r">
              <a:defRPr sz="1200"/>
            </a:lvl1pPr>
          </a:lstStyle>
          <a:p>
            <a:fld id="{1BA158C2-BE7B-4924-9916-A1C86F5E32D5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5088" y="733425"/>
            <a:ext cx="6515100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3" tIns="45712" rIns="91423" bIns="457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4528" y="4643517"/>
            <a:ext cx="5316220" cy="4399121"/>
          </a:xfrm>
          <a:prstGeom prst="rect">
            <a:avLst/>
          </a:prstGeom>
        </p:spPr>
        <p:txBody>
          <a:bodyPr vert="horz" lIns="91423" tIns="45712" rIns="91423" bIns="4571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285339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4119" y="9285339"/>
            <a:ext cx="2879619" cy="488791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r">
              <a:defRPr sz="1200"/>
            </a:lvl1pPr>
          </a:lstStyle>
          <a:p>
            <a:fld id="{5C0C109C-A402-4864-B2CC-6FBE1DDDE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1289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8955-5BBF-470F-BEF4-B7AB0C90627D}" type="datetime1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02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CD063-4223-438C-A91E-791FD260FFF3}" type="datetime1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70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7C28-CBCF-4278-AD15-300E4E96AFF8}" type="datetime1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010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-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D37AA835-D37C-D111-DD1C-BEEC47028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147" y="4"/>
            <a:ext cx="6947774" cy="411953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lang="ru-RU" sz="1200" b="1" cap="all" spc="-38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ru-RU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36FCBEA-7CB6-2731-2154-F08D4AFD6E6B}"/>
              </a:ext>
            </a:extLst>
          </p:cNvPr>
          <p:cNvGrpSpPr/>
          <p:nvPr userDrawn="1"/>
        </p:nvGrpSpPr>
        <p:grpSpPr>
          <a:xfrm>
            <a:off x="8730853" y="0"/>
            <a:ext cx="413147" cy="413147"/>
            <a:chOff x="11641138" y="5205414"/>
            <a:chExt cx="550862" cy="55086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05325DF2-8AB5-AE36-E39D-2122AAB85A78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xmlns="" id="{1EC7472C-9B3D-6C07-49B9-DBD24EFD0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1750675" y="5308402"/>
              <a:ext cx="331788" cy="344886"/>
            </a:xfrm>
            <a:prstGeom prst="rect">
              <a:avLst/>
            </a:prstGeom>
          </p:spPr>
        </p:pic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E985DE21-57AF-4CB8-285E-5F35A14FB6C2}"/>
              </a:ext>
            </a:extLst>
          </p:cNvPr>
          <p:cNvCxnSpPr>
            <a:cxnSpLocks/>
          </p:cNvCxnSpPr>
          <p:nvPr userDrawn="1"/>
        </p:nvCxnSpPr>
        <p:spPr>
          <a:xfrm>
            <a:off x="8730853" y="411956"/>
            <a:ext cx="41314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6DAB24DD-1A33-B000-D36D-6CAABF4785CE}"/>
              </a:ext>
            </a:extLst>
          </p:cNvPr>
          <p:cNvCxnSpPr>
            <a:cxnSpLocks/>
          </p:cNvCxnSpPr>
          <p:nvPr userDrawn="1"/>
        </p:nvCxnSpPr>
        <p:spPr>
          <a:xfrm>
            <a:off x="1" y="411956"/>
            <a:ext cx="41314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87182DC9-CEC7-775F-C0AD-31F9434DF82E}"/>
              </a:ext>
            </a:extLst>
          </p:cNvPr>
          <p:cNvCxnSpPr>
            <a:cxnSpLocks/>
          </p:cNvCxnSpPr>
          <p:nvPr userDrawn="1"/>
        </p:nvCxnSpPr>
        <p:spPr>
          <a:xfrm>
            <a:off x="413147" y="411956"/>
            <a:ext cx="8317706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Номер слайда 5">
            <a:extLst>
              <a:ext uri="{FF2B5EF4-FFF2-40B4-BE49-F238E27FC236}">
                <a16:creationId xmlns:a16="http://schemas.microsoft.com/office/drawing/2014/main" xmlns="" id="{4382102B-4E04-2501-D32F-721D797F3097}"/>
              </a:ext>
            </a:extLst>
          </p:cNvPr>
          <p:cNvSpPr txBox="1">
            <a:spLocks/>
          </p:cNvSpPr>
          <p:nvPr userDrawn="1"/>
        </p:nvSpPr>
        <p:spPr>
          <a:xfrm>
            <a:off x="1" y="4731544"/>
            <a:ext cx="413147" cy="411956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6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Стр.</a:t>
            </a:r>
            <a:r>
              <a:rPr lang="en-US" sz="600" b="0" dirty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 </a:t>
            </a:r>
            <a:fld id="{2245CF44-F5A7-4881-A3C6-C17067F190D2}" type="slidenum">
              <a:rPr lang="en-US" sz="600" b="0" smtClean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pPr algn="ctr"/>
              <a:t>‹#›</a:t>
            </a:fld>
            <a:endParaRPr lang="en-US" sz="600" b="0" dirty="0">
              <a:solidFill>
                <a:schemeClr val="tx2">
                  <a:lumMod val="50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C73FAE82-8390-6DBD-0086-A6E68E9E9F6D}"/>
              </a:ext>
            </a:extLst>
          </p:cNvPr>
          <p:cNvGrpSpPr/>
          <p:nvPr userDrawn="1"/>
        </p:nvGrpSpPr>
        <p:grpSpPr>
          <a:xfrm>
            <a:off x="8730853" y="4730353"/>
            <a:ext cx="413147" cy="413147"/>
            <a:chOff x="11641138" y="5205414"/>
            <a:chExt cx="550862" cy="165258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4142D1A6-E18B-1B41-40C0-F64A16224C59}"/>
                </a:ext>
              </a:extLst>
            </p:cNvPr>
            <p:cNvSpPr/>
            <p:nvPr userDrawn="1"/>
          </p:nvSpPr>
          <p:spPr>
            <a:xfrm>
              <a:off x="11641138" y="6307138"/>
              <a:ext cx="550862" cy="550862"/>
            </a:xfrm>
            <a:prstGeom prst="rect">
              <a:avLst/>
            </a:prstGeom>
            <a:solidFill>
              <a:srgbClr val="C00000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07A7E796-B244-2B43-7CCF-3C4F3473FC47}"/>
                </a:ext>
              </a:extLst>
            </p:cNvPr>
            <p:cNvSpPr/>
            <p:nvPr userDrawn="1"/>
          </p:nvSpPr>
          <p:spPr>
            <a:xfrm>
              <a:off x="11641138" y="5756276"/>
              <a:ext cx="550862" cy="550862"/>
            </a:xfrm>
            <a:prstGeom prst="rect">
              <a:avLst/>
            </a:prstGeom>
            <a:solidFill>
              <a:srgbClr val="166CFD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E2FD112F-C4CA-7A8D-211C-E04309FD717E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A7A4F3D4-7193-9BCC-B39B-8A20E5C9D0D8}"/>
              </a:ext>
            </a:extLst>
          </p:cNvPr>
          <p:cNvCxnSpPr/>
          <p:nvPr userDrawn="1"/>
        </p:nvCxnSpPr>
        <p:spPr>
          <a:xfrm>
            <a:off x="1373981" y="4730353"/>
            <a:ext cx="0" cy="413147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DEA13A66-3661-1B1A-2B48-D09BD25E3865}"/>
              </a:ext>
            </a:extLst>
          </p:cNvPr>
          <p:cNvCxnSpPr>
            <a:cxnSpLocks/>
          </p:cNvCxnSpPr>
          <p:nvPr userDrawn="1"/>
        </p:nvCxnSpPr>
        <p:spPr>
          <a:xfrm>
            <a:off x="0" y="4730354"/>
            <a:ext cx="9144000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CCD7722A-945F-AA89-4FBF-DF86856DB398}"/>
              </a:ext>
            </a:extLst>
          </p:cNvPr>
          <p:cNvCxnSpPr/>
          <p:nvPr userDrawn="1"/>
        </p:nvCxnSpPr>
        <p:spPr>
          <a:xfrm>
            <a:off x="3230171" y="4730353"/>
            <a:ext cx="0" cy="413147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Text Placeholder 24">
            <a:extLst>
              <a:ext uri="{FF2B5EF4-FFF2-40B4-BE49-F238E27FC236}">
                <a16:creationId xmlns:a16="http://schemas.microsoft.com/office/drawing/2014/main" xmlns="" id="{1D711949-2E3A-0F1D-3F07-4A610B626D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74232" y="4817866"/>
            <a:ext cx="5255419" cy="23931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* — </a:t>
            </a:r>
            <a:r>
              <a:rPr lang="ru-RU" dirty="0"/>
              <a:t>сноска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574C76CD-F1A6-C947-1C7D-5B85AE7CB3F4}"/>
              </a:ext>
            </a:extLst>
          </p:cNvPr>
          <p:cNvSpPr txBox="1"/>
          <p:nvPr userDrawn="1"/>
        </p:nvSpPr>
        <p:spPr>
          <a:xfrm>
            <a:off x="1489474" y="4829888"/>
            <a:ext cx="169367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endParaRPr lang="ru-RU" sz="700" cap="all" baseline="0" dirty="0" smtClean="0"/>
          </a:p>
          <a:p>
            <a:endParaRPr lang="ru-RU" sz="700" cap="all" baseline="0" dirty="0"/>
          </a:p>
        </p:txBody>
      </p:sp>
    </p:spTree>
    <p:extLst>
      <p:ext uri="{BB962C8B-B14F-4D97-AF65-F5344CB8AC3E}">
        <p14:creationId xmlns:p14="http://schemas.microsoft.com/office/powerpoint/2010/main" val="17266842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D8651-A24F-4A6F-A339-FDC6C4E34FE5}" type="datetime1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9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4F22-F0A7-42B3-810E-6D7545B50474}" type="datetime1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36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6549-5382-4B96-A0D8-46B2251C71E1}" type="datetime1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378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DB60A-DE8E-4CD9-AF0D-536EF2787F84}" type="datetime1">
              <a:rPr lang="ru-RU" smtClean="0"/>
              <a:t>14.05.2025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912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81340-94D4-40D4-9624-03E1CA6DFEA9}" type="datetime1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457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F2D0-9859-4E05-B443-42D19625756A}" type="datetime1">
              <a:rPr lang="ru-RU" smtClean="0"/>
              <a:t>14.05.2025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077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CA0C-6C8C-454A-AB7A-71145C418BED}" type="datetime1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761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43C5-A168-4A10-94C4-D425C80DAF77}" type="datetime1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39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A4783-1E7F-4BF9-914D-0132DB7C9D11}" type="datetime1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EE55B-F094-4993-A997-008C363B5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1.jpe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jp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200" dirty="0">
                <a:latin typeface="Colos text"/>
              </a:rPr>
              <a:t/>
            </a:r>
            <a:br>
              <a:rPr lang="ru-RU" sz="2200" dirty="0">
                <a:latin typeface="Colos text"/>
              </a:rPr>
            </a:br>
            <a:endParaRPr lang="ru-RU" sz="2200" dirty="0">
              <a:solidFill>
                <a:srgbClr val="0561FC"/>
              </a:solidFill>
              <a:latin typeface="Colos tex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1538020" y="1256394"/>
            <a:ext cx="6740958" cy="1669686"/>
          </a:xfrm>
        </p:spPr>
        <p:txBody>
          <a:bodyPr>
            <a:normAutofit fontScale="92500"/>
          </a:bodyPr>
          <a:lstStyle/>
          <a:p>
            <a:r>
              <a:rPr lang="ru-RU" sz="2800" b="1" dirty="0">
                <a:solidFill>
                  <a:srgbClr val="0561FC"/>
                </a:solidFill>
              </a:rPr>
              <a:t>«Оптимизация и цифровая трансформация процессов государственной регистрации при создании, ведении и ликвидации бизнеса»</a:t>
            </a:r>
          </a:p>
          <a:p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Colos text"/>
            </a:endParaRPr>
          </a:p>
        </p:txBody>
      </p:sp>
      <p:pic>
        <p:nvPicPr>
          <p:cNvPr id="4" name="Graphic 2">
            <a:extLst>
              <a:ext uri="{FF2B5EF4-FFF2-40B4-BE49-F238E27FC236}">
                <a16:creationId xmlns="" xmlns:a16="http://schemas.microsoft.com/office/drawing/2014/main" id="{74E6C9F3-6E40-46DB-A271-4B711BA02D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8590" y="171927"/>
            <a:ext cx="2058439" cy="6557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D5B6315-535A-968B-B3AC-76F4E9E1FA79}"/>
              </a:ext>
            </a:extLst>
          </p:cNvPr>
          <p:cNvSpPr txBox="1"/>
          <p:nvPr/>
        </p:nvSpPr>
        <p:spPr>
          <a:xfrm>
            <a:off x="34140" y="4452463"/>
            <a:ext cx="767407" cy="8848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561FC"/>
                </a:solidFill>
                <a:effectLst/>
                <a:uLnTx/>
                <a:uFillTx/>
                <a:latin typeface="Golos Text" panose="020B0503020202020204" pitchFamily="34" charset="0"/>
                <a:ea typeface="Golos Text" panose="020B0503020202020204" pitchFamily="34" charset="0"/>
              </a:rPr>
              <a:t>20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561FC"/>
              </a:solidFill>
              <a:effectLst/>
              <a:uLnTx/>
              <a:uFillTx/>
              <a:latin typeface="Golos Text" panose="020B0503020202020204" pitchFamily="34" charset="0"/>
              <a:ea typeface="Golos Text" panose="020B0503020202020204" pitchFamily="34" charset="0"/>
            </a:endParaRPr>
          </a:p>
          <a:p>
            <a:pPr algn="ctr">
              <a:lnSpc>
                <a:spcPts val="2300"/>
              </a:lnSpc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561FC"/>
                </a:solidFill>
                <a:effectLst/>
                <a:uLnTx/>
                <a:uFillTx/>
                <a:latin typeface="Golos Text" panose="020B0503020202020204" pitchFamily="34" charset="0"/>
                <a:ea typeface="Golos Text" panose="020B0503020202020204" pitchFamily="34" charset="0"/>
              </a:rPr>
              <a:t>2</a:t>
            </a:r>
            <a:r>
              <a:rPr lang="ru-RU" sz="2800" b="1" noProof="0" dirty="0" smtClean="0">
                <a:solidFill>
                  <a:srgbClr val="0561FC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5</a:t>
            </a:r>
          </a:p>
          <a:p>
            <a:pPr algn="ctr">
              <a:lnSpc>
                <a:spcPts val="2300"/>
              </a:lnSpc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561FC"/>
              </a:solidFill>
              <a:effectLst/>
              <a:uLnTx/>
              <a:uFillTx/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40" y="4104315"/>
            <a:ext cx="1455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ХАБАРОВСК</a:t>
            </a:r>
            <a:endParaRPr lang="ru-RU" sz="9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801547" y="171928"/>
            <a:ext cx="0" cy="483166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одзаголовок 2"/>
          <p:cNvSpPr txBox="1">
            <a:spLocks/>
          </p:cNvSpPr>
          <p:nvPr/>
        </p:nvSpPr>
        <p:spPr>
          <a:xfrm>
            <a:off x="1708099" y="3372312"/>
            <a:ext cx="6400800" cy="131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Заместитель начальника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отдела регистрации и учета налогоплательщиков №1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УФНС России по Хабаровскому краю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Colos text"/>
              </a:rPr>
              <a:t>Шишкина Ольга Юрьевна</a:t>
            </a:r>
            <a:endParaRPr lang="ru-RU" sz="1600" dirty="0">
              <a:solidFill>
                <a:schemeClr val="tx1"/>
              </a:solidFill>
              <a:latin typeface="Colos text"/>
            </a:endParaRPr>
          </a:p>
        </p:txBody>
      </p:sp>
    </p:spTree>
    <p:extLst>
      <p:ext uri="{BB962C8B-B14F-4D97-AF65-F5344CB8AC3E}">
        <p14:creationId xmlns:p14="http://schemas.microsoft.com/office/powerpoint/2010/main" val="391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2940710" y="4103829"/>
            <a:ext cx="5703571" cy="492496"/>
          </a:xfrm>
        </p:spPr>
        <p:txBody>
          <a:bodyPr/>
          <a:lstStyle/>
          <a:p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сайте ФНС России размещен сервис «Выбор типового устава» </a:t>
            </a:r>
          </a:p>
          <a:p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700" dirty="0"/>
              <a:t>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Использование типового устава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lc="http://schemas.openxmlformats.org/drawingml/2006/lockedCanvas" xmlns="" xmlns:a16="http://schemas.microsoft.com/office/drawing/2014/main" id="{211CEBCB-EDC8-4883-8A6D-2209E71F13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76" y="789061"/>
            <a:ext cx="4176464" cy="2950144"/>
          </a:xfrm>
          <a:prstGeom prst="rect">
            <a:avLst/>
          </a:prstGeom>
        </p:spPr>
      </p:pic>
      <p:sp>
        <p:nvSpPr>
          <p:cNvPr id="6" name="Объект 1"/>
          <p:cNvSpPr txBox="1">
            <a:spLocks/>
          </p:cNvSpPr>
          <p:nvPr/>
        </p:nvSpPr>
        <p:spPr>
          <a:xfrm>
            <a:off x="5142141" y="921716"/>
            <a:ext cx="3102267" cy="2092146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100% готовность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Бесплатный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Узаконенный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Экономичный</a:t>
            </a:r>
            <a:r>
              <a:rPr lang="ru-RU" sz="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" dirty="0" smtClean="0">
                <a:latin typeface="Times New Roman" pitchFamily="18" charset="0"/>
                <a:cs typeface="Times New Roman" pitchFamily="18" charset="0"/>
              </a:rPr>
            </a:br>
            <a:endParaRPr lang="ru-RU" sz="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Обезличенный</a:t>
            </a:r>
            <a:r>
              <a:rPr lang="ru-RU" sz="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" dirty="0" smtClean="0">
                <a:latin typeface="Times New Roman" pitchFamily="18" charset="0"/>
                <a:cs typeface="Times New Roman" pitchFamily="18" charset="0"/>
              </a:rPr>
            </a:br>
            <a:endParaRPr lang="ru-RU" sz="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Лёгкий</a:t>
            </a:r>
            <a:r>
              <a:rPr lang="ru-RU" sz="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" dirty="0" smtClean="0">
                <a:latin typeface="Times New Roman" pitchFamily="18" charset="0"/>
                <a:cs typeface="Times New Roman" pitchFamily="18" charset="0"/>
              </a:rPr>
            </a:br>
            <a:endParaRPr lang="ru-RU" sz="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Небумажный</a:t>
            </a:r>
            <a:endParaRPr lang="ru-RU" sz="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89610898"/>
      </p:ext>
    </p:extLst>
  </p:cSld>
  <p:clrMapOvr>
    <a:masterClrMapping/>
  </p:clrMapOvr>
  <p:transition spd="slow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265" y="136687"/>
            <a:ext cx="6947774" cy="411953"/>
          </a:xfrm>
        </p:spPr>
        <p:txBody>
          <a:bodyPr>
            <a:norm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Мобильное приложение – Личный кабинет ИП</a:t>
            </a:r>
            <a:endParaRPr lang="ru-RU" sz="1400" dirty="0"/>
          </a:p>
        </p:txBody>
      </p:sp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6455858"/>
              </p:ext>
            </p:extLst>
          </p:nvPr>
        </p:nvGraphicFramePr>
        <p:xfrm>
          <a:off x="611560" y="1419622"/>
          <a:ext cx="7992888" cy="2834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flipH="1">
            <a:off x="2026310" y="548640"/>
            <a:ext cx="512064" cy="680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123590" y="614477"/>
            <a:ext cx="343815" cy="14996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352544" y="614477"/>
            <a:ext cx="146304" cy="8558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332781" y="548640"/>
            <a:ext cx="329184" cy="13459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757062" y="548640"/>
            <a:ext cx="1104596" cy="9802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6378278"/>
      </p:ext>
    </p:extLst>
  </p:cSld>
  <p:clrMapOvr>
    <a:masterClrMapping/>
  </p:clrMapOvr>
  <p:transition spd="slow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Предоставление сведений</a:t>
            </a:r>
            <a:endParaRPr lang="ru-RU" sz="1400" dirty="0"/>
          </a:p>
        </p:txBody>
      </p:sp>
      <p:sp>
        <p:nvSpPr>
          <p:cNvPr id="4" name="Овал 3"/>
          <p:cNvSpPr/>
          <p:nvPr/>
        </p:nvSpPr>
        <p:spPr>
          <a:xfrm>
            <a:off x="395021" y="1307672"/>
            <a:ext cx="2626157" cy="2528155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" name="Группа 4"/>
          <p:cNvGrpSpPr/>
          <p:nvPr/>
        </p:nvGrpSpPr>
        <p:grpSpPr>
          <a:xfrm>
            <a:off x="3038025" y="589329"/>
            <a:ext cx="1805846" cy="1612545"/>
            <a:chOff x="3168348" y="144021"/>
            <a:chExt cx="1805846" cy="1764283"/>
          </a:xfrm>
        </p:grpSpPr>
        <p:sp>
          <p:nvSpPr>
            <p:cNvPr id="6" name="Овал 5"/>
            <p:cNvSpPr/>
            <p:nvPr/>
          </p:nvSpPr>
          <p:spPr>
            <a:xfrm>
              <a:off x="3168348" y="144021"/>
              <a:ext cx="1805846" cy="176428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Овал 4"/>
            <p:cNvSpPr/>
            <p:nvPr/>
          </p:nvSpPr>
          <p:spPr>
            <a:xfrm>
              <a:off x="3432808" y="402394"/>
              <a:ext cx="1276926" cy="1247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255" tIns="8255" rIns="8255" bIns="8255" numCol="1" spcCol="1270" anchor="ctr" anchorCtr="0">
              <a:noAutofit/>
            </a:bodyPr>
            <a:lstStyle/>
            <a:p>
              <a:pPr lvl="0" algn="ctr" defTabSz="577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b="1" i="0" kern="1200" dirty="0" smtClean="0">
                  <a:latin typeface="Times New Roman" pitchFamily="18" charset="0"/>
                  <a:cs typeface="Times New Roman" pitchFamily="18" charset="0"/>
                </a:rPr>
                <a:t>Обеспечение открытости и доступности агрегированной информации о компаниях</a:t>
              </a:r>
              <a:endParaRPr lang="ru-RU" sz="13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164600" y="2500155"/>
            <a:ext cx="1662424" cy="1620861"/>
            <a:chOff x="3240361" y="2232250"/>
            <a:chExt cx="1662424" cy="1620861"/>
          </a:xfrm>
        </p:grpSpPr>
        <p:sp>
          <p:nvSpPr>
            <p:cNvPr id="9" name="Овал 8"/>
            <p:cNvSpPr/>
            <p:nvPr/>
          </p:nvSpPr>
          <p:spPr>
            <a:xfrm>
              <a:off x="3240361" y="2232250"/>
              <a:ext cx="1662424" cy="162086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Овал 4"/>
            <p:cNvSpPr/>
            <p:nvPr/>
          </p:nvSpPr>
          <p:spPr>
            <a:xfrm>
              <a:off x="3483817" y="2469620"/>
              <a:ext cx="1175512" cy="11461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255" tIns="8255" rIns="8255" bIns="8255" numCol="1" spcCol="1270" anchor="ctr" anchorCtr="0">
              <a:noAutofit/>
            </a:bodyPr>
            <a:lstStyle/>
            <a:p>
              <a:pPr lvl="0" algn="ctr" defTabSz="577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b="1" i="0" kern="1200" dirty="0" smtClean="0">
                  <a:latin typeface="Times New Roman" pitchFamily="18" charset="0"/>
                  <a:cs typeface="Times New Roman" pitchFamily="18" charset="0"/>
                </a:rPr>
                <a:t>Сокращение издержек бизнеса и государства при получении копий учредительных документов</a:t>
              </a:r>
              <a:endParaRPr lang="ru-RU" sz="13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221981" y="633018"/>
            <a:ext cx="2708769" cy="1764283"/>
            <a:chOff x="4764693" y="144021"/>
            <a:chExt cx="2708769" cy="1764283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4764693" y="144021"/>
              <a:ext cx="2708769" cy="176428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4764693" y="144021"/>
              <a:ext cx="2708769" cy="17642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b="1" i="0" kern="1200" dirty="0" smtClean="0">
                  <a:solidFill>
                    <a:srgbClr val="005AA9"/>
                  </a:solidFill>
                  <a:latin typeface="Times New Roman" pitchFamily="18" charset="0"/>
                  <a:cs typeface="Times New Roman" pitchFamily="18" charset="0"/>
                </a:rPr>
                <a:t>саморегулирование бизнес-среды </a:t>
              </a:r>
              <a:endParaRPr lang="ru-RU" sz="1300" kern="1200" dirty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b="1" i="0" kern="1200" dirty="0" smtClean="0">
                  <a:solidFill>
                    <a:srgbClr val="005AA9"/>
                  </a:solidFill>
                  <a:latin typeface="Times New Roman" pitchFamily="18" charset="0"/>
                  <a:cs typeface="Times New Roman" pitchFamily="18" charset="0"/>
                </a:rPr>
                <a:t>повышение защищенности бизнеса при выборе контрагентов </a:t>
              </a:r>
              <a:endParaRPr lang="ru-RU" sz="1300" kern="1200" dirty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258557" y="2547719"/>
            <a:ext cx="2493636" cy="1620861"/>
            <a:chOff x="4872561" y="2232250"/>
            <a:chExt cx="2493636" cy="1620861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4872561" y="2232250"/>
              <a:ext cx="2493636" cy="162086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4872561" y="2232250"/>
              <a:ext cx="2493636" cy="16208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b="1" i="0" kern="1200" dirty="0" smtClean="0">
                  <a:solidFill>
                    <a:srgbClr val="005AA9"/>
                  </a:solidFill>
                  <a:latin typeface="Times New Roman" pitchFamily="18" charset="0"/>
                  <a:cs typeface="Times New Roman" pitchFamily="18" charset="0"/>
                </a:rPr>
                <a:t>срок предоставления 1 день</a:t>
              </a:r>
              <a:endParaRPr lang="ru-RU" sz="1300" kern="1200" dirty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b="1" i="0" kern="1200" dirty="0" smtClean="0">
                  <a:solidFill>
                    <a:srgbClr val="005AA9"/>
                  </a:solidFill>
                  <a:latin typeface="Times New Roman" pitchFamily="18" charset="0"/>
                  <a:cs typeface="Times New Roman" pitchFamily="18" charset="0"/>
                </a:rPr>
                <a:t>бесплатно </a:t>
              </a:r>
              <a:endParaRPr lang="ru-RU" sz="1300" kern="1200" dirty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b="1" i="0" kern="1200" dirty="0" smtClean="0">
                  <a:solidFill>
                    <a:srgbClr val="005AA9"/>
                  </a:solidFill>
                  <a:latin typeface="Times New Roman" pitchFamily="18" charset="0"/>
                  <a:cs typeface="Times New Roman" pitchFamily="18" charset="0"/>
                </a:rPr>
                <a:t>электронный вид</a:t>
              </a:r>
              <a:endParaRPr lang="ru-RU" sz="1300" kern="1200" dirty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8" name="Прямая со стрелкой 17"/>
          <p:cNvCxnSpPr/>
          <p:nvPr/>
        </p:nvCxnSpPr>
        <p:spPr>
          <a:xfrm flipV="1">
            <a:off x="2801722" y="1616659"/>
            <a:ext cx="219456" cy="365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9" idx="2"/>
          </p:cNvCxnSpPr>
          <p:nvPr/>
        </p:nvCxnSpPr>
        <p:spPr>
          <a:xfrm>
            <a:off x="2911450" y="3145536"/>
            <a:ext cx="253150" cy="165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827024" y="1192378"/>
            <a:ext cx="394957" cy="2032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843871" y="3145536"/>
            <a:ext cx="378110" cy="82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9" idx="6"/>
            <a:endCxn id="16" idx="1"/>
          </p:cNvCxnSpPr>
          <p:nvPr/>
        </p:nvCxnSpPr>
        <p:spPr>
          <a:xfrm>
            <a:off x="4827024" y="3310586"/>
            <a:ext cx="431533" cy="475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9" idx="6"/>
          </p:cNvCxnSpPr>
          <p:nvPr/>
        </p:nvCxnSpPr>
        <p:spPr>
          <a:xfrm>
            <a:off x="4827024" y="3310586"/>
            <a:ext cx="431533" cy="2446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3" idx="1"/>
          </p:cNvCxnSpPr>
          <p:nvPr/>
        </p:nvCxnSpPr>
        <p:spPr>
          <a:xfrm>
            <a:off x="4843871" y="1515159"/>
            <a:ext cx="37811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5206330"/>
      </p:ext>
    </p:extLst>
  </p:cSld>
  <p:clrMapOvr>
    <a:masterClrMapping/>
  </p:clrMapOvr>
  <p:transition spd="slow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8878" y="2387084"/>
            <a:ext cx="2710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797674315"/>
      </p:ext>
    </p:extLst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8014" y="0"/>
            <a:ext cx="6947774" cy="108265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Простая и быстрая регистрация бизнеса, снижение количества внутренних и внешних издержек, обеспечение достоверности информации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ЕГРЮЛ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ЕГРИП</a:t>
            </a:r>
            <a:endParaRPr lang="ru-RU" sz="14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586630" y="1196034"/>
            <a:ext cx="826618" cy="4937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05536" y="1990820"/>
            <a:ext cx="37707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Цифровая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трансформация</a:t>
            </a:r>
            <a:endParaRPr lang="ru-RU" b="1" dirty="0"/>
          </a:p>
        </p:txBody>
      </p:sp>
      <p:sp>
        <p:nvSpPr>
          <p:cNvPr id="6" name="Стрелка вниз 5"/>
          <p:cNvSpPr/>
          <p:nvPr/>
        </p:nvSpPr>
        <p:spPr>
          <a:xfrm>
            <a:off x="4586630" y="2479852"/>
            <a:ext cx="826618" cy="6848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05536" y="3374636"/>
            <a:ext cx="4176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Оптимизация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государственной услуги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159262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540085" y="915565"/>
            <a:ext cx="7631634" cy="4032449"/>
            <a:chOff x="540085" y="915565"/>
            <a:chExt cx="7631634" cy="4032449"/>
          </a:xfrm>
        </p:grpSpPr>
        <p:sp>
          <p:nvSpPr>
            <p:cNvPr id="5" name="Полилиния 4"/>
            <p:cNvSpPr/>
            <p:nvPr/>
          </p:nvSpPr>
          <p:spPr>
            <a:xfrm rot="21600000">
              <a:off x="540085" y="1098840"/>
              <a:ext cx="1697986" cy="366589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2550" tIns="733180" rIns="82550" bIns="73318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>
                  <a:latin typeface="Times New Roman" pitchFamily="18" charset="0"/>
                  <a:cs typeface="Times New Roman" pitchFamily="18" charset="0"/>
                </a:rPr>
                <a:t>Бесплатные сервисы</a:t>
              </a:r>
              <a:endParaRPr lang="ru-RU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олилиния 5"/>
            <p:cNvSpPr/>
            <p:nvPr/>
          </p:nvSpPr>
          <p:spPr>
            <a:xfrm rot="21600000">
              <a:off x="2364640" y="1507529"/>
              <a:ext cx="847922" cy="302965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250" tIns="605932" rIns="95250" bIns="605932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>
                  <a:latin typeface="Times New Roman" pitchFamily="18" charset="0"/>
                  <a:cs typeface="Times New Roman" pitchFamily="18" charset="0"/>
                </a:rPr>
                <a:t>От 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>
                  <a:latin typeface="Times New Roman" pitchFamily="18" charset="0"/>
                  <a:cs typeface="Times New Roman" pitchFamily="18" charset="0"/>
                </a:rPr>
                <a:t>1 дня</a:t>
              </a:r>
              <a:endParaRPr lang="ru-RU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олилиния 6"/>
            <p:cNvSpPr/>
            <p:nvPr/>
          </p:nvSpPr>
          <p:spPr>
            <a:xfrm rot="21600000">
              <a:off x="3290129" y="915565"/>
              <a:ext cx="1987588" cy="403244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250" tIns="806491" rIns="95251" bIns="806490" numCol="1" spcCol="1270" anchor="t" anchorCtr="0">
              <a:noAutofit/>
            </a:bodyPr>
            <a:lstStyle/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285750" lvl="0" indent="-28575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r>
                <a:rPr lang="ru-RU" kern="1200" dirty="0" smtClean="0">
                  <a:latin typeface="Times New Roman" pitchFamily="18" charset="0"/>
                  <a:cs typeface="Times New Roman" pitchFamily="18" charset="0"/>
                </a:rPr>
                <a:t>Бесконтактно</a:t>
              </a:r>
            </a:p>
            <a:p>
              <a:pPr marL="285750" lvl="0" indent="-28575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r>
                <a:rPr lang="ru-RU" kern="1200" dirty="0" smtClean="0">
                  <a:latin typeface="Times New Roman" pitchFamily="18" charset="0"/>
                  <a:cs typeface="Times New Roman" pitchFamily="18" charset="0"/>
                </a:rPr>
                <a:t>Информативно</a:t>
              </a:r>
            </a:p>
            <a:p>
              <a:pPr marL="285750" lvl="0" indent="-28575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r>
                <a:rPr lang="ru-RU" kern="1200" dirty="0" smtClean="0">
                  <a:latin typeface="Times New Roman" pitchFamily="18" charset="0"/>
                  <a:cs typeface="Times New Roman" pitchFamily="18" charset="0"/>
                </a:rPr>
                <a:t>Бесплатно</a:t>
              </a:r>
            </a:p>
            <a:p>
              <a:pPr marL="285750" lvl="0" indent="-28575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r>
                <a:rPr lang="ru-RU" kern="1200" dirty="0" smtClean="0">
                  <a:latin typeface="Times New Roman" pitchFamily="18" charset="0"/>
                  <a:cs typeface="Times New Roman" pitchFamily="18" charset="0"/>
                </a:rPr>
                <a:t>Быстро</a:t>
              </a:r>
            </a:p>
            <a:p>
              <a:pPr marL="285750" lvl="0" indent="-28575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Удобно</a:t>
              </a:r>
              <a:endParaRPr lang="ru-RU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285750" lvl="0" indent="-28575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endParaRPr lang="ru-RU" kern="1200" dirty="0"/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5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5508104" y="915565"/>
              <a:ext cx="2663615" cy="403244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250" tIns="806491" rIns="95251" bIns="80649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285750" lvl="0" indent="-28575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endParaRPr lang="ru-RU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285750" lvl="0" indent="-28575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endParaRPr lang="ru-RU" dirty="0">
                <a:latin typeface="Times New Roman" pitchFamily="18" charset="0"/>
                <a:cs typeface="Times New Roman" pitchFamily="18" charset="0"/>
              </a:endParaRPr>
            </a:p>
            <a:p>
              <a:pPr marL="285750" lvl="0" indent="-28575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endParaRPr lang="ru-RU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285750" lvl="0" indent="-28575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r>
                <a:rPr lang="ru-RU" kern="1200" dirty="0" smtClean="0">
                  <a:latin typeface="Times New Roman" pitchFamily="18" charset="0"/>
                  <a:cs typeface="Times New Roman" pitchFamily="18" charset="0"/>
                </a:rPr>
                <a:t>Типовой устав</a:t>
              </a:r>
            </a:p>
            <a:p>
              <a:pPr marL="285750" lvl="0" indent="-28575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ЭЦП</a:t>
              </a:r>
            </a:p>
            <a:p>
              <a:pPr marL="285750" lvl="0" indent="-28575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Упрощенная ликвидация</a:t>
              </a:r>
            </a:p>
            <a:p>
              <a:pPr marL="285750" lvl="0" indent="-28575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§"/>
              </a:pPr>
              <a:endParaRPr lang="ru-RU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8679045"/>
      </p:ext>
    </p:extLst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61787" y="2179933"/>
            <a:ext cx="6947774" cy="41195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1200" b="1" kern="1200" cap="all" spc="-38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+mj-cs"/>
              </a:defRPr>
            </a:lvl1pPr>
          </a:lstStyle>
          <a:p>
            <a:endParaRPr lang="ru-RU" sz="1800" dirty="0"/>
          </a:p>
        </p:txBody>
      </p:sp>
      <p:sp>
        <p:nvSpPr>
          <p:cNvPr id="5" name="Заголовок 6"/>
          <p:cNvSpPr txBox="1">
            <a:spLocks noGrp="1"/>
          </p:cNvSpPr>
          <p:nvPr>
            <p:ph type="title"/>
          </p:nvPr>
        </p:nvSpPr>
        <p:spPr>
          <a:xfrm>
            <a:off x="724204" y="197510"/>
            <a:ext cx="6863487" cy="460857"/>
          </a:xfrm>
          <a:prstGeom prst="rect">
            <a:avLst/>
          </a:prstGeom>
          <a:effectLst/>
        </p:spPr>
        <p:txBody>
          <a:bodyPr vert="horz" lIns="104306" tIns="52153" rIns="104306" bIns="52153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Способы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представления документов в регистрирующий орган</a:t>
            </a:r>
          </a:p>
        </p:txBody>
      </p:sp>
      <p:pic>
        <p:nvPicPr>
          <p:cNvPr id="6" name="Picture 2" descr="Картинки по запросу КАРТА ХАБАРОВСКОГО КРАЯ">
            <a:extLst>
              <a:ext uri="{FF2B5EF4-FFF2-40B4-BE49-F238E27FC236}">
                <a16:creationId xmlns="" xmlns:a16="http://schemas.microsoft.com/office/drawing/2014/main" id="{11C814E2-3ABC-48BD-8BA0-AF7AB4AC8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8" y="671617"/>
            <a:ext cx="1387325" cy="2504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0000-05-964\Desktop\Documents\Жалобы\2017\Сайт\ЮЛ\Иконки\officebuilding.png">
            <a:extLst>
              <a:ext uri="{FF2B5EF4-FFF2-40B4-BE49-F238E27FC236}">
                <a16:creationId xmlns="" xmlns:a16="http://schemas.microsoft.com/office/drawing/2014/main" id="{B3D2EA33-4963-444F-9B48-8F4416E87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264" y="740139"/>
            <a:ext cx="1563465" cy="143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3E1F920B-297B-4A85-B6C1-660FBBE24F5B}"/>
              </a:ext>
            </a:extLst>
          </p:cNvPr>
          <p:cNvSpPr/>
          <p:nvPr/>
        </p:nvSpPr>
        <p:spPr>
          <a:xfrm>
            <a:off x="4716016" y="671617"/>
            <a:ext cx="4151566" cy="1036037"/>
          </a:xfrm>
          <a:prstGeom prst="rect">
            <a:avLst/>
          </a:prstGeom>
          <a:ln>
            <a:solidFill>
              <a:srgbClr val="E3353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Государственная регистрация юридических лиц, индивидуальных предпринимателей и крестьянских (фермерских) хозяйств</a:t>
            </a:r>
          </a:p>
        </p:txBody>
      </p:sp>
      <p:pic>
        <p:nvPicPr>
          <p:cNvPr id="9" name="Picture 22">
            <a:extLst>
              <a:ext uri="{FF2B5EF4-FFF2-40B4-BE49-F238E27FC236}">
                <a16:creationId xmlns="" xmlns:a16="http://schemas.microsoft.com/office/drawing/2014/main" id="{D9B62439-D3B0-4BEF-AE11-BF346354E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4087" y="1818202"/>
            <a:ext cx="1427711" cy="1432017"/>
          </a:xfrm>
          <a:prstGeom prst="rect">
            <a:avLst/>
          </a:prstGeom>
          <a:noFill/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" name="Picture 22">
            <a:extLst>
              <a:ext uri="{FF2B5EF4-FFF2-40B4-BE49-F238E27FC236}">
                <a16:creationId xmlns="" xmlns:a16="http://schemas.microsoft.com/office/drawing/2014/main" id="{D9B62439-D3B0-4BEF-AE11-BF346354E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798" y="1795829"/>
            <a:ext cx="1668634" cy="145439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1" name="Picture 3">
            <a:extLst>
              <a:ext uri="{FF2B5EF4-FFF2-40B4-BE49-F238E27FC236}">
                <a16:creationId xmlns="" xmlns:a16="http://schemas.microsoft.com/office/drawing/2014/main" id="{C7524AFF-5C15-4CC2-AED5-94A43C72A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31" y="3340077"/>
            <a:ext cx="849459" cy="129614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2" name="Picture 2">
            <a:extLst>
              <a:ext uri="{FF2B5EF4-FFF2-40B4-BE49-F238E27FC236}">
                <a16:creationId xmlns="" xmlns:a16="http://schemas.microsoft.com/office/drawing/2014/main" id="{2C9B5975-7818-466B-A19B-91F93CF5A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292" y="3340076"/>
            <a:ext cx="1728192" cy="12961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3" name="Picture 6">
            <a:extLst>
              <a:ext uri="{FF2B5EF4-FFF2-40B4-BE49-F238E27FC236}">
                <a16:creationId xmlns="" xmlns:a16="http://schemas.microsoft.com/office/drawing/2014/main" id="{4795737A-88BD-477A-8059-6025A1D629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486" y="3340076"/>
            <a:ext cx="1367475" cy="12961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4" name="Picture 12">
            <a:extLst>
              <a:ext uri="{FF2B5EF4-FFF2-40B4-BE49-F238E27FC236}">
                <a16:creationId xmlns="" xmlns:a16="http://schemas.microsoft.com/office/drawing/2014/main" id="{4B278336-2FAB-4447-BC1A-EF5F58B73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838" y="3349112"/>
            <a:ext cx="1554892" cy="1300139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AF310609-C99A-43D7-A70C-A0FD1E5F44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799" y="3349113"/>
            <a:ext cx="1956665" cy="130485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6409089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168" y="168253"/>
            <a:ext cx="6947774" cy="411953"/>
          </a:xfrm>
        </p:spPr>
        <p:txBody>
          <a:bodyPr>
            <a:noAutofit/>
          </a:bodyPr>
          <a:lstStyle/>
          <a:p>
            <a:pPr indent="534988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Сотрудником УФНС России по Хабаровскому краю</a:t>
            </a:r>
            <a:b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базе филиала МФЦ № 1 </a:t>
            </a:r>
            <a:b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239" y="725091"/>
            <a:ext cx="81491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4988" algn="just"/>
            <a:r>
              <a:rPr lang="ru-RU" dirty="0">
                <a:solidFill>
                  <a:schemeClr val="tx2"/>
                </a:solidFill>
                <a:latin typeface="Times New Roman" pitchFamily="18" charset="0"/>
                <a:ea typeface="Golos Text" pitchFamily="34" charset="0"/>
                <a:cs typeface="Times New Roman" pitchFamily="18" charset="0"/>
              </a:rPr>
              <a:t>Это удобно и выгодно потому что:</a:t>
            </a:r>
            <a:endParaRPr lang="ru-RU" dirty="0">
              <a:solidFill>
                <a:srgbClr val="080808"/>
              </a:solidFill>
              <a:latin typeface="Times New Roman" pitchFamily="18" charset="0"/>
              <a:ea typeface="Golos Text" pitchFamily="34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ea typeface="Golos Text" pitchFamily="34" charset="0"/>
                <a:cs typeface="Times New Roman" pitchFamily="18" charset="0"/>
              </a:rPr>
              <a:t>Для любого вида регистрации уплачивать государственную пошлину не нужно 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ea typeface="Golos Text" pitchFamily="34" charset="0"/>
                <a:cs typeface="Times New Roman" pitchFamily="18" charset="0"/>
              </a:rPr>
              <a:t>Индивидуальным предпринимателям нотариально заверять документы не нужно </a:t>
            </a:r>
          </a:p>
          <a:p>
            <a:pPr algn="just"/>
            <a:r>
              <a:rPr lang="ru-RU" dirty="0">
                <a:solidFill>
                  <a:schemeClr val="tx2"/>
                </a:solidFill>
                <a:latin typeface="Times New Roman" pitchFamily="18" charset="0"/>
                <a:ea typeface="Golos Text" pitchFamily="34" charset="0"/>
                <a:cs typeface="Times New Roman" pitchFamily="18" charset="0"/>
              </a:rPr>
              <a:t>       Просто возьмите паспорт и приходите!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ea typeface="Golos Text" pitchFamily="34" charset="0"/>
                <a:cs typeface="Times New Roman" pitchFamily="18" charset="0"/>
              </a:rPr>
              <a:t>Прием документов по ОТДЕЛЬНОЙ очереди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ea typeface="Golos Text" pitchFamily="34" charset="0"/>
                <a:cs typeface="Times New Roman" pitchFamily="18" charset="0"/>
              </a:rPr>
              <a:t>Время ожидания - не более 15 минут</a:t>
            </a:r>
          </a:p>
          <a:p>
            <a:pPr indent="534988" algn="ctr"/>
            <a:endParaRPr lang="ru-RU" dirty="0" smtClean="0">
              <a:solidFill>
                <a:schemeClr val="tx2"/>
              </a:solidFill>
              <a:latin typeface="Times New Roman" pitchFamily="18" charset="0"/>
              <a:ea typeface="Golos Text" pitchFamily="34" charset="0"/>
              <a:cs typeface="Times New Roman" pitchFamily="18" charset="0"/>
            </a:endParaRPr>
          </a:p>
          <a:p>
            <a:pPr indent="534988"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ea typeface="Golos Text" pitchFamily="34" charset="0"/>
                <a:cs typeface="Times New Roman" pitchFamily="18" charset="0"/>
              </a:rPr>
              <a:t>Мы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ea typeface="Golos Text" pitchFamily="34" charset="0"/>
                <a:cs typeface="Times New Roman" pitchFamily="18" charset="0"/>
              </a:rPr>
              <a:t>поможем исключить ошибки при заполнении документов, а также сэкономить Ваши деньги и время! </a:t>
            </a:r>
          </a:p>
        </p:txBody>
      </p:sp>
    </p:spTree>
    <p:extLst>
      <p:ext uri="{BB962C8B-B14F-4D97-AF65-F5344CB8AC3E}">
        <p14:creationId xmlns:p14="http://schemas.microsoft.com/office/powerpoint/2010/main" val="2743855724"/>
      </p:ext>
    </p:extLst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8" t="4109" r="6518" b="6209"/>
          <a:stretch/>
        </p:blipFill>
        <p:spPr bwMode="auto">
          <a:xfrm>
            <a:off x="395536" y="831182"/>
            <a:ext cx="7992888" cy="3900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bject 2"/>
          <p:cNvSpPr txBox="1">
            <a:spLocks noGrp="1"/>
          </p:cNvSpPr>
          <p:nvPr>
            <p:ph type="title"/>
          </p:nvPr>
        </p:nvSpPr>
        <p:spPr>
          <a:xfrm>
            <a:off x="413147" y="-76705"/>
            <a:ext cx="6947774" cy="565371"/>
          </a:xfrm>
          <a:prstGeom prst="rect">
            <a:avLst/>
          </a:prstGeom>
        </p:spPr>
        <p:txBody>
          <a:bodyPr vert="horz" wrap="square" lIns="0" tIns="133183" rIns="0" bIns="0" rtlCol="0">
            <a:spAutoFit/>
          </a:bodyPr>
          <a:lstStyle/>
          <a:p>
            <a:pPr algn="ctr">
              <a:spcBef>
                <a:spcPts val="94"/>
              </a:spcBef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Онлайн-сервис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позволяет гражданам дистанционно решать вопросы взаимодействия с государственными органами</a:t>
            </a:r>
            <a:endParaRPr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526441"/>
      </p:ext>
    </p:extLst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ПРЕИМУЩЕСТВА СЕРВИСА «ГОСУДАРСТВЕННАЯ ОНЛАЙН-РЕГИСТРАЦИЯ БИЗНЕСА»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Модернизирован в 2021-2024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ГГ</a:t>
            </a:r>
            <a:endParaRPr lang="ru-RU" sz="11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3528" y="1366212"/>
            <a:ext cx="8207654" cy="3172099"/>
            <a:chOff x="323528" y="1299752"/>
            <a:chExt cx="8207654" cy="3172099"/>
          </a:xfrm>
        </p:grpSpPr>
        <p:sp>
          <p:nvSpPr>
            <p:cNvPr id="6" name="Полилиния 5"/>
            <p:cNvSpPr/>
            <p:nvPr/>
          </p:nvSpPr>
          <p:spPr>
            <a:xfrm>
              <a:off x="323528" y="1299752"/>
              <a:ext cx="1739296" cy="1872216"/>
            </a:xfrm>
            <a:custGeom>
              <a:avLst/>
              <a:gdLst>
                <a:gd name="connsiteX0" fmla="*/ 0 w 1739296"/>
                <a:gd name="connsiteY0" fmla="*/ 936108 h 1872216"/>
                <a:gd name="connsiteX1" fmla="*/ 869648 w 1739296"/>
                <a:gd name="connsiteY1" fmla="*/ 0 h 1872216"/>
                <a:gd name="connsiteX2" fmla="*/ 1739296 w 1739296"/>
                <a:gd name="connsiteY2" fmla="*/ 936108 h 1872216"/>
                <a:gd name="connsiteX3" fmla="*/ 869648 w 1739296"/>
                <a:gd name="connsiteY3" fmla="*/ 1872216 h 1872216"/>
                <a:gd name="connsiteX4" fmla="*/ 0 w 1739296"/>
                <a:gd name="connsiteY4" fmla="*/ 936108 h 187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9296" h="1872216">
                  <a:moveTo>
                    <a:pt x="0" y="936108"/>
                  </a:moveTo>
                  <a:cubicBezTo>
                    <a:pt x="0" y="419110"/>
                    <a:pt x="389355" y="0"/>
                    <a:pt x="869648" y="0"/>
                  </a:cubicBezTo>
                  <a:cubicBezTo>
                    <a:pt x="1349941" y="0"/>
                    <a:pt x="1739296" y="419110"/>
                    <a:pt x="1739296" y="936108"/>
                  </a:cubicBezTo>
                  <a:cubicBezTo>
                    <a:pt x="1739296" y="1453106"/>
                    <a:pt x="1349941" y="1872216"/>
                    <a:pt x="869648" y="1872216"/>
                  </a:cubicBezTo>
                  <a:cubicBezTo>
                    <a:pt x="389355" y="1872216"/>
                    <a:pt x="0" y="1453106"/>
                    <a:pt x="0" y="936108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33821" tIns="286880" rIns="333821" bIns="286880" numCol="1" spcCol="1270" anchor="ctr" anchorCtr="0">
              <a:noAutofit/>
            </a:bodyPr>
            <a:lstStyle/>
            <a:p>
              <a:pPr lvl="0" algn="ctr" defTabSz="4445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i="0" kern="1200" dirty="0" smtClean="0">
                  <a:latin typeface="Times New Roman" pitchFamily="18" charset="0"/>
                  <a:cs typeface="Times New Roman" pitchFamily="18" charset="0"/>
                </a:rPr>
                <a:t>Новая версия сервиса разрабатывалась в новом дизайне, отвечающем современным потребностям пользователей </a:t>
              </a:r>
              <a:endParaRPr lang="ru-RU" sz="10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1619672" y="2732555"/>
              <a:ext cx="1449150" cy="1739296"/>
            </a:xfrm>
            <a:custGeom>
              <a:avLst/>
              <a:gdLst>
                <a:gd name="connsiteX0" fmla="*/ 0 w 1449150"/>
                <a:gd name="connsiteY0" fmla="*/ 869648 h 1739296"/>
                <a:gd name="connsiteX1" fmla="*/ 724575 w 1449150"/>
                <a:gd name="connsiteY1" fmla="*/ 0 h 1739296"/>
                <a:gd name="connsiteX2" fmla="*/ 1449150 w 1449150"/>
                <a:gd name="connsiteY2" fmla="*/ 869648 h 1739296"/>
                <a:gd name="connsiteX3" fmla="*/ 724575 w 1449150"/>
                <a:gd name="connsiteY3" fmla="*/ 1739296 h 1739296"/>
                <a:gd name="connsiteX4" fmla="*/ 0 w 1449150"/>
                <a:gd name="connsiteY4" fmla="*/ 869648 h 173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150" h="1739296">
                  <a:moveTo>
                    <a:pt x="0" y="869648"/>
                  </a:moveTo>
                  <a:cubicBezTo>
                    <a:pt x="0" y="389355"/>
                    <a:pt x="324403" y="0"/>
                    <a:pt x="724575" y="0"/>
                  </a:cubicBezTo>
                  <a:cubicBezTo>
                    <a:pt x="1124747" y="0"/>
                    <a:pt x="1449150" y="389355"/>
                    <a:pt x="1449150" y="869648"/>
                  </a:cubicBezTo>
                  <a:cubicBezTo>
                    <a:pt x="1449150" y="1349941"/>
                    <a:pt x="1124747" y="1739296"/>
                    <a:pt x="724575" y="1739296"/>
                  </a:cubicBezTo>
                  <a:cubicBezTo>
                    <a:pt x="324403" y="1739296"/>
                    <a:pt x="0" y="1349941"/>
                    <a:pt x="0" y="869648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91330" tIns="267414" rIns="291330" bIns="267414" numCol="1" spcCol="1270" anchor="ctr" anchorCtr="0">
              <a:noAutofit/>
            </a:bodyPr>
            <a:lstStyle/>
            <a:p>
              <a:pPr lvl="0" algn="ctr" defTabSz="4445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i="0" kern="1200" dirty="0" smtClean="0">
                  <a:latin typeface="Times New Roman" pitchFamily="18" charset="0"/>
                  <a:cs typeface="Times New Roman" pitchFamily="18" charset="0"/>
                </a:rPr>
                <a:t>Сервис позволяет подготовить и направить практически все виды заявлений</a:t>
              </a:r>
              <a:endParaRPr lang="ru-RU" sz="10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2699792" y="1415432"/>
              <a:ext cx="1739296" cy="1739296"/>
            </a:xfrm>
            <a:custGeom>
              <a:avLst/>
              <a:gdLst>
                <a:gd name="connsiteX0" fmla="*/ 0 w 1739296"/>
                <a:gd name="connsiteY0" fmla="*/ 869648 h 1739296"/>
                <a:gd name="connsiteX1" fmla="*/ 869648 w 1739296"/>
                <a:gd name="connsiteY1" fmla="*/ 0 h 1739296"/>
                <a:gd name="connsiteX2" fmla="*/ 1739296 w 1739296"/>
                <a:gd name="connsiteY2" fmla="*/ 869648 h 1739296"/>
                <a:gd name="connsiteX3" fmla="*/ 869648 w 1739296"/>
                <a:gd name="connsiteY3" fmla="*/ 1739296 h 1739296"/>
                <a:gd name="connsiteX4" fmla="*/ 0 w 1739296"/>
                <a:gd name="connsiteY4" fmla="*/ 869648 h 173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9296" h="1739296">
                  <a:moveTo>
                    <a:pt x="0" y="869648"/>
                  </a:moveTo>
                  <a:cubicBezTo>
                    <a:pt x="0" y="389355"/>
                    <a:pt x="389355" y="0"/>
                    <a:pt x="869648" y="0"/>
                  </a:cubicBezTo>
                  <a:cubicBezTo>
                    <a:pt x="1349941" y="0"/>
                    <a:pt x="1739296" y="389355"/>
                    <a:pt x="1739296" y="869648"/>
                  </a:cubicBezTo>
                  <a:cubicBezTo>
                    <a:pt x="1739296" y="1349941"/>
                    <a:pt x="1349941" y="1739296"/>
                    <a:pt x="869648" y="1739296"/>
                  </a:cubicBezTo>
                  <a:cubicBezTo>
                    <a:pt x="389355" y="1739296"/>
                    <a:pt x="0" y="1349941"/>
                    <a:pt x="0" y="869648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33821" tIns="267414" rIns="333821" bIns="267414" numCol="1" spcCol="1270" anchor="ctr" anchorCtr="0">
              <a:noAutofit/>
            </a:bodyPr>
            <a:lstStyle/>
            <a:p>
              <a:pPr lvl="0" algn="ctr" defTabSz="4445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i="0" kern="1200" dirty="0" smtClean="0">
                  <a:latin typeface="Times New Roman" pitchFamily="18" charset="0"/>
                  <a:cs typeface="Times New Roman" pitchFamily="18" charset="0"/>
                </a:rPr>
                <a:t>Сервис дополнен вспомогательным функционалом: помощь в выборе ОКВЭД, подбор типового устава, помощь в выборе налогового режима и иными</a:t>
              </a:r>
              <a:endParaRPr lang="ru-RU" sz="10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4030572" y="2866696"/>
              <a:ext cx="1437435" cy="1437435"/>
            </a:xfrm>
            <a:custGeom>
              <a:avLst/>
              <a:gdLst>
                <a:gd name="connsiteX0" fmla="*/ 0 w 1437435"/>
                <a:gd name="connsiteY0" fmla="*/ 718718 h 1437435"/>
                <a:gd name="connsiteX1" fmla="*/ 718718 w 1437435"/>
                <a:gd name="connsiteY1" fmla="*/ 0 h 1437435"/>
                <a:gd name="connsiteX2" fmla="*/ 1437436 w 1437435"/>
                <a:gd name="connsiteY2" fmla="*/ 718718 h 1437435"/>
                <a:gd name="connsiteX3" fmla="*/ 718718 w 1437435"/>
                <a:gd name="connsiteY3" fmla="*/ 1437436 h 1437435"/>
                <a:gd name="connsiteX4" fmla="*/ 0 w 1437435"/>
                <a:gd name="connsiteY4" fmla="*/ 718718 h 143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7435" h="1437435">
                  <a:moveTo>
                    <a:pt x="0" y="718718"/>
                  </a:moveTo>
                  <a:cubicBezTo>
                    <a:pt x="0" y="321781"/>
                    <a:pt x="321781" y="0"/>
                    <a:pt x="718718" y="0"/>
                  </a:cubicBezTo>
                  <a:cubicBezTo>
                    <a:pt x="1115655" y="0"/>
                    <a:pt x="1437436" y="321781"/>
                    <a:pt x="1437436" y="718718"/>
                  </a:cubicBezTo>
                  <a:cubicBezTo>
                    <a:pt x="1437436" y="1115655"/>
                    <a:pt x="1115655" y="1437436"/>
                    <a:pt x="718718" y="1437436"/>
                  </a:cubicBezTo>
                  <a:cubicBezTo>
                    <a:pt x="321781" y="1437436"/>
                    <a:pt x="0" y="1115655"/>
                    <a:pt x="0" y="718718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89614" tIns="223207" rIns="289614" bIns="223207" numCol="1" spcCol="1270" anchor="ctr" anchorCtr="0">
              <a:noAutofit/>
            </a:bodyPr>
            <a:lstStyle/>
            <a:p>
              <a:pPr lvl="0" algn="ctr" defTabSz="4445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i="0" kern="1200" dirty="0" smtClean="0">
                  <a:latin typeface="Times New Roman" pitchFamily="18" charset="0"/>
                  <a:cs typeface="Times New Roman" pitchFamily="18" charset="0"/>
                </a:rPr>
                <a:t>Возможность сформировать решение о создании ЮЛ </a:t>
              </a:r>
              <a:endParaRPr lang="ru-RU" sz="10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5217860" y="1348972"/>
              <a:ext cx="1913226" cy="2091784"/>
            </a:xfrm>
            <a:custGeom>
              <a:avLst/>
              <a:gdLst>
                <a:gd name="connsiteX0" fmla="*/ 0 w 1913226"/>
                <a:gd name="connsiteY0" fmla="*/ 1045892 h 2091784"/>
                <a:gd name="connsiteX1" fmla="*/ 956613 w 1913226"/>
                <a:gd name="connsiteY1" fmla="*/ 0 h 2091784"/>
                <a:gd name="connsiteX2" fmla="*/ 1913226 w 1913226"/>
                <a:gd name="connsiteY2" fmla="*/ 1045892 h 2091784"/>
                <a:gd name="connsiteX3" fmla="*/ 956613 w 1913226"/>
                <a:gd name="connsiteY3" fmla="*/ 2091784 h 2091784"/>
                <a:gd name="connsiteX4" fmla="*/ 0 w 1913226"/>
                <a:gd name="connsiteY4" fmla="*/ 1045892 h 209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3226" h="2091784">
                  <a:moveTo>
                    <a:pt x="0" y="1045892"/>
                  </a:moveTo>
                  <a:cubicBezTo>
                    <a:pt x="0" y="468262"/>
                    <a:pt x="428290" y="0"/>
                    <a:pt x="956613" y="0"/>
                  </a:cubicBezTo>
                  <a:cubicBezTo>
                    <a:pt x="1484936" y="0"/>
                    <a:pt x="1913226" y="468262"/>
                    <a:pt x="1913226" y="1045892"/>
                  </a:cubicBezTo>
                  <a:cubicBezTo>
                    <a:pt x="1913226" y="1623522"/>
                    <a:pt x="1484936" y="2091784"/>
                    <a:pt x="956613" y="2091784"/>
                  </a:cubicBezTo>
                  <a:cubicBezTo>
                    <a:pt x="428290" y="2091784"/>
                    <a:pt x="0" y="1623522"/>
                    <a:pt x="0" y="104589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59292" tIns="319035" rIns="359292" bIns="319035" numCol="1" spcCol="1270" anchor="ctr" anchorCtr="0">
              <a:noAutofit/>
            </a:bodyPr>
            <a:lstStyle/>
            <a:p>
              <a:pPr lvl="0" algn="ctr" defTabSz="4445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i="0" kern="1200" dirty="0" smtClean="0">
                  <a:latin typeface="Times New Roman" pitchFamily="18" charset="0"/>
                  <a:cs typeface="Times New Roman" pitchFamily="18" charset="0"/>
                </a:rPr>
                <a:t>Реализованы дополнительные контроли, позволяющие обратить внимание заявителя на возможные причины отказа в государственной регистрации</a:t>
              </a:r>
              <a:endParaRPr lang="ru-RU" sz="10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7093747" y="2285080"/>
              <a:ext cx="1437435" cy="1437435"/>
            </a:xfrm>
            <a:custGeom>
              <a:avLst/>
              <a:gdLst>
                <a:gd name="connsiteX0" fmla="*/ 0 w 1437435"/>
                <a:gd name="connsiteY0" fmla="*/ 718718 h 1437435"/>
                <a:gd name="connsiteX1" fmla="*/ 718718 w 1437435"/>
                <a:gd name="connsiteY1" fmla="*/ 0 h 1437435"/>
                <a:gd name="connsiteX2" fmla="*/ 1437436 w 1437435"/>
                <a:gd name="connsiteY2" fmla="*/ 718718 h 1437435"/>
                <a:gd name="connsiteX3" fmla="*/ 718718 w 1437435"/>
                <a:gd name="connsiteY3" fmla="*/ 1437436 h 1437435"/>
                <a:gd name="connsiteX4" fmla="*/ 0 w 1437435"/>
                <a:gd name="connsiteY4" fmla="*/ 718718 h 143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7435" h="1437435">
                  <a:moveTo>
                    <a:pt x="0" y="718718"/>
                  </a:moveTo>
                  <a:cubicBezTo>
                    <a:pt x="0" y="321781"/>
                    <a:pt x="321781" y="0"/>
                    <a:pt x="718718" y="0"/>
                  </a:cubicBezTo>
                  <a:cubicBezTo>
                    <a:pt x="1115655" y="0"/>
                    <a:pt x="1437436" y="321781"/>
                    <a:pt x="1437436" y="718718"/>
                  </a:cubicBezTo>
                  <a:cubicBezTo>
                    <a:pt x="1437436" y="1115655"/>
                    <a:pt x="1115655" y="1437436"/>
                    <a:pt x="718718" y="1437436"/>
                  </a:cubicBezTo>
                  <a:cubicBezTo>
                    <a:pt x="321781" y="1437436"/>
                    <a:pt x="0" y="1115655"/>
                    <a:pt x="0" y="718718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89614" tIns="223207" rIns="289614" bIns="223207" numCol="1" spcCol="1270" anchor="ctr" anchorCtr="0">
              <a:noAutofit/>
            </a:bodyPr>
            <a:lstStyle/>
            <a:p>
              <a:pPr lvl="0" algn="ctr" defTabSz="4445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i="0" kern="1200" dirty="0" smtClean="0">
                  <a:latin typeface="Times New Roman" pitchFamily="18" charset="0"/>
                  <a:cs typeface="Times New Roman" pitchFamily="18" charset="0"/>
                </a:rPr>
                <a:t>Возможность быстрой регистрации</a:t>
              </a:r>
              <a:endParaRPr lang="ru-RU" sz="10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3" name="Прямая со стрелкой 12"/>
          <p:cNvCxnSpPr/>
          <p:nvPr/>
        </p:nvCxnSpPr>
        <p:spPr>
          <a:xfrm flipH="1">
            <a:off x="1931213" y="724205"/>
            <a:ext cx="1521561" cy="6420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694176" y="724205"/>
            <a:ext cx="43891" cy="6420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691993" y="665683"/>
            <a:ext cx="877447" cy="10021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315968" y="724205"/>
            <a:ext cx="433321" cy="17371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923130" y="724205"/>
            <a:ext cx="460857" cy="6912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383987" y="694944"/>
            <a:ext cx="1865376" cy="14484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2060229"/>
      </p:ext>
    </p:extLst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Уровень электронной регистрации бизнеса в 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Хабаровском крае</a:t>
            </a:r>
            <a:endParaRPr lang="ru-RU" sz="14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79422036"/>
              </p:ext>
            </p:extLst>
          </p:nvPr>
        </p:nvGraphicFramePr>
        <p:xfrm>
          <a:off x="482376" y="699542"/>
          <a:ext cx="7093043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71086845"/>
              </p:ext>
            </p:extLst>
          </p:nvPr>
        </p:nvGraphicFramePr>
        <p:xfrm>
          <a:off x="1979712" y="2571750"/>
          <a:ext cx="475252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709555" y="2787774"/>
            <a:ext cx="881713" cy="386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sz="13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+16%</a:t>
            </a:r>
          </a:p>
          <a:p>
            <a:pPr algn="ctr"/>
            <a:endParaRPr lang="ru-RU" sz="1300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C89FC449-73F3-4026-AB48-231C0CF17671}"/>
              </a:ext>
            </a:extLst>
          </p:cNvPr>
          <p:cNvSpPr/>
          <p:nvPr/>
        </p:nvSpPr>
        <p:spPr>
          <a:xfrm>
            <a:off x="8732044" y="411956"/>
            <a:ext cx="411956" cy="4119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300" dirty="0" smtClean="0">
                <a:solidFill>
                  <a:prstClr val="white"/>
                </a:solidFill>
              </a:rPr>
              <a:t>2024</a:t>
            </a:r>
            <a:endParaRPr lang="ru-RU" sz="1300" dirty="0">
              <a:solidFill>
                <a:prstClr val="white"/>
              </a:solidFill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="" xmlns:a16="http://schemas.microsoft.com/office/drawing/2014/main" id="{69DAC54E-71C8-6CFB-2925-5C788135208E}"/>
              </a:ext>
            </a:extLst>
          </p:cNvPr>
          <p:cNvSpPr/>
          <p:nvPr/>
        </p:nvSpPr>
        <p:spPr>
          <a:xfrm>
            <a:off x="8732044" y="823912"/>
            <a:ext cx="411956" cy="411956"/>
          </a:xfrm>
          <a:prstGeom prst="rect">
            <a:avLst/>
          </a:prstGeom>
          <a:solidFill>
            <a:srgbClr val="0561FC"/>
          </a:solidFill>
          <a:ln w="6350">
            <a:noFill/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300" dirty="0" smtClean="0">
                <a:solidFill>
                  <a:prstClr val="white"/>
                </a:solidFill>
              </a:rPr>
              <a:t>2025</a:t>
            </a:r>
            <a:endParaRPr lang="ru-RU" sz="13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436723"/>
      </p:ext>
    </p:extLst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672" b="6622"/>
          <a:stretch/>
        </p:blipFill>
        <p:spPr>
          <a:xfrm>
            <a:off x="184494" y="109068"/>
            <a:ext cx="8227163" cy="476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079195"/>
      </p:ext>
    </p:extLst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3108</TotalTime>
  <Words>330</Words>
  <Application>Microsoft Office PowerPoint</Application>
  <PresentationFormat>Экран (16:9)</PresentationFormat>
  <Paragraphs>89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</vt:lpstr>
      <vt:lpstr>  Цель: Простая и быстрая регистрация бизнеса, снижение количества внутренних и внешних издержек, обеспечение достоверности информации в ЕГРЮЛ и ЕГРИП</vt:lpstr>
      <vt:lpstr> </vt:lpstr>
      <vt:lpstr>Способы представления документов в регистрирующий орган</vt:lpstr>
      <vt:lpstr>Сотрудником УФНС России по Хабаровскому краю на базе филиала МФЦ № 1  </vt:lpstr>
      <vt:lpstr>Онлайн-сервис позволяет гражданам дистанционно решать вопросы взаимодействия с государственными органами</vt:lpstr>
      <vt:lpstr> ПРЕИМУЩЕСТВА СЕРВИСА «ГОСУДАРСТВЕННАЯ ОНЛАЙН-РЕГИСТРАЦИЯ БИЗНЕСА» Модернизирован в 2021-2024 ГГ</vt:lpstr>
      <vt:lpstr>Уровень электронной регистрации бизнеса в  Хабаровском крае</vt:lpstr>
      <vt:lpstr>Презентация PowerPoint</vt:lpstr>
      <vt:lpstr>  Использование типового устава</vt:lpstr>
      <vt:lpstr>Мобильное приложение – Личный кабинет ИП</vt:lpstr>
      <vt:lpstr>Предоставление сведений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Бугаева Полина Владимировна</dc:creator>
  <cp:lastModifiedBy>Снопкова Ульяна Владимировна</cp:lastModifiedBy>
  <cp:revision>213</cp:revision>
  <cp:lastPrinted>2024-11-20T00:31:22Z</cp:lastPrinted>
  <dcterms:created xsi:type="dcterms:W3CDTF">2024-09-27T03:02:36Z</dcterms:created>
  <dcterms:modified xsi:type="dcterms:W3CDTF">2025-05-14T04:30:59Z</dcterms:modified>
</cp:coreProperties>
</file>