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7" r:id="rId2"/>
    <p:sldId id="329" r:id="rId3"/>
    <p:sldId id="327" r:id="rId4"/>
    <p:sldId id="328" r:id="rId5"/>
    <p:sldId id="294" r:id="rId6"/>
    <p:sldId id="320" r:id="rId7"/>
    <p:sldId id="330" r:id="rId8"/>
    <p:sldId id="331" r:id="rId9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 snapToGrid="0">
      <p:cViewPr>
        <p:scale>
          <a:sx n="130" d="100"/>
          <a:sy n="130" d="100"/>
        </p:scale>
        <p:origin x="-1074" y="-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7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36FCBEA-7CB6-2731-2154-F08D4AFD6E6B}"/>
              </a:ext>
            </a:extLst>
          </p:cNvPr>
          <p:cNvGrpSpPr/>
          <p:nvPr userDrawn="1"/>
        </p:nvGrpSpPr>
        <p:grpSpPr>
          <a:xfrm>
            <a:off x="8730853" y="0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="" xmlns:a16="http://schemas.microsoft.com/office/drawing/2014/main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3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7" y="411956"/>
            <a:ext cx="8317706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1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C73FAE82-8390-6DBD-0086-A6E68E9E9F6D}"/>
              </a:ext>
            </a:extLst>
          </p:cNvPr>
          <p:cNvGrpSpPr/>
          <p:nvPr userDrawn="1"/>
        </p:nvGrpSpPr>
        <p:grpSpPr>
          <a:xfrm>
            <a:off x="8730853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A7A4F3D4-7193-9BCC-B39B-8A20E5C9D0D8}"/>
              </a:ext>
            </a:extLst>
          </p:cNvPr>
          <p:cNvCxnSpPr/>
          <p:nvPr userDrawn="1"/>
        </p:nvCxnSpPr>
        <p:spPr>
          <a:xfrm>
            <a:off x="137398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="" xmlns:a16="http://schemas.microsoft.com/office/drawing/2014/main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2" y="4817866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574C76CD-F1A6-C947-1C7D-5B85AE7CB3F4}"/>
              </a:ext>
            </a:extLst>
          </p:cNvPr>
          <p:cNvSpPr txBox="1"/>
          <p:nvPr userDrawn="1"/>
        </p:nvSpPr>
        <p:spPr>
          <a:xfrm>
            <a:off x="1489474" y="4829888"/>
            <a:ext cx="169367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200" dirty="0">
                <a:latin typeface="Colos text"/>
              </a:rPr>
              <a:t/>
            </a:r>
            <a:br>
              <a:rPr lang="ru-RU" sz="2200" dirty="0">
                <a:latin typeface="Colos text"/>
              </a:rPr>
            </a:br>
            <a:endParaRPr lang="ru-RU" sz="2200" dirty="0">
              <a:solidFill>
                <a:srgbClr val="0561FC"/>
              </a:solidFill>
              <a:latin typeface="Colos text"/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xmlns="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8590" y="171927"/>
            <a:ext cx="2058439" cy="655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0" y="4104315"/>
            <a:ext cx="1455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ХАБАРОВСК</a:t>
            </a:r>
            <a:endParaRPr lang="ru-RU" sz="9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8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01546" y="1107499"/>
            <a:ext cx="80247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561FC"/>
                </a:solidFill>
              </a:rPr>
              <a:t>«Автоматизированная упрощенная система налогообложения (</a:t>
            </a:r>
            <a:r>
              <a:rPr lang="ru-RU" sz="2800" b="1" dirty="0" err="1">
                <a:solidFill>
                  <a:srgbClr val="0561FC"/>
                </a:solidFill>
              </a:rPr>
              <a:t>АвтоУСН</a:t>
            </a:r>
            <a:r>
              <a:rPr lang="ru-RU" sz="2800" b="1" dirty="0">
                <a:solidFill>
                  <a:srgbClr val="0561FC"/>
                </a:solidFill>
              </a:rPr>
              <a:t>). </a:t>
            </a:r>
            <a:endParaRPr lang="ru-RU" sz="2800" b="1" dirty="0">
              <a:solidFill>
                <a:srgbClr val="0561FC"/>
              </a:solidFill>
            </a:endParaRPr>
          </a:p>
          <a:p>
            <a:pPr algn="ctr"/>
            <a:r>
              <a:rPr lang="ru-RU" sz="2800" b="1" dirty="0">
                <a:solidFill>
                  <a:srgbClr val="0561FC"/>
                </a:solidFill>
              </a:rPr>
              <a:t>Условия </a:t>
            </a:r>
            <a:r>
              <a:rPr lang="ru-RU" sz="2800" b="1" dirty="0">
                <a:solidFill>
                  <a:srgbClr val="0561FC"/>
                </a:solidFill>
              </a:rPr>
              <a:t>перехода и преимущества»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1613533" y="3373802"/>
            <a:ext cx="6400800" cy="131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Заместитель начальника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отдела </a:t>
            </a:r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камерального контроля специальных налоговых режимов </a:t>
            </a:r>
            <a:endParaRPr lang="ru-RU" sz="1600" dirty="0" smtClean="0">
              <a:solidFill>
                <a:schemeClr val="tx1"/>
              </a:solidFill>
              <a:latin typeface="Colos text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УФНС России по Хабаровскому краю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Фильшина Екатерина Владимировна</a:t>
            </a:r>
            <a:endParaRPr lang="ru-RU" sz="1600" dirty="0">
              <a:solidFill>
                <a:schemeClr val="tx1"/>
              </a:solidFill>
              <a:latin typeface="Colos text"/>
            </a:endParaRP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0"/>
            <a:ext cx="8152952" cy="411956"/>
          </a:xfrm>
        </p:spPr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Параметры </a:t>
            </a:r>
            <a:r>
              <a:rPr lang="ru-RU" sz="1600" dirty="0"/>
              <a:t>налогового режима «АУСН»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682" y="592867"/>
            <a:ext cx="3389313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915" y="500746"/>
            <a:ext cx="2236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ЮЛ и ИП (с численностью до 5 человек и годовым доходом до 60 млн руб.)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509" y="1373966"/>
            <a:ext cx="16841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Налоговый период - месяц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509" y="2433250"/>
            <a:ext cx="1616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Единые правила на территории РФ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5914" y="3192734"/>
            <a:ext cx="2507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Доходы и расходы определяются на основании данных ККТ, банков и сведений, внесенных налогоплательщиками в ЛК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0997" y="3562065"/>
            <a:ext cx="21938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Отменено 10 форм отчетности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46580" y="2756415"/>
            <a:ext cx="1488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Страховые </a:t>
            </a:r>
            <a:r>
              <a:rPr lang="ru-RU" sz="1200" dirty="0" smtClean="0"/>
              <a:t>взносы </a:t>
            </a:r>
            <a:r>
              <a:rPr lang="ru-RU" sz="1200" dirty="0"/>
              <a:t>не уплачиваются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70996" y="1740571"/>
            <a:ext cx="1736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Ставка «доходы» - 8 %,</a:t>
            </a:r>
          </a:p>
          <a:p>
            <a:r>
              <a:rPr lang="ru-RU" sz="1200" dirty="0"/>
              <a:t>«доходы – расходы» - 20 %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59746" y="589537"/>
            <a:ext cx="208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Объект налогообложения –</a:t>
            </a:r>
          </a:p>
          <a:p>
            <a:r>
              <a:rPr lang="ru-RU" sz="1200" dirty="0"/>
              <a:t>«доходы» или «доходы- расходы»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72538" y="1835631"/>
            <a:ext cx="2286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/>
              <a:t>СИСТЕМА, СЧИТАЮЩАЯ </a:t>
            </a:r>
          </a:p>
          <a:p>
            <a:pPr algn="ctr"/>
            <a:r>
              <a:rPr lang="ru-RU" sz="1500" dirty="0"/>
              <a:t>НАЛОГИ ЗА НАЛОГОПЛАТЕЛЬЩИКА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4867" y="863589"/>
            <a:ext cx="230913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Развитие </a:t>
            </a:r>
            <a:r>
              <a:rPr lang="ru-RU" sz="1200" b="1" dirty="0" err="1"/>
              <a:t>АвтоУСН</a:t>
            </a:r>
            <a:endParaRPr lang="ru-RU" sz="1200" b="1" dirty="0"/>
          </a:p>
          <a:p>
            <a:endParaRPr lang="ru-RU" sz="1200" dirty="0" smtClean="0"/>
          </a:p>
          <a:p>
            <a:r>
              <a:rPr lang="ru-RU" sz="1200" b="1" dirty="0" smtClean="0"/>
              <a:t>Снятие </a:t>
            </a:r>
            <a:r>
              <a:rPr lang="ru-RU" sz="1200" b="1" dirty="0"/>
              <a:t>отдельных ограничений для </a:t>
            </a:r>
            <a:r>
              <a:rPr lang="ru-RU" sz="1200" b="1" dirty="0" err="1"/>
              <a:t>АвтоУСН</a:t>
            </a:r>
            <a:r>
              <a:rPr lang="ru-RU" sz="1200" b="1" dirty="0"/>
              <a:t>:</a:t>
            </a:r>
          </a:p>
          <a:p>
            <a:r>
              <a:rPr lang="ru-RU" sz="1200" dirty="0"/>
              <a:t>- возможность применения налогоплательщиками -принципалами, реализующими товары на </a:t>
            </a:r>
            <a:r>
              <a:rPr lang="ru-RU" sz="1200" dirty="0" err="1"/>
              <a:t>меркетплейсах</a:t>
            </a:r>
            <a:r>
              <a:rPr lang="ru-RU" sz="1200" dirty="0"/>
              <a:t>;</a:t>
            </a:r>
          </a:p>
          <a:p>
            <a:r>
              <a:rPr lang="ru-RU" sz="1200" dirty="0"/>
              <a:t>- переход плательщиками, применяющими НПД и УСН, на </a:t>
            </a:r>
            <a:r>
              <a:rPr lang="ru-RU" sz="1200" dirty="0" err="1"/>
              <a:t>АвтоУСН</a:t>
            </a:r>
            <a:r>
              <a:rPr lang="ru-RU" sz="1200" dirty="0"/>
              <a:t> с 1 числа любого месяца</a:t>
            </a:r>
          </a:p>
          <a:p>
            <a:r>
              <a:rPr lang="ru-RU" sz="1200" dirty="0"/>
              <a:t>- право учета расходов, осуществленных в натуральной форме.</a:t>
            </a:r>
          </a:p>
          <a:p>
            <a:r>
              <a:rPr lang="ru-RU" sz="1200" b="1" dirty="0"/>
              <a:t>Включение в состав партнеров проекта операторов электронных площадок (</a:t>
            </a:r>
            <a:r>
              <a:rPr lang="ru-RU" sz="1200" b="1" dirty="0" err="1"/>
              <a:t>маркетплейсы</a:t>
            </a:r>
            <a:r>
              <a:rPr lang="ru-RU" sz="1200" b="1" dirty="0"/>
              <a:t>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2609" y="4187576"/>
            <a:ext cx="6232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/>
              <a:t>121 </a:t>
            </a:r>
            <a:r>
              <a:rPr lang="ru-RU" dirty="0" smtClean="0"/>
              <a:t>налогоплательщиков на </a:t>
            </a:r>
            <a:r>
              <a:rPr lang="ru-RU" dirty="0"/>
              <a:t>территории </a:t>
            </a:r>
            <a:r>
              <a:rPr lang="ru-RU" dirty="0" smtClean="0"/>
              <a:t> Хабаровского </a:t>
            </a:r>
            <a:r>
              <a:rPr lang="ru-RU" dirty="0"/>
              <a:t>края</a:t>
            </a:r>
          </a:p>
        </p:txBody>
      </p:sp>
    </p:spTree>
    <p:extLst>
      <p:ext uri="{BB962C8B-B14F-4D97-AF65-F5344CB8AC3E}">
        <p14:creationId xmlns:p14="http://schemas.microsoft.com/office/powerpoint/2010/main" val="1913059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8174898" cy="41195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24051" y="38905"/>
            <a:ext cx="56473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Отчетность на АУСН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4008" y="497830"/>
            <a:ext cx="81710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Налогоплательщики, применяющие АУСН, освобождены от представления следующей отчетности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 smtClean="0"/>
              <a:t>- Декларация </a:t>
            </a:r>
            <a:r>
              <a:rPr lang="ru-RU" dirty="0"/>
              <a:t>по </a:t>
            </a:r>
            <a:r>
              <a:rPr lang="ru-RU" dirty="0" smtClean="0"/>
              <a:t>УСН</a:t>
            </a:r>
            <a:r>
              <a:rPr lang="en-US" dirty="0" smtClean="0"/>
              <a:t>;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Расчет </a:t>
            </a:r>
            <a:r>
              <a:rPr lang="ru-RU" dirty="0"/>
              <a:t>6-НДФЛ и Справки о доходах и суммах  </a:t>
            </a:r>
            <a:r>
              <a:rPr lang="ru-RU" dirty="0" smtClean="0"/>
              <a:t>налога </a:t>
            </a:r>
            <a:r>
              <a:rPr lang="ru-RU" dirty="0"/>
              <a:t>физического лица</a:t>
            </a:r>
            <a:r>
              <a:rPr lang="ru-RU" dirty="0" smtClean="0"/>
              <a:t>)</a:t>
            </a:r>
            <a:r>
              <a:rPr lang="en-US" dirty="0"/>
              <a:t>;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Расчет </a:t>
            </a:r>
            <a:r>
              <a:rPr lang="ru-RU" dirty="0"/>
              <a:t>по страховым </a:t>
            </a:r>
            <a:r>
              <a:rPr lang="ru-RU" dirty="0" smtClean="0"/>
              <a:t>взносам</a:t>
            </a:r>
            <a:r>
              <a:rPr lang="en-US" dirty="0" smtClean="0"/>
              <a:t>;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Не </a:t>
            </a:r>
            <a:r>
              <a:rPr lang="ru-RU" dirty="0"/>
              <a:t>нужно вести книги учета доходов и </a:t>
            </a:r>
            <a:r>
              <a:rPr lang="ru-RU" dirty="0" smtClean="0"/>
              <a:t>расходов</a:t>
            </a:r>
            <a:r>
              <a:rPr lang="ru-RU" dirty="0"/>
              <a:t>.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040" y="1669944"/>
            <a:ext cx="2868498" cy="193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4008" y="2209193"/>
            <a:ext cx="86099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Отчетность в СФР (Социальный фонд России):</a:t>
            </a:r>
            <a:br>
              <a:rPr lang="ru-RU" b="1" dirty="0"/>
            </a:br>
            <a:r>
              <a:rPr lang="ru-RU" dirty="0" smtClean="0"/>
              <a:t>- Сведения </a:t>
            </a:r>
            <a:r>
              <a:rPr lang="ru-RU" dirty="0"/>
              <a:t>о застрахованных лицах (СЗВ-М)</a:t>
            </a:r>
            <a:br>
              <a:rPr lang="ru-RU" dirty="0"/>
            </a:br>
            <a:r>
              <a:rPr lang="ru-RU" dirty="0" smtClean="0"/>
              <a:t>- Сведения </a:t>
            </a:r>
            <a:r>
              <a:rPr lang="ru-RU" dirty="0"/>
              <a:t>о страховом стаже застрахованных лиц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СЗВ-СТАЖ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Роль банков (11 банков участвуют в проекте):</a:t>
            </a:r>
            <a:br>
              <a:rPr lang="ru-RU" b="1" dirty="0"/>
            </a:br>
            <a:r>
              <a:rPr lang="ru-RU" dirty="0"/>
              <a:t> </a:t>
            </a:r>
            <a:r>
              <a:rPr lang="ru-RU" dirty="0" smtClean="0"/>
              <a:t>- Направление </a:t>
            </a:r>
            <a:r>
              <a:rPr lang="ru-RU" dirty="0"/>
              <a:t>в НО размеченных банковских операций;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- Выполнение </a:t>
            </a:r>
            <a:r>
              <a:rPr lang="ru-RU" dirty="0"/>
              <a:t>части функций налоговых агентов по НДФЛ;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- НП </a:t>
            </a:r>
            <a:r>
              <a:rPr lang="ru-RU" dirty="0"/>
              <a:t>выплачивает зарплату только через банк;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- Направление </a:t>
            </a:r>
            <a:r>
              <a:rPr lang="ru-RU" dirty="0"/>
              <a:t>в НО сведений о доходах </a:t>
            </a:r>
            <a:r>
              <a:rPr lang="ru-RU" dirty="0" smtClean="0"/>
              <a:t>выплаченных сотрудникам, вычетах </a:t>
            </a:r>
            <a:r>
              <a:rPr lang="ru-RU" dirty="0"/>
              <a:t>и НДФЛ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32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461" y="160934"/>
            <a:ext cx="7874976" cy="515397"/>
          </a:xfrm>
        </p:spPr>
        <p:txBody>
          <a:bodyPr>
            <a:noAutofit/>
          </a:bodyPr>
          <a:lstStyle/>
          <a:p>
            <a:r>
              <a:rPr lang="ru-RU" sz="1600" dirty="0"/>
              <a:t>Порядок и условия начала и прекращения применения </a:t>
            </a:r>
            <a:br>
              <a:rPr lang="ru-RU" sz="1600" dirty="0"/>
            </a:br>
            <a:r>
              <a:rPr lang="ru-RU" sz="1600" dirty="0"/>
              <a:t>специального налогового режима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9184" y="603179"/>
            <a:ext cx="86246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Переход на </a:t>
            </a:r>
            <a:r>
              <a:rPr lang="ru-RU" b="1" dirty="0" err="1"/>
              <a:t>АвтоУСН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1500" dirty="0"/>
              <a:t>• С 1 января 2025 г. организации, применяющие УСН, и ИП, применяющие НПД или УСН, - в течение года с 1 числа любого месяца, уведомив об этом не позднее последнего числа месяца, предшествующего месяцу перехода.</a:t>
            </a:r>
            <a:br>
              <a:rPr lang="ru-RU" sz="1500" dirty="0"/>
            </a:br>
            <a:r>
              <a:rPr lang="ru-RU" sz="1500" dirty="0"/>
              <a:t>• Вновь созданные организации и ИП с даты постановки на налоговый учет. Для этого им требуется подать уведомление о переходе на этот </a:t>
            </a:r>
            <a:r>
              <a:rPr lang="ru-RU" sz="1500" dirty="0" err="1"/>
              <a:t>спецрежим</a:t>
            </a:r>
            <a:r>
              <a:rPr lang="ru-RU" sz="1500" dirty="0"/>
              <a:t> не позднее 30 календарных дней с даты постановки на учет.</a:t>
            </a:r>
            <a:br>
              <a:rPr lang="ru-RU" sz="1500" dirty="0"/>
            </a:br>
            <a:r>
              <a:rPr lang="ru-RU" sz="1500" dirty="0"/>
              <a:t>• Уведомление о переходе на </a:t>
            </a:r>
            <a:r>
              <a:rPr lang="ru-RU" sz="1500" dirty="0" err="1"/>
              <a:t>АвтоУСН</a:t>
            </a:r>
            <a:r>
              <a:rPr lang="ru-RU" sz="1500" dirty="0"/>
              <a:t> подается через ЛК налогоплательщика или через уполномоченную кредитную организацию.</a:t>
            </a:r>
            <a:br>
              <a:rPr lang="ru-RU" sz="1500" dirty="0"/>
            </a:br>
            <a:endParaRPr lang="ru-RU" sz="15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8096" y="2725639"/>
            <a:ext cx="7900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olos text"/>
              </a:rPr>
              <a:t>Не вправе применять специальный налоговый режим: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35938" y="3003836"/>
            <a:ext cx="3159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Установлено 35 ограничений: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9184" y="3216135"/>
            <a:ext cx="87343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•</a:t>
            </a:r>
            <a:r>
              <a:rPr lang="en-US" sz="1500" dirty="0" smtClean="0"/>
              <a:t> </a:t>
            </a:r>
            <a:r>
              <a:rPr lang="ru-RU" sz="1500" dirty="0" smtClean="0"/>
              <a:t>организации </a:t>
            </a:r>
            <a:r>
              <a:rPr lang="ru-RU" sz="1500" dirty="0"/>
              <a:t>и ИП, применяющие иные режимы налогообложения;</a:t>
            </a:r>
          </a:p>
          <a:p>
            <a:r>
              <a:rPr lang="ru-RU" sz="1500" dirty="0" smtClean="0"/>
              <a:t>•</a:t>
            </a:r>
            <a:r>
              <a:rPr lang="en-US" sz="1500" dirty="0" smtClean="0"/>
              <a:t> </a:t>
            </a:r>
            <a:r>
              <a:rPr lang="ru-RU" sz="1500" dirty="0" smtClean="0"/>
              <a:t>организации </a:t>
            </a:r>
            <a:r>
              <a:rPr lang="ru-RU" sz="1500" dirty="0"/>
              <a:t>и ИП, у которых совокупный размер доходов за календарный год, </a:t>
            </a:r>
            <a:r>
              <a:rPr lang="ru-RU" sz="1500" dirty="0" smtClean="0"/>
              <a:t>превысил 60</a:t>
            </a:r>
            <a:r>
              <a:rPr lang="en-US" sz="1500" dirty="0" smtClean="0"/>
              <a:t> </a:t>
            </a:r>
            <a:r>
              <a:rPr lang="ru-RU" sz="1500" dirty="0" smtClean="0"/>
              <a:t>млн. </a:t>
            </a:r>
            <a:r>
              <a:rPr lang="ru-RU" sz="1500" dirty="0"/>
              <a:t>р</a:t>
            </a:r>
            <a:r>
              <a:rPr lang="ru-RU" sz="1500" dirty="0" smtClean="0"/>
              <a:t>уб.;</a:t>
            </a:r>
            <a:endParaRPr lang="ru-RU" sz="1500" dirty="0"/>
          </a:p>
          <a:p>
            <a:r>
              <a:rPr lang="ru-RU" sz="1500" dirty="0" smtClean="0"/>
              <a:t>•</a:t>
            </a:r>
            <a:r>
              <a:rPr lang="en-US" sz="1500" dirty="0" smtClean="0"/>
              <a:t> </a:t>
            </a:r>
            <a:r>
              <a:rPr lang="ru-RU" sz="1500" dirty="0" smtClean="0"/>
              <a:t>организации </a:t>
            </a:r>
            <a:r>
              <a:rPr lang="ru-RU" sz="1500" dirty="0"/>
              <a:t>и ИП, привлекающие к трудовой деятельности физических лиц, не являющихся налоговыми резидентами Российской Федерации;</a:t>
            </a:r>
          </a:p>
          <a:p>
            <a:r>
              <a:rPr lang="ru-RU" sz="1500" dirty="0" smtClean="0"/>
              <a:t>•</a:t>
            </a:r>
            <a:r>
              <a:rPr lang="en-US" sz="1500" dirty="0" smtClean="0"/>
              <a:t> </a:t>
            </a:r>
            <a:r>
              <a:rPr lang="ru-RU" sz="1500" dirty="0" smtClean="0"/>
              <a:t>организации </a:t>
            </a:r>
            <a:r>
              <a:rPr lang="ru-RU" sz="1500" dirty="0"/>
              <a:t>и ИП, средняя численность работников которых за налоговый период,  превышает пять </a:t>
            </a:r>
            <a:r>
              <a:rPr lang="ru-RU" sz="1500" dirty="0" smtClean="0"/>
              <a:t>человек</a:t>
            </a:r>
            <a:r>
              <a:rPr lang="ru-RU" sz="15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35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6947774" cy="497429"/>
          </a:xfrm>
        </p:spPr>
        <p:txBody>
          <a:bodyPr>
            <a:normAutofit/>
          </a:bodyPr>
          <a:lstStyle/>
          <a:p>
            <a:r>
              <a:rPr lang="ru-RU" sz="1600" dirty="0"/>
              <a:t>Информационное взаимодействие с банками,</a:t>
            </a:r>
            <a:br>
              <a:rPr lang="ru-RU" sz="1600" dirty="0"/>
            </a:br>
            <a:r>
              <a:rPr lang="ru-RU" sz="1600" dirty="0"/>
              <a:t>СФР и другими организациями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4">
            <a:extLst>
              <a:ext uri="{FF2B5EF4-FFF2-40B4-BE49-F238E27FC236}">
                <a16:creationId xmlns:a16="http://schemas.microsoft.com/office/drawing/2014/main" xmlns="" id="{3493B4B9-DB0D-0470-B2C0-BE3150665E0F}"/>
              </a:ext>
            </a:extLst>
          </p:cNvPr>
          <p:cNvSpPr/>
          <p:nvPr/>
        </p:nvSpPr>
        <p:spPr>
          <a:xfrm>
            <a:off x="6487973" y="3390247"/>
            <a:ext cx="2178898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78"/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> </a:t>
            </a: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/>
            </a:r>
            <a:b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</a:b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ea typeface="Golos Text" panose="020B0503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4537" y="2940124"/>
            <a:ext cx="738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745766"/>
              </p:ext>
            </p:extLst>
          </p:nvPr>
        </p:nvGraphicFramePr>
        <p:xfrm>
          <a:off x="373737" y="523991"/>
          <a:ext cx="8293134" cy="4307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997"/>
                <a:gridCol w="4024668"/>
                <a:gridCol w="2984469"/>
              </a:tblGrid>
              <a:tr h="374091">
                <a:tc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Получают от налоговых органов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Направляют в налоговые органы</a:t>
                      </a:r>
                      <a:endParaRPr lang="ru-RU" sz="1400" dirty="0"/>
                    </a:p>
                  </a:txBody>
                  <a:tcPr/>
                </a:tc>
              </a:tr>
              <a:tr h="125990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Уполномоченные банки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 Информация по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dirty="0" smtClean="0"/>
                        <a:t> (проверка соответствия режиму, сведения о постановке/снятии, агрегаты ККТ, планируются к передаче агрегированные данные об операциях на электронных торговых площадках)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об отрицательном сальдо ЕНС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 начислениях, реквизиты для пополнения ЕНС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об оповещениях НП АУСН (сообщения, уведомления</a:t>
                      </a:r>
                      <a:r>
                        <a:rPr lang="ru-RU" sz="10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 Информация по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(уведомления о постановке/снятии, смене объекта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налогообложения)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по безналичным операциям с разметкой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Сведения о выплатах доходов физическим лицам (сотрудникам) и НДФЛ</a:t>
                      </a:r>
                    </a:p>
                  </a:txBody>
                  <a:tcPr/>
                </a:tc>
              </a:tr>
              <a:tr h="10680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Социальный фонд России (СФР)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по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dirty="0" smtClean="0"/>
                        <a:t> (реестр НП)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Сведения о выплатах и иных вознаграждениях, выплаченных в пользу физических лиц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Сведения о суммах, подлежащих учету в качестве фиксированных СВ по ИП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 Взаимодействие со страхователями по обмену недостающими сведениями при назначении пособий (по временной нетрудоспособности, материнством)</a:t>
                      </a:r>
                      <a:endParaRPr lang="ru-RU" sz="1100" dirty="0"/>
                    </a:p>
                  </a:txBody>
                  <a:tcPr/>
                </a:tc>
              </a:tr>
              <a:tr h="1422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Операторы электронных торговых площадок (ОЭП)                 (с 01.01.2025)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по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dirty="0" smtClean="0"/>
                        <a:t> (сведения о постановке/снятии)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 подтверждении/отказе НП прав на получение данных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об отрицательном сальдо ЕНС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Данные о расчете налога и реквизиты для уплаты (пополнения ЕНС)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об оповещениях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(сообщения/уведомления для НП)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по НП </a:t>
                      </a:r>
                      <a:r>
                        <a:rPr lang="ru-RU" sz="1100" dirty="0" err="1" smtClean="0"/>
                        <a:t>АвтоУСН</a:t>
                      </a:r>
                      <a:r>
                        <a:rPr lang="ru-RU" sz="1100" dirty="0" smtClean="0"/>
                        <a:t>.  Запрос на</a:t>
                      </a:r>
                    </a:p>
                    <a:p>
                      <a:r>
                        <a:rPr lang="ru-RU" sz="1100" dirty="0" smtClean="0"/>
                        <a:t>подтверждение права</a:t>
                      </a:r>
                    </a:p>
                    <a:p>
                      <a:r>
                        <a:rPr lang="ru-RU" sz="1100" dirty="0" smtClean="0"/>
                        <a:t>•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dirty="0" smtClean="0"/>
                        <a:t>Информация о зачете встречных требований (агентское вознаграждение, комиссия, иные суммы удержаний) - не позднее 10 числа месяца, следующего за отчетным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6201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234" y="0"/>
            <a:ext cx="6947774" cy="411953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Исчисление </a:t>
            </a:r>
            <a:r>
              <a:rPr lang="ru-RU" sz="1800" dirty="0"/>
              <a:t>налога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245" y="491579"/>
            <a:ext cx="2026310" cy="258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780" y="2911462"/>
            <a:ext cx="3529917" cy="188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4008" y="562689"/>
            <a:ext cx="58667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Не позднее 15-го числа налоговый орган уведомляет  налогоплательщика через личный кабинет: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о налоговой базе;</a:t>
            </a:r>
            <a:br>
              <a:rPr lang="ru-RU" dirty="0"/>
            </a:br>
            <a:r>
              <a:rPr lang="ru-RU" dirty="0"/>
              <a:t>- о сумме убытка, полученного за налоговый период;</a:t>
            </a:r>
            <a:br>
              <a:rPr lang="ru-RU" dirty="0"/>
            </a:br>
            <a:r>
              <a:rPr lang="ru-RU" dirty="0"/>
              <a:t>- о сумме убытка, зачтенного в налоговом периоде и об оставшейся части убытка, переходящей на следующие налоговые периоды;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8672" y="2493412"/>
            <a:ext cx="48745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о сумме налога, исчисленной по итогам налогового периода;</a:t>
            </a:r>
            <a:br>
              <a:rPr lang="ru-RU" dirty="0"/>
            </a:br>
            <a:r>
              <a:rPr lang="ru-RU" dirty="0"/>
              <a:t>- о сумме налога, подлежащей уплате по итогам налогового периода, с указанием реквизитов, необходимых для уплаты налога;</a:t>
            </a:r>
            <a:br>
              <a:rPr lang="ru-RU" dirty="0"/>
            </a:br>
            <a:r>
              <a:rPr lang="ru-RU" dirty="0"/>
              <a:t>- срок уплаты  не позднее 25-го числа месяца, следующего за налоговым периодом.</a:t>
            </a:r>
          </a:p>
        </p:txBody>
      </p:sp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146304"/>
            <a:ext cx="6947774" cy="324175"/>
          </a:xfrm>
        </p:spPr>
        <p:txBody>
          <a:bodyPr>
            <a:noAutofit/>
          </a:bodyPr>
          <a:lstStyle/>
          <a:p>
            <a:r>
              <a:rPr lang="ru-RU" sz="1800" dirty="0"/>
              <a:t>Нормативно-правовое регулирование </a:t>
            </a:r>
            <a:r>
              <a:rPr lang="ru-RU" sz="1800" dirty="0" err="1"/>
              <a:t>АвтоУСН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336" y="427640"/>
            <a:ext cx="860998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Федеральный закон от 25.02.2022 № 17-ФЗ </a:t>
            </a:r>
            <a:r>
              <a:rPr lang="ru-RU" sz="1600" dirty="0"/>
              <a:t>«О проведении эксперимента по установлению специального налогового режима «Автоматизированная упрощенная система налогообложения</a:t>
            </a:r>
            <a:r>
              <a:rPr lang="ru-RU" sz="1600" dirty="0" smtClean="0"/>
              <a:t>»</a:t>
            </a:r>
          </a:p>
          <a:p>
            <a:endParaRPr lang="ru-RU" sz="1200" b="1" dirty="0"/>
          </a:p>
          <a:p>
            <a:r>
              <a:rPr lang="ru-RU" sz="1600" b="1" dirty="0"/>
              <a:t>Закон Хабаровского края от  27.11.2024 № 18 </a:t>
            </a:r>
            <a:r>
              <a:rPr lang="ru-RU" sz="1600" dirty="0"/>
              <a:t>«О внесении изменений в Закон Хабаровского края «О региональных  налогах и налоговых  льготах в Хабаровском крае»</a:t>
            </a:r>
          </a:p>
          <a:p>
            <a:endParaRPr lang="ru-RU" sz="1200" b="1" dirty="0"/>
          </a:p>
          <a:p>
            <a:r>
              <a:rPr lang="ru-RU" sz="1600" b="1" dirty="0"/>
              <a:t>Приказ ФНС России от 07.06.2022 № ЕД-7-11/473@ </a:t>
            </a:r>
            <a:r>
              <a:rPr lang="ru-RU" sz="1600" dirty="0"/>
              <a:t>«Об утверждении кодов видов доходов и вычетов, а также кодов выплат, не признаваемых объектом обложения страховыми взносами, и выплат, не подлежащих обложению страховыми взносами, для применения специального налогового режима «Автоматизированная упрощенная система налогообложения</a:t>
            </a:r>
            <a:r>
              <a:rPr lang="ru-RU" sz="1600" dirty="0" smtClean="0"/>
              <a:t>»</a:t>
            </a:r>
          </a:p>
          <a:p>
            <a:endParaRPr lang="ru-RU" sz="1200" dirty="0"/>
          </a:p>
          <a:p>
            <a:r>
              <a:rPr lang="ru-RU" sz="1600" b="1" dirty="0"/>
              <a:t>Протокол</a:t>
            </a:r>
            <a:r>
              <a:rPr lang="ru-RU" sz="1600" dirty="0"/>
              <a:t> информационного обмена с банками</a:t>
            </a:r>
          </a:p>
          <a:p>
            <a:endParaRPr lang="ru-RU" sz="1200" dirty="0"/>
          </a:p>
          <a:p>
            <a:r>
              <a:rPr lang="ru-RU" sz="1600" b="1" dirty="0"/>
              <a:t>Протокол</a:t>
            </a:r>
            <a:r>
              <a:rPr lang="ru-RU" sz="1600" dirty="0"/>
              <a:t> информационного обмена по взаимодействию с внешними учетными системами, применяемыми налогоплательщиками</a:t>
            </a:r>
          </a:p>
          <a:p>
            <a:endParaRPr lang="ru-RU" sz="1200" dirty="0"/>
          </a:p>
          <a:p>
            <a:r>
              <a:rPr lang="ru-RU" sz="1600" b="1" dirty="0"/>
              <a:t>Протокол</a:t>
            </a:r>
            <a:r>
              <a:rPr lang="ru-RU" sz="1600" dirty="0"/>
              <a:t> информационного обмена с ОЭП (проект) Методические рекомендации по разметке банковских операций</a:t>
            </a:r>
          </a:p>
        </p:txBody>
      </p:sp>
    </p:spTree>
    <p:extLst>
      <p:ext uri="{BB962C8B-B14F-4D97-AF65-F5344CB8AC3E}">
        <p14:creationId xmlns:p14="http://schemas.microsoft.com/office/powerpoint/2010/main" val="4989119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70278" y="3294658"/>
            <a:ext cx="54717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Полная информация на сайте ФНС России AUSN.NALOG.GOV.RU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407" y="593596"/>
            <a:ext cx="2775509" cy="2775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016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3130</TotalTime>
  <Words>711</Words>
  <Application>Microsoft Office PowerPoint</Application>
  <PresentationFormat>Экран (16:9)</PresentationFormat>
  <Paragraphs>90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</vt:lpstr>
      <vt:lpstr> Параметры налогового режима «АУСН» </vt:lpstr>
      <vt:lpstr> </vt:lpstr>
      <vt:lpstr>Порядок и условия начала и прекращения применения  специального налогового режима </vt:lpstr>
      <vt:lpstr>Информационное взаимодействие с банками, СФР и другими организациями</vt:lpstr>
      <vt:lpstr> Исчисление налога </vt:lpstr>
      <vt:lpstr>Нормативно-правовое регулирование АвтоУСН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219</cp:revision>
  <cp:lastPrinted>2024-11-20T00:31:22Z</cp:lastPrinted>
  <dcterms:created xsi:type="dcterms:W3CDTF">2024-09-27T03:02:36Z</dcterms:created>
  <dcterms:modified xsi:type="dcterms:W3CDTF">2025-05-12T07:06:13Z</dcterms:modified>
</cp:coreProperties>
</file>