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7" r:id="rId2"/>
    <p:sldId id="329" r:id="rId3"/>
    <p:sldId id="327" r:id="rId4"/>
    <p:sldId id="328" r:id="rId5"/>
    <p:sldId id="294" r:id="rId6"/>
    <p:sldId id="320" r:id="rId7"/>
    <p:sldId id="331" r:id="rId8"/>
    <p:sldId id="330" r:id="rId9"/>
    <p:sldId id="332" r:id="rId10"/>
    <p:sldId id="337" r:id="rId11"/>
    <p:sldId id="338" r:id="rId12"/>
    <p:sldId id="340" r:id="rId13"/>
  </p:sldIdLst>
  <p:sldSz cx="9144000" cy="5143500" type="screen16x9"/>
  <p:notesSz cx="6645275" cy="97758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561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2" autoAdjust="0"/>
  </p:normalViewPr>
  <p:slideViewPr>
    <p:cSldViewPr snapToGrid="0">
      <p:cViewPr>
        <p:scale>
          <a:sx n="110" d="100"/>
          <a:sy n="110" d="100"/>
        </p:scale>
        <p:origin x="-1644" y="-6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-3948" y="-90"/>
      </p:cViewPr>
      <p:guideLst>
        <p:guide orient="horz" pos="3079"/>
        <p:guide pos="2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63963" y="0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A7C6FD-8305-4311-B31C-4C25F4400124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63963" y="9285288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B94351-3379-46CE-AB6F-C2AD46BEE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7149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4119" y="1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r">
              <a:defRPr sz="1200"/>
            </a:lvl1pPr>
          </a:lstStyle>
          <a:p>
            <a:fld id="{1BA158C2-BE7B-4924-9916-A1C86F5E32D5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5088" y="733425"/>
            <a:ext cx="6515100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3" tIns="45712" rIns="91423" bIns="457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4528" y="4643517"/>
            <a:ext cx="5316220" cy="4399121"/>
          </a:xfrm>
          <a:prstGeom prst="rect">
            <a:avLst/>
          </a:prstGeom>
        </p:spPr>
        <p:txBody>
          <a:bodyPr vert="horz" lIns="91423" tIns="45712" rIns="91423" bIns="4571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285339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4119" y="9285339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r">
              <a:defRPr sz="1200"/>
            </a:lvl1pPr>
          </a:lstStyle>
          <a:p>
            <a:fld id="{5C0C109C-A402-4864-B2CC-6FBE1DDDE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1289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177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15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4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8955-5BBF-470F-BEF4-B7AB0C90627D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02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CD063-4223-438C-A91E-791FD260FFF3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70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399" y="205979"/>
            <a:ext cx="2057401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1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7C28-CBCF-4278-AD15-300E4E96AFF8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010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-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D37AA835-D37C-D111-DD1C-BEEC47028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149" y="6"/>
            <a:ext cx="6947774" cy="41195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lang="ru-RU" sz="1200" b="1" cap="all" spc="-38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ru-RU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36FCBEA-7CB6-2731-2154-F08D4AFD6E6B}"/>
              </a:ext>
            </a:extLst>
          </p:cNvPr>
          <p:cNvGrpSpPr/>
          <p:nvPr userDrawn="1"/>
        </p:nvGrpSpPr>
        <p:grpSpPr>
          <a:xfrm>
            <a:off x="8730856" y="1"/>
            <a:ext cx="413147" cy="413147"/>
            <a:chOff x="11641138" y="5205414"/>
            <a:chExt cx="550862" cy="55086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05325DF2-8AB5-AE36-E39D-2122AAB85A78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xmlns="" id="{1EC7472C-9B3D-6C07-49B9-DBD24EFD0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1750675" y="5308402"/>
              <a:ext cx="331788" cy="344886"/>
            </a:xfrm>
            <a:prstGeom prst="rect">
              <a:avLst/>
            </a:prstGeom>
          </p:spPr>
        </p:pic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E985DE21-57AF-4CB8-285E-5F35A14FB6C2}"/>
              </a:ext>
            </a:extLst>
          </p:cNvPr>
          <p:cNvCxnSpPr>
            <a:cxnSpLocks/>
          </p:cNvCxnSpPr>
          <p:nvPr userDrawn="1"/>
        </p:nvCxnSpPr>
        <p:spPr>
          <a:xfrm>
            <a:off x="8730856" y="411956"/>
            <a:ext cx="41314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6DAB24DD-1A33-B000-D36D-6CAABF4785CE}"/>
              </a:ext>
            </a:extLst>
          </p:cNvPr>
          <p:cNvCxnSpPr>
            <a:cxnSpLocks/>
          </p:cNvCxnSpPr>
          <p:nvPr userDrawn="1"/>
        </p:nvCxnSpPr>
        <p:spPr>
          <a:xfrm>
            <a:off x="4" y="411956"/>
            <a:ext cx="41314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87182DC9-CEC7-775F-C0AD-31F9434DF82E}"/>
              </a:ext>
            </a:extLst>
          </p:cNvPr>
          <p:cNvCxnSpPr>
            <a:cxnSpLocks/>
          </p:cNvCxnSpPr>
          <p:nvPr userDrawn="1"/>
        </p:nvCxnSpPr>
        <p:spPr>
          <a:xfrm>
            <a:off x="413148" y="411956"/>
            <a:ext cx="8317707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Номер слайда 5">
            <a:extLst>
              <a:ext uri="{FF2B5EF4-FFF2-40B4-BE49-F238E27FC236}">
                <a16:creationId xmlns:a16="http://schemas.microsoft.com/office/drawing/2014/main" xmlns="" id="{4382102B-4E04-2501-D32F-721D797F3097}"/>
              </a:ext>
            </a:extLst>
          </p:cNvPr>
          <p:cNvSpPr txBox="1">
            <a:spLocks/>
          </p:cNvSpPr>
          <p:nvPr userDrawn="1"/>
        </p:nvSpPr>
        <p:spPr>
          <a:xfrm>
            <a:off x="4" y="4731544"/>
            <a:ext cx="413147" cy="411956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6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Стр.</a:t>
            </a:r>
            <a:r>
              <a:rPr lang="en-US" sz="6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 </a:t>
            </a:r>
            <a:fld id="{2245CF44-F5A7-4881-A3C6-C17067F190D2}" type="slidenum">
              <a:rPr lang="en-US" sz="600" b="0" smtClean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pPr algn="ctr"/>
              <a:t>‹#›</a:t>
            </a:fld>
            <a:endParaRPr lang="en-US" sz="600" b="0" dirty="0">
              <a:solidFill>
                <a:schemeClr val="tx2">
                  <a:lumMod val="50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C73FAE82-8390-6DBD-0086-A6E68E9E9F6D}"/>
              </a:ext>
            </a:extLst>
          </p:cNvPr>
          <p:cNvGrpSpPr/>
          <p:nvPr userDrawn="1"/>
        </p:nvGrpSpPr>
        <p:grpSpPr>
          <a:xfrm>
            <a:off x="8730856" y="4730353"/>
            <a:ext cx="413147" cy="413147"/>
            <a:chOff x="11641138" y="5205414"/>
            <a:chExt cx="550862" cy="165258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4142D1A6-E18B-1B41-40C0-F64A16224C59}"/>
                </a:ext>
              </a:extLst>
            </p:cNvPr>
            <p:cNvSpPr/>
            <p:nvPr userDrawn="1"/>
          </p:nvSpPr>
          <p:spPr>
            <a:xfrm>
              <a:off x="11641138" y="6307138"/>
              <a:ext cx="550862" cy="550862"/>
            </a:xfrm>
            <a:prstGeom prst="rect">
              <a:avLst/>
            </a:prstGeom>
            <a:solidFill>
              <a:srgbClr val="C00000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07A7E796-B244-2B43-7CCF-3C4F3473FC47}"/>
                </a:ext>
              </a:extLst>
            </p:cNvPr>
            <p:cNvSpPr/>
            <p:nvPr userDrawn="1"/>
          </p:nvSpPr>
          <p:spPr>
            <a:xfrm>
              <a:off x="11641138" y="5756276"/>
              <a:ext cx="550862" cy="550862"/>
            </a:xfrm>
            <a:prstGeom prst="rect">
              <a:avLst/>
            </a:prstGeom>
            <a:solidFill>
              <a:srgbClr val="166CFD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E2FD112F-C4CA-7A8D-211C-E04309FD717E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A7A4F3D4-7193-9BCC-B39B-8A20E5C9D0D8}"/>
              </a:ext>
            </a:extLst>
          </p:cNvPr>
          <p:cNvCxnSpPr/>
          <p:nvPr userDrawn="1"/>
        </p:nvCxnSpPr>
        <p:spPr>
          <a:xfrm>
            <a:off x="1373980" y="4730353"/>
            <a:ext cx="0" cy="413147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DEA13A66-3661-1B1A-2B48-D09BD25E3865}"/>
              </a:ext>
            </a:extLst>
          </p:cNvPr>
          <p:cNvCxnSpPr>
            <a:cxnSpLocks/>
          </p:cNvCxnSpPr>
          <p:nvPr userDrawn="1"/>
        </p:nvCxnSpPr>
        <p:spPr>
          <a:xfrm>
            <a:off x="0" y="4730354"/>
            <a:ext cx="9144000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CCD7722A-945F-AA89-4FBF-DF86856DB398}"/>
              </a:ext>
            </a:extLst>
          </p:cNvPr>
          <p:cNvCxnSpPr/>
          <p:nvPr userDrawn="1"/>
        </p:nvCxnSpPr>
        <p:spPr>
          <a:xfrm>
            <a:off x="3230171" y="4730353"/>
            <a:ext cx="0" cy="413147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Text Placeholder 24">
            <a:extLst>
              <a:ext uri="{FF2B5EF4-FFF2-40B4-BE49-F238E27FC236}">
                <a16:creationId xmlns:a16="http://schemas.microsoft.com/office/drawing/2014/main" xmlns="" id="{1D711949-2E3A-0F1D-3F07-4A610B626D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74235" y="4817868"/>
            <a:ext cx="5255419" cy="23931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* — </a:t>
            </a:r>
            <a:r>
              <a:rPr lang="ru-RU" dirty="0"/>
              <a:t>сноска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574C76CD-F1A6-C947-1C7D-5B85AE7CB3F4}"/>
              </a:ext>
            </a:extLst>
          </p:cNvPr>
          <p:cNvSpPr txBox="1"/>
          <p:nvPr userDrawn="1"/>
        </p:nvSpPr>
        <p:spPr>
          <a:xfrm>
            <a:off x="1489475" y="4829888"/>
            <a:ext cx="169367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endParaRPr lang="ru-RU" sz="700" cap="all" baseline="0" dirty="0" smtClean="0"/>
          </a:p>
          <a:p>
            <a:endParaRPr lang="ru-RU" sz="700" cap="all" baseline="0" dirty="0"/>
          </a:p>
        </p:txBody>
      </p:sp>
    </p:spTree>
    <p:extLst>
      <p:ext uri="{BB962C8B-B14F-4D97-AF65-F5344CB8AC3E}">
        <p14:creationId xmlns:p14="http://schemas.microsoft.com/office/powerpoint/2010/main" val="17266842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D8651-A24F-4A6F-A339-FDC6C4E34FE5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9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6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6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4F22-F0A7-42B3-810E-6D7545B50474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36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3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2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6549-5382-4B96-A0D8-46B2251C71E1}" type="datetime1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378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DB60A-DE8E-4CD9-AF0D-536EF2787F84}" type="datetime1">
              <a:rPr lang="ru-RU" smtClean="0"/>
              <a:t>12.05.2025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912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81340-94D4-40D4-9624-03E1CA6DFEA9}" type="datetime1">
              <a:rPr lang="ru-RU" smtClean="0"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457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F2D0-9859-4E05-B443-42D19625756A}" type="datetime1">
              <a:rPr lang="ru-RU" smtClean="0"/>
              <a:t>12.05.2025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077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CA0C-6C8C-454A-AB7A-71145C418BED}" type="datetime1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761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43C5-A168-4A10-94C4-D425C80DAF77}" type="datetime1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39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A4783-1E7F-4BF9-914D-0132DB7C9D11}" type="datetime1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4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2">
            <a:extLst>
              <a:ext uri="{FF2B5EF4-FFF2-40B4-BE49-F238E27FC236}">
                <a16:creationId xmlns="" xmlns:a16="http://schemas.microsoft.com/office/drawing/2014/main" id="{74E6C9F3-6E40-46DB-A271-4B711BA02D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8590" y="171929"/>
            <a:ext cx="2058439" cy="6557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143" y="4104315"/>
            <a:ext cx="14557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ХАБАРОВСК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801547" y="171929"/>
            <a:ext cx="0" cy="483166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/>
          <p:cNvSpPr>
            <a:spLocks noGrp="1"/>
          </p:cNvSpPr>
          <p:nvPr>
            <p:ph type="subTitle" idx="1"/>
          </p:nvPr>
        </p:nvSpPr>
        <p:spPr>
          <a:xfrm>
            <a:off x="1394976" y="1271754"/>
            <a:ext cx="6886382" cy="1531831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>
                <a:solidFill>
                  <a:srgbClr val="0561FC"/>
                </a:solidFill>
              </a:rPr>
              <a:t>О налогообложении НДС при УСН </a:t>
            </a:r>
            <a:r>
              <a:rPr lang="ru-RU" altLang="ru-RU" sz="2800" b="1" dirty="0">
                <a:solidFill>
                  <a:srgbClr val="0561FC"/>
                </a:solidFill>
              </a:rPr>
              <a:t>с 01.01.2025</a:t>
            </a:r>
            <a:endParaRPr lang="ru-RU" altLang="ru-RU" sz="2800" b="1" dirty="0">
              <a:solidFill>
                <a:srgbClr val="0561FC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01161" y="3442595"/>
            <a:ext cx="6074756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1600" dirty="0">
                <a:latin typeface="Colos text"/>
              </a:rPr>
              <a:t>Главный государственный налоговый инспектор </a:t>
            </a:r>
          </a:p>
          <a:p>
            <a:pPr algn="ctr">
              <a:spcBef>
                <a:spcPct val="20000"/>
              </a:spcBef>
            </a:pPr>
            <a:r>
              <a:rPr lang="ru-RU" sz="1600" dirty="0">
                <a:latin typeface="Colos text"/>
              </a:rPr>
              <a:t>отдела камерального контроля </a:t>
            </a:r>
            <a:r>
              <a:rPr lang="ru-RU" sz="1600" dirty="0">
                <a:latin typeface="Colos text"/>
              </a:rPr>
              <a:t>НДС №2</a:t>
            </a:r>
            <a:endParaRPr lang="ru-RU" sz="1600" dirty="0">
              <a:latin typeface="Colos text"/>
            </a:endParaRPr>
          </a:p>
          <a:p>
            <a:pPr algn="ctr">
              <a:spcBef>
                <a:spcPct val="20000"/>
              </a:spcBef>
            </a:pPr>
            <a:r>
              <a:rPr lang="ru-RU" sz="1600" dirty="0">
                <a:latin typeface="Colos text"/>
              </a:rPr>
              <a:t>УФНС России по Хабаровскому краю</a:t>
            </a:r>
          </a:p>
          <a:p>
            <a:pPr algn="ctr">
              <a:spcBef>
                <a:spcPct val="20000"/>
              </a:spcBef>
            </a:pPr>
            <a:r>
              <a:rPr lang="ru-RU" sz="1600" dirty="0">
                <a:latin typeface="Colos text"/>
              </a:rPr>
              <a:t>Богомолова Татьяна Юрьевна </a:t>
            </a:r>
            <a:endParaRPr lang="ru-RU" sz="1600" dirty="0">
              <a:latin typeface="Colos tex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D5B6315-535A-968B-B3AC-76F4E9E1FA79}"/>
              </a:ext>
            </a:extLst>
          </p:cNvPr>
          <p:cNvSpPr txBox="1"/>
          <p:nvPr/>
        </p:nvSpPr>
        <p:spPr>
          <a:xfrm>
            <a:off x="34140" y="4452463"/>
            <a:ext cx="767407" cy="8848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561FC"/>
                </a:solidFill>
                <a:effectLst/>
                <a:uLnTx/>
                <a:uFillTx/>
                <a:latin typeface="Golos Text" panose="020B0503020202020204" pitchFamily="34" charset="0"/>
                <a:ea typeface="Golos Text" panose="020B0503020202020204" pitchFamily="34" charset="0"/>
              </a:rPr>
              <a:t>20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561FC"/>
              </a:solidFill>
              <a:effectLst/>
              <a:uLnTx/>
              <a:uFillTx/>
              <a:latin typeface="Golos Text" panose="020B0503020202020204" pitchFamily="34" charset="0"/>
              <a:ea typeface="Golos Text" panose="020B0503020202020204" pitchFamily="34" charset="0"/>
            </a:endParaRPr>
          </a:p>
          <a:p>
            <a:pPr algn="ctr">
              <a:lnSpc>
                <a:spcPts val="2300"/>
              </a:lnSpc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61FC"/>
                </a:solidFill>
                <a:effectLst/>
                <a:uLnTx/>
                <a:uFillTx/>
                <a:latin typeface="Golos Text" panose="020B0503020202020204" pitchFamily="34" charset="0"/>
                <a:ea typeface="Golos Text" panose="020B0503020202020204" pitchFamily="34" charset="0"/>
              </a:rPr>
              <a:t>2</a:t>
            </a:r>
            <a:r>
              <a:rPr lang="ru-RU" sz="2800" b="1" noProof="0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5</a:t>
            </a:r>
          </a:p>
          <a:p>
            <a:pPr algn="ctr">
              <a:lnSpc>
                <a:spcPts val="2300"/>
              </a:lnSpc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561FC"/>
              </a:solidFill>
              <a:effectLst/>
              <a:uLnTx/>
              <a:uFillTx/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5224539" y="2940126"/>
            <a:ext cx="738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29184" y="0"/>
            <a:ext cx="5289533" cy="548379"/>
          </a:xfrm>
          <a:prstGeom prst="round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glow rad="127000">
              <a:schemeClr val="accent1">
                <a:alpha val="29000"/>
              </a:schemeClr>
            </a:glow>
            <a:softEdge rad="0"/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Электронный документооборот</a:t>
            </a:r>
          </a:p>
        </p:txBody>
      </p:sp>
      <p:sp>
        <p:nvSpPr>
          <p:cNvPr id="12" name="Прямоугольник 4"/>
          <p:cNvSpPr>
            <a:spLocks noChangeArrowheads="1"/>
          </p:cNvSpPr>
          <p:nvPr/>
        </p:nvSpPr>
        <p:spPr bwMode="auto">
          <a:xfrm>
            <a:off x="111595" y="646985"/>
            <a:ext cx="8826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altLang="ru-RU" sz="16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Основная цель </a:t>
            </a:r>
            <a:r>
              <a:rPr lang="ru-RU" altLang="ru-RU" sz="1600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ЭДО – </a:t>
            </a:r>
            <a:r>
              <a:rPr lang="ru-RU" altLang="ru-RU" sz="16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повысить </a:t>
            </a:r>
            <a:r>
              <a:rPr lang="ru-RU" altLang="ru-RU" sz="16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скорость обмена документацией внутри </a:t>
            </a:r>
            <a:r>
              <a:rPr lang="ru-RU" altLang="ru-RU" sz="16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организации,</a:t>
            </a:r>
            <a:r>
              <a:rPr lang="ru-RU" altLang="ru-RU" sz="16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6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контрагентами и контролирующими органами.</a:t>
            </a:r>
          </a:p>
        </p:txBody>
      </p:sp>
      <p:sp>
        <p:nvSpPr>
          <p:cNvPr id="13" name="Объект 1"/>
          <p:cNvSpPr txBox="1">
            <a:spLocks/>
          </p:cNvSpPr>
          <p:nvPr/>
        </p:nvSpPr>
        <p:spPr>
          <a:xfrm>
            <a:off x="111595" y="1305083"/>
            <a:ext cx="4739720" cy="341912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defRPr/>
            </a:pPr>
            <a:r>
              <a:rPr lang="ru-RU" sz="16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Функции электронного документооборота:</a:t>
            </a:r>
          </a:p>
          <a:p>
            <a:pPr marL="0">
              <a:defRPr/>
            </a:pPr>
            <a:r>
              <a:rPr lang="ru-RU" sz="16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- сокращение расходов на доступ к данным, создание, обработку, пересылку, хранение документов любых форматов;</a:t>
            </a:r>
          </a:p>
          <a:p>
            <a:pPr marL="0">
              <a:buFontTx/>
              <a:buChar char="-"/>
              <a:defRPr/>
            </a:pPr>
            <a:r>
              <a:rPr lang="ru-RU" sz="16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упрощение взаимодействия бизнеса с налоговым органом и другими контролирующими органами, оптимизация бизнес-процессов;</a:t>
            </a:r>
          </a:p>
          <a:p>
            <a:pPr marL="0">
              <a:buFontTx/>
              <a:buChar char="-"/>
              <a:defRPr/>
            </a:pPr>
            <a:r>
              <a:rPr lang="ru-RU" sz="16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контроль движения документации;</a:t>
            </a:r>
          </a:p>
          <a:p>
            <a:pPr marL="0">
              <a:buFontTx/>
              <a:buChar char="-"/>
              <a:defRPr/>
            </a:pPr>
            <a:r>
              <a:rPr lang="ru-RU" sz="16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безопасность и др.</a:t>
            </a:r>
          </a:p>
          <a:p>
            <a:pPr marL="0">
              <a:defRPr/>
            </a:pPr>
            <a:r>
              <a:rPr lang="ru-RU" sz="16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Любой документ, сформированный в ЭДО и подписанный соответствующей электронной подписью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имеет юридическую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силу.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EDEEEF"/>
              </a:clrFrom>
              <a:clrTo>
                <a:srgbClr val="EDEE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0"/>
          <a:stretch/>
        </p:blipFill>
        <p:spPr bwMode="auto">
          <a:xfrm>
            <a:off x="4790850" y="1305083"/>
            <a:ext cx="4147173" cy="280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888822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69DAC54E-71C8-6CFB-2925-5C788135208E}"/>
              </a:ext>
            </a:extLst>
          </p:cNvPr>
          <p:cNvSpPr/>
          <p:nvPr/>
        </p:nvSpPr>
        <p:spPr>
          <a:xfrm>
            <a:off x="8732045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endParaRPr lang="ru-RU" sz="12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24539" y="2940126"/>
            <a:ext cx="738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38906" y="0"/>
            <a:ext cx="4965866" cy="457200"/>
          </a:xfrm>
          <a:prstGeom prst="round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glow rad="127000">
              <a:schemeClr val="accent1">
                <a:alpha val="29000"/>
              </a:schemeClr>
            </a:glow>
            <a:softEdge rad="0"/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Контактные данные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003952"/>
              </p:ext>
            </p:extLst>
          </p:nvPr>
        </p:nvGraphicFramePr>
        <p:xfrm>
          <a:off x="282383" y="617935"/>
          <a:ext cx="8372024" cy="2868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8213"/>
                <a:gridCol w="4183811"/>
              </a:tblGrid>
              <a:tr h="777678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 вопросам</a:t>
                      </a:r>
                      <a:r>
                        <a:rPr lang="ru-RU" sz="20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налогообложения НДС при УСН </a:t>
                      </a:r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 вопросом применения специальных налоговых режимов </a:t>
                      </a:r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090514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Хабаровск</a:t>
                      </a:r>
                      <a:r>
                        <a:rPr lang="ru-RU" sz="2000" b="1" i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8(4212) 96-86-27,</a:t>
                      </a:r>
                      <a:r>
                        <a:rPr lang="ru-RU" sz="20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8(4212) 96-86-31 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доб.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4378, 4379, 4372 </a:t>
                      </a:r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Комсомольск-на-Амуре </a:t>
                      </a:r>
                    </a:p>
                    <a:p>
                      <a:pPr marL="0" marR="0" indent="0" algn="ctr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8(4217) 23-23-74</a:t>
                      </a:r>
                    </a:p>
                    <a:p>
                      <a:pPr marL="0" marR="0" indent="0" algn="ctr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доб.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2186,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2189, 2187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Хабаровск</a:t>
                      </a:r>
                      <a:r>
                        <a:rPr lang="ru-RU" sz="2000" b="1" i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8(4212) 96-86-27,</a:t>
                      </a:r>
                      <a:r>
                        <a:rPr lang="ru-RU" sz="20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8(4212) 96-86-31 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доб.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1151, 1147, 1312</a:t>
                      </a:r>
                    </a:p>
                    <a:p>
                      <a:pPr marL="0" marR="0" indent="0" algn="ctr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Комсомольск-на-Амуре </a:t>
                      </a:r>
                    </a:p>
                    <a:p>
                      <a:pPr marL="0" marR="0" indent="0" algn="ctr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8(4217) 23-23-74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доб.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4842, 4835, 4844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75723" y="3474948"/>
            <a:ext cx="2758008" cy="122433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Контакт-центр:</a:t>
            </a:r>
            <a:r>
              <a:rPr kumimoji="0" lang="ru-RU" sz="24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i="0" u="sng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8-800-222-22-22</a:t>
            </a:r>
            <a:endParaRPr kumimoji="0" lang="ru-RU" sz="2400" i="0" u="sng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7" r="22502"/>
          <a:stretch/>
        </p:blipFill>
        <p:spPr>
          <a:xfrm rot="20978117">
            <a:off x="2818963" y="3335561"/>
            <a:ext cx="958564" cy="171078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088" y="3474948"/>
            <a:ext cx="1602413" cy="158992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631499" y="3586456"/>
            <a:ext cx="2016224" cy="122433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Сервисы и </a:t>
            </a:r>
            <a:r>
              <a:rPr kumimoji="0" lang="ru-RU" sz="240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госуслуги</a:t>
            </a: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400" i="0" u="sng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4288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004918" y="1949048"/>
            <a:ext cx="6947774" cy="549271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1688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3" y="403840"/>
            <a:ext cx="432000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endParaRPr lang="ru-RU" sz="1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одержимое 4"/>
          <p:cNvSpPr txBox="1">
            <a:spLocks/>
          </p:cNvSpPr>
          <p:nvPr/>
        </p:nvSpPr>
        <p:spPr>
          <a:xfrm>
            <a:off x="184373" y="2"/>
            <a:ext cx="8779250" cy="4450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defRPr/>
            </a:pPr>
            <a:r>
              <a:rPr lang="ru-RU" altLang="ru-RU" sz="1800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Федеральный закон от 12.07.2024 №176-ФЗ</a:t>
            </a:r>
          </a:p>
          <a:p>
            <a:pPr marL="0" indent="0">
              <a:defRPr/>
            </a:pPr>
            <a:endParaRPr lang="ru-RU" altLang="ru-RU" sz="1800" b="1" dirty="0" smtClean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defRPr/>
            </a:pPr>
            <a:r>
              <a:rPr lang="ru-RU" sz="1800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Постановление Правительства РФ от 26.12.2011 № 1137 «О формах и правилах заполнения (ведения) документов, применяемых при расчетах по налогу на добавленную стоимость»</a:t>
            </a:r>
          </a:p>
          <a:p>
            <a:pPr marL="0" indent="0" algn="just">
              <a:defRPr/>
            </a:pPr>
            <a:endParaRPr lang="ru-RU" sz="1800" b="1" dirty="0" smtClean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defRPr/>
            </a:pPr>
            <a:r>
              <a:rPr lang="ru-RU" sz="1800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Приказ ФНС России от 27.09.2017 № СА-7-3/765@ «Об утверждении формы и формата представления налоговой декларации по косвенным налогам (налогу на добавленную стоимость и акцизам) при импорте товаров на территорию Российской Федерации с территории государств - членов Евразийского экономического союза в электронной форме и порядка ее заполнения»</a:t>
            </a:r>
            <a:endParaRPr lang="ru-RU" altLang="ru-RU" sz="1800" i="1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84378" y="3555843"/>
            <a:ext cx="73476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Письмо ФНС России от 17.10.2024 № СД-4-3/11815@ </a:t>
            </a:r>
            <a:r>
              <a:rPr lang="ru-RU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«О </a:t>
            </a:r>
            <a:r>
              <a:rPr lang="ru-RU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направлении Методических </a:t>
            </a:r>
            <a:r>
              <a:rPr lang="ru-RU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рекомендаций </a:t>
            </a:r>
            <a:r>
              <a:rPr lang="ru-RU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для налогоплательщиков, применяющих       УСН, которые с 01.01.2025 признаются налогоплательщиками </a:t>
            </a:r>
            <a:r>
              <a:rPr lang="ru-RU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НДС».</a:t>
            </a:r>
            <a:endParaRPr lang="ru-RU" altLang="ru-RU" i="1" dirty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79" b="11606"/>
          <a:stretch/>
        </p:blipFill>
        <p:spPr bwMode="auto">
          <a:xfrm>
            <a:off x="6554674" y="3021853"/>
            <a:ext cx="2177369" cy="201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059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4"/>
          <p:cNvSpPr txBox="1">
            <a:spLocks/>
          </p:cNvSpPr>
          <p:nvPr/>
        </p:nvSpPr>
        <p:spPr>
          <a:xfrm>
            <a:off x="0" y="0"/>
            <a:ext cx="9143999" cy="51435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2025 года организации и ИП на УСН признаются налогоплательщиками НДС</a:t>
            </a:r>
            <a:endParaRPr lang="ru-RU" alt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alt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defRPr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alt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defRPr/>
            </a:pPr>
            <a:endParaRPr lang="ru-RU" sz="1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defRPr/>
            </a:pPr>
            <a:endParaRPr lang="ru-RU" sz="1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Wingdings" panose="05000000000000000000" pitchFamily="2" charset="2"/>
            </a:endParaRPr>
          </a:p>
          <a:p>
            <a:pPr marL="631825" indent="0">
              <a:spcBef>
                <a:spcPts val="0"/>
              </a:spcBef>
              <a:defRPr/>
            </a:pPr>
            <a:endParaRPr lang="ru-RU" sz="1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Wingdings" panose="05000000000000000000" pitchFamily="2" charset="2"/>
            </a:endParaRPr>
          </a:p>
          <a:p>
            <a:pPr marL="631825" indent="0">
              <a:spcBef>
                <a:spcPts val="0"/>
              </a:spcBef>
              <a:defRPr/>
            </a:pPr>
            <a:endParaRPr lang="ru-RU" sz="1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Wingdings" panose="05000000000000000000" pitchFamily="2" charset="2"/>
            </a:endParaRPr>
          </a:p>
          <a:p>
            <a:pPr marL="631825" indent="0">
              <a:spcBef>
                <a:spcPts val="0"/>
              </a:spcBef>
              <a:defRPr/>
            </a:pPr>
            <a:endParaRPr lang="ru-RU" sz="1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Wingdings" panose="05000000000000000000" pitchFamily="2" charset="2"/>
            </a:endParaRPr>
          </a:p>
          <a:p>
            <a:pPr marL="631825" indent="0">
              <a:spcBef>
                <a:spcPts val="0"/>
              </a:spcBef>
              <a:defRPr/>
            </a:pPr>
            <a:endParaRPr lang="ru-RU" sz="1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Wingdings" panose="05000000000000000000" pitchFamily="2" charset="2"/>
            </a:endParaRPr>
          </a:p>
          <a:p>
            <a:pPr marL="631825" indent="0">
              <a:spcBef>
                <a:spcPts val="0"/>
              </a:spcBef>
              <a:defRPr/>
            </a:pPr>
            <a:endParaRPr lang="ru-RU" sz="1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Wingdings" panose="05000000000000000000" pitchFamily="2" charset="2"/>
            </a:endParaRPr>
          </a:p>
          <a:p>
            <a:pPr marL="631825" indent="0">
              <a:spcBef>
                <a:spcPts val="0"/>
              </a:spcBef>
              <a:defRPr/>
            </a:pPr>
            <a:endParaRPr lang="ru-RU" sz="1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sym typeface="Wingdings" panose="05000000000000000000" pitchFamily="2" charset="2"/>
            </a:endParaRPr>
          </a:p>
          <a:p>
            <a:pPr marL="442913" indent="360363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Подавать в налоговый орган уведомление об освобождении, применении пониженных ставок </a:t>
            </a:r>
            <a:r>
              <a:rPr lang="ru-RU" sz="1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требуется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42913" indent="360363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Контрагенты-покупатели, приобретающие товары (работы, услуги) у налогоплательщиков, применяющих УСН и уплачивающих НДС по ставкам 5%, 7%, имеют право на вычет.</a:t>
            </a:r>
            <a:endParaRPr lang="en-US" sz="1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defRPr/>
            </a:pPr>
            <a:endParaRPr lang="ru-RU" altLang="ru-RU" sz="1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defRPr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anose="05000000000000000000" pitchFamily="2" charset="2"/>
              <a:buChar char="§"/>
              <a:defRPr/>
            </a:pPr>
            <a:endParaRPr lang="ru-RU" altLang="ru-RU" sz="1800" i="1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602295"/>
              </p:ext>
            </p:extLst>
          </p:nvPr>
        </p:nvGraphicFramePr>
        <p:xfrm>
          <a:off x="557998" y="581012"/>
          <a:ext cx="8028001" cy="3541884"/>
        </p:xfrm>
        <a:graphic>
          <a:graphicData uri="http://schemas.openxmlformats.org/drawingml/2006/table">
            <a:tbl>
              <a:tblPr/>
              <a:tblGrid>
                <a:gridCol w="1989789"/>
                <a:gridCol w="1866052"/>
                <a:gridCol w="1121446"/>
                <a:gridCol w="1511100"/>
                <a:gridCol w="1539614"/>
              </a:tblGrid>
              <a:tr h="5061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Доходы на УСН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Ставка НДС (освобождение)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Право на вычет входного НДС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Обязанность представления декларации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Обязанность выставлять счета-фактуры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80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tabLst>
                          <a:tab pos="2276475" algn="l"/>
                          <a:tab pos="4371975" algn="ctr"/>
                        </a:tabLst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276475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76475" algn="l"/>
                          <a:tab pos="4371975" algn="ctr"/>
                        </a:tabLst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Вновь созданные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Освобождение</a:t>
                      </a:r>
                      <a:r>
                        <a:rPr kumimoji="0" lang="en-US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автоматически)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Нет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3" marR="95253" marT="95321" marB="953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95253" marR="95253" marT="95321" marB="953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95253" marR="95253" marT="95321" marB="953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212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0-60 млн руб.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504" marR="77504" marT="38755" marB="3875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7609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2" marB="9525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7609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2" marB="9525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tabLst>
                          <a:tab pos="304800" algn="l"/>
                          <a:tab pos="4371975" algn="ctr"/>
                        </a:tabLst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304800" algn="l"/>
                          <a:tab pos="4371975" algn="ctr"/>
                        </a:tabLst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04800" algn="l"/>
                          <a:tab pos="4371975" algn="ctr"/>
                        </a:tabLst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от 60 до 250 млн руб.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5%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+mj-lt"/>
                        <a:defRPr sz="3200">
                          <a:solidFill>
                            <a:srgbClr val="005AA9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3pPr>
                      <a:lvl4pPr algn="just"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504F53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lnSpc>
                          <a:spcPts val="1800"/>
                        </a:lnSpc>
                        <a:spcBef>
                          <a:spcPts val="4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5pPr>
                      <a:lvl6pPr marL="25431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6pPr>
                      <a:lvl7pPr marL="30003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7pPr>
                      <a:lvl8pPr marL="34575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8pPr>
                      <a:lvl9pPr marL="3914775" indent="-257175" defTabSz="1042988" eaLnBrk="0" fontAlgn="base" hangingPunct="0">
                        <a:lnSpc>
                          <a:spcPts val="18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8D8C9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95253" marR="95253" marT="95321" marB="953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Да</a:t>
                      </a:r>
                    </a:p>
                  </a:txBody>
                  <a:tcPr marL="95253" marR="95253" marT="95321" marB="953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Да</a:t>
                      </a:r>
                    </a:p>
                  </a:txBody>
                  <a:tcPr marL="95253" marR="95253" marT="95321" marB="953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04800" algn="l"/>
                          <a:tab pos="4371975" algn="ctr"/>
                        </a:tabLst>
                      </a:pP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7609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504" marR="77504" marT="38755" marB="3875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Да</a:t>
                      </a:r>
                    </a:p>
                  </a:txBody>
                  <a:tcPr marL="95253" marR="95253" marT="95321" marB="953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7609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2" marB="9525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от 250 до 450 млн руб.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7%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95253" marR="95253" marT="95321" marB="953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Да</a:t>
                      </a:r>
                    </a:p>
                  </a:txBody>
                  <a:tcPr marL="95253" marR="95253" marT="95321" marB="953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Да</a:t>
                      </a:r>
                    </a:p>
                  </a:txBody>
                  <a:tcPr marL="95253" marR="95253" marT="95321" marB="953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504" marR="77504" marT="38755" marB="3875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</a:p>
                  </a:txBody>
                  <a:tcPr marL="77506" marR="77506" marT="38782" marB="3878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Да</a:t>
                      </a:r>
                    </a:p>
                  </a:txBody>
                  <a:tcPr marL="95253" marR="95253" marT="95321" marB="953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7609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2" marB="9525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1" y="3651512"/>
            <a:ext cx="6540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04329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4"/>
          <p:cNvSpPr txBox="1">
            <a:spLocks/>
          </p:cNvSpPr>
          <p:nvPr/>
        </p:nvSpPr>
        <p:spPr>
          <a:xfrm>
            <a:off x="346970" y="521718"/>
            <a:ext cx="8624502" cy="445866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95350" indent="0" algn="just">
              <a:spcBef>
                <a:spcPts val="0"/>
              </a:spcBef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Если доходы при применении УСН превысили 60 млн руб.,                      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освобождение от уплаты НДС не применяется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 1–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числа месяца, следующего за месяцем превышения. </a:t>
            </a:r>
            <a:endParaRPr lang="ru-RU" alt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95350" indent="0" algn="ctr">
              <a:spcBef>
                <a:spcPts val="0"/>
              </a:spcBef>
              <a:defRPr/>
            </a:pPr>
            <a:endParaRPr lang="ru-RU" alt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95350" indent="0" algn="just">
              <a:spcBef>
                <a:spcPts val="0"/>
              </a:spcBef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Право на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применение ставки НДС 5% утрачивается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 1–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числа месяца, следующего за месяцем превышения дохода 250 млн рублей. </a:t>
            </a:r>
          </a:p>
          <a:p>
            <a:pPr marL="1433513" indent="0">
              <a:spcBef>
                <a:spcPts val="0"/>
              </a:spcBef>
              <a:defRPr/>
            </a:pPr>
            <a:endParaRPr lang="ru-RU" alt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80975" indent="0" algn="just">
              <a:spcBef>
                <a:spcPts val="0"/>
              </a:spcBef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Право на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применение ставки НДС 7% утрачивается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 1–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числа месяца, в котором имело место превышение дохода                          450 млн рублей.</a:t>
            </a:r>
            <a:endParaRPr lang="ru-RU" alt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081088" indent="0" algn="just">
              <a:spcBef>
                <a:spcPts val="0"/>
              </a:spcBef>
              <a:defRPr/>
            </a:pPr>
            <a:endParaRPr lang="ru-RU" alt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04863" indent="0" algn="just">
              <a:spcBef>
                <a:spcPts val="0"/>
              </a:spcBef>
              <a:tabLst>
                <a:tab pos="8613775" algn="l"/>
              </a:tabLst>
              <a:defRPr/>
            </a:pPr>
            <a:endParaRPr lang="ru-RU" alt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  <a:tabLst>
                <a:tab pos="8613775" algn="l"/>
                <a:tab pos="8966200" algn="l"/>
              </a:tabLst>
              <a:defRPr/>
            </a:pP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    При выборе ставок НДС 5% и 7% от них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нельзя отказаться </a:t>
            </a: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в течение 12 последовательно идущих кварталов, за исключением случая утраты права на применение пониженных ставок.</a:t>
            </a:r>
            <a:endParaRPr lang="ru-RU" altLang="ru-RU" sz="1800" b="1" i="1" dirty="0" smtClean="0">
              <a:solidFill>
                <a:srgbClr val="333333"/>
              </a:solidFill>
            </a:endParaRPr>
          </a:p>
        </p:txBody>
      </p:sp>
      <p:pic>
        <p:nvPicPr>
          <p:cNvPr id="9" name="Рисунок 9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754" b="37201" l="512" r="12287">
                        <a14:foregroundMark x1="6655" y1="19672" x2="7594" y2="19546"/>
                        <a14:foregroundMark x1="9727" y1="24716" x2="9642" y2="23203"/>
                        <a14:foregroundMark x1="9471" y1="21564" x2="8959" y2="20933"/>
                        <a14:foregroundMark x1="3157" y1="34931" x2="2560" y2="34931"/>
                        <a14:foregroundMark x1="5375" y1="36948" x2="5119" y2="36948"/>
                        <a14:foregroundMark x1="8191" y1="37201" x2="8191" y2="37201"/>
                        <a14:foregroundMark x1="2986" y1="33291" x2="2986" y2="33291"/>
                        <a14:foregroundMark x1="2048" y1="33544" x2="2048" y2="33544"/>
                        <a14:foregroundMark x1="12287" y1="14754" x2="12287" y2="14754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7" t="17313" r="88817" b="59470"/>
          <a:stretch/>
        </p:blipFill>
        <p:spPr bwMode="auto">
          <a:xfrm>
            <a:off x="179319" y="730484"/>
            <a:ext cx="1071512" cy="151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2070340" y="0"/>
            <a:ext cx="5076937" cy="454459"/>
          </a:xfrm>
          <a:prstGeom prst="round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glow rad="127000">
              <a:schemeClr val="accent1">
                <a:alpha val="29000"/>
              </a:schemeClr>
            </a:glow>
            <a:softEdge rad="0"/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НДС</a:t>
            </a:r>
          </a:p>
        </p:txBody>
      </p:sp>
    </p:spTree>
    <p:extLst>
      <p:ext uri="{BB962C8B-B14F-4D97-AF65-F5344CB8AC3E}">
        <p14:creationId xmlns:p14="http://schemas.microsoft.com/office/powerpoint/2010/main" val="2963566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69DAC54E-71C8-6CFB-2925-5C788135208E}"/>
              </a:ext>
            </a:extLst>
          </p:cNvPr>
          <p:cNvSpPr/>
          <p:nvPr/>
        </p:nvSpPr>
        <p:spPr>
          <a:xfrm>
            <a:off x="8732045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endParaRPr lang="ru-RU" sz="12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4">
            <a:extLst>
              <a:ext uri="{FF2B5EF4-FFF2-40B4-BE49-F238E27FC236}">
                <a16:creationId xmlns="" xmlns:a16="http://schemas.microsoft.com/office/drawing/2014/main" id="{3493B4B9-DB0D-0470-B2C0-BE3150665E0F}"/>
              </a:ext>
            </a:extLst>
          </p:cNvPr>
          <p:cNvSpPr/>
          <p:nvPr/>
        </p:nvSpPr>
        <p:spPr>
          <a:xfrm>
            <a:off x="6487973" y="3390248"/>
            <a:ext cx="2178898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914378"/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  <a:t> </a:t>
            </a:r>
            <a: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  <a:t/>
            </a:r>
            <a:b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</a:br>
            <a:endParaRPr lang="ru-RU" sz="1500" dirty="0">
              <a:solidFill>
                <a:schemeClr val="tx1">
                  <a:lumMod val="85000"/>
                  <a:lumOff val="15000"/>
                </a:schemeClr>
              </a:solidFill>
              <a:ea typeface="Golos Text" panose="020B0503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24539" y="2940126"/>
            <a:ext cx="738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2" name="Содержимое 4"/>
          <p:cNvSpPr txBox="1">
            <a:spLocks/>
          </p:cNvSpPr>
          <p:nvPr/>
        </p:nvSpPr>
        <p:spPr>
          <a:xfrm>
            <a:off x="-8626" y="0"/>
            <a:ext cx="9152626" cy="48314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Налогоплательщики, освобожденные от уплаты НДС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обязаны исчислять               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налог в случаях:</a:t>
            </a:r>
          </a:p>
          <a:p>
            <a:pPr>
              <a:spcBef>
                <a:spcPts val="0"/>
              </a:spcBef>
              <a:buClr>
                <a:srgbClr val="0066B3"/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ввоза товаров на территорию РФ;</a:t>
            </a:r>
          </a:p>
          <a:p>
            <a:pPr>
              <a:spcBef>
                <a:spcPts val="0"/>
              </a:spcBef>
              <a:buClr>
                <a:srgbClr val="0066B3"/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исполнения обязанности налогового агента;</a:t>
            </a:r>
          </a:p>
          <a:p>
            <a:pPr>
              <a:spcBef>
                <a:spcPts val="0"/>
              </a:spcBef>
              <a:buClr>
                <a:srgbClr val="0066B3"/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выставления счет-фактур с выделенными суммами НДС.</a:t>
            </a:r>
          </a:p>
          <a:p>
            <a:pPr marL="0" indent="0" algn="ctr">
              <a:spcBef>
                <a:spcPts val="0"/>
              </a:spcBef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Налогоплательщики, применяющие ставки 5% и 7%,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обязаны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применять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иные ставки (20%, 10%, 0%) в следующих случаях:</a:t>
            </a:r>
          </a:p>
          <a:p>
            <a:pPr>
              <a:spcBef>
                <a:spcPts val="0"/>
              </a:spcBef>
              <a:buClr>
                <a:srgbClr val="0066B3"/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ввоза товаров на территорию РФ;</a:t>
            </a:r>
          </a:p>
          <a:p>
            <a:pPr>
              <a:spcBef>
                <a:spcPts val="0"/>
              </a:spcBef>
              <a:buClr>
                <a:srgbClr val="0066B3"/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исполнения обязанности налогового агента;</a:t>
            </a:r>
          </a:p>
          <a:p>
            <a:pPr>
              <a:spcBef>
                <a:spcPts val="0"/>
              </a:spcBef>
              <a:buClr>
                <a:srgbClr val="0066B3"/>
              </a:buClr>
              <a:buFont typeface="Wingdings" panose="05000000000000000000" pitchFamily="2" charset="2"/>
              <a:buChar char="Ø"/>
              <a:defRPr/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осуществление операций, указанных в </a:t>
            </a:r>
            <a:r>
              <a:rPr lang="ru-RU" altLang="ru-RU" sz="1800" dirty="0" err="1" smtClean="0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. 1-1.2, 2.1-3.1, 7, 11 п. 1 ст. 164 НК РФ.</a:t>
            </a:r>
          </a:p>
          <a:p>
            <a:pPr marL="0" indent="0" algn="ctr">
              <a:spcBef>
                <a:spcPts val="0"/>
              </a:spcBef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Налогоплательщики при исчислении НДС с авансов:</a:t>
            </a:r>
            <a:endParaRPr lang="ru-RU" alt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altLang="ru-RU" sz="1800" dirty="0" smtClean="0"/>
              <a:t> </a:t>
            </a:r>
          </a:p>
          <a:p>
            <a:pPr marL="0" indent="0">
              <a:buFont typeface="Wingdings" panose="05000000000000000000" pitchFamily="2" charset="2"/>
              <a:buChar char="§"/>
              <a:defRPr/>
            </a:pPr>
            <a:endParaRPr lang="ru-RU" altLang="ru-RU" sz="1800" i="1" dirty="0" smtClean="0">
              <a:solidFill>
                <a:srgbClr val="333333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" b="5824"/>
          <a:stretch/>
        </p:blipFill>
        <p:spPr>
          <a:xfrm>
            <a:off x="1039177" y="3097609"/>
            <a:ext cx="7352157" cy="1905712"/>
          </a:xfrm>
          <a:prstGeom prst="rect">
            <a:avLst/>
          </a:prstGeom>
        </p:spPr>
      </p:pic>
      <p:pic>
        <p:nvPicPr>
          <p:cNvPr id="24" name="Рисунок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222" b="50609" l="80484" r="93521">
                        <a14:foregroundMark x1="88837" y1="25846" x2="88837" y2="25846"/>
                        <a14:foregroundMark x1="81967" y1="27740" x2="81967" y2="27740"/>
                        <a14:foregroundMark x1="81577" y1="33829" x2="81577" y2="33829"/>
                        <a14:foregroundMark x1="81967" y1="38430" x2="81967" y2="38430"/>
                        <a14:foregroundMark x1="81577" y1="43572" x2="81577" y2="43572"/>
                        <a14:foregroundMark x1="81967" y1="48714" x2="81967" y2="48714"/>
                        <a14:foregroundMark x1="83528" y1="24493" x2="83528" y2="24493"/>
                        <a14:foregroundMark x1="83528" y1="26658" x2="83528" y2="26658"/>
                        <a14:foregroundMark x1="89461" y1="25710" x2="89461" y2="25710"/>
                        <a14:foregroundMark x1="89696" y1="25034" x2="89696" y2="25034"/>
                        <a14:foregroundMark x1="89696" y1="24763" x2="88681" y2="24222"/>
                        <a14:foregroundMark x1="81811" y1="33559" x2="81811" y2="33559"/>
                        <a14:foregroundMark x1="82436" y1="31935" x2="82436" y2="319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073" t="24229" r="4816" b="46225"/>
          <a:stretch>
            <a:fillRect/>
          </a:stretch>
        </p:blipFill>
        <p:spPr bwMode="auto">
          <a:xfrm>
            <a:off x="7290854" y="334317"/>
            <a:ext cx="1100480" cy="124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6201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98152" y="0"/>
            <a:ext cx="6947774" cy="411953"/>
          </a:xfrm>
          <a:prstGeom prst="round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glow rad="127000">
              <a:schemeClr val="accent1">
                <a:alpha val="29000"/>
              </a:schemeClr>
            </a:glow>
            <a:softEdge rad="0"/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Часто задаваемые вопросы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36067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2788" algn="just">
              <a:buFont typeface="Wingdings" pitchFamily="2" charset="2"/>
              <a:buChar char="ü"/>
              <a:tabLst>
                <a:tab pos="265113" algn="l"/>
              </a:tabLst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доходе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60 млн. руб. – освобождение по ст. 145 НК РФ автоматически, уведомление об освобождении не подается, счета-фактуры не составляются, книги продаж и покупок не ведутся, налоговые декларации по НДС не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представляются.</a:t>
            </a:r>
          </a:p>
          <a:p>
            <a:pPr algn="just">
              <a:tabLst>
                <a:tab pos="265113" algn="l"/>
              </a:tabLst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12788" algn="just">
              <a:buFont typeface="Wingdings" pitchFamily="2" charset="2"/>
              <a:buChar char="ü"/>
              <a:tabLst>
                <a:tab pos="265113" algn="l"/>
              </a:tabLst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исчислении доходов в расчет берутся все доходы, т.е.  валовый доход по ст. 248 НК РФ, доходы от реализации и внереализационные, доходы от всех систем налогообложения, применяемых в 2024 году (УСН и ПСН, ОСН и ПСН, ЕСХН и ПСН). </a:t>
            </a:r>
          </a:p>
          <a:p>
            <a:pPr indent="712788" algn="just">
              <a:buFont typeface="Wingdings" pitchFamily="2" charset="2"/>
              <a:buChar char="ü"/>
              <a:tabLst>
                <a:tab pos="265113" algn="l"/>
              </a:tabLst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12788" algn="just">
              <a:buFont typeface="Wingdings" pitchFamily="2" charset="2"/>
              <a:buChar char="ü"/>
              <a:tabLst>
                <a:tab pos="265113" algn="l"/>
              </a:tabLst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доходах свыше 60 млн. руб., при выборе обычной ставки НДС, можно принять к вычету входной и импортный налог по товарам (работам, услугам), приобретенным до 2025 г. Условия для вычета (п. п. 9 - 9.2 ст. 8 Закона № 176-ФЗ):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3338476"/>
            <a:ext cx="83848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65113" algn="l"/>
              </a:tabLst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ОС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введено в эксплуатацию до 01.01.2025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265113" algn="l"/>
              </a:tabLst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НМА не принят к учету до 01.01.2025;</a:t>
            </a:r>
          </a:p>
          <a:p>
            <a:pPr algn="just">
              <a:tabLst>
                <a:tab pos="265113" algn="l"/>
              </a:tabLst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товары (работы, услуги) до 01.01.2025 не использованы при объекте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«доходы» или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НДС по ним не учтен в расходах при объекте «доходы минус расходы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96286" l="10000" r="90000">
                        <a14:foregroundMark x1="42700" y1="36828" x2="42700" y2="36828"/>
                        <a14:foregroundMark x1="42700" y1="59140" x2="42700" y2="59140"/>
                        <a14:foregroundMark x1="42149" y1="52957" x2="42149" y2="52957"/>
                        <a14:foregroundMark x1="49036" y1="58602" x2="41047" y2="58065"/>
                        <a14:foregroundMark x1="25620" y1="55108" x2="23967" y2="54570"/>
                        <a14:foregroundMark x1="27273" y1="58602" x2="22865" y2="57258"/>
                        <a14:backgroundMark x1="40000" y1="51000" x2="40000" y2="5100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399" y="3338476"/>
            <a:ext cx="1510664" cy="154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9262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69DAC54E-71C8-6CFB-2925-5C788135208E}"/>
              </a:ext>
            </a:extLst>
          </p:cNvPr>
          <p:cNvSpPr/>
          <p:nvPr/>
        </p:nvSpPr>
        <p:spPr>
          <a:xfrm>
            <a:off x="8732045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endParaRPr lang="ru-RU" sz="12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4">
            <a:extLst>
              <a:ext uri="{FF2B5EF4-FFF2-40B4-BE49-F238E27FC236}">
                <a16:creationId xmlns="" xmlns:a16="http://schemas.microsoft.com/office/drawing/2014/main" id="{3493B4B9-DB0D-0470-B2C0-BE3150665E0F}"/>
              </a:ext>
            </a:extLst>
          </p:cNvPr>
          <p:cNvSpPr/>
          <p:nvPr/>
        </p:nvSpPr>
        <p:spPr>
          <a:xfrm>
            <a:off x="6487973" y="3390248"/>
            <a:ext cx="2178898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914378"/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  <a:t> </a:t>
            </a:r>
            <a: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  <a:t/>
            </a:r>
            <a:b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</a:br>
            <a:endParaRPr lang="ru-RU" sz="1500" dirty="0">
              <a:solidFill>
                <a:schemeClr val="tx1">
                  <a:lumMod val="85000"/>
                  <a:lumOff val="15000"/>
                </a:schemeClr>
              </a:solidFill>
              <a:ea typeface="Golos Text" panose="020B0503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24539" y="2940126"/>
            <a:ext cx="738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63"/>
            <a:ext cx="6540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198152" y="0"/>
            <a:ext cx="6947774" cy="411953"/>
          </a:xfrm>
          <a:prstGeom prst="round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glow rad="127000">
              <a:schemeClr val="accent1">
                <a:alpha val="29000"/>
              </a:schemeClr>
            </a:glow>
            <a:softEdge rad="0"/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Часто задаваемые вопросы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985" y="674491"/>
            <a:ext cx="88220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93763" algn="just">
              <a:buFont typeface="Wingdings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Операции по реализации, не признаваемые объектом налогообложения, поименованы в ст. 146 НК РФ.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93763" algn="just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Операции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реализации, освобождаемые от налогообложения, поименованы в ст. 149 НК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РФ. </a:t>
            </a:r>
          </a:p>
          <a:p>
            <a:pPr indent="893763" algn="just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Операции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указанные в ст. 146, 149 НК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РФ,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подлежат налогообложению при применении как специальных налоговых ставок (5%, 7%), так и общеустановленных ставок (20%, 10% для определенных видов товаров).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985" y="3263291"/>
            <a:ext cx="88800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93763" algn="just">
              <a:buFont typeface="Wingdings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осуществлении одновременно операций по реализации, как облагаемых НДС, так и не признаваемых объектом налогообложения или освобождаемых от налогообложения необходимо вести раздельный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учет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таких операций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34343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98152" y="0"/>
            <a:ext cx="6947774" cy="411953"/>
          </a:xfrm>
          <a:prstGeom prst="round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glow rad="127000">
              <a:schemeClr val="accent1">
                <a:alpha val="29000"/>
              </a:schemeClr>
            </a:glow>
            <a:softEdge rad="0"/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Часто задаваемые вопросы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39132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93763" algn="just">
              <a:buFont typeface="Wingdings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соответствии с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38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149 НК РФ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организации и ИП, оказывающие услуги общественного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питания,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вправе применять освобождение от налогообложения НДС в отношении данных услуг при соблюдении условий, предусмотренных указанной нормой (в том числе о среднемесячном размере выплат и иных вознаграждений, начисленных ими в пользу физических лиц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7717" y="1708561"/>
            <a:ext cx="8861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освобождения от налога выделяют </a:t>
            </a:r>
            <a:r>
              <a:rPr lang="ru-RU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основных условия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" y="1996744"/>
            <a:ext cx="91440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 algn="just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предшествующий календарный год - не более 2 млрд руб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indent="447675" algn="just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Доля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доходов от услуг общепита за предшествующий календарный год - более 70% всех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доходов;</a:t>
            </a:r>
          </a:p>
          <a:p>
            <a:pPr indent="447675" algn="just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Среднемесячный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размер выплат работникам должен быть не ниже среднемесячной зарплаты в регионе по деятельности класса 56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«Деятельность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предоставлению продуктов питания и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напитков»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данным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Росстата (вступило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силу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01.01.2024,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т.е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это условие обязательно с 2024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года).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7675" algn="just">
              <a:buFont typeface="+mj-lt"/>
              <a:buAutoNum type="arabicParenR"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" y="3858792"/>
            <a:ext cx="82727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 algn="just"/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Информация о размере среднемесячной начисленной заработной платы по виду экономической деятельности размещается на сайте Росстата (www.27.rosstat.gov.ru) или в единой межведомственной информационно-статистической системе (ЕМИСС), доступ к которой осуществляется через информационно-телекоммуникационную сеть Интернет.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96286" l="10000" r="90000">
                        <a14:foregroundMark x1="42700" y1="36828" x2="42700" y2="36828"/>
                        <a14:foregroundMark x1="42700" y1="59140" x2="42700" y2="59140"/>
                        <a14:foregroundMark x1="42149" y1="52957" x2="42149" y2="52957"/>
                        <a14:foregroundMark x1="49036" y1="58602" x2="41047" y2="58065"/>
                        <a14:foregroundMark x1="25620" y1="55108" x2="23967" y2="54570"/>
                        <a14:foregroundMark x1="27273" y1="58602" x2="22865" y2="57258"/>
                        <a14:backgroundMark x1="40000" y1="51000" x2="40000" y2="5100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191" y="3488657"/>
            <a:ext cx="1510664" cy="154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5833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69DAC54E-71C8-6CFB-2925-5C788135208E}"/>
              </a:ext>
            </a:extLst>
          </p:cNvPr>
          <p:cNvSpPr/>
          <p:nvPr/>
        </p:nvSpPr>
        <p:spPr>
          <a:xfrm>
            <a:off x="8732045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endParaRPr lang="ru-RU" sz="12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4">
            <a:extLst>
              <a:ext uri="{FF2B5EF4-FFF2-40B4-BE49-F238E27FC236}">
                <a16:creationId xmlns="" xmlns:a16="http://schemas.microsoft.com/office/drawing/2014/main" id="{3493B4B9-DB0D-0470-B2C0-BE3150665E0F}"/>
              </a:ext>
            </a:extLst>
          </p:cNvPr>
          <p:cNvSpPr/>
          <p:nvPr/>
        </p:nvSpPr>
        <p:spPr>
          <a:xfrm>
            <a:off x="6487973" y="3390248"/>
            <a:ext cx="2178898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914378"/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  <a:t> </a:t>
            </a:r>
            <a: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  <a:t/>
            </a:r>
            <a:b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  <a:ea typeface="Golos Text" panose="020B0503020202020204" pitchFamily="34" charset="0"/>
              </a:rPr>
            </a:br>
            <a:endParaRPr lang="ru-RU" sz="1500" dirty="0">
              <a:solidFill>
                <a:schemeClr val="tx1">
                  <a:lumMod val="85000"/>
                  <a:lumOff val="15000"/>
                </a:schemeClr>
              </a:solidFill>
              <a:ea typeface="Golos Text" panose="020B0503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24539" y="2940126"/>
            <a:ext cx="738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63"/>
            <a:ext cx="6540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198152" y="0"/>
            <a:ext cx="6947774" cy="411953"/>
          </a:xfrm>
          <a:prstGeom prst="round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glow rad="127000">
              <a:schemeClr val="accent1">
                <a:alpha val="29000"/>
              </a:schemeClr>
            </a:glow>
            <a:softEdge rad="0"/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Часто задаваемые вопросы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544" y="411957"/>
            <a:ext cx="8539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1688" algn="just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Согласно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164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НК РФ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1 июля 2022 года налогообложение НДС при реализации услуг по предоставлению мест для временного проживания в гостиницах и иных средствах размещения производится по налоговой ставке в размере 0 процентов.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92544" y="1532953"/>
            <a:ext cx="88651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93763" algn="just"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Применение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ставки 0% возможно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применении общеустановленной системы налогообложения, а для налогоплательщиков УСН только при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выборе общеустановленной ставки 20 процентов.</a:t>
            </a:r>
          </a:p>
          <a:p>
            <a:pPr indent="893763" algn="just">
              <a:buFont typeface="Wingdings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этом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случае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иные услуги, оказываемые гостиницами, не подпадающие под применение ставки 0 %, подлежат налогообложению по ставке 20 процентов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893763" algn="just"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Согласно гл. 21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НК РФ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предусмотрено применение плательщиками НДС ставки в размере 0% в отношении дополнительных услуг (услуг прачечной, сауны, фитнеса, автостоянки, трансфера, конференц-зала, бизнес-центра и т.д.), оказываемых в гостиницах и иных средствах размещения. Данные услуги подлежат обложению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НДС  по ставке 20%.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7712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3143</TotalTime>
  <Words>1138</Words>
  <Application>Microsoft Office PowerPoint</Application>
  <PresentationFormat>Экран (16:9)</PresentationFormat>
  <Paragraphs>161</Paragraphs>
  <Slides>12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Часто задаваемые вопросы</vt:lpstr>
      <vt:lpstr>Часто задаваемые вопросы</vt:lpstr>
      <vt:lpstr>Часто задаваемые вопросы</vt:lpstr>
      <vt:lpstr>Часто задаваемые вопросы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Бугаева Полина Владимировна</dc:creator>
  <cp:lastModifiedBy>Снопкова Ульяна Владимировна</cp:lastModifiedBy>
  <cp:revision>218</cp:revision>
  <cp:lastPrinted>2024-11-20T00:31:22Z</cp:lastPrinted>
  <dcterms:created xsi:type="dcterms:W3CDTF">2024-09-27T03:02:36Z</dcterms:created>
  <dcterms:modified xsi:type="dcterms:W3CDTF">2025-05-12T07:22:41Z</dcterms:modified>
</cp:coreProperties>
</file>