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17" r:id="rId2"/>
    <p:sldId id="341" r:id="rId3"/>
    <p:sldId id="342" r:id="rId4"/>
    <p:sldId id="343" r:id="rId5"/>
    <p:sldId id="350" r:id="rId6"/>
    <p:sldId id="351" r:id="rId7"/>
    <p:sldId id="344" r:id="rId8"/>
    <p:sldId id="346" r:id="rId9"/>
    <p:sldId id="329" r:id="rId10"/>
    <p:sldId id="347" r:id="rId11"/>
    <p:sldId id="327" r:id="rId12"/>
    <p:sldId id="349" r:id="rId13"/>
    <p:sldId id="328" r:id="rId14"/>
    <p:sldId id="348" r:id="rId15"/>
    <p:sldId id="337" r:id="rId16"/>
    <p:sldId id="320" r:id="rId17"/>
  </p:sldIdLst>
  <p:sldSz cx="9144000" cy="5143500" type="screen16x9"/>
  <p:notesSz cx="6645275" cy="97758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1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2426" autoAdjust="0"/>
  </p:normalViewPr>
  <p:slideViewPr>
    <p:cSldViewPr snapToGrid="0">
      <p:cViewPr>
        <p:scale>
          <a:sx n="125" d="100"/>
          <a:sy n="125" d="100"/>
        </p:scale>
        <p:origin x="-1224" y="-4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-3948" y="-90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45921806402339E-2"/>
          <c:y val="4.5465706259202709E-2"/>
          <c:w val="0.84483693910282354"/>
          <c:h val="0.788156466456087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3.9492972427685909E-2"/>
                  <c:y val="-5.3706416727434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1609036987189975E-2"/>
                  <c:y val="-5.03497656819697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7376907868181787E-2"/>
                  <c:y val="-4.02798125455757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 sz="2000" b="1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2022 г.</c:v>
                </c:pt>
                <c:pt idx="1">
                  <c:v>2023 г. </c:v>
                </c:pt>
                <c:pt idx="2">
                  <c:v>2024 г.</c:v>
                </c:pt>
                <c:pt idx="3">
                  <c:v>1 кв. 2025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746</c:v>
                </c:pt>
                <c:pt idx="1">
                  <c:v>4013</c:v>
                </c:pt>
                <c:pt idx="2">
                  <c:v>21482</c:v>
                </c:pt>
                <c:pt idx="3">
                  <c:v>10750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349312"/>
        <c:axId val="126350848"/>
      </c:lineChart>
      <c:catAx>
        <c:axId val="126349312"/>
        <c:scaling>
          <c:orientation val="minMax"/>
        </c:scaling>
        <c:delete val="0"/>
        <c:axPos val="b"/>
        <c:majorTickMark val="out"/>
        <c:minorTickMark val="none"/>
        <c:tickLblPos val="nextTo"/>
        <c:crossAx val="126350848"/>
        <c:crosses val="autoZero"/>
        <c:auto val="1"/>
        <c:lblAlgn val="ctr"/>
        <c:lblOffset val="100"/>
        <c:noMultiLvlLbl val="0"/>
      </c:catAx>
      <c:valAx>
        <c:axId val="1263508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26349312"/>
        <c:crosses val="autoZero"/>
        <c:crossBetween val="between"/>
      </c:valAx>
      <c:spPr>
        <a:solidFill>
          <a:srgbClr val="92D050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 baseline="0">
                <a:solidFill>
                  <a:schemeClr val="tx1"/>
                </a:solidFill>
              </a:defRPr>
            </a:pPr>
            <a:r>
              <a:rPr lang="ru-RU" sz="1600" b="1" dirty="0" smtClean="0">
                <a:solidFill>
                  <a:schemeClr val="tx1"/>
                </a:solidFill>
              </a:rPr>
              <a:t>647 НП</a:t>
            </a:r>
            <a:r>
              <a:rPr lang="ru-RU" sz="1600" b="1" dirty="0">
                <a:solidFill>
                  <a:schemeClr val="tx1"/>
                </a:solidFill>
              </a:rPr>
              <a:t>, в отношении которых </a:t>
            </a:r>
            <a:r>
              <a:rPr lang="ru-RU" sz="1600" b="1" dirty="0" smtClean="0">
                <a:solidFill>
                  <a:schemeClr val="tx1"/>
                </a:solidFill>
              </a:rPr>
              <a:t>проведено 707 КНМ</a:t>
            </a:r>
            <a:endParaRPr lang="ru-RU" sz="1600" b="1" dirty="0">
              <a:solidFill>
                <a:schemeClr val="tx1"/>
              </a:solidFill>
            </a:endParaRP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77026233910508E-2"/>
          <c:y val="0.22643553149606302"/>
          <c:w val="0.6640539652866051"/>
          <c:h val="0.734910187007874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НП, в отношении которых проведены КНМ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6.8737773261828783E-2"/>
                  <c:y val="4.798400590551180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584</a:t>
                    </a:r>
                    <a:r>
                      <a:rPr lang="ru-RU" b="1" baseline="0" dirty="0" smtClean="0"/>
                      <a:t> (</a:t>
                    </a:r>
                    <a:r>
                      <a:rPr lang="ru-RU" b="1" dirty="0" smtClean="0"/>
                      <a:t>90%)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6.2361008639943399E-2"/>
                  <c:y val="-5.090280511811023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63</a:t>
                    </a:r>
                    <a:r>
                      <a:rPr lang="ru-RU" b="1" baseline="0" dirty="0" smtClean="0"/>
                      <a:t> (</a:t>
                    </a:r>
                    <a:r>
                      <a:rPr lang="ru-RU" b="1" dirty="0" smtClean="0"/>
                      <a:t>10%)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ИП</c:v>
                </c:pt>
                <c:pt idx="1">
                  <c:v>ЮЛ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584</c:v>
                </c:pt>
                <c:pt idx="1">
                  <c:v>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/>
            </a:pPr>
            <a:endParaRPr lang="ru-RU"/>
          </a:p>
        </c:txPr>
      </c:legendEntry>
      <c:layout>
        <c:manualLayout>
          <c:xMode val="edge"/>
          <c:yMode val="edge"/>
          <c:x val="0.75064804703819765"/>
          <c:y val="0.4034680118110236"/>
          <c:w val="0.15093404701130256"/>
          <c:h val="0.1734699803149606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baseline="0">
                <a:solidFill>
                  <a:schemeClr val="tx1"/>
                </a:solidFill>
              </a:defRPr>
            </a:pPr>
            <a:r>
              <a:rPr lang="ru-RU" sz="1600" b="1" dirty="0" smtClean="0">
                <a:solidFill>
                  <a:schemeClr val="tx1"/>
                </a:solidFill>
              </a:rPr>
              <a:t>63 Юридических </a:t>
            </a:r>
            <a:r>
              <a:rPr lang="ru-RU" sz="1600" b="1" dirty="0">
                <a:solidFill>
                  <a:schemeClr val="tx1"/>
                </a:solidFill>
              </a:rPr>
              <a:t>лица</a:t>
            </a:r>
          </a:p>
        </c:rich>
      </c:tx>
      <c:layout>
        <c:manualLayout>
          <c:xMode val="edge"/>
          <c:yMode val="edge"/>
          <c:x val="0.25938125613857022"/>
          <c:y val="3.981706544196718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9080559679616375"/>
          <c:y val="0.26297223420317273"/>
          <c:w val="0.31609850955982666"/>
          <c:h val="0.5306015870392540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Юридические лица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-0.16315622499378973"/>
                  <c:y val="2.6959602026415445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 7</a:t>
                    </a:r>
                    <a:r>
                      <a:rPr lang="ru-RU" sz="1400" b="1" baseline="0" dirty="0" smtClean="0"/>
                      <a:t> (</a:t>
                    </a:r>
                    <a:r>
                      <a:rPr lang="ru-RU" sz="1400" b="1" dirty="0" smtClean="0"/>
                      <a:t>10%)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ЮЛ</c:v>
                </c:pt>
                <c:pt idx="1">
                  <c:v>ЮЛ (повторно)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63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baseline="0">
                <a:solidFill>
                  <a:schemeClr val="tx1"/>
                </a:solidFill>
              </a:defRPr>
            </a:pPr>
            <a:r>
              <a:rPr lang="ru-RU" sz="1600" b="1" dirty="0" smtClean="0">
                <a:solidFill>
                  <a:schemeClr val="tx1"/>
                </a:solidFill>
              </a:rPr>
              <a:t>584 Индивидуальных предпринимателя</a:t>
            </a:r>
            <a:endParaRPr lang="ru-RU" sz="16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5383224105994429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908021697924304"/>
          <c:y val="0.28003669082115867"/>
          <c:w val="0.31001192894025142"/>
          <c:h val="0.5533541958632353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Индивидуальные предприниматели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-0.2151720863801814"/>
                  <c:y val="0.1036573922912549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43 (7%)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ИП</c:v>
                </c:pt>
                <c:pt idx="1">
                  <c:v>ИП (повторно)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584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 baseline="0">
                <a:solidFill>
                  <a:schemeClr val="tx1"/>
                </a:solidFill>
              </a:defRPr>
            </a:pPr>
            <a:r>
              <a:rPr lang="ru-RU" sz="1600" b="1" dirty="0" smtClean="0">
                <a:solidFill>
                  <a:schemeClr val="tx1"/>
                </a:solidFill>
              </a:rPr>
              <a:t>278 НП</a:t>
            </a:r>
            <a:r>
              <a:rPr lang="ru-RU" sz="1600" b="1" dirty="0">
                <a:solidFill>
                  <a:schemeClr val="tx1"/>
                </a:solidFill>
              </a:rPr>
              <a:t>, в отношении которых </a:t>
            </a:r>
            <a:r>
              <a:rPr lang="ru-RU" sz="1600" b="1" dirty="0" smtClean="0">
                <a:solidFill>
                  <a:schemeClr val="tx1"/>
                </a:solidFill>
              </a:rPr>
              <a:t>проведено 317 КНМ</a:t>
            </a:r>
            <a:endParaRPr lang="ru-RU" sz="1600" b="1" dirty="0">
              <a:solidFill>
                <a:schemeClr val="tx1"/>
              </a:solidFill>
            </a:endParaRP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77026233910508E-2"/>
          <c:y val="0.22643553149606302"/>
          <c:w val="0.6640539652866051"/>
          <c:h val="0.734910187007874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НП, в отношении которых проведены КНМ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6.8737773261828783E-2"/>
                  <c:y val="4.7984005905511808E-2"/>
                </c:manualLayout>
              </c:layout>
              <c:tx>
                <c:rich>
                  <a:bodyPr/>
                  <a:lstStyle/>
                  <a:p>
                    <a:r>
                      <a:rPr lang="ru-RU" b="1" baseline="0" dirty="0" smtClean="0"/>
                      <a:t>298 (</a:t>
                    </a:r>
                    <a:r>
                      <a:rPr lang="ru-RU" b="1" dirty="0" smtClean="0"/>
                      <a:t>94%)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6.2361008639943399E-2"/>
                  <c:y val="-5.0902805118110239E-2"/>
                </c:manualLayout>
              </c:layout>
              <c:tx>
                <c:rich>
                  <a:bodyPr/>
                  <a:lstStyle/>
                  <a:p>
                    <a:r>
                      <a:rPr lang="ru-RU" b="1" baseline="0" dirty="0" smtClean="0"/>
                      <a:t>19 (6</a:t>
                    </a:r>
                    <a:r>
                      <a:rPr lang="ru-RU" b="1" dirty="0" smtClean="0"/>
                      <a:t>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ИП</c:v>
                </c:pt>
                <c:pt idx="1">
                  <c:v>ЮЛ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298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/>
            </a:pPr>
            <a:endParaRPr lang="ru-RU"/>
          </a:p>
        </c:txPr>
      </c:legendEntry>
      <c:layout>
        <c:manualLayout>
          <c:xMode val="edge"/>
          <c:yMode val="edge"/>
          <c:x val="0.75064804703819765"/>
          <c:y val="0.4034680118110236"/>
          <c:w val="0.15093404701130256"/>
          <c:h val="0.1734699803149606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baseline="0">
                <a:solidFill>
                  <a:schemeClr val="tx1"/>
                </a:solidFill>
              </a:defRPr>
            </a:pPr>
            <a:r>
              <a:rPr lang="ru-RU" sz="1600" b="1" dirty="0" smtClean="0">
                <a:solidFill>
                  <a:schemeClr val="tx1"/>
                </a:solidFill>
              </a:rPr>
              <a:t>19 Юридических </a:t>
            </a:r>
            <a:r>
              <a:rPr lang="ru-RU" sz="1600" b="1" dirty="0">
                <a:solidFill>
                  <a:schemeClr val="tx1"/>
                </a:solidFill>
              </a:rPr>
              <a:t>лица</a:t>
            </a:r>
          </a:p>
        </c:rich>
      </c:tx>
      <c:layout>
        <c:manualLayout>
          <c:xMode val="edge"/>
          <c:yMode val="edge"/>
          <c:x val="0.25938125613857022"/>
          <c:y val="3.981706544196718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9080559679616375"/>
          <c:y val="0.26297223420317273"/>
          <c:w val="0.31609850955982666"/>
          <c:h val="0.5306015870392540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Юридические лица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-0.16315622499378973"/>
                  <c:y val="2.6959602026415445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 1</a:t>
                    </a:r>
                    <a:r>
                      <a:rPr lang="ru-RU" sz="1400" b="1" baseline="0" dirty="0" smtClean="0"/>
                      <a:t> (5</a:t>
                    </a:r>
                    <a:r>
                      <a:rPr lang="ru-RU" sz="1400" b="1" dirty="0" smtClean="0"/>
                      <a:t>%)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ЮЛ</c:v>
                </c:pt>
                <c:pt idx="1">
                  <c:v>ЮЛ (повторно)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baseline="0">
                <a:solidFill>
                  <a:schemeClr val="tx1"/>
                </a:solidFill>
              </a:defRPr>
            </a:pPr>
            <a:r>
              <a:rPr lang="ru-RU" sz="1600" b="1" dirty="0" smtClean="0">
                <a:solidFill>
                  <a:schemeClr val="tx1"/>
                </a:solidFill>
              </a:rPr>
              <a:t>298 Индивидуальных предпринимателя</a:t>
            </a:r>
            <a:endParaRPr lang="ru-RU" sz="16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5383224105994429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908021697924304"/>
          <c:y val="0.28003669082115867"/>
          <c:w val="0.31001192894025142"/>
          <c:h val="0.5533541958632353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Индивидуальные предприниматели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-0.2151720863801814"/>
                  <c:y val="0.1036573922912549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26 (9%)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ИП</c:v>
                </c:pt>
                <c:pt idx="1">
                  <c:v>ИП (повторно)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298</c:v>
                </c:pt>
                <c:pt idx="1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0409696613578107E-3"/>
          <c:y val="0.52864036315037932"/>
          <c:w val="0.40502518440219676"/>
          <c:h val="0.465981335909300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9.8236932173363212E-2"/>
                  <c:y val="-5.6140798706067821E-3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/>
                      <a:t>688</a:t>
                    </a:r>
                    <a:r>
                      <a:rPr lang="ru-RU" sz="2400" b="1" baseline="0" dirty="0" smtClean="0"/>
                      <a:t> (</a:t>
                    </a:r>
                    <a:r>
                      <a:rPr lang="en-US" sz="2400" b="1" dirty="0" smtClean="0"/>
                      <a:t>90%</a:t>
                    </a:r>
                    <a:r>
                      <a:rPr lang="ru-RU" sz="24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1295880999009221E-2"/>
                  <c:y val="-1.14509496525861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/>
                      <a:t>74 </a:t>
                    </a:r>
                    <a:r>
                      <a:rPr lang="ru-RU" sz="2400" b="1" dirty="0" smtClean="0"/>
                      <a:t>(</a:t>
                    </a:r>
                    <a:r>
                      <a:rPr lang="en-US" sz="2400" b="1" dirty="0" smtClean="0"/>
                      <a:t>10%</a:t>
                    </a:r>
                    <a:r>
                      <a:rPr lang="ru-RU" sz="24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Постановлений с Предупреждением</c:v>
                </c:pt>
                <c:pt idx="1">
                  <c:v>Постановлений с Административным штрафом (1164,4  тыс. руб.)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688</c:v>
                </c:pt>
                <c:pt idx="1">
                  <c:v>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0671164917317402"/>
          <c:y val="0.49128846267337162"/>
          <c:w val="0.35945554747433456"/>
          <c:h val="0.49898720472440949"/>
        </c:manualLayout>
      </c:layout>
      <c:overlay val="0"/>
      <c:txPr>
        <a:bodyPr/>
        <a:lstStyle/>
        <a:p>
          <a:pPr>
            <a:defRPr sz="14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229196864544832E-2"/>
          <c:y val="0.50353767224921531"/>
          <c:w val="0.43290805797082937"/>
          <c:h val="0.494670125510630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3.683783764169228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 smtClean="0"/>
                      <a:t>1</a:t>
                    </a:r>
                    <a:r>
                      <a:rPr lang="en-US" sz="2400" b="1" dirty="0" smtClean="0"/>
                      <a:t>85</a:t>
                    </a:r>
                    <a:r>
                      <a:rPr lang="ru-RU" sz="2400" b="1" baseline="0" dirty="0" smtClean="0"/>
                      <a:t> (</a:t>
                    </a:r>
                    <a:r>
                      <a:rPr lang="en-US" sz="2400" b="1" baseline="0" dirty="0" smtClean="0"/>
                      <a:t>77</a:t>
                    </a:r>
                    <a:r>
                      <a:rPr lang="en-US" sz="2400" b="1" dirty="0" smtClean="0"/>
                      <a:t>%</a:t>
                    </a:r>
                    <a:r>
                      <a:rPr lang="ru-RU" sz="24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5710063862808115E-2"/>
                  <c:y val="-0.13696440415840616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/>
                      <a:t>43 </a:t>
                    </a:r>
                    <a:r>
                      <a:rPr lang="ru-RU" sz="2400" b="1" dirty="0" smtClean="0"/>
                      <a:t>(2</a:t>
                    </a:r>
                    <a:r>
                      <a:rPr lang="en-US" sz="2400" b="1" dirty="0" smtClean="0"/>
                      <a:t>3%</a:t>
                    </a:r>
                    <a:r>
                      <a:rPr lang="ru-RU" sz="24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Постановлений с Предупреждением</c:v>
                </c:pt>
                <c:pt idx="1">
                  <c:v>Постановлений с Административным штрафом (186,2  тыс. руб.)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185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9211482682004823"/>
          <c:y val="0.49487456137353791"/>
          <c:w val="0.40414344027863086"/>
          <c:h val="0.49898720472440949"/>
        </c:manualLayout>
      </c:layout>
      <c:overlay val="0"/>
      <c:txPr>
        <a:bodyPr/>
        <a:lstStyle/>
        <a:p>
          <a:pPr>
            <a:defRPr sz="14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EE17D6-487E-4376-8A85-5C5280F2570F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E46649-B8F8-4450-935A-F5C5D2A2DCA9}">
      <dgm:prSet phldrT="[Текст]" custT="1"/>
      <dgm:spPr>
        <a:solidFill>
          <a:srgbClr val="92D050"/>
        </a:solidFill>
      </dgm:spPr>
      <dgm:t>
        <a:bodyPr/>
        <a:lstStyle/>
        <a:p>
          <a:pPr algn="ctr"/>
          <a:r>
            <a:rPr lang="ru-RU" sz="1400" b="1" baseline="0" dirty="0" smtClean="0">
              <a:solidFill>
                <a:schemeClr val="tx1"/>
              </a:solidFill>
            </a:rPr>
            <a:t>Основные характеристики нарушителей законодательства о применении ККТ</a:t>
          </a:r>
          <a:endParaRPr lang="ru-RU" sz="1400" b="1" baseline="0" dirty="0">
            <a:solidFill>
              <a:schemeClr val="tx1"/>
            </a:solidFill>
          </a:endParaRPr>
        </a:p>
      </dgm:t>
    </dgm:pt>
    <dgm:pt modelId="{B6B75EA3-D419-481D-98B5-34BAE04B1957}" type="parTrans" cxnId="{3CF711F0-A64A-422B-B186-BAF1EF120971}">
      <dgm:prSet/>
      <dgm:spPr/>
      <dgm:t>
        <a:bodyPr/>
        <a:lstStyle/>
        <a:p>
          <a:pPr algn="l"/>
          <a:endParaRPr lang="ru-RU"/>
        </a:p>
      </dgm:t>
    </dgm:pt>
    <dgm:pt modelId="{2522B8D0-D7DC-4785-AF15-AC2375CC188F}" type="sibTrans" cxnId="{3CF711F0-A64A-422B-B186-BAF1EF120971}">
      <dgm:prSet/>
      <dgm:spPr/>
      <dgm:t>
        <a:bodyPr/>
        <a:lstStyle/>
        <a:p>
          <a:pPr algn="l"/>
          <a:endParaRPr lang="ru-RU"/>
        </a:p>
      </dgm:t>
    </dgm:pt>
    <dgm:pt modelId="{11C449DE-BB1A-467B-8034-D1A684C4C3B3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Деятельность связана с общественным питанием и торговлей</a:t>
          </a:r>
          <a:endParaRPr lang="ru-RU" sz="1200" b="1" baseline="0" dirty="0"/>
        </a:p>
      </dgm:t>
    </dgm:pt>
    <dgm:pt modelId="{CC49B60E-7DB6-4699-96F5-4D90C3BE554F}" type="parTrans" cxnId="{7326372F-0D9D-4050-A5D4-C902153FA76C}">
      <dgm:prSet/>
      <dgm:spPr/>
      <dgm:t>
        <a:bodyPr/>
        <a:lstStyle/>
        <a:p>
          <a:pPr algn="l"/>
          <a:endParaRPr lang="ru-RU"/>
        </a:p>
      </dgm:t>
    </dgm:pt>
    <dgm:pt modelId="{8EAC7EF8-B795-4F9A-AE9B-4B1A9CF8A385}" type="sibTrans" cxnId="{7326372F-0D9D-4050-A5D4-C902153FA76C}">
      <dgm:prSet/>
      <dgm:spPr/>
      <dgm:t>
        <a:bodyPr/>
        <a:lstStyle/>
        <a:p>
          <a:pPr algn="l"/>
          <a:endParaRPr lang="ru-RU"/>
        </a:p>
      </dgm:t>
    </dgm:pt>
    <dgm:pt modelId="{B3F4A8D7-A06D-4740-87FC-B433F4D773AF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Применяют УСН и ПСН</a:t>
          </a:r>
          <a:endParaRPr lang="ru-RU" sz="1200" b="1" baseline="0" dirty="0"/>
        </a:p>
      </dgm:t>
    </dgm:pt>
    <dgm:pt modelId="{B441329A-0AC8-4D71-A13C-65854B042B2E}" type="parTrans" cxnId="{0D59A3D3-4098-4E41-BF21-45864B9A97FD}">
      <dgm:prSet/>
      <dgm:spPr/>
      <dgm:t>
        <a:bodyPr/>
        <a:lstStyle/>
        <a:p>
          <a:pPr algn="l"/>
          <a:endParaRPr lang="ru-RU"/>
        </a:p>
      </dgm:t>
    </dgm:pt>
    <dgm:pt modelId="{69FAEF1D-9012-4AE9-83B2-984266460AB7}" type="sibTrans" cxnId="{0D59A3D3-4098-4E41-BF21-45864B9A97FD}">
      <dgm:prSet/>
      <dgm:spPr/>
      <dgm:t>
        <a:bodyPr/>
        <a:lstStyle/>
        <a:p>
          <a:pPr algn="l"/>
          <a:endParaRPr lang="ru-RU"/>
        </a:p>
      </dgm:t>
    </dgm:pt>
    <dgm:pt modelId="{BD83C304-D3F0-447F-936F-80F1B3AB90C3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Среднегодовая выручка от 10 млн. и менее</a:t>
          </a:r>
          <a:endParaRPr lang="ru-RU" sz="1200" b="1" baseline="0" dirty="0"/>
        </a:p>
      </dgm:t>
    </dgm:pt>
    <dgm:pt modelId="{416CCB6B-F8E0-432A-AE1C-7139F45452D5}" type="parTrans" cxnId="{06F4F70B-F651-4C0B-9AAD-76AB7F8F5327}">
      <dgm:prSet/>
      <dgm:spPr/>
      <dgm:t>
        <a:bodyPr/>
        <a:lstStyle/>
        <a:p>
          <a:pPr algn="l"/>
          <a:endParaRPr lang="ru-RU"/>
        </a:p>
      </dgm:t>
    </dgm:pt>
    <dgm:pt modelId="{3DCBDCF9-BD6E-42AE-A7BF-79C586DF3A07}" type="sibTrans" cxnId="{06F4F70B-F651-4C0B-9AAD-76AB7F8F5327}">
      <dgm:prSet/>
      <dgm:spPr/>
      <dgm:t>
        <a:bodyPr/>
        <a:lstStyle/>
        <a:p>
          <a:pPr algn="l"/>
          <a:endParaRPr lang="ru-RU"/>
        </a:p>
      </dgm:t>
    </dgm:pt>
    <dgm:pt modelId="{9D402C50-5280-4E9F-B4EB-79520B7A983B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Среднесписочная численность до 5 человек</a:t>
          </a:r>
          <a:endParaRPr lang="ru-RU" sz="1200" b="1" baseline="0" dirty="0"/>
        </a:p>
      </dgm:t>
    </dgm:pt>
    <dgm:pt modelId="{019035C0-FE11-46E8-B6FE-66559CD2F612}" type="parTrans" cxnId="{38429EB4-AA9D-4726-A522-B010C7160C05}">
      <dgm:prSet/>
      <dgm:spPr/>
      <dgm:t>
        <a:bodyPr/>
        <a:lstStyle/>
        <a:p>
          <a:pPr algn="l"/>
          <a:endParaRPr lang="ru-RU"/>
        </a:p>
      </dgm:t>
    </dgm:pt>
    <dgm:pt modelId="{5DCF95B7-B6CE-404D-8ECA-8E0E183F973F}" type="sibTrans" cxnId="{38429EB4-AA9D-4726-A522-B010C7160C05}">
      <dgm:prSet/>
      <dgm:spPr/>
      <dgm:t>
        <a:bodyPr/>
        <a:lstStyle/>
        <a:p>
          <a:pPr algn="l"/>
          <a:endParaRPr lang="ru-RU"/>
        </a:p>
      </dgm:t>
    </dgm:pt>
    <dgm:pt modelId="{F6E1E787-F559-427B-95C3-2DBC188E8243}" type="pres">
      <dgm:prSet presAssocID="{D9EE17D6-487E-4376-8A85-5C5280F2570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B934FA8-C014-4FC5-BB28-9A0303398B4A}" type="pres">
      <dgm:prSet presAssocID="{F4E46649-B8F8-4450-935A-F5C5D2A2DCA9}" presName="root" presStyleCnt="0"/>
      <dgm:spPr/>
    </dgm:pt>
    <dgm:pt modelId="{B9C83364-972B-4661-9C08-77FA0405511E}" type="pres">
      <dgm:prSet presAssocID="{F4E46649-B8F8-4450-935A-F5C5D2A2DCA9}" presName="rootComposite" presStyleCnt="0"/>
      <dgm:spPr/>
    </dgm:pt>
    <dgm:pt modelId="{7B21ECB1-BE76-4070-B7ED-04FEBBE2413D}" type="pres">
      <dgm:prSet presAssocID="{F4E46649-B8F8-4450-935A-F5C5D2A2DCA9}" presName="rootText" presStyleLbl="node1" presStyleIdx="0" presStyleCnt="1" custScaleX="245142" custScaleY="198040"/>
      <dgm:spPr/>
      <dgm:t>
        <a:bodyPr/>
        <a:lstStyle/>
        <a:p>
          <a:endParaRPr lang="ru-RU"/>
        </a:p>
      </dgm:t>
    </dgm:pt>
    <dgm:pt modelId="{95641BBF-D769-4227-8F6E-AD21E4369467}" type="pres">
      <dgm:prSet presAssocID="{F4E46649-B8F8-4450-935A-F5C5D2A2DCA9}" presName="rootConnector" presStyleLbl="node1" presStyleIdx="0" presStyleCnt="1"/>
      <dgm:spPr/>
      <dgm:t>
        <a:bodyPr/>
        <a:lstStyle/>
        <a:p>
          <a:endParaRPr lang="ru-RU"/>
        </a:p>
      </dgm:t>
    </dgm:pt>
    <dgm:pt modelId="{8DD4C229-22DF-4BB0-AA30-2FB72F112F5F}" type="pres">
      <dgm:prSet presAssocID="{F4E46649-B8F8-4450-935A-F5C5D2A2DCA9}" presName="childShape" presStyleCnt="0"/>
      <dgm:spPr/>
    </dgm:pt>
    <dgm:pt modelId="{518C63A2-95AE-4C25-BF7A-0DC11C4E37B5}" type="pres">
      <dgm:prSet presAssocID="{CC49B60E-7DB6-4699-96F5-4D90C3BE554F}" presName="Name13" presStyleLbl="parChTrans1D2" presStyleIdx="0" presStyleCnt="4"/>
      <dgm:spPr/>
      <dgm:t>
        <a:bodyPr/>
        <a:lstStyle/>
        <a:p>
          <a:endParaRPr lang="ru-RU"/>
        </a:p>
      </dgm:t>
    </dgm:pt>
    <dgm:pt modelId="{F6784457-7F45-40DB-97CE-B8211D90B968}" type="pres">
      <dgm:prSet presAssocID="{11C449DE-BB1A-467B-8034-D1A684C4C3B3}" presName="childText" presStyleLbl="bgAcc1" presStyleIdx="0" presStyleCnt="4" custScaleX="237129" custScaleY="106590" custLinFactNeighborX="1890" custLinFactNeighborY="1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A0DA9-E443-4BEE-BBB4-5EC93CA6E5A8}" type="pres">
      <dgm:prSet presAssocID="{B441329A-0AC8-4D71-A13C-65854B042B2E}" presName="Name13" presStyleLbl="parChTrans1D2" presStyleIdx="1" presStyleCnt="4"/>
      <dgm:spPr/>
      <dgm:t>
        <a:bodyPr/>
        <a:lstStyle/>
        <a:p>
          <a:endParaRPr lang="ru-RU"/>
        </a:p>
      </dgm:t>
    </dgm:pt>
    <dgm:pt modelId="{2A38CFB9-C186-4FE3-9BA7-B4850EEDF0FE}" type="pres">
      <dgm:prSet presAssocID="{B3F4A8D7-A06D-4740-87FC-B433F4D773AF}" presName="childText" presStyleLbl="bgAcc1" presStyleIdx="1" presStyleCnt="4" custScaleX="243993" custScaleY="81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DB31A2-2FD5-4231-B16C-07081866E3E3}" type="pres">
      <dgm:prSet presAssocID="{019035C0-FE11-46E8-B6FE-66559CD2F612}" presName="Name13" presStyleLbl="parChTrans1D2" presStyleIdx="2" presStyleCnt="4"/>
      <dgm:spPr/>
      <dgm:t>
        <a:bodyPr/>
        <a:lstStyle/>
        <a:p>
          <a:endParaRPr lang="ru-RU"/>
        </a:p>
      </dgm:t>
    </dgm:pt>
    <dgm:pt modelId="{2D1D65EA-039A-4CE3-BE3B-AA321621B3FF}" type="pres">
      <dgm:prSet presAssocID="{9D402C50-5280-4E9F-B4EB-79520B7A983B}" presName="childText" presStyleLbl="bgAcc1" presStyleIdx="2" presStyleCnt="4" custScaleX="242337" custScaleY="102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31675E-2DB8-4977-931F-56AF106FF101}" type="pres">
      <dgm:prSet presAssocID="{416CCB6B-F8E0-432A-AE1C-7139F45452D5}" presName="Name13" presStyleLbl="parChTrans1D2" presStyleIdx="3" presStyleCnt="4"/>
      <dgm:spPr/>
      <dgm:t>
        <a:bodyPr/>
        <a:lstStyle/>
        <a:p>
          <a:endParaRPr lang="ru-RU"/>
        </a:p>
      </dgm:t>
    </dgm:pt>
    <dgm:pt modelId="{7DBBAC15-B91F-4293-986E-991E52929BD7}" type="pres">
      <dgm:prSet presAssocID="{BD83C304-D3F0-447F-936F-80F1B3AB90C3}" presName="childText" presStyleLbl="bgAcc1" presStyleIdx="3" presStyleCnt="4" custScaleX="238230" custScaleY="98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EC5AF7-AC0B-42BF-8C1B-F1B7947D54D6}" type="presOf" srcId="{CC49B60E-7DB6-4699-96F5-4D90C3BE554F}" destId="{518C63A2-95AE-4C25-BF7A-0DC11C4E37B5}" srcOrd="0" destOrd="0" presId="urn:microsoft.com/office/officeart/2005/8/layout/hierarchy3"/>
    <dgm:cxn modelId="{53E5B499-DCE6-4F86-BA6F-9C76419647B7}" type="presOf" srcId="{416CCB6B-F8E0-432A-AE1C-7139F45452D5}" destId="{DA31675E-2DB8-4977-931F-56AF106FF101}" srcOrd="0" destOrd="0" presId="urn:microsoft.com/office/officeart/2005/8/layout/hierarchy3"/>
    <dgm:cxn modelId="{4F6D768A-8005-417F-AF29-FEE41DBD9E71}" type="presOf" srcId="{B3F4A8D7-A06D-4740-87FC-B433F4D773AF}" destId="{2A38CFB9-C186-4FE3-9BA7-B4850EEDF0FE}" srcOrd="0" destOrd="0" presId="urn:microsoft.com/office/officeart/2005/8/layout/hierarchy3"/>
    <dgm:cxn modelId="{0D59A3D3-4098-4E41-BF21-45864B9A97FD}" srcId="{F4E46649-B8F8-4450-935A-F5C5D2A2DCA9}" destId="{B3F4A8D7-A06D-4740-87FC-B433F4D773AF}" srcOrd="1" destOrd="0" parTransId="{B441329A-0AC8-4D71-A13C-65854B042B2E}" sibTransId="{69FAEF1D-9012-4AE9-83B2-984266460AB7}"/>
    <dgm:cxn modelId="{06F4F70B-F651-4C0B-9AAD-76AB7F8F5327}" srcId="{F4E46649-B8F8-4450-935A-F5C5D2A2DCA9}" destId="{BD83C304-D3F0-447F-936F-80F1B3AB90C3}" srcOrd="3" destOrd="0" parTransId="{416CCB6B-F8E0-432A-AE1C-7139F45452D5}" sibTransId="{3DCBDCF9-BD6E-42AE-A7BF-79C586DF3A07}"/>
    <dgm:cxn modelId="{CEC33128-BD96-43A8-B715-A5F096BDD6A9}" type="presOf" srcId="{9D402C50-5280-4E9F-B4EB-79520B7A983B}" destId="{2D1D65EA-039A-4CE3-BE3B-AA321621B3FF}" srcOrd="0" destOrd="0" presId="urn:microsoft.com/office/officeart/2005/8/layout/hierarchy3"/>
    <dgm:cxn modelId="{38429EB4-AA9D-4726-A522-B010C7160C05}" srcId="{F4E46649-B8F8-4450-935A-F5C5D2A2DCA9}" destId="{9D402C50-5280-4E9F-B4EB-79520B7A983B}" srcOrd="2" destOrd="0" parTransId="{019035C0-FE11-46E8-B6FE-66559CD2F612}" sibTransId="{5DCF95B7-B6CE-404D-8ECA-8E0E183F973F}"/>
    <dgm:cxn modelId="{F3D16CBB-A4BB-44E7-890C-BCABDECCCD40}" type="presOf" srcId="{019035C0-FE11-46E8-B6FE-66559CD2F612}" destId="{49DB31A2-2FD5-4231-B16C-07081866E3E3}" srcOrd="0" destOrd="0" presId="urn:microsoft.com/office/officeart/2005/8/layout/hierarchy3"/>
    <dgm:cxn modelId="{905D7054-FE7A-454A-9888-3A201C87E73F}" type="presOf" srcId="{D9EE17D6-487E-4376-8A85-5C5280F2570F}" destId="{F6E1E787-F559-427B-95C3-2DBC188E8243}" srcOrd="0" destOrd="0" presId="urn:microsoft.com/office/officeart/2005/8/layout/hierarchy3"/>
    <dgm:cxn modelId="{3CF711F0-A64A-422B-B186-BAF1EF120971}" srcId="{D9EE17D6-487E-4376-8A85-5C5280F2570F}" destId="{F4E46649-B8F8-4450-935A-F5C5D2A2DCA9}" srcOrd="0" destOrd="0" parTransId="{B6B75EA3-D419-481D-98B5-34BAE04B1957}" sibTransId="{2522B8D0-D7DC-4785-AF15-AC2375CC188F}"/>
    <dgm:cxn modelId="{C2BF5E38-FE5E-4FDF-8DD9-8D5B2697D66A}" type="presOf" srcId="{B441329A-0AC8-4D71-A13C-65854B042B2E}" destId="{A2AA0DA9-E443-4BEE-BBB4-5EC93CA6E5A8}" srcOrd="0" destOrd="0" presId="urn:microsoft.com/office/officeart/2005/8/layout/hierarchy3"/>
    <dgm:cxn modelId="{7326372F-0D9D-4050-A5D4-C902153FA76C}" srcId="{F4E46649-B8F8-4450-935A-F5C5D2A2DCA9}" destId="{11C449DE-BB1A-467B-8034-D1A684C4C3B3}" srcOrd="0" destOrd="0" parTransId="{CC49B60E-7DB6-4699-96F5-4D90C3BE554F}" sibTransId="{8EAC7EF8-B795-4F9A-AE9B-4B1A9CF8A385}"/>
    <dgm:cxn modelId="{DEB23AB2-F597-433F-B7D2-B5EC12601E8B}" type="presOf" srcId="{F4E46649-B8F8-4450-935A-F5C5D2A2DCA9}" destId="{7B21ECB1-BE76-4070-B7ED-04FEBBE2413D}" srcOrd="0" destOrd="0" presId="urn:microsoft.com/office/officeart/2005/8/layout/hierarchy3"/>
    <dgm:cxn modelId="{B7EB0382-452E-4D49-AB09-8FA60D4E180A}" type="presOf" srcId="{11C449DE-BB1A-467B-8034-D1A684C4C3B3}" destId="{F6784457-7F45-40DB-97CE-B8211D90B968}" srcOrd="0" destOrd="0" presId="urn:microsoft.com/office/officeart/2005/8/layout/hierarchy3"/>
    <dgm:cxn modelId="{C0C8575A-A155-403C-8721-3D5364E71FA6}" type="presOf" srcId="{BD83C304-D3F0-447F-936F-80F1B3AB90C3}" destId="{7DBBAC15-B91F-4293-986E-991E52929BD7}" srcOrd="0" destOrd="0" presId="urn:microsoft.com/office/officeart/2005/8/layout/hierarchy3"/>
    <dgm:cxn modelId="{6908643C-3A78-4D61-8405-6703908792C6}" type="presOf" srcId="{F4E46649-B8F8-4450-935A-F5C5D2A2DCA9}" destId="{95641BBF-D769-4227-8F6E-AD21E4369467}" srcOrd="1" destOrd="0" presId="urn:microsoft.com/office/officeart/2005/8/layout/hierarchy3"/>
    <dgm:cxn modelId="{78D976D4-D74C-470A-AF30-D960B3B92BE4}" type="presParOf" srcId="{F6E1E787-F559-427B-95C3-2DBC188E8243}" destId="{3B934FA8-C014-4FC5-BB28-9A0303398B4A}" srcOrd="0" destOrd="0" presId="urn:microsoft.com/office/officeart/2005/8/layout/hierarchy3"/>
    <dgm:cxn modelId="{788911A6-FC33-4E63-AB81-6B723D44CE95}" type="presParOf" srcId="{3B934FA8-C014-4FC5-BB28-9A0303398B4A}" destId="{B9C83364-972B-4661-9C08-77FA0405511E}" srcOrd="0" destOrd="0" presId="urn:microsoft.com/office/officeart/2005/8/layout/hierarchy3"/>
    <dgm:cxn modelId="{9BB29F35-B70C-4C20-8E1A-FD4C3B3A6053}" type="presParOf" srcId="{B9C83364-972B-4661-9C08-77FA0405511E}" destId="{7B21ECB1-BE76-4070-B7ED-04FEBBE2413D}" srcOrd="0" destOrd="0" presId="urn:microsoft.com/office/officeart/2005/8/layout/hierarchy3"/>
    <dgm:cxn modelId="{035C7A42-27EE-49BD-8A9B-EDFD13E2B159}" type="presParOf" srcId="{B9C83364-972B-4661-9C08-77FA0405511E}" destId="{95641BBF-D769-4227-8F6E-AD21E4369467}" srcOrd="1" destOrd="0" presId="urn:microsoft.com/office/officeart/2005/8/layout/hierarchy3"/>
    <dgm:cxn modelId="{66B3557A-BACE-4A2A-AD81-47A456CAF495}" type="presParOf" srcId="{3B934FA8-C014-4FC5-BB28-9A0303398B4A}" destId="{8DD4C229-22DF-4BB0-AA30-2FB72F112F5F}" srcOrd="1" destOrd="0" presId="urn:microsoft.com/office/officeart/2005/8/layout/hierarchy3"/>
    <dgm:cxn modelId="{B266751E-F4D3-4AC6-9F71-C0EC42202D4C}" type="presParOf" srcId="{8DD4C229-22DF-4BB0-AA30-2FB72F112F5F}" destId="{518C63A2-95AE-4C25-BF7A-0DC11C4E37B5}" srcOrd="0" destOrd="0" presId="urn:microsoft.com/office/officeart/2005/8/layout/hierarchy3"/>
    <dgm:cxn modelId="{587B6F1D-735F-48A4-AEA1-21156662B99E}" type="presParOf" srcId="{8DD4C229-22DF-4BB0-AA30-2FB72F112F5F}" destId="{F6784457-7F45-40DB-97CE-B8211D90B968}" srcOrd="1" destOrd="0" presId="urn:microsoft.com/office/officeart/2005/8/layout/hierarchy3"/>
    <dgm:cxn modelId="{5C166D32-76C1-46CB-BD9C-208EFFD730AE}" type="presParOf" srcId="{8DD4C229-22DF-4BB0-AA30-2FB72F112F5F}" destId="{A2AA0DA9-E443-4BEE-BBB4-5EC93CA6E5A8}" srcOrd="2" destOrd="0" presId="urn:microsoft.com/office/officeart/2005/8/layout/hierarchy3"/>
    <dgm:cxn modelId="{53E18100-9D9A-436D-A949-A34441C892AC}" type="presParOf" srcId="{8DD4C229-22DF-4BB0-AA30-2FB72F112F5F}" destId="{2A38CFB9-C186-4FE3-9BA7-B4850EEDF0FE}" srcOrd="3" destOrd="0" presId="urn:microsoft.com/office/officeart/2005/8/layout/hierarchy3"/>
    <dgm:cxn modelId="{40614933-EF12-4F0C-A739-5D09947049FB}" type="presParOf" srcId="{8DD4C229-22DF-4BB0-AA30-2FB72F112F5F}" destId="{49DB31A2-2FD5-4231-B16C-07081866E3E3}" srcOrd="4" destOrd="0" presId="urn:microsoft.com/office/officeart/2005/8/layout/hierarchy3"/>
    <dgm:cxn modelId="{EC2E8F33-D543-446C-AF24-7ACBC03C9A4D}" type="presParOf" srcId="{8DD4C229-22DF-4BB0-AA30-2FB72F112F5F}" destId="{2D1D65EA-039A-4CE3-BE3B-AA321621B3FF}" srcOrd="5" destOrd="0" presId="urn:microsoft.com/office/officeart/2005/8/layout/hierarchy3"/>
    <dgm:cxn modelId="{295A9C81-44B6-4805-B9AD-12133694D1EE}" type="presParOf" srcId="{8DD4C229-22DF-4BB0-AA30-2FB72F112F5F}" destId="{DA31675E-2DB8-4977-931F-56AF106FF101}" srcOrd="6" destOrd="0" presId="urn:microsoft.com/office/officeart/2005/8/layout/hierarchy3"/>
    <dgm:cxn modelId="{DDF962EA-679D-4942-B983-2BD4AAAC5D8A}" type="presParOf" srcId="{8DD4C229-22DF-4BB0-AA30-2FB72F112F5F}" destId="{7DBBAC15-B91F-4293-986E-991E52929BD7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EE17D6-487E-4376-8A85-5C5280F2570F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F4DBCD-CC6B-4029-8D9D-87BB37960CC4}">
      <dgm:prSet phldrT="[Текст]" custT="1"/>
      <dgm:spPr>
        <a:solidFill>
          <a:srgbClr val="92D050"/>
        </a:solidFill>
      </dgm:spPr>
      <dgm:t>
        <a:bodyPr/>
        <a:lstStyle/>
        <a:p>
          <a:pPr algn="ctr"/>
          <a:r>
            <a:rPr lang="ru-RU" sz="1600" b="1" baseline="0" dirty="0" smtClean="0">
              <a:solidFill>
                <a:schemeClr val="tx1"/>
              </a:solidFill>
            </a:rPr>
            <a:t>Эффект после проведенных КНМ</a:t>
          </a:r>
          <a:endParaRPr lang="ru-RU" sz="1600" b="1" baseline="0" dirty="0">
            <a:solidFill>
              <a:schemeClr val="tx1"/>
            </a:solidFill>
          </a:endParaRPr>
        </a:p>
      </dgm:t>
    </dgm:pt>
    <dgm:pt modelId="{FDA081B2-DAC0-437B-9A71-027410740F69}" type="parTrans" cxnId="{CCC5F874-EF94-4190-BF19-06022507C33F}">
      <dgm:prSet/>
      <dgm:spPr/>
      <dgm:t>
        <a:bodyPr/>
        <a:lstStyle/>
        <a:p>
          <a:pPr algn="l"/>
          <a:endParaRPr lang="ru-RU"/>
        </a:p>
      </dgm:t>
    </dgm:pt>
    <dgm:pt modelId="{9452C4D9-D11B-4EA0-9975-08B51E13CF71}" type="sibTrans" cxnId="{CCC5F874-EF94-4190-BF19-06022507C33F}">
      <dgm:prSet/>
      <dgm:spPr/>
      <dgm:t>
        <a:bodyPr/>
        <a:lstStyle/>
        <a:p>
          <a:pPr algn="l"/>
          <a:endParaRPr lang="ru-RU"/>
        </a:p>
      </dgm:t>
    </dgm:pt>
    <dgm:pt modelId="{6294F4C3-FFC9-404B-81A2-C355B85A8C06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Легализация выручки</a:t>
          </a:r>
          <a:endParaRPr lang="ru-RU" sz="1200" b="1" baseline="0" dirty="0"/>
        </a:p>
      </dgm:t>
    </dgm:pt>
    <dgm:pt modelId="{5586D8E0-60B7-4820-9C75-652433FB344A}" type="parTrans" cxnId="{D2A77E6E-2C4C-4ED0-92FA-C9AED510A436}">
      <dgm:prSet/>
      <dgm:spPr/>
      <dgm:t>
        <a:bodyPr/>
        <a:lstStyle/>
        <a:p>
          <a:pPr algn="l"/>
          <a:endParaRPr lang="ru-RU"/>
        </a:p>
      </dgm:t>
    </dgm:pt>
    <dgm:pt modelId="{0B4D8A43-42DA-4B5A-BBCA-CDEC4726DD7A}" type="sibTrans" cxnId="{D2A77E6E-2C4C-4ED0-92FA-C9AED510A436}">
      <dgm:prSet/>
      <dgm:spPr/>
      <dgm:t>
        <a:bodyPr/>
        <a:lstStyle/>
        <a:p>
          <a:pPr algn="l"/>
          <a:endParaRPr lang="ru-RU"/>
        </a:p>
      </dgm:t>
    </dgm:pt>
    <dgm:pt modelId="{7EADD535-E57D-4192-8852-F5A662E96F1A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Восстановление кассовой дисциплины (чеки коррекции)</a:t>
          </a:r>
          <a:endParaRPr lang="ru-RU" sz="1200" b="1" baseline="0" dirty="0"/>
        </a:p>
      </dgm:t>
    </dgm:pt>
    <dgm:pt modelId="{9D16B79E-1AF4-4F1F-B6F3-72A3ECD339F4}" type="parTrans" cxnId="{0F911C57-7ECE-4C72-8992-10A88AAD64A9}">
      <dgm:prSet/>
      <dgm:spPr/>
      <dgm:t>
        <a:bodyPr/>
        <a:lstStyle/>
        <a:p>
          <a:pPr algn="l"/>
          <a:endParaRPr lang="ru-RU"/>
        </a:p>
      </dgm:t>
    </dgm:pt>
    <dgm:pt modelId="{D7D4F352-96E5-4C09-B866-25C909EA4C33}" type="sibTrans" cxnId="{0F911C57-7ECE-4C72-8992-10A88AAD64A9}">
      <dgm:prSet/>
      <dgm:spPr/>
      <dgm:t>
        <a:bodyPr/>
        <a:lstStyle/>
        <a:p>
          <a:pPr algn="l"/>
          <a:endParaRPr lang="ru-RU"/>
        </a:p>
      </dgm:t>
    </dgm:pt>
    <dgm:pt modelId="{9EAC47A0-C40C-4F6F-B89E-6BCCB6B01916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Увеличение налоговых платежей</a:t>
          </a:r>
          <a:endParaRPr lang="ru-RU" sz="1200" b="1" baseline="0" dirty="0"/>
        </a:p>
      </dgm:t>
    </dgm:pt>
    <dgm:pt modelId="{087F3754-C1B9-4EA4-B5AF-A140BDADA741}" type="parTrans" cxnId="{4DA1E35C-41B7-4D8D-ABB9-6EE2DF909C6A}">
      <dgm:prSet/>
      <dgm:spPr/>
      <dgm:t>
        <a:bodyPr/>
        <a:lstStyle/>
        <a:p>
          <a:pPr algn="l"/>
          <a:endParaRPr lang="ru-RU"/>
        </a:p>
      </dgm:t>
    </dgm:pt>
    <dgm:pt modelId="{C1A98F60-AB3F-4A33-916D-D25A4833166B}" type="sibTrans" cxnId="{4DA1E35C-41B7-4D8D-ABB9-6EE2DF909C6A}">
      <dgm:prSet/>
      <dgm:spPr/>
      <dgm:t>
        <a:bodyPr/>
        <a:lstStyle/>
        <a:p>
          <a:pPr algn="l"/>
          <a:endParaRPr lang="ru-RU"/>
        </a:p>
      </dgm:t>
    </dgm:pt>
    <dgm:pt modelId="{E7D73391-088D-4CD0-8330-D6B024D6D7B7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Развитие конкурентных условий для бизнеса </a:t>
          </a:r>
          <a:endParaRPr lang="ru-RU" sz="1200" b="1" baseline="0" dirty="0"/>
        </a:p>
      </dgm:t>
    </dgm:pt>
    <dgm:pt modelId="{2A59D106-CDF9-4857-8DC6-FEABD3F76D3A}" type="parTrans" cxnId="{E4AAED39-0104-43E3-97F4-97729E5F0DB3}">
      <dgm:prSet/>
      <dgm:spPr/>
      <dgm:t>
        <a:bodyPr/>
        <a:lstStyle/>
        <a:p>
          <a:pPr algn="l"/>
          <a:endParaRPr lang="ru-RU"/>
        </a:p>
      </dgm:t>
    </dgm:pt>
    <dgm:pt modelId="{59423EE2-C3EE-4AAB-95C5-570E3179F760}" type="sibTrans" cxnId="{E4AAED39-0104-43E3-97F4-97729E5F0DB3}">
      <dgm:prSet/>
      <dgm:spPr/>
      <dgm:t>
        <a:bodyPr/>
        <a:lstStyle/>
        <a:p>
          <a:pPr algn="l"/>
          <a:endParaRPr lang="ru-RU"/>
        </a:p>
      </dgm:t>
    </dgm:pt>
    <dgm:pt modelId="{70ACD130-33A3-465C-81C6-6468298E68D8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Защита прав потребителей</a:t>
          </a:r>
          <a:endParaRPr lang="ru-RU" sz="1200" b="1" baseline="0" dirty="0"/>
        </a:p>
      </dgm:t>
    </dgm:pt>
    <dgm:pt modelId="{219A5F6C-443A-4678-9BD7-7F7C1996034A}" type="parTrans" cxnId="{05CA795F-5724-4FED-A951-E69F6563CE47}">
      <dgm:prSet/>
      <dgm:spPr/>
      <dgm:t>
        <a:bodyPr/>
        <a:lstStyle/>
        <a:p>
          <a:endParaRPr lang="ru-RU"/>
        </a:p>
      </dgm:t>
    </dgm:pt>
    <dgm:pt modelId="{E547AAA7-3BD7-49C4-8B98-B59A6BC5878D}" type="sibTrans" cxnId="{05CA795F-5724-4FED-A951-E69F6563CE47}">
      <dgm:prSet/>
      <dgm:spPr/>
      <dgm:t>
        <a:bodyPr/>
        <a:lstStyle/>
        <a:p>
          <a:endParaRPr lang="ru-RU"/>
        </a:p>
      </dgm:t>
    </dgm:pt>
    <dgm:pt modelId="{1A217CE2-1871-4ECE-8FCA-68D89144BA0A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Легализация трудовых отношений</a:t>
          </a:r>
          <a:endParaRPr lang="ru-RU" sz="1200" b="1" baseline="0" dirty="0"/>
        </a:p>
      </dgm:t>
    </dgm:pt>
    <dgm:pt modelId="{FF0D05FE-B22C-488D-BD5E-A4DFE2564E84}" type="parTrans" cxnId="{1D0E74F3-8818-47D6-BAF9-832CB8FAFABD}">
      <dgm:prSet/>
      <dgm:spPr/>
      <dgm:t>
        <a:bodyPr/>
        <a:lstStyle/>
        <a:p>
          <a:endParaRPr lang="ru-RU"/>
        </a:p>
      </dgm:t>
    </dgm:pt>
    <dgm:pt modelId="{E6F98E82-BB04-488B-AB16-86AA18D44166}" type="sibTrans" cxnId="{1D0E74F3-8818-47D6-BAF9-832CB8FAFABD}">
      <dgm:prSet/>
      <dgm:spPr/>
      <dgm:t>
        <a:bodyPr/>
        <a:lstStyle/>
        <a:p>
          <a:endParaRPr lang="ru-RU"/>
        </a:p>
      </dgm:t>
    </dgm:pt>
    <dgm:pt modelId="{F6E1E787-F559-427B-95C3-2DBC188E8243}" type="pres">
      <dgm:prSet presAssocID="{D9EE17D6-487E-4376-8A85-5C5280F2570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6C719C0-4F51-47A9-8750-9AA4C7E57631}" type="pres">
      <dgm:prSet presAssocID="{77F4DBCD-CC6B-4029-8D9D-87BB37960CC4}" presName="root" presStyleCnt="0"/>
      <dgm:spPr/>
    </dgm:pt>
    <dgm:pt modelId="{F158C746-9417-43D1-9A2C-6C999E6CFB09}" type="pres">
      <dgm:prSet presAssocID="{77F4DBCD-CC6B-4029-8D9D-87BB37960CC4}" presName="rootComposite" presStyleCnt="0"/>
      <dgm:spPr/>
    </dgm:pt>
    <dgm:pt modelId="{4183C959-18A6-4535-B339-F35F59204591}" type="pres">
      <dgm:prSet presAssocID="{77F4DBCD-CC6B-4029-8D9D-87BB37960CC4}" presName="rootText" presStyleLbl="node1" presStyleIdx="0" presStyleCnt="1" custScaleX="253870" custScaleY="126817" custLinFactNeighborX="5283" custLinFactNeighborY="-40235"/>
      <dgm:spPr/>
      <dgm:t>
        <a:bodyPr/>
        <a:lstStyle/>
        <a:p>
          <a:endParaRPr lang="ru-RU"/>
        </a:p>
      </dgm:t>
    </dgm:pt>
    <dgm:pt modelId="{4F0148AB-5106-436E-B9AA-388DF0725917}" type="pres">
      <dgm:prSet presAssocID="{77F4DBCD-CC6B-4029-8D9D-87BB37960CC4}" presName="rootConnector" presStyleLbl="node1" presStyleIdx="0" presStyleCnt="1"/>
      <dgm:spPr/>
      <dgm:t>
        <a:bodyPr/>
        <a:lstStyle/>
        <a:p>
          <a:endParaRPr lang="ru-RU"/>
        </a:p>
      </dgm:t>
    </dgm:pt>
    <dgm:pt modelId="{12C1B201-25D2-4FD7-BB33-531C5ABF43DB}" type="pres">
      <dgm:prSet presAssocID="{77F4DBCD-CC6B-4029-8D9D-87BB37960CC4}" presName="childShape" presStyleCnt="0"/>
      <dgm:spPr/>
    </dgm:pt>
    <dgm:pt modelId="{E54BD868-182A-4520-9D84-E832C0B831A1}" type="pres">
      <dgm:prSet presAssocID="{5586D8E0-60B7-4820-9C75-652433FB344A}" presName="Name13" presStyleLbl="parChTrans1D2" presStyleIdx="0" presStyleCnt="6"/>
      <dgm:spPr/>
      <dgm:t>
        <a:bodyPr/>
        <a:lstStyle/>
        <a:p>
          <a:endParaRPr lang="ru-RU"/>
        </a:p>
      </dgm:t>
    </dgm:pt>
    <dgm:pt modelId="{F413AB73-AAF1-4E36-8CB0-200D1EFF4514}" type="pres">
      <dgm:prSet presAssocID="{6294F4C3-FFC9-404B-81A2-C355B85A8C06}" presName="childText" presStyleLbl="bgAcc1" presStyleIdx="0" presStyleCnt="6" custScaleX="254276" custScaleY="49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C30467-43BA-4247-8F91-60D076F8DA9B}" type="pres">
      <dgm:prSet presAssocID="{9D16B79E-1AF4-4F1F-B6F3-72A3ECD339F4}" presName="Name13" presStyleLbl="parChTrans1D2" presStyleIdx="1" presStyleCnt="6"/>
      <dgm:spPr/>
      <dgm:t>
        <a:bodyPr/>
        <a:lstStyle/>
        <a:p>
          <a:endParaRPr lang="ru-RU"/>
        </a:p>
      </dgm:t>
    </dgm:pt>
    <dgm:pt modelId="{7FBC4E88-407A-4C3D-AFDA-A8CDA83E5FBC}" type="pres">
      <dgm:prSet presAssocID="{7EADD535-E57D-4192-8852-F5A662E96F1A}" presName="childText" presStyleLbl="bgAcc1" presStyleIdx="1" presStyleCnt="6" custScaleX="261765" custScaleY="64886" custLinFactNeighborX="1243" custLinFactNeighborY="-2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B56F81-ACDD-453E-969D-D7865E8DFB6D}" type="pres">
      <dgm:prSet presAssocID="{087F3754-C1B9-4EA4-B5AF-A140BDADA74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75F2B196-B8DF-4926-950F-0F5DF7509665}" type="pres">
      <dgm:prSet presAssocID="{9EAC47A0-C40C-4F6F-B89E-6BCCB6B01916}" presName="childText" presStyleLbl="bgAcc1" presStyleIdx="2" presStyleCnt="6" custScaleX="264957" custScaleY="62727" custLinFactNeighborX="0" custLinFactNeighborY="-1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B2BC3C-4FE3-4381-859F-C384D418BE7C}" type="pres">
      <dgm:prSet presAssocID="{2A59D106-CDF9-4857-8DC6-FEABD3F76D3A}" presName="Name13" presStyleLbl="parChTrans1D2" presStyleIdx="3" presStyleCnt="6"/>
      <dgm:spPr/>
      <dgm:t>
        <a:bodyPr/>
        <a:lstStyle/>
        <a:p>
          <a:endParaRPr lang="ru-RU"/>
        </a:p>
      </dgm:t>
    </dgm:pt>
    <dgm:pt modelId="{3BAD731D-1491-4998-8126-D15E03970ABF}" type="pres">
      <dgm:prSet presAssocID="{E7D73391-088D-4CD0-8330-D6B024D6D7B7}" presName="childText" presStyleLbl="bgAcc1" presStyleIdx="3" presStyleCnt="6" custScaleX="267084" custScaleY="62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FAA9F4-9201-4752-8A9B-119EA98468FF}" type="pres">
      <dgm:prSet presAssocID="{FF0D05FE-B22C-488D-BD5E-A4DFE2564E8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60DCCA6B-0DCD-412A-AC41-F21ED53F4916}" type="pres">
      <dgm:prSet presAssocID="{1A217CE2-1871-4ECE-8FCA-68D89144BA0A}" presName="childText" presStyleLbl="bgAcc1" presStyleIdx="4" presStyleCnt="6" custScaleX="269866" custScaleY="62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2A485-26E1-4C9D-954C-C82931E20C54}" type="pres">
      <dgm:prSet presAssocID="{219A5F6C-443A-4678-9BD7-7F7C1996034A}" presName="Name13" presStyleLbl="parChTrans1D2" presStyleIdx="5" presStyleCnt="6"/>
      <dgm:spPr/>
      <dgm:t>
        <a:bodyPr/>
        <a:lstStyle/>
        <a:p>
          <a:endParaRPr lang="ru-RU"/>
        </a:p>
      </dgm:t>
    </dgm:pt>
    <dgm:pt modelId="{5471ABC8-1C08-4CEF-9043-10B62725D60D}" type="pres">
      <dgm:prSet presAssocID="{70ACD130-33A3-465C-81C6-6468298E68D8}" presName="childText" presStyleLbl="bgAcc1" presStyleIdx="5" presStyleCnt="6" custScaleX="268339" custScaleY="410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E56812-2A8C-4EAE-BDA1-6670F4F3D548}" type="presOf" srcId="{5586D8E0-60B7-4820-9C75-652433FB344A}" destId="{E54BD868-182A-4520-9D84-E832C0B831A1}" srcOrd="0" destOrd="0" presId="urn:microsoft.com/office/officeart/2005/8/layout/hierarchy3"/>
    <dgm:cxn modelId="{E4AAED39-0104-43E3-97F4-97729E5F0DB3}" srcId="{77F4DBCD-CC6B-4029-8D9D-87BB37960CC4}" destId="{E7D73391-088D-4CD0-8330-D6B024D6D7B7}" srcOrd="3" destOrd="0" parTransId="{2A59D106-CDF9-4857-8DC6-FEABD3F76D3A}" sibTransId="{59423EE2-C3EE-4AAB-95C5-570E3179F760}"/>
    <dgm:cxn modelId="{CCC5F874-EF94-4190-BF19-06022507C33F}" srcId="{D9EE17D6-487E-4376-8A85-5C5280F2570F}" destId="{77F4DBCD-CC6B-4029-8D9D-87BB37960CC4}" srcOrd="0" destOrd="0" parTransId="{FDA081B2-DAC0-437B-9A71-027410740F69}" sibTransId="{9452C4D9-D11B-4EA0-9975-08B51E13CF71}"/>
    <dgm:cxn modelId="{C368C421-2B52-40EC-9E8D-721CC2F4151B}" type="presOf" srcId="{77F4DBCD-CC6B-4029-8D9D-87BB37960CC4}" destId="{4F0148AB-5106-436E-B9AA-388DF0725917}" srcOrd="1" destOrd="0" presId="urn:microsoft.com/office/officeart/2005/8/layout/hierarchy3"/>
    <dgm:cxn modelId="{289F2BC0-C21F-4CD9-83DB-6C4A7A2DB85D}" type="presOf" srcId="{D9EE17D6-487E-4376-8A85-5C5280F2570F}" destId="{F6E1E787-F559-427B-95C3-2DBC188E8243}" srcOrd="0" destOrd="0" presId="urn:microsoft.com/office/officeart/2005/8/layout/hierarchy3"/>
    <dgm:cxn modelId="{960C56BE-CD81-4DCA-8838-E319F567089E}" type="presOf" srcId="{1A217CE2-1871-4ECE-8FCA-68D89144BA0A}" destId="{60DCCA6B-0DCD-412A-AC41-F21ED53F4916}" srcOrd="0" destOrd="0" presId="urn:microsoft.com/office/officeart/2005/8/layout/hierarchy3"/>
    <dgm:cxn modelId="{064D4285-0461-4552-87F5-501ADCEE3C4E}" type="presOf" srcId="{E7D73391-088D-4CD0-8330-D6B024D6D7B7}" destId="{3BAD731D-1491-4998-8126-D15E03970ABF}" srcOrd="0" destOrd="0" presId="urn:microsoft.com/office/officeart/2005/8/layout/hierarchy3"/>
    <dgm:cxn modelId="{05CA795F-5724-4FED-A951-E69F6563CE47}" srcId="{77F4DBCD-CC6B-4029-8D9D-87BB37960CC4}" destId="{70ACD130-33A3-465C-81C6-6468298E68D8}" srcOrd="5" destOrd="0" parTransId="{219A5F6C-443A-4678-9BD7-7F7C1996034A}" sibTransId="{E547AAA7-3BD7-49C4-8B98-B59A6BC5878D}"/>
    <dgm:cxn modelId="{5A8B31C3-E4BB-4FE5-9944-24275318BCF1}" type="presOf" srcId="{9EAC47A0-C40C-4F6F-B89E-6BCCB6B01916}" destId="{75F2B196-B8DF-4926-950F-0F5DF7509665}" srcOrd="0" destOrd="0" presId="urn:microsoft.com/office/officeart/2005/8/layout/hierarchy3"/>
    <dgm:cxn modelId="{10E16547-FBFB-4ADC-8420-DED4F164DDEF}" type="presOf" srcId="{FF0D05FE-B22C-488D-BD5E-A4DFE2564E84}" destId="{0CFAA9F4-9201-4752-8A9B-119EA98468FF}" srcOrd="0" destOrd="0" presId="urn:microsoft.com/office/officeart/2005/8/layout/hierarchy3"/>
    <dgm:cxn modelId="{AF842C8C-49D9-4159-BFA5-FC1D6FFA3B71}" type="presOf" srcId="{087F3754-C1B9-4EA4-B5AF-A140BDADA741}" destId="{7FB56F81-ACDD-453E-969D-D7865E8DFB6D}" srcOrd="0" destOrd="0" presId="urn:microsoft.com/office/officeart/2005/8/layout/hierarchy3"/>
    <dgm:cxn modelId="{D2A77E6E-2C4C-4ED0-92FA-C9AED510A436}" srcId="{77F4DBCD-CC6B-4029-8D9D-87BB37960CC4}" destId="{6294F4C3-FFC9-404B-81A2-C355B85A8C06}" srcOrd="0" destOrd="0" parTransId="{5586D8E0-60B7-4820-9C75-652433FB344A}" sibTransId="{0B4D8A43-42DA-4B5A-BBCA-CDEC4726DD7A}"/>
    <dgm:cxn modelId="{EDAC4CBA-F0A3-40CE-82A2-83C6662AAB89}" type="presOf" srcId="{9D16B79E-1AF4-4F1F-B6F3-72A3ECD339F4}" destId="{AEC30467-43BA-4247-8F91-60D076F8DA9B}" srcOrd="0" destOrd="0" presId="urn:microsoft.com/office/officeart/2005/8/layout/hierarchy3"/>
    <dgm:cxn modelId="{DC8B7EF9-2D04-4F3F-9D88-C37160C7D02C}" type="presOf" srcId="{7EADD535-E57D-4192-8852-F5A662E96F1A}" destId="{7FBC4E88-407A-4C3D-AFDA-A8CDA83E5FBC}" srcOrd="0" destOrd="0" presId="urn:microsoft.com/office/officeart/2005/8/layout/hierarchy3"/>
    <dgm:cxn modelId="{B8554B91-7166-435D-90E8-1F119894B5B7}" type="presOf" srcId="{2A59D106-CDF9-4857-8DC6-FEABD3F76D3A}" destId="{ABB2BC3C-4FE3-4381-859F-C384D418BE7C}" srcOrd="0" destOrd="0" presId="urn:microsoft.com/office/officeart/2005/8/layout/hierarchy3"/>
    <dgm:cxn modelId="{BE1C559B-C88F-4A0D-AF57-7C20B5808AAA}" type="presOf" srcId="{70ACD130-33A3-465C-81C6-6468298E68D8}" destId="{5471ABC8-1C08-4CEF-9043-10B62725D60D}" srcOrd="0" destOrd="0" presId="urn:microsoft.com/office/officeart/2005/8/layout/hierarchy3"/>
    <dgm:cxn modelId="{B0882E21-D366-4B6C-BB31-E6391F51FB24}" type="presOf" srcId="{219A5F6C-443A-4678-9BD7-7F7C1996034A}" destId="{E4D2A485-26E1-4C9D-954C-C82931E20C54}" srcOrd="0" destOrd="0" presId="urn:microsoft.com/office/officeart/2005/8/layout/hierarchy3"/>
    <dgm:cxn modelId="{0F911C57-7ECE-4C72-8992-10A88AAD64A9}" srcId="{77F4DBCD-CC6B-4029-8D9D-87BB37960CC4}" destId="{7EADD535-E57D-4192-8852-F5A662E96F1A}" srcOrd="1" destOrd="0" parTransId="{9D16B79E-1AF4-4F1F-B6F3-72A3ECD339F4}" sibTransId="{D7D4F352-96E5-4C09-B866-25C909EA4C33}"/>
    <dgm:cxn modelId="{1D0E74F3-8818-47D6-BAF9-832CB8FAFABD}" srcId="{77F4DBCD-CC6B-4029-8D9D-87BB37960CC4}" destId="{1A217CE2-1871-4ECE-8FCA-68D89144BA0A}" srcOrd="4" destOrd="0" parTransId="{FF0D05FE-B22C-488D-BD5E-A4DFE2564E84}" sibTransId="{E6F98E82-BB04-488B-AB16-86AA18D44166}"/>
    <dgm:cxn modelId="{4DA1E35C-41B7-4D8D-ABB9-6EE2DF909C6A}" srcId="{77F4DBCD-CC6B-4029-8D9D-87BB37960CC4}" destId="{9EAC47A0-C40C-4F6F-B89E-6BCCB6B01916}" srcOrd="2" destOrd="0" parTransId="{087F3754-C1B9-4EA4-B5AF-A140BDADA741}" sibTransId="{C1A98F60-AB3F-4A33-916D-D25A4833166B}"/>
    <dgm:cxn modelId="{909FC432-C3D0-4D00-8E38-840587DE8F96}" type="presOf" srcId="{77F4DBCD-CC6B-4029-8D9D-87BB37960CC4}" destId="{4183C959-18A6-4535-B339-F35F59204591}" srcOrd="0" destOrd="0" presId="urn:microsoft.com/office/officeart/2005/8/layout/hierarchy3"/>
    <dgm:cxn modelId="{AE5482CA-6048-4A3D-B9BB-3CE552D45438}" type="presOf" srcId="{6294F4C3-FFC9-404B-81A2-C355B85A8C06}" destId="{F413AB73-AAF1-4E36-8CB0-200D1EFF4514}" srcOrd="0" destOrd="0" presId="urn:microsoft.com/office/officeart/2005/8/layout/hierarchy3"/>
    <dgm:cxn modelId="{D6861782-D29C-4D0B-8E84-D69B8670E676}" type="presParOf" srcId="{F6E1E787-F559-427B-95C3-2DBC188E8243}" destId="{96C719C0-4F51-47A9-8750-9AA4C7E57631}" srcOrd="0" destOrd="0" presId="urn:microsoft.com/office/officeart/2005/8/layout/hierarchy3"/>
    <dgm:cxn modelId="{88CC11E5-CE95-464C-86F7-8C0B08D49136}" type="presParOf" srcId="{96C719C0-4F51-47A9-8750-9AA4C7E57631}" destId="{F158C746-9417-43D1-9A2C-6C999E6CFB09}" srcOrd="0" destOrd="0" presId="urn:microsoft.com/office/officeart/2005/8/layout/hierarchy3"/>
    <dgm:cxn modelId="{080F04FD-A655-4A91-972F-5953F71F35F2}" type="presParOf" srcId="{F158C746-9417-43D1-9A2C-6C999E6CFB09}" destId="{4183C959-18A6-4535-B339-F35F59204591}" srcOrd="0" destOrd="0" presId="urn:microsoft.com/office/officeart/2005/8/layout/hierarchy3"/>
    <dgm:cxn modelId="{49C8B9A4-FE04-4B56-8932-E23B10D494E8}" type="presParOf" srcId="{F158C746-9417-43D1-9A2C-6C999E6CFB09}" destId="{4F0148AB-5106-436E-B9AA-388DF0725917}" srcOrd="1" destOrd="0" presId="urn:microsoft.com/office/officeart/2005/8/layout/hierarchy3"/>
    <dgm:cxn modelId="{E7768E04-0E0D-428E-8611-2CE39370FC06}" type="presParOf" srcId="{96C719C0-4F51-47A9-8750-9AA4C7E57631}" destId="{12C1B201-25D2-4FD7-BB33-531C5ABF43DB}" srcOrd="1" destOrd="0" presId="urn:microsoft.com/office/officeart/2005/8/layout/hierarchy3"/>
    <dgm:cxn modelId="{A843A695-D665-4B5B-AA48-C305735A6D27}" type="presParOf" srcId="{12C1B201-25D2-4FD7-BB33-531C5ABF43DB}" destId="{E54BD868-182A-4520-9D84-E832C0B831A1}" srcOrd="0" destOrd="0" presId="urn:microsoft.com/office/officeart/2005/8/layout/hierarchy3"/>
    <dgm:cxn modelId="{FA259CEE-9090-48E7-B842-3477812DCD9A}" type="presParOf" srcId="{12C1B201-25D2-4FD7-BB33-531C5ABF43DB}" destId="{F413AB73-AAF1-4E36-8CB0-200D1EFF4514}" srcOrd="1" destOrd="0" presId="urn:microsoft.com/office/officeart/2005/8/layout/hierarchy3"/>
    <dgm:cxn modelId="{A7A9DFD0-CC5D-4920-936F-175AD4227286}" type="presParOf" srcId="{12C1B201-25D2-4FD7-BB33-531C5ABF43DB}" destId="{AEC30467-43BA-4247-8F91-60D076F8DA9B}" srcOrd="2" destOrd="0" presId="urn:microsoft.com/office/officeart/2005/8/layout/hierarchy3"/>
    <dgm:cxn modelId="{A3ABC4DB-38F0-4CBE-8873-2F85B9B9AF8C}" type="presParOf" srcId="{12C1B201-25D2-4FD7-BB33-531C5ABF43DB}" destId="{7FBC4E88-407A-4C3D-AFDA-A8CDA83E5FBC}" srcOrd="3" destOrd="0" presId="urn:microsoft.com/office/officeart/2005/8/layout/hierarchy3"/>
    <dgm:cxn modelId="{EF0356A9-7162-40AF-AA95-BFB79C3D1AA2}" type="presParOf" srcId="{12C1B201-25D2-4FD7-BB33-531C5ABF43DB}" destId="{7FB56F81-ACDD-453E-969D-D7865E8DFB6D}" srcOrd="4" destOrd="0" presId="urn:microsoft.com/office/officeart/2005/8/layout/hierarchy3"/>
    <dgm:cxn modelId="{86D16A73-019E-4375-823E-0C255F43B328}" type="presParOf" srcId="{12C1B201-25D2-4FD7-BB33-531C5ABF43DB}" destId="{75F2B196-B8DF-4926-950F-0F5DF7509665}" srcOrd="5" destOrd="0" presId="urn:microsoft.com/office/officeart/2005/8/layout/hierarchy3"/>
    <dgm:cxn modelId="{B7E5B538-DEBC-4AD3-B159-7A1CDB9AB748}" type="presParOf" srcId="{12C1B201-25D2-4FD7-BB33-531C5ABF43DB}" destId="{ABB2BC3C-4FE3-4381-859F-C384D418BE7C}" srcOrd="6" destOrd="0" presId="urn:microsoft.com/office/officeart/2005/8/layout/hierarchy3"/>
    <dgm:cxn modelId="{755209E2-0376-4916-AF2A-F58631550E86}" type="presParOf" srcId="{12C1B201-25D2-4FD7-BB33-531C5ABF43DB}" destId="{3BAD731D-1491-4998-8126-D15E03970ABF}" srcOrd="7" destOrd="0" presId="urn:microsoft.com/office/officeart/2005/8/layout/hierarchy3"/>
    <dgm:cxn modelId="{CD79C834-D552-4F6E-BBF7-05E83728B961}" type="presParOf" srcId="{12C1B201-25D2-4FD7-BB33-531C5ABF43DB}" destId="{0CFAA9F4-9201-4752-8A9B-119EA98468FF}" srcOrd="8" destOrd="0" presId="urn:microsoft.com/office/officeart/2005/8/layout/hierarchy3"/>
    <dgm:cxn modelId="{4FFF2E7A-1919-42C7-894C-83BD6A3B6C5C}" type="presParOf" srcId="{12C1B201-25D2-4FD7-BB33-531C5ABF43DB}" destId="{60DCCA6B-0DCD-412A-AC41-F21ED53F4916}" srcOrd="9" destOrd="0" presId="urn:microsoft.com/office/officeart/2005/8/layout/hierarchy3"/>
    <dgm:cxn modelId="{CA614618-E304-42ED-86EE-C00878EC13CE}" type="presParOf" srcId="{12C1B201-25D2-4FD7-BB33-531C5ABF43DB}" destId="{E4D2A485-26E1-4C9D-954C-C82931E20C54}" srcOrd="10" destOrd="0" presId="urn:microsoft.com/office/officeart/2005/8/layout/hierarchy3"/>
    <dgm:cxn modelId="{7D8681FD-F2E4-4C18-9B08-C2B657727F43}" type="presParOf" srcId="{12C1B201-25D2-4FD7-BB33-531C5ABF43DB}" destId="{5471ABC8-1C08-4CEF-9043-10B62725D60D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0.28806</cdr:x>
      <cdr:y>0.41259</cdr:y>
    </cdr:from>
    <cdr:to>
      <cdr:x>0.39143</cdr:x>
      <cdr:y>0.52599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63823" y="1676756"/>
          <a:ext cx="453542" cy="4608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ЮЛ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0.25304</cdr:x>
      <cdr:y>0.61779</cdr:y>
    </cdr:from>
    <cdr:to>
      <cdr:x>0.46146</cdr:x>
      <cdr:y>0.84279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10204" y="25106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0.36976</cdr:x>
      <cdr:y>0.52599</cdr:y>
    </cdr:from>
    <cdr:to>
      <cdr:x>0.62986</cdr:x>
      <cdr:y>0.71139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22268" y="2137613"/>
          <a:ext cx="1141171" cy="7534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/>
            <a:t>ИП</a:t>
          </a:r>
          <a:endParaRPr lang="ru-RU" sz="2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0.29255</cdr:x>
      <cdr:y>0.37712</cdr:y>
    </cdr:from>
    <cdr:to>
      <cdr:x>0.39592</cdr:x>
      <cdr:y>0.49052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41403" y="1417994"/>
          <a:ext cx="438640" cy="4263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ЮЛ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0.25304</cdr:x>
      <cdr:y>0.61779</cdr:y>
    </cdr:from>
    <cdr:to>
      <cdr:x>0.46146</cdr:x>
      <cdr:y>0.84279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10204" y="25106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0.36976</cdr:x>
      <cdr:y>0.52599</cdr:y>
    </cdr:from>
    <cdr:to>
      <cdr:x>0.62986</cdr:x>
      <cdr:y>0.71139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22268" y="2137613"/>
          <a:ext cx="1141171" cy="7534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/>
            <a:t>ИП</a:t>
          </a:r>
          <a:endParaRPr lang="ru-RU" sz="28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0.83311</cdr:y>
    </cdr:from>
    <cdr:to>
      <cdr:x>1</cdr:x>
      <cdr:y>1</cdr:y>
    </cdr:to>
    <cdr:sp macro="" textlink="">
      <cdr:nvSpPr>
        <cdr:cNvPr id="2" name="Заголовок 2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2950425"/>
          <a:ext cx="5010244" cy="5910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0" tIns="0" rIns="0" bIns="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lang="ru-RU" sz="1200" b="1" kern="1200" cap="all" spc="-38" baseline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+mj-cs"/>
            </a:defRPr>
          </a:lvl1pPr>
        </a:lstStyle>
        <a:p xmlns:a="http://schemas.openxmlformats.org/drawingml/2006/main">
          <a:r>
            <a:rPr lang="ru-RU" dirty="0" smtClean="0"/>
            <a:t/>
          </a:r>
          <a:br>
            <a:rPr lang="ru-RU" dirty="0" smtClean="0"/>
          </a:br>
          <a:endParaRPr lang="ru-RU" dirty="0"/>
        </a:p>
      </cdr:txBody>
    </cdr:sp>
  </cdr:relSizeAnchor>
  <cdr:relSizeAnchor xmlns:cdr="http://schemas.openxmlformats.org/drawingml/2006/chartDrawing">
    <cdr:from>
      <cdr:x>0</cdr:x>
      <cdr:y>0.01435</cdr:y>
    </cdr:from>
    <cdr:to>
      <cdr:x>1</cdr:x>
      <cdr:y>0.28081</cdr:y>
    </cdr:to>
    <cdr:sp macro="" textlink="">
      <cdr:nvSpPr>
        <cdr:cNvPr id="4" name="Заголовок 2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463946" y="50804"/>
          <a:ext cx="8306571" cy="9436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0" tIns="0" rIns="0" bIns="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lang="ru-RU" sz="1200" b="1" kern="1200" cap="all" spc="-38" baseline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+mj-cs"/>
            </a:defRPr>
          </a:lvl1pPr>
        </a:lstStyle>
        <a:p xmlns:a="http://schemas.openxmlformats.org/drawingml/2006/main">
          <a:r>
            <a:rPr lang="ru-RU" dirty="0" smtClean="0"/>
            <a:t/>
          </a:r>
          <a:br>
            <a:rPr lang="ru-RU" dirty="0" smtClean="0"/>
          </a:br>
          <a:r>
            <a:rPr lang="ru-RU" sz="3200" spc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0.02869</cdr:y>
    </cdr:from>
    <cdr:to>
      <cdr:x>1</cdr:x>
      <cdr:y>0.29515</cdr:y>
    </cdr:to>
    <cdr:sp macro="" textlink="">
      <cdr:nvSpPr>
        <cdr:cNvPr id="2" name="Заголовок 2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50800" y="101604"/>
          <a:ext cx="5010244" cy="9436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0" tIns="0" rIns="0" bIns="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3200" b="1" spc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квартал 2025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63963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7C6FD-8305-4311-B31C-4C25F4400124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63963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94351-3379-46CE-AB6F-C2AD46BEE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7149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4119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r">
              <a:defRPr sz="1200"/>
            </a:lvl1pPr>
          </a:lstStyle>
          <a:p>
            <a:fld id="{1BA158C2-BE7B-4924-9916-A1C86F5E32D5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5088" y="733425"/>
            <a:ext cx="6515100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2" rIns="91423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528" y="4643517"/>
            <a:ext cx="5316220" cy="4399121"/>
          </a:xfrm>
          <a:prstGeom prst="rect">
            <a:avLst/>
          </a:prstGeom>
        </p:spPr>
        <p:txBody>
          <a:bodyPr vert="horz" lIns="91423" tIns="45712" rIns="91423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4119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r">
              <a:defRPr sz="1200"/>
            </a:lvl1pPr>
          </a:lstStyle>
          <a:p>
            <a:fld id="{5C0C109C-A402-4864-B2CC-6FBE1DDDE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289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59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177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33425"/>
            <a:ext cx="6515100" cy="3665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C109C-A402-4864-B2CC-6FBE1DDDEA3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95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8955-5BBF-470F-BEF4-B7AB0C90627D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02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CD063-4223-438C-A91E-791FD260FFF3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0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7C28-CBCF-4278-AD15-300E4E96AFF8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010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="" xmlns:a16="http://schemas.microsoft.com/office/drawing/2014/main" id="{D37AA835-D37C-D111-DD1C-BEEC47028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147" y="4"/>
            <a:ext cx="6947774" cy="41195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lang="ru-RU" sz="1200" b="1" cap="all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ru-RU" dirty="0"/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A36FCBEA-7CB6-2731-2154-F08D4AFD6E6B}"/>
              </a:ext>
            </a:extLst>
          </p:cNvPr>
          <p:cNvGrpSpPr/>
          <p:nvPr userDrawn="1"/>
        </p:nvGrpSpPr>
        <p:grpSpPr>
          <a:xfrm>
            <a:off x="8730853" y="0"/>
            <a:ext cx="413147" cy="413147"/>
            <a:chOff x="11641138" y="5205414"/>
            <a:chExt cx="550862" cy="550862"/>
          </a:xfrm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05325DF2-8AB5-AE36-E39D-2122AAB85A78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="" xmlns:a16="http://schemas.microsoft.com/office/drawing/2014/main" id="{1EC7472C-9B3D-6C07-49B9-DBD24EFD0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750675" y="5308402"/>
              <a:ext cx="331788" cy="344886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985DE21-57AF-4CB8-285E-5F35A14FB6C2}"/>
              </a:ext>
            </a:extLst>
          </p:cNvPr>
          <p:cNvCxnSpPr>
            <a:cxnSpLocks/>
          </p:cNvCxnSpPr>
          <p:nvPr userDrawn="1"/>
        </p:nvCxnSpPr>
        <p:spPr>
          <a:xfrm>
            <a:off x="8730853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DAB24DD-1A33-B000-D36D-6CAABF4785CE}"/>
              </a:ext>
            </a:extLst>
          </p:cNvPr>
          <p:cNvCxnSpPr>
            <a:cxnSpLocks/>
          </p:cNvCxnSpPr>
          <p:nvPr userDrawn="1"/>
        </p:nvCxnSpPr>
        <p:spPr>
          <a:xfrm>
            <a:off x="1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87182DC9-CEC7-775F-C0AD-31F9434DF82E}"/>
              </a:ext>
            </a:extLst>
          </p:cNvPr>
          <p:cNvCxnSpPr>
            <a:cxnSpLocks/>
          </p:cNvCxnSpPr>
          <p:nvPr userDrawn="1"/>
        </p:nvCxnSpPr>
        <p:spPr>
          <a:xfrm>
            <a:off x="413147" y="411956"/>
            <a:ext cx="8317706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4382102B-4E04-2501-D32F-721D797F3097}"/>
              </a:ext>
            </a:extLst>
          </p:cNvPr>
          <p:cNvSpPr txBox="1">
            <a:spLocks/>
          </p:cNvSpPr>
          <p:nvPr userDrawn="1"/>
        </p:nvSpPr>
        <p:spPr>
          <a:xfrm>
            <a:off x="1" y="4731544"/>
            <a:ext cx="413147" cy="41195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Стр.</a:t>
            </a:r>
            <a:r>
              <a:rPr lang="en-US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fld id="{2245CF44-F5A7-4881-A3C6-C17067F190D2}" type="slidenum">
              <a:rPr lang="en-US" sz="600" b="0" smtClean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pPr algn="ctr"/>
              <a:t>‹#›</a:t>
            </a:fld>
            <a:endParaRPr lang="en-US" sz="600" b="0" dirty="0">
              <a:solidFill>
                <a:schemeClr val="tx2">
                  <a:lumMod val="50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C73FAE82-8390-6DBD-0086-A6E68E9E9F6D}"/>
              </a:ext>
            </a:extLst>
          </p:cNvPr>
          <p:cNvGrpSpPr/>
          <p:nvPr userDrawn="1"/>
        </p:nvGrpSpPr>
        <p:grpSpPr>
          <a:xfrm>
            <a:off x="8730853" y="4730353"/>
            <a:ext cx="413147" cy="413147"/>
            <a:chOff x="11641138" y="5205414"/>
            <a:chExt cx="550862" cy="1652586"/>
          </a:xfrm>
        </p:grpSpPr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4142D1A6-E18B-1B41-40C0-F64A16224C59}"/>
                </a:ext>
              </a:extLst>
            </p:cNvPr>
            <p:cNvSpPr/>
            <p:nvPr userDrawn="1"/>
          </p:nvSpPr>
          <p:spPr>
            <a:xfrm>
              <a:off x="11641138" y="6307138"/>
              <a:ext cx="550862" cy="550862"/>
            </a:xfrm>
            <a:prstGeom prst="rect">
              <a:avLst/>
            </a:prstGeom>
            <a:solidFill>
              <a:srgbClr val="C00000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07A7E796-B244-2B43-7CCF-3C4F3473FC47}"/>
                </a:ext>
              </a:extLst>
            </p:cNvPr>
            <p:cNvSpPr/>
            <p:nvPr userDrawn="1"/>
          </p:nvSpPr>
          <p:spPr>
            <a:xfrm>
              <a:off x="11641138" y="5756276"/>
              <a:ext cx="550862" cy="550862"/>
            </a:xfrm>
            <a:prstGeom prst="rect">
              <a:avLst/>
            </a:prstGeom>
            <a:solidFill>
              <a:srgbClr val="166CFD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E2FD112F-C4CA-7A8D-211C-E04309FD717E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A7A4F3D4-7193-9BCC-B39B-8A20E5C9D0D8}"/>
              </a:ext>
            </a:extLst>
          </p:cNvPr>
          <p:cNvCxnSpPr/>
          <p:nvPr userDrawn="1"/>
        </p:nvCxnSpPr>
        <p:spPr>
          <a:xfrm>
            <a:off x="137398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DEA13A66-3661-1B1A-2B48-D09BD25E3865}"/>
              </a:ext>
            </a:extLst>
          </p:cNvPr>
          <p:cNvCxnSpPr>
            <a:cxnSpLocks/>
          </p:cNvCxnSpPr>
          <p:nvPr userDrawn="1"/>
        </p:nvCxnSpPr>
        <p:spPr>
          <a:xfrm>
            <a:off x="0" y="4730354"/>
            <a:ext cx="9144000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CCD7722A-945F-AA89-4FBF-DF86856DB398}"/>
              </a:ext>
            </a:extLst>
          </p:cNvPr>
          <p:cNvCxnSpPr/>
          <p:nvPr userDrawn="1"/>
        </p:nvCxnSpPr>
        <p:spPr>
          <a:xfrm>
            <a:off x="323017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Text Placeholder 24">
            <a:extLst>
              <a:ext uri="{FF2B5EF4-FFF2-40B4-BE49-F238E27FC236}">
                <a16:creationId xmlns="" xmlns:a16="http://schemas.microsoft.com/office/drawing/2014/main" id="{1D711949-2E3A-0F1D-3F07-4A610B626D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4232" y="4817866"/>
            <a:ext cx="5255419" cy="2393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* — </a:t>
            </a:r>
            <a:r>
              <a:rPr lang="ru-RU" dirty="0"/>
              <a:t>сноска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574C76CD-F1A6-C947-1C7D-5B85AE7CB3F4}"/>
              </a:ext>
            </a:extLst>
          </p:cNvPr>
          <p:cNvSpPr txBox="1"/>
          <p:nvPr userDrawn="1"/>
        </p:nvSpPr>
        <p:spPr>
          <a:xfrm>
            <a:off x="1489474" y="4829888"/>
            <a:ext cx="169367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endParaRPr lang="ru-RU" sz="700" cap="all" baseline="0" dirty="0" smtClean="0"/>
          </a:p>
          <a:p>
            <a:endParaRPr lang="ru-RU" sz="700" cap="all" baseline="0" dirty="0"/>
          </a:p>
        </p:txBody>
      </p:sp>
    </p:spTree>
    <p:extLst>
      <p:ext uri="{BB962C8B-B14F-4D97-AF65-F5344CB8AC3E}">
        <p14:creationId xmlns:p14="http://schemas.microsoft.com/office/powerpoint/2010/main" val="17266842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D8651-A24F-4A6F-A339-FDC6C4E34FE5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4F22-F0A7-42B3-810E-6D7545B50474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36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6549-5382-4B96-A0D8-46B2251C71E1}" type="datetime1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7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DB60A-DE8E-4CD9-AF0D-536EF2787F84}" type="datetime1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912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81340-94D4-40D4-9624-03E1CA6DFEA9}" type="datetime1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457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F2D0-9859-4E05-B443-42D19625756A}" type="datetime1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07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CA0C-6C8C-454A-AB7A-71145C418BED}" type="datetime1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76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43C5-A168-4A10-94C4-D425C80DAF77}" type="datetime1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39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A4783-1E7F-4BF9-914D-0132DB7C9D11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8099" y="3562506"/>
            <a:ext cx="6400800" cy="1314450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Заместитель начальника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отдела оперативного контроля № 1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УФНС России по Хабаровскому краю </a:t>
            </a:r>
          </a:p>
          <a:p>
            <a:r>
              <a:rPr lang="ru-RU" sz="1600" dirty="0" err="1" smtClean="0">
                <a:solidFill>
                  <a:schemeClr val="tx1"/>
                </a:solidFill>
                <a:latin typeface="Colos text"/>
              </a:rPr>
              <a:t>Абазян</a:t>
            </a:r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 Алексей </a:t>
            </a:r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Артёмович</a:t>
            </a:r>
            <a:endParaRPr lang="ru-RU" sz="1600" dirty="0">
              <a:solidFill>
                <a:schemeClr val="tx1"/>
              </a:solidFill>
              <a:latin typeface="Colos text"/>
            </a:endParaRPr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xmlns="" id="{74E6C9F3-6E40-46DB-A271-4B711BA02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18590" y="171927"/>
            <a:ext cx="2058439" cy="6557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5B6315-535A-968B-B3AC-76F4E9E1FA79}"/>
              </a:ext>
            </a:extLst>
          </p:cNvPr>
          <p:cNvSpPr txBox="1"/>
          <p:nvPr/>
        </p:nvSpPr>
        <p:spPr>
          <a:xfrm>
            <a:off x="34140" y="4452463"/>
            <a:ext cx="767407" cy="8848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</a:t>
            </a:r>
            <a:r>
              <a:rPr lang="ru-RU" sz="2800" b="1" noProof="0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5</a:t>
            </a:r>
          </a:p>
          <a:p>
            <a:pPr algn="ctr">
              <a:lnSpc>
                <a:spcPts val="2300"/>
              </a:lnSpc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40" y="4104315"/>
            <a:ext cx="1455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ХАБАРОВСК</a:t>
            </a:r>
            <a:endParaRPr lang="ru-RU" sz="9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01547" y="171928"/>
            <a:ext cx="0" cy="483166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990599" y="1734235"/>
            <a:ext cx="78771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561FC"/>
                </a:solidFill>
              </a:rPr>
              <a:t>Изменения в законодательстве о применении контрольно-кассовой техники</a:t>
            </a:r>
          </a:p>
        </p:txBody>
      </p:sp>
    </p:spTree>
    <p:extLst>
      <p:ext uri="{BB962C8B-B14F-4D97-AF65-F5344CB8AC3E}">
        <p14:creationId xmlns:p14="http://schemas.microsoft.com/office/powerpoint/2010/main" val="391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411953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+mn-lt"/>
              </a:rPr>
              <a:t>Динамика профилактических мероприятий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514999111"/>
              </p:ext>
            </p:extLst>
          </p:nvPr>
        </p:nvGraphicFramePr>
        <p:xfrm>
          <a:off x="698426" y="411957"/>
          <a:ext cx="7722115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498755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4"/>
            <a:ext cx="8174898" cy="79735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800" spc="0" dirty="0" smtClean="0">
                <a:solidFill>
                  <a:srgbClr val="0070C0"/>
                </a:solidFill>
                <a:latin typeface="+mn-lt"/>
              </a:rPr>
              <a:t>Субъекты, допустившие в 2024 году нарушение законодательства о применении КОНТРОЛЬНО-КАССОВОЙ ТЕХНИКИ</a:t>
            </a:r>
            <a:r>
              <a:rPr lang="ru-RU" sz="1800" dirty="0" smtClean="0">
                <a:solidFill>
                  <a:srgbClr val="0070C0"/>
                </a:solidFill>
                <a:latin typeface="+mn-lt"/>
              </a:rPr>
              <a:t/>
            </a:r>
            <a:br>
              <a:rPr lang="ru-RU" sz="1800" dirty="0" smtClean="0">
                <a:solidFill>
                  <a:srgbClr val="0070C0"/>
                </a:solidFill>
                <a:latin typeface="+mn-lt"/>
              </a:rPr>
            </a:br>
            <a:endParaRPr lang="ru-RU" sz="1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324850" y="6042025"/>
            <a:ext cx="619125" cy="63182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AB265E-FE55-4BD9-AF88-5B97A5AD896E}" type="slidenum">
              <a:rPr lang="ru-RU" altLang="ru-RU" smtClean="0">
                <a:solidFill>
                  <a:prstClr val="white"/>
                </a:solidFill>
              </a:rPr>
              <a:pPr/>
              <a:t>11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43305721"/>
              </p:ext>
            </p:extLst>
          </p:nvPr>
        </p:nvGraphicFramePr>
        <p:xfrm>
          <a:off x="765179" y="929029"/>
          <a:ext cx="4243397" cy="3760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648143096"/>
              </p:ext>
            </p:extLst>
          </p:nvPr>
        </p:nvGraphicFramePr>
        <p:xfrm>
          <a:off x="4689083" y="885139"/>
          <a:ext cx="3747819" cy="1805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801231635"/>
              </p:ext>
            </p:extLst>
          </p:nvPr>
        </p:nvGraphicFramePr>
        <p:xfrm>
          <a:off x="4649146" y="2816352"/>
          <a:ext cx="3985266" cy="1831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2024</a:t>
            </a:r>
            <a:endParaRPr lang="ru-RU" sz="11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4329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4"/>
            <a:ext cx="8174898" cy="79735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800" spc="0" dirty="0" smtClean="0">
                <a:solidFill>
                  <a:srgbClr val="0070C0"/>
                </a:solidFill>
                <a:latin typeface="+mn-lt"/>
              </a:rPr>
              <a:t>Субъекты, допустившие в  1 квартале 2025 года нарушение законодательства о применении КОНТРОЛЬНО-КАССОВОЙ ТЕХНИКИ</a:t>
            </a:r>
            <a:r>
              <a:rPr lang="ru-RU" sz="1800" dirty="0" smtClean="0">
                <a:solidFill>
                  <a:srgbClr val="0070C0"/>
                </a:solidFill>
                <a:latin typeface="+mn-lt"/>
              </a:rPr>
              <a:t/>
            </a:r>
            <a:br>
              <a:rPr lang="ru-RU" sz="1800" dirty="0" smtClean="0">
                <a:solidFill>
                  <a:srgbClr val="0070C0"/>
                </a:solidFill>
                <a:latin typeface="+mn-lt"/>
              </a:rPr>
            </a:br>
            <a:endParaRPr lang="ru-RU" sz="1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324850" y="6042025"/>
            <a:ext cx="619125" cy="63182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AB265E-FE55-4BD9-AF88-5B97A5AD896E}" type="slidenum">
              <a:rPr lang="ru-RU" altLang="ru-RU" smtClean="0">
                <a:solidFill>
                  <a:prstClr val="white"/>
                </a:solidFill>
              </a:rPr>
              <a:pPr/>
              <a:t>12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92035007"/>
              </p:ext>
            </p:extLst>
          </p:nvPr>
        </p:nvGraphicFramePr>
        <p:xfrm>
          <a:off x="765179" y="929029"/>
          <a:ext cx="4243397" cy="3760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177873980"/>
              </p:ext>
            </p:extLst>
          </p:nvPr>
        </p:nvGraphicFramePr>
        <p:xfrm>
          <a:off x="4689083" y="885139"/>
          <a:ext cx="3747819" cy="1805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465471328"/>
              </p:ext>
            </p:extLst>
          </p:nvPr>
        </p:nvGraphicFramePr>
        <p:xfrm>
          <a:off x="4649146" y="2816352"/>
          <a:ext cx="3985266" cy="1831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  <a:endParaRPr lang="ru-RU" sz="11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6890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3146" y="4"/>
            <a:ext cx="8306571" cy="943657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600" spc="0" dirty="0" smtClean="0">
                <a:solidFill>
                  <a:srgbClr val="0070C0"/>
                </a:solidFill>
                <a:latin typeface="+mn-lt"/>
              </a:rPr>
              <a:t>Привлечение </a:t>
            </a:r>
            <a:r>
              <a:rPr lang="ru-RU" sz="1600" spc="0" dirty="0">
                <a:solidFill>
                  <a:srgbClr val="0070C0"/>
                </a:solidFill>
                <a:latin typeface="+mn-lt"/>
              </a:rPr>
              <a:t>к административной ответственности за нарушение законодательства о применении </a:t>
            </a:r>
            <a:r>
              <a:rPr lang="ru-RU" sz="1600" spc="0" dirty="0" smtClean="0">
                <a:solidFill>
                  <a:srgbClr val="0070C0"/>
                </a:solidFill>
                <a:latin typeface="+mn-lt"/>
              </a:rPr>
              <a:t>ККТ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802729201"/>
              </p:ext>
            </p:extLst>
          </p:nvPr>
        </p:nvGraphicFramePr>
        <p:xfrm>
          <a:off x="252092" y="893083"/>
          <a:ext cx="5010244" cy="3541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2024</a:t>
            </a:r>
            <a:endParaRPr lang="ru-RU" sz="1100" dirty="0">
              <a:solidFill>
                <a:prstClr val="white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814022384"/>
              </p:ext>
            </p:extLst>
          </p:nvPr>
        </p:nvGraphicFramePr>
        <p:xfrm>
          <a:off x="4390931" y="943928"/>
          <a:ext cx="4547091" cy="3541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823913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1 кв. 2025</a:t>
            </a:r>
            <a:endParaRPr lang="ru-RU" sz="11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566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82390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+mn-lt"/>
              </a:rPr>
              <a:t>Общие характеристики субъектов КНМ</a:t>
            </a:r>
            <a:br>
              <a:rPr lang="ru-RU" sz="2800" dirty="0">
                <a:solidFill>
                  <a:srgbClr val="0070C0"/>
                </a:solidFill>
                <a:latin typeface="+mn-lt"/>
              </a:rPr>
            </a:br>
            <a:r>
              <a:rPr lang="ru-RU" sz="2800" dirty="0">
                <a:solidFill>
                  <a:srgbClr val="0070C0"/>
                </a:solidFill>
                <a:latin typeface="+mn-lt"/>
              </a:rPr>
              <a:t>и результат </a:t>
            </a: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КНМ</a:t>
            </a:r>
            <a:endParaRPr lang="ru-RU" sz="32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60282478"/>
              </p:ext>
            </p:extLst>
          </p:nvPr>
        </p:nvGraphicFramePr>
        <p:xfrm>
          <a:off x="510977" y="823913"/>
          <a:ext cx="2828590" cy="4062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081155185"/>
              </p:ext>
            </p:extLst>
          </p:nvPr>
        </p:nvGraphicFramePr>
        <p:xfrm>
          <a:off x="5183882" y="823913"/>
          <a:ext cx="3456384" cy="4071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Стрелка вправо 7"/>
          <p:cNvSpPr/>
          <p:nvPr/>
        </p:nvSpPr>
        <p:spPr>
          <a:xfrm>
            <a:off x="3581797" y="2568699"/>
            <a:ext cx="1768450" cy="115580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КНМ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9680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823908"/>
          </a:xfrm>
        </p:spPr>
        <p:txBody>
          <a:bodyPr>
            <a:noAutofit/>
          </a:bodyPr>
          <a:lstStyle/>
          <a:p>
            <a:r>
              <a:rPr lang="ru-RU" sz="2700" dirty="0" smtClean="0">
                <a:solidFill>
                  <a:srgbClr val="0070C0"/>
                </a:solidFill>
                <a:latin typeface="+mn-lt"/>
              </a:rPr>
              <a:t>Маркеры для </a:t>
            </a:r>
            <a:r>
              <a:rPr lang="ru-RU" sz="2700" dirty="0">
                <a:solidFill>
                  <a:srgbClr val="0070C0"/>
                </a:solidFill>
                <a:latin typeface="+mn-lt"/>
              </a:rPr>
              <a:t>проведения </a:t>
            </a:r>
            <a:r>
              <a:rPr lang="ru-RU" sz="2700" dirty="0" smtClean="0">
                <a:solidFill>
                  <a:srgbClr val="0070C0"/>
                </a:solidFill>
                <a:latin typeface="+mn-lt"/>
              </a:rPr>
              <a:t>КНМ в 2024 и 2025 годах</a:t>
            </a:r>
            <a:endParaRPr lang="ru-RU" sz="2700" dirty="0">
              <a:solidFill>
                <a:srgbClr val="0070C0"/>
              </a:solidFill>
              <a:latin typeface="+mn-lt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373575" y="959961"/>
            <a:ext cx="2477837" cy="1000870"/>
            <a:chOff x="160020" y="1677"/>
            <a:chExt cx="2477837" cy="100087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60020" y="1677"/>
              <a:ext cx="2477837" cy="1000870"/>
            </a:xfrm>
            <a:prstGeom prst="roundRect">
              <a:avLst>
                <a:gd name="adj" fmla="val 10000"/>
              </a:avLst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189334" y="30991"/>
              <a:ext cx="2419209" cy="942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chemeClr val="tx1"/>
                  </a:solidFill>
                </a:rPr>
                <a:t>Отсутствие </a:t>
              </a:r>
              <a:r>
                <a:rPr lang="ru-RU" sz="1400" b="1" dirty="0" smtClean="0">
                  <a:solidFill>
                    <a:schemeClr val="tx1"/>
                  </a:solidFill>
                </a:rPr>
                <a:t>зарегистрированной </a:t>
              </a:r>
              <a:r>
                <a:rPr lang="ru-RU" sz="1400" b="1" dirty="0">
                  <a:solidFill>
                    <a:schemeClr val="tx1"/>
                  </a:solidFill>
                </a:rPr>
                <a:t>контрольно-кассовой техники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373575" y="2097979"/>
            <a:ext cx="2477837" cy="1000870"/>
            <a:chOff x="160020" y="1677"/>
            <a:chExt cx="2477837" cy="100087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60020" y="1677"/>
              <a:ext cx="2477837" cy="1000870"/>
            </a:xfrm>
            <a:prstGeom prst="roundRect">
              <a:avLst>
                <a:gd name="adj" fmla="val 10000"/>
              </a:avLst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189334" y="30991"/>
              <a:ext cx="2419209" cy="942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chemeClr val="tx1"/>
                  </a:solidFill>
                </a:rPr>
                <a:t>Отсутствуют фискальные документы (молчащие кассы)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373574" y="3251249"/>
            <a:ext cx="2477837" cy="1000870"/>
            <a:chOff x="160020" y="1677"/>
            <a:chExt cx="2477837" cy="100087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60020" y="1677"/>
              <a:ext cx="2477837" cy="1000870"/>
            </a:xfrm>
            <a:prstGeom prst="roundRect">
              <a:avLst>
                <a:gd name="adj" fmla="val 10000"/>
              </a:avLst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189334" y="30991"/>
              <a:ext cx="2419209" cy="942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chemeClr val="tx1"/>
                  </a:solidFill>
                </a:rPr>
                <a:t>Жалобы (обращения) от граждан (потребителей)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59131" y="959961"/>
            <a:ext cx="2477837" cy="1000870"/>
            <a:chOff x="160020" y="1677"/>
            <a:chExt cx="2477837" cy="100087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160020" y="1677"/>
              <a:ext cx="2477837" cy="1000870"/>
            </a:xfrm>
            <a:prstGeom prst="roundRect">
              <a:avLst>
                <a:gd name="adj" fmla="val 10000"/>
              </a:avLst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189334" y="30991"/>
              <a:ext cx="2419209" cy="942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chemeClr val="tx1"/>
                  </a:solidFill>
                </a:rPr>
                <a:t>Нарушение порядка формирования кассовых чеков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659131" y="2097979"/>
            <a:ext cx="2477837" cy="1000870"/>
            <a:chOff x="160020" y="1677"/>
            <a:chExt cx="2477837" cy="1000870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60020" y="1677"/>
              <a:ext cx="2477837" cy="1000870"/>
            </a:xfrm>
            <a:prstGeom prst="roundRect">
              <a:avLst>
                <a:gd name="adj" fmla="val 10000"/>
              </a:avLst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189334" y="30991"/>
              <a:ext cx="2419209" cy="942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chemeClr val="tx1"/>
                  </a:solidFill>
                </a:rPr>
                <a:t>Формирование только безналичных </a:t>
              </a:r>
              <a:r>
                <a:rPr lang="ru-RU" sz="1400" b="1" dirty="0" smtClean="0">
                  <a:solidFill>
                    <a:schemeClr val="tx1"/>
                  </a:solidFill>
                </a:rPr>
                <a:t>расчетов</a:t>
              </a:r>
              <a:endParaRPr lang="ru-RU" sz="1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659130" y="3251249"/>
            <a:ext cx="2477837" cy="1000870"/>
            <a:chOff x="160020" y="1677"/>
            <a:chExt cx="2477837" cy="100087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160020" y="1677"/>
              <a:ext cx="2477837" cy="1000870"/>
            </a:xfrm>
            <a:prstGeom prst="roundRect">
              <a:avLst>
                <a:gd name="adj" fmla="val 10000"/>
              </a:avLst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ru-RU" sz="1400" b="1" dirty="0" smtClean="0">
                <a:solidFill>
                  <a:schemeClr val="tx1"/>
                </a:solidFill>
                <a:cs typeface="Times New Roman" panose="02020603050405020304" pitchFamily="18" charset="0"/>
              </a:endParaRPr>
            </a:p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Менее 30 чеков в месяц</a:t>
              </a:r>
              <a:endParaRPr lang="ru-RU" sz="1400" b="1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24" name="Скругленный прямоугольник 4"/>
            <p:cNvSpPr/>
            <p:nvPr/>
          </p:nvSpPr>
          <p:spPr>
            <a:xfrm>
              <a:off x="189334" y="30991"/>
              <a:ext cx="2419209" cy="942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42538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787" y="2179933"/>
            <a:ext cx="6947774" cy="41195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СПАСИБО за ВНИМАНИЕ!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7159262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41195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+mn-lt"/>
              </a:rPr>
              <a:t>Упрощается порядок регистрации ККТ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06" y="1108075"/>
            <a:ext cx="2608706" cy="28003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62313" y="1108075"/>
            <a:ext cx="5469732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ru-RU" sz="2400" b="1" dirty="0" smtClean="0"/>
              <a:t>сокращается время на регистрацию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ru-RU" sz="2400" b="1" dirty="0" smtClean="0"/>
              <a:t>можно </a:t>
            </a:r>
            <a:r>
              <a:rPr lang="ru-RU" sz="2400" b="1" dirty="0"/>
              <a:t>подать заявление через </a:t>
            </a:r>
            <a:r>
              <a:rPr lang="ru-RU" sz="2400" b="1" dirty="0" err="1"/>
              <a:t>Г</a:t>
            </a:r>
            <a:r>
              <a:rPr lang="ru-RU" sz="2400" b="1" dirty="0" err="1" smtClean="0"/>
              <a:t>осуслуги</a:t>
            </a:r>
            <a:endParaRPr lang="ru-RU" sz="2400" b="1" dirty="0"/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ru-RU" sz="2400" b="1" dirty="0" smtClean="0"/>
              <a:t>при </a:t>
            </a:r>
            <a:r>
              <a:rPr lang="ru-RU" sz="2400" b="1" dirty="0"/>
              <a:t>регистрации достаточно внести </a:t>
            </a:r>
            <a:r>
              <a:rPr lang="ru-RU" sz="2400" b="1" dirty="0" smtClean="0"/>
              <a:t>регистрационный номер </a:t>
            </a:r>
            <a:r>
              <a:rPr lang="ru-RU" sz="2400" b="1" dirty="0"/>
              <a:t>в ККТ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ru-RU" sz="2400" b="1" dirty="0" smtClean="0"/>
              <a:t>при </a:t>
            </a:r>
            <a:r>
              <a:rPr lang="ru-RU" sz="2400" b="1" dirty="0"/>
              <a:t>перерегистрации  - информация с ККТ в ФНС (отчеты о закрытии ФН, о перерегистрации)</a:t>
            </a:r>
          </a:p>
        </p:txBody>
      </p:sp>
    </p:spTree>
    <p:extLst>
      <p:ext uri="{BB962C8B-B14F-4D97-AF65-F5344CB8AC3E}">
        <p14:creationId xmlns:p14="http://schemas.microsoft.com/office/powerpoint/2010/main" val="7712309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41195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+mn-lt"/>
              </a:rPr>
              <a:t>ККТ в общепите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E6CA30AE-0F81-4AA5-B2BE-430CDA79944F}"/>
              </a:ext>
            </a:extLst>
          </p:cNvPr>
          <p:cNvCxnSpPr/>
          <p:nvPr/>
        </p:nvCxnSpPr>
        <p:spPr>
          <a:xfrm>
            <a:off x="11465414" y="5925595"/>
            <a:ext cx="0" cy="693730"/>
          </a:xfrm>
          <a:prstGeom prst="line">
            <a:avLst/>
          </a:prstGeom>
          <a:ln w="1905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773073" y="429450"/>
            <a:ext cx="49589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Кассовый </a:t>
            </a:r>
            <a:r>
              <a:rPr lang="ru-RU" sz="2000" b="1" dirty="0"/>
              <a:t>чек необходимо выдать клиенту до момента фактического расчета (после получения согласия клиента совершить такой расчет) </a:t>
            </a:r>
          </a:p>
          <a:p>
            <a:r>
              <a:rPr lang="ru-RU" sz="2000" b="1" dirty="0"/>
              <a:t>(п.5.11 ст. 1.2 54-ФЗ)</a:t>
            </a:r>
          </a:p>
          <a:p>
            <a:endParaRPr lang="ru-RU" sz="2000" b="1" dirty="0"/>
          </a:p>
          <a:p>
            <a:r>
              <a:rPr lang="ru-RU" sz="2000" b="1" dirty="0"/>
              <a:t>ККТ может находиться на месте размещения разменных наличных денег </a:t>
            </a:r>
          </a:p>
          <a:p>
            <a:r>
              <a:rPr lang="ru-RU" sz="2000" b="1" dirty="0"/>
              <a:t>(абз.2 п.1 ст. 4.3 54-ФЗ)</a:t>
            </a:r>
          </a:p>
          <a:p>
            <a:endParaRPr lang="ru-RU" sz="2000" b="1" dirty="0"/>
          </a:p>
          <a:p>
            <a:r>
              <a:rPr lang="ru-RU" sz="2000" b="1" dirty="0" smtClean="0"/>
              <a:t>Реквизиты </a:t>
            </a:r>
            <a:r>
              <a:rPr lang="ru-RU" sz="2000" b="1" dirty="0"/>
              <a:t>кассового чека формируются с учетом предстоящего приема денежных средств </a:t>
            </a:r>
          </a:p>
          <a:p>
            <a:r>
              <a:rPr lang="ru-RU" sz="2000" b="1" dirty="0"/>
              <a:t>(п.1.2 ст. 4.7 54-ФЗ)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24" y="1246218"/>
            <a:ext cx="3358748" cy="2242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2322472-2894-44C7-B8A0-487890BDE4DA}"/>
              </a:ext>
            </a:extLst>
          </p:cNvPr>
          <p:cNvSpPr txBox="1"/>
          <p:nvPr/>
        </p:nvSpPr>
        <p:spPr>
          <a:xfrm>
            <a:off x="11555519" y="5980073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solidFill>
                  <a:srgbClr val="0070C0"/>
                </a:solidFill>
                <a:latin typeface="Akrobat Bold" panose="00000800000000000000" pitchFamily="50" charset="-52"/>
                <a:ea typeface="Roboto Condensed" panose="02000000000000000000" pitchFamily="2" charset="0"/>
              </a:rPr>
              <a:t>8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krobat Bold" panose="00000800000000000000" pitchFamily="50" charset="-52"/>
              <a:ea typeface="Roboto Condensed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4779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41195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+mn-lt"/>
              </a:rPr>
              <a:t>Нововведения на рынках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29960" y="417771"/>
            <a:ext cx="64020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Обязанность </a:t>
            </a:r>
            <a:r>
              <a:rPr lang="ru-RU" sz="1400" dirty="0"/>
              <a:t>УК проверять факт регистрации ККТ арендаторами (п. 6 ч.1 ст.14 271-ФЗ)</a:t>
            </a:r>
          </a:p>
          <a:p>
            <a:endParaRPr lang="ru-RU" sz="1400" dirty="0"/>
          </a:p>
          <a:p>
            <a:r>
              <a:rPr lang="ru-RU" sz="1400" dirty="0" smtClean="0"/>
              <a:t>Обязанность </a:t>
            </a:r>
            <a:r>
              <a:rPr lang="ru-RU" sz="1400" dirty="0"/>
              <a:t>УК в одностороннем порядке отказаться от исполнения договора о предоставлении торгового места, в случае если лицом, которому оно предоставлено, не будет устранено нарушение законодательства о применении ККТ в установленный срок (п. 11 ч.1 ст.14 271-ФЗ)</a:t>
            </a:r>
          </a:p>
          <a:p>
            <a:endParaRPr lang="ru-RU" sz="1400" dirty="0"/>
          </a:p>
          <a:p>
            <a:r>
              <a:rPr lang="ru-RU" sz="1400" dirty="0" smtClean="0"/>
              <a:t>Ответственность </a:t>
            </a:r>
            <a:r>
              <a:rPr lang="ru-RU" sz="1400" dirty="0"/>
              <a:t>УК за отсутствие контроля за соблюдением законодательства о применении ККТ арендаторами (ч.16, ч.17 ст.14.5 КоАП РФ):</a:t>
            </a:r>
          </a:p>
          <a:p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i="1" dirty="0"/>
              <a:t>на должностных лиц предупреждение или штраф в размере от сорока тысяч до пятидесяти тысяч рублей;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i="1" dirty="0"/>
              <a:t>на юридических лиц предупреждение или штраф в размере от ста тысяч до трехсот тысяч рублей. </a:t>
            </a:r>
          </a:p>
          <a:p>
            <a:endParaRPr lang="ru-RU" sz="1400" i="1" dirty="0"/>
          </a:p>
          <a:p>
            <a:r>
              <a:rPr lang="ru-RU" sz="1400" i="1" dirty="0"/>
              <a:t>       повторное нарушение: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i="1" dirty="0"/>
              <a:t>на должностных лиц в размере от пятидесяти тысяч до восьмидесяти тысяч рублей;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i="1" dirty="0"/>
              <a:t>на юридических лиц - от трехсот тысяч до одного миллиона рублей.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1" y="1959026"/>
            <a:ext cx="1975569" cy="131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863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41195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+mn-lt"/>
              </a:rPr>
              <a:t>Освобождение от применения ККТ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27133" y="411957"/>
            <a:ext cx="6404911" cy="4516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ru-RU" sz="2400" b="1" dirty="0" smtClean="0"/>
              <a:t>Сельскохозяйственные </a:t>
            </a:r>
            <a:r>
              <a:rPr lang="ru-RU" sz="2400" b="1" dirty="0"/>
              <a:t>потребительские кооперативы </a:t>
            </a:r>
            <a:br>
              <a:rPr lang="ru-RU" sz="2400" b="1" dirty="0"/>
            </a:br>
            <a:r>
              <a:rPr lang="ru-RU" sz="2400" b="1" dirty="0"/>
              <a:t>на розничном рынке, ярмарке, выставке </a:t>
            </a:r>
            <a:br>
              <a:rPr lang="ru-RU" sz="2400" b="1" dirty="0"/>
            </a:br>
            <a:r>
              <a:rPr lang="ru-RU" sz="2400" b="1" dirty="0"/>
              <a:t>(до 01.09.2025, п. 2.3 ст. 2 54-ФЗ);</a:t>
            </a:r>
          </a:p>
          <a:p>
            <a:pPr>
              <a:lnSpc>
                <a:spcPts val="2300"/>
              </a:lnSpc>
            </a:pPr>
            <a:endParaRPr lang="ru-RU" sz="2400" b="1" dirty="0"/>
          </a:p>
          <a:p>
            <a:pPr>
              <a:lnSpc>
                <a:spcPts val="2300"/>
              </a:lnSpc>
            </a:pPr>
            <a:endParaRPr lang="ru-RU" sz="2400" b="1" dirty="0" smtClean="0"/>
          </a:p>
          <a:p>
            <a:pPr>
              <a:lnSpc>
                <a:spcPts val="2300"/>
              </a:lnSpc>
            </a:pPr>
            <a:r>
              <a:rPr lang="ru-RU" sz="2400" b="1" dirty="0" smtClean="0"/>
              <a:t>ИП</a:t>
            </a:r>
            <a:r>
              <a:rPr lang="ru-RU" sz="2400" b="1" dirty="0"/>
              <a:t>, у которых основной вид деятельности «образовательные услуги» и есть лицензия </a:t>
            </a:r>
            <a:br>
              <a:rPr lang="ru-RU" sz="2400" b="1" dirty="0"/>
            </a:br>
            <a:r>
              <a:rPr lang="ru-RU" sz="2400" b="1" dirty="0"/>
              <a:t>(абз.3 п.13 ст.2 54-ФЗ); </a:t>
            </a:r>
          </a:p>
          <a:p>
            <a:pPr>
              <a:lnSpc>
                <a:spcPts val="2300"/>
              </a:lnSpc>
            </a:pPr>
            <a:endParaRPr lang="ru-RU" sz="2400" b="1" dirty="0" smtClean="0"/>
          </a:p>
          <a:p>
            <a:pPr>
              <a:lnSpc>
                <a:spcPts val="2300"/>
              </a:lnSpc>
            </a:pPr>
            <a:endParaRPr lang="ru-RU" sz="2400" b="1" dirty="0" smtClean="0"/>
          </a:p>
          <a:p>
            <a:pPr>
              <a:lnSpc>
                <a:spcPts val="2300"/>
              </a:lnSpc>
            </a:pPr>
            <a:r>
              <a:rPr lang="ru-RU" sz="2400" b="1" dirty="0" smtClean="0"/>
              <a:t>ИП</a:t>
            </a:r>
            <a:r>
              <a:rPr lang="ru-RU" sz="2400" b="1" dirty="0"/>
              <a:t>, основным видом деятельности которых является деятельность в области физической культуры и спорта </a:t>
            </a:r>
            <a:br>
              <a:rPr lang="ru-RU" sz="2400" b="1" dirty="0"/>
            </a:br>
            <a:r>
              <a:rPr lang="ru-RU" sz="2400" b="1" dirty="0"/>
              <a:t>(абз.4 п.13 ст.2 54-ФЗ).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67" y="590287"/>
            <a:ext cx="1565533" cy="414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7842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82390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+mn-lt"/>
              </a:rPr>
              <a:t>Освобождение от применения ККТ</a:t>
            </a:r>
            <a:br>
              <a:rPr lang="ru-RU" sz="3200" dirty="0" smtClean="0">
                <a:solidFill>
                  <a:srgbClr val="0070C0"/>
                </a:solidFill>
                <a:latin typeface="+mn-lt"/>
              </a:rPr>
            </a:br>
            <a:r>
              <a:rPr lang="ru-RU" sz="3200" dirty="0" smtClean="0">
                <a:solidFill>
                  <a:srgbClr val="0070C0"/>
                </a:solidFill>
                <a:latin typeface="+mn-lt"/>
              </a:rPr>
              <a:t>ИП на ПСН</a:t>
            </a:r>
            <a:endParaRPr lang="ru-RU" sz="32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9060" y="915830"/>
            <a:ext cx="893826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ИП на ПСН, торгующие на ярмарках выходного дня (число торговых мест не более 50), которые занимаются):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изготовлением и ремонтом металлической галантереи, ключей, номерных знаков, указателей </a:t>
            </a:r>
            <a:r>
              <a:rPr lang="ru-RU" sz="1400" dirty="0" smtClean="0"/>
              <a:t>улиц;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изготовлением </a:t>
            </a:r>
            <a:r>
              <a:rPr lang="ru-RU" sz="1400" dirty="0"/>
              <a:t>изделий народных художественных </a:t>
            </a:r>
            <a:r>
              <a:rPr lang="ru-RU" sz="1400" dirty="0" smtClean="0"/>
              <a:t>промыслов;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производством </a:t>
            </a:r>
            <a:r>
              <a:rPr lang="ru-RU" sz="1400" dirty="0"/>
              <a:t>и реставрацией ковров и ковровых </a:t>
            </a:r>
            <a:r>
              <a:rPr lang="ru-RU" sz="1400" dirty="0" smtClean="0"/>
              <a:t>изделий;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деятельностью </a:t>
            </a:r>
            <a:r>
              <a:rPr lang="ru-RU" sz="1400" dirty="0"/>
              <a:t>в области звукозаписи и издания музыкальных </a:t>
            </a:r>
            <a:r>
              <a:rPr lang="ru-RU" sz="1400" dirty="0" smtClean="0"/>
              <a:t>произведений;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охотой</a:t>
            </a:r>
            <a:r>
              <a:rPr lang="ru-RU" sz="1400" dirty="0"/>
              <a:t>, отловом и отстрелом диких </a:t>
            </a:r>
            <a:r>
              <a:rPr lang="ru-RU" sz="1400" dirty="0" smtClean="0"/>
              <a:t>животных;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розничной </a:t>
            </a:r>
            <a:r>
              <a:rPr lang="ru-RU" sz="1400" dirty="0"/>
              <a:t>торговлей (через объекты без торгового зала) или общепитом (через объекты с залом обслуживания и без него</a:t>
            </a:r>
            <a:r>
              <a:rPr lang="ru-RU" sz="1400" dirty="0" smtClean="0"/>
              <a:t>);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производством </a:t>
            </a:r>
            <a:r>
              <a:rPr lang="ru-RU" sz="1400" dirty="0"/>
              <a:t>кожи и изделий из </a:t>
            </a:r>
            <a:r>
              <a:rPr lang="ru-RU" sz="1400" dirty="0" smtClean="0"/>
              <a:t>кожи;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сбором </a:t>
            </a:r>
            <a:r>
              <a:rPr lang="ru-RU" sz="1400" dirty="0"/>
              <a:t>и заготовкой пищевых лесных ресурсов, </a:t>
            </a:r>
            <a:r>
              <a:rPr lang="ru-RU" sz="1400" dirty="0" err="1"/>
              <a:t>недревесных</a:t>
            </a:r>
            <a:r>
              <a:rPr lang="ru-RU" sz="1400" dirty="0"/>
              <a:t> лесных ресурсов и лекарственных </a:t>
            </a:r>
            <a:r>
              <a:rPr lang="ru-RU" sz="1400" dirty="0" smtClean="0"/>
              <a:t>растений;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переработкой </a:t>
            </a:r>
            <a:r>
              <a:rPr lang="ru-RU" sz="1400" dirty="0"/>
              <a:t>и консервированием фруктов и </a:t>
            </a:r>
            <a:r>
              <a:rPr lang="ru-RU" sz="1400" dirty="0" smtClean="0"/>
              <a:t>овощей;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производством </a:t>
            </a:r>
            <a:r>
              <a:rPr lang="ru-RU" sz="1400" dirty="0"/>
              <a:t>молочной </a:t>
            </a:r>
            <a:r>
              <a:rPr lang="ru-RU" sz="1400" dirty="0" smtClean="0"/>
              <a:t>продукции;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растениеводством </a:t>
            </a:r>
            <a:r>
              <a:rPr lang="ru-RU" sz="1400" dirty="0"/>
              <a:t>(в т. ч. оказывают услуги в этой области</a:t>
            </a:r>
            <a:r>
              <a:rPr lang="ru-RU" sz="1400" dirty="0" smtClean="0"/>
              <a:t>);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производством </a:t>
            </a:r>
            <a:r>
              <a:rPr lang="ru-RU" sz="1400" dirty="0"/>
              <a:t>хлебобулочных и мучных кондитерских </a:t>
            </a:r>
            <a:r>
              <a:rPr lang="ru-RU" sz="1400" dirty="0" smtClean="0"/>
              <a:t>изделий;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рыболовством </a:t>
            </a:r>
            <a:r>
              <a:rPr lang="ru-RU" sz="1400" dirty="0"/>
              <a:t>и </a:t>
            </a:r>
            <a:r>
              <a:rPr lang="ru-RU" sz="1400" dirty="0" smtClean="0"/>
              <a:t>рыбоводством;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животноводством </a:t>
            </a:r>
            <a:r>
              <a:rPr lang="ru-RU" sz="1400" dirty="0"/>
              <a:t>(в т. ч. оказывают услуги в области животноводства</a:t>
            </a:r>
            <a:r>
              <a:rPr lang="ru-RU" sz="1400" dirty="0" smtClean="0"/>
              <a:t>);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помолом </a:t>
            </a:r>
            <a:r>
              <a:rPr lang="ru-RU" sz="1400" dirty="0"/>
              <a:t>зерна, производством муки и крупы из зерен пшеницы, ржи, овса, кукурузы или прочих хлебных злаков</a:t>
            </a:r>
            <a:r>
              <a:rPr lang="ru-RU" sz="1400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236656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41195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+mn-lt"/>
              </a:rPr>
              <a:t>Необходимо зарегистрировать ККТ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85" y="1827323"/>
            <a:ext cx="3845611" cy="202322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18796" y="418958"/>
            <a:ext cx="441324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endParaRPr lang="ru-RU" sz="2000" b="1" dirty="0" smtClean="0"/>
          </a:p>
          <a:p>
            <a:pPr>
              <a:lnSpc>
                <a:spcPts val="1800"/>
              </a:lnSpc>
            </a:pPr>
            <a:r>
              <a:rPr lang="ru-RU" sz="2000" b="1" dirty="0" smtClean="0"/>
              <a:t>При </a:t>
            </a:r>
            <a:r>
              <a:rPr lang="ru-RU" sz="2000" b="1" dirty="0"/>
              <a:t>осуществлении торговли на </a:t>
            </a:r>
          </a:p>
          <a:p>
            <a:pPr>
              <a:lnSpc>
                <a:spcPts val="1800"/>
              </a:lnSpc>
            </a:pPr>
            <a:endParaRPr lang="ru-RU" sz="2000" b="1" dirty="0" smtClean="0"/>
          </a:p>
          <a:p>
            <a:pPr>
              <a:lnSpc>
                <a:spcPts val="1800"/>
              </a:lnSpc>
            </a:pPr>
            <a:r>
              <a:rPr lang="ru-RU" sz="2000" b="1" dirty="0" smtClean="0"/>
              <a:t>розничных </a:t>
            </a:r>
            <a:r>
              <a:rPr lang="ru-RU" sz="2000" b="1" dirty="0"/>
              <a:t>рынках, </a:t>
            </a:r>
          </a:p>
          <a:p>
            <a:pPr>
              <a:lnSpc>
                <a:spcPts val="1800"/>
              </a:lnSpc>
            </a:pPr>
            <a:endParaRPr lang="ru-RU" sz="2000" b="1" dirty="0" smtClean="0"/>
          </a:p>
          <a:p>
            <a:pPr>
              <a:lnSpc>
                <a:spcPts val="1800"/>
              </a:lnSpc>
            </a:pPr>
            <a:r>
              <a:rPr lang="ru-RU" sz="2000" b="1" dirty="0" smtClean="0"/>
              <a:t>ярмарках</a:t>
            </a:r>
            <a:r>
              <a:rPr lang="ru-RU" sz="2000" b="1" dirty="0"/>
              <a:t>, </a:t>
            </a:r>
          </a:p>
          <a:p>
            <a:pPr>
              <a:lnSpc>
                <a:spcPts val="1800"/>
              </a:lnSpc>
            </a:pPr>
            <a:endParaRPr lang="ru-RU" sz="2000" b="1" dirty="0" smtClean="0"/>
          </a:p>
          <a:p>
            <a:pPr>
              <a:lnSpc>
                <a:spcPts val="1800"/>
              </a:lnSpc>
            </a:pPr>
            <a:r>
              <a:rPr lang="ru-RU" sz="2000" b="1" dirty="0" smtClean="0"/>
              <a:t>в </a:t>
            </a:r>
            <a:r>
              <a:rPr lang="ru-RU" sz="2000" b="1" dirty="0"/>
              <a:t>выставочных комплексах, </a:t>
            </a:r>
          </a:p>
          <a:p>
            <a:pPr>
              <a:lnSpc>
                <a:spcPts val="1800"/>
              </a:lnSpc>
            </a:pPr>
            <a:r>
              <a:rPr lang="ru-RU" sz="2000" b="1" dirty="0" smtClean="0"/>
              <a:t>а </a:t>
            </a:r>
            <a:r>
              <a:rPr lang="ru-RU" sz="2000" b="1" dirty="0"/>
              <a:t>также на других территориях, отведенных для осуществления торговли,</a:t>
            </a:r>
          </a:p>
          <a:p>
            <a:pPr>
              <a:lnSpc>
                <a:spcPts val="1800"/>
              </a:lnSpc>
            </a:pPr>
            <a:r>
              <a:rPr lang="ru-RU" sz="2000" b="1" dirty="0"/>
              <a:t> </a:t>
            </a:r>
          </a:p>
          <a:p>
            <a:pPr>
              <a:lnSpc>
                <a:spcPts val="1800"/>
              </a:lnSpc>
            </a:pPr>
            <a:r>
              <a:rPr lang="ru-RU" sz="2000" b="1" dirty="0"/>
              <a:t>в том числе с открытых прилавков внутри крытых рыночных помещений</a:t>
            </a:r>
          </a:p>
          <a:p>
            <a:pPr>
              <a:lnSpc>
                <a:spcPts val="1800"/>
              </a:lnSpc>
            </a:pPr>
            <a:endParaRPr lang="ru-RU" sz="2000" b="1" dirty="0"/>
          </a:p>
          <a:p>
            <a:pPr>
              <a:lnSpc>
                <a:spcPts val="1800"/>
              </a:lnSpc>
            </a:pPr>
            <a:r>
              <a:rPr lang="ru-RU" sz="2000" b="1" dirty="0"/>
              <a:t>(</a:t>
            </a:r>
            <a:r>
              <a:rPr lang="ru-RU" sz="2000" b="1" dirty="0" err="1"/>
              <a:t>абз</a:t>
            </a:r>
            <a:r>
              <a:rPr lang="ru-RU" sz="2000" b="1" dirty="0"/>
              <a:t>. 6 п. 2 ст. 2 54-ФЗ)</a:t>
            </a:r>
          </a:p>
        </p:txBody>
      </p:sp>
    </p:spTree>
    <p:extLst>
      <p:ext uri="{BB962C8B-B14F-4D97-AF65-F5344CB8AC3E}">
        <p14:creationId xmlns:p14="http://schemas.microsoft.com/office/powerpoint/2010/main" val="20567397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7" y="5"/>
            <a:ext cx="8226104" cy="41195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+mn-lt"/>
              </a:rPr>
              <a:t>Изменения законодательства </a:t>
            </a: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о </a:t>
            </a:r>
            <a:r>
              <a:rPr lang="ru-RU" sz="2400" dirty="0">
                <a:solidFill>
                  <a:srgbClr val="0070C0"/>
                </a:solidFill>
                <a:latin typeface="+mn-lt"/>
              </a:rPr>
              <a:t>применении ККТ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DAC54E-71C8-6CFB-2925-5C788135208E}"/>
              </a:ext>
            </a:extLst>
          </p:cNvPr>
          <p:cNvSpPr/>
          <p:nvPr/>
        </p:nvSpPr>
        <p:spPr>
          <a:xfrm>
            <a:off x="8732044" y="411957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2025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63637" y="569340"/>
            <a:ext cx="71468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Федеральный закон от 08.08.2024 № 273-ФЗ «О внесении изменений в статью 2 Федерального закона «О применении контрольно-кассовой техники при осуществлении расчетов в Российской Федерации» и Федеральный закон «О розничных рынках и о внесении изменений в Трудовой кодекс Российской Федерации»</a:t>
            </a:r>
          </a:p>
          <a:p>
            <a:endParaRPr lang="en-US" dirty="0"/>
          </a:p>
          <a:p>
            <a:r>
              <a:rPr lang="ru-RU" dirty="0"/>
              <a:t>Федеральный закон от 08.08.2024 № 284-ФЗ «О внесении изменений в Кодекс Российской Федерации об административных правонарушениях»</a:t>
            </a:r>
          </a:p>
          <a:p>
            <a:endParaRPr lang="en-US" dirty="0"/>
          </a:p>
          <a:p>
            <a:r>
              <a:rPr lang="ru-RU" dirty="0"/>
              <a:t>Федеральный закон от 08.08.2024 № 274-ФЗ «О внесении изменений в Федеральный закон «О применении контрольно-кассовой техники при осуществлении расчетов в Российской Федерации» и статью 76 Федерального закона «Об образовании в Российской Федерации»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779" y="561210"/>
            <a:ext cx="1326265" cy="132626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779" y="3214858"/>
            <a:ext cx="1324800" cy="13248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1" y="1897430"/>
            <a:ext cx="1324800" cy="13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400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одзаголовок 2"/>
          <p:cNvSpPr txBox="1">
            <a:spLocks/>
          </p:cNvSpPr>
          <p:nvPr/>
        </p:nvSpPr>
        <p:spPr>
          <a:xfrm>
            <a:off x="1207008" y="1839315"/>
            <a:ext cx="5955794" cy="281315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latin typeface="Colos text"/>
              </a:rPr>
              <a:t>По состоянию на 30.04.2025 в крае:</a:t>
            </a:r>
          </a:p>
          <a:p>
            <a:r>
              <a:rPr lang="ru-RU" sz="2000" dirty="0" smtClean="0">
                <a:latin typeface="Colos text"/>
              </a:rPr>
              <a:t>16 088 пользователей ККТ</a:t>
            </a:r>
          </a:p>
          <a:p>
            <a:r>
              <a:rPr lang="ru-RU" sz="2000" dirty="0" smtClean="0">
                <a:latin typeface="Colos text"/>
              </a:rPr>
              <a:t>33 450 единиц зарегистрированной ККТ</a:t>
            </a:r>
          </a:p>
          <a:p>
            <a:pPr marL="0" indent="0">
              <a:buNone/>
            </a:pPr>
            <a:r>
              <a:rPr lang="ru-RU" sz="2000" dirty="0" smtClean="0">
                <a:latin typeface="Colos text"/>
              </a:rPr>
              <a:t>За период с 01.01.2025 по 30.04.2025:</a:t>
            </a:r>
          </a:p>
          <a:p>
            <a:r>
              <a:rPr lang="ru-RU" sz="2000" dirty="0" smtClean="0">
                <a:latin typeface="Colos text"/>
              </a:rPr>
              <a:t>Выручка – </a:t>
            </a:r>
            <a:r>
              <a:rPr lang="en-US" sz="2000" dirty="0" smtClean="0">
                <a:latin typeface="Colos text"/>
              </a:rPr>
              <a:t>140</a:t>
            </a:r>
            <a:r>
              <a:rPr lang="ru-RU" sz="2000" dirty="0" smtClean="0">
                <a:latin typeface="Colos text"/>
              </a:rPr>
              <a:t>,</a:t>
            </a:r>
            <a:r>
              <a:rPr lang="en-US" sz="2000" dirty="0" smtClean="0">
                <a:latin typeface="Colos text"/>
              </a:rPr>
              <a:t>55</a:t>
            </a:r>
            <a:r>
              <a:rPr lang="ru-RU" sz="2000" dirty="0" smtClean="0">
                <a:latin typeface="Colos text"/>
              </a:rPr>
              <a:t> млрд. рублей</a:t>
            </a:r>
          </a:p>
          <a:p>
            <a:r>
              <a:rPr lang="ru-RU" sz="2000" dirty="0" smtClean="0">
                <a:latin typeface="Colos text"/>
              </a:rPr>
              <a:t>Количество чеков – </a:t>
            </a:r>
            <a:r>
              <a:rPr lang="en-US" sz="2000" dirty="0" smtClean="0">
                <a:latin typeface="Colos text"/>
              </a:rPr>
              <a:t>152</a:t>
            </a:r>
            <a:r>
              <a:rPr lang="ru-RU" sz="2000" dirty="0" smtClean="0">
                <a:latin typeface="Colos text"/>
              </a:rPr>
              <a:t>,</a:t>
            </a:r>
            <a:r>
              <a:rPr lang="en-US" sz="2000" dirty="0" smtClean="0">
                <a:latin typeface="Colos text"/>
              </a:rPr>
              <a:t>85</a:t>
            </a:r>
            <a:r>
              <a:rPr lang="ru-RU" sz="2000" dirty="0" smtClean="0">
                <a:latin typeface="Colos text"/>
              </a:rPr>
              <a:t> млн.</a:t>
            </a:r>
          </a:p>
          <a:p>
            <a:r>
              <a:rPr lang="ru-RU" sz="2000" dirty="0" smtClean="0">
                <a:latin typeface="Colos text"/>
              </a:rPr>
              <a:t>Средний чек – 9</a:t>
            </a:r>
            <a:r>
              <a:rPr lang="en-US" sz="2000" dirty="0" smtClean="0">
                <a:latin typeface="Colos text"/>
              </a:rPr>
              <a:t>19</a:t>
            </a:r>
            <a:r>
              <a:rPr lang="ru-RU" sz="2000" dirty="0" smtClean="0">
                <a:latin typeface="Colos text"/>
              </a:rPr>
              <a:t>,</a:t>
            </a:r>
            <a:r>
              <a:rPr lang="en-US" sz="2000" dirty="0" smtClean="0">
                <a:latin typeface="Colos text"/>
              </a:rPr>
              <a:t>52</a:t>
            </a:r>
            <a:r>
              <a:rPr lang="ru-RU" sz="2000" dirty="0" smtClean="0">
                <a:latin typeface="Colos text"/>
              </a:rPr>
              <a:t> руб.</a:t>
            </a:r>
          </a:p>
          <a:p>
            <a:endParaRPr lang="ru-RU" sz="2000" dirty="0">
              <a:latin typeface="Colos text"/>
            </a:endParaRPr>
          </a:p>
        </p:txBody>
      </p:sp>
      <p:sp>
        <p:nvSpPr>
          <p:cNvPr id="48" name="Shape 95"/>
          <p:cNvSpPr txBox="1">
            <a:spLocks/>
          </p:cNvSpPr>
          <p:nvPr/>
        </p:nvSpPr>
        <p:spPr>
          <a:xfrm>
            <a:off x="1207008" y="500727"/>
            <a:ext cx="6304187" cy="550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/>
            </a:defPPr>
            <a:lvl1pPr lvl="0"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spc="600" dirty="0" smtClean="0">
                <a:solidFill>
                  <a:schemeClr val="tx2">
                    <a:lumMod val="75000"/>
                  </a:schemeClr>
                </a:solidFill>
              </a:rPr>
              <a:t>Хабаровский край</a:t>
            </a:r>
            <a:endParaRPr lang="ru-RU" spc="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6" name="Picture 2" descr="D:\Абазян\scale_1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023" y="320027"/>
            <a:ext cx="1824670" cy="91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ртинки по запросу КАРТА ХАБАРОВСКОГО КРАЯ">
            <a:extLst>
              <a:ext uri="{FF2B5EF4-FFF2-40B4-BE49-F238E27FC236}">
                <a16:creationId xmlns="" xmlns:a16="http://schemas.microsoft.com/office/drawing/2014/main" id="{11C814E2-3ABC-48BD-8BA0-AF7AB4AC8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499" y="1232362"/>
            <a:ext cx="1802569" cy="325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059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3865</TotalTime>
  <Words>898</Words>
  <Application>Microsoft Office PowerPoint</Application>
  <PresentationFormat>Экран (16:9)</PresentationFormat>
  <Paragraphs>172</Paragraphs>
  <Slides>16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Упрощается порядок регистрации ККТ</vt:lpstr>
      <vt:lpstr>ККТ в общепите</vt:lpstr>
      <vt:lpstr>Нововведения на рынках</vt:lpstr>
      <vt:lpstr>Освобождение от применения ККТ</vt:lpstr>
      <vt:lpstr>Освобождение от применения ККТ ИП на ПСН</vt:lpstr>
      <vt:lpstr>Необходимо зарегистрировать ККТ</vt:lpstr>
      <vt:lpstr>Изменения законодательства о применении ККТ</vt:lpstr>
      <vt:lpstr>Презентация PowerPoint</vt:lpstr>
      <vt:lpstr>Динамика профилактических мероприятий</vt:lpstr>
      <vt:lpstr> Субъекты, допустившие в 2024 году нарушение законодательства о применении КОНТРОЛЬНО-КАССОВОЙ ТЕХНИКИ </vt:lpstr>
      <vt:lpstr> Субъекты, допустившие в  1 квартале 2025 года нарушение законодательства о применении КОНТРОЛЬНО-КАССОВОЙ ТЕХНИКИ </vt:lpstr>
      <vt:lpstr> Привлечение к административной ответственности за нарушение законодательства о применении ККТ </vt:lpstr>
      <vt:lpstr>Общие характеристики субъектов КНМ и результат КНМ</vt:lpstr>
      <vt:lpstr>Маркеры для проведения КНМ в 2024 и 2025 годах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Бугаева Полина Владимировна</dc:creator>
  <cp:lastModifiedBy>Снопкова Ульяна Владимировна</cp:lastModifiedBy>
  <cp:revision>233</cp:revision>
  <cp:lastPrinted>2024-11-20T00:31:22Z</cp:lastPrinted>
  <dcterms:created xsi:type="dcterms:W3CDTF">2024-09-27T03:02:36Z</dcterms:created>
  <dcterms:modified xsi:type="dcterms:W3CDTF">2025-05-14T04:37:39Z</dcterms:modified>
</cp:coreProperties>
</file>