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drawings/drawing2.xml" ContentType="application/vnd.openxmlformats-officedocument.drawingml.chartshapes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notesSlides/notesSlide2.xml" ContentType="application/vnd.openxmlformats-officedocument.presentationml.notesSlide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drawings/drawing3.xml" ContentType="application/vnd.openxmlformats-officedocument.drawingml.chartshapes+xml"/>
  <Override PartName="/ppt/charts/chart26.xml" ContentType="application/vnd.openxmlformats-officedocument.drawingml.chart+xml"/>
  <Override PartName="/ppt/drawings/drawing4.xml" ContentType="application/vnd.openxmlformats-officedocument.drawingml.chartshapes+xml"/>
  <Override PartName="/ppt/charts/chart27.xml" ContentType="application/vnd.openxmlformats-officedocument.drawingml.chart+xml"/>
  <Override PartName="/ppt/drawings/drawing5.xml" ContentType="application/vnd.openxmlformats-officedocument.drawingml.chartshapes+xml"/>
  <Override PartName="/ppt/charts/chart28.xml" ContentType="application/vnd.openxmlformats-officedocument.drawingml.chart+xml"/>
  <Override PartName="/ppt/drawings/drawing6.xml" ContentType="application/vnd.openxmlformats-officedocument.drawingml.chartshapes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notesSlides/notesSlide3.xml" ContentType="application/vnd.openxmlformats-officedocument.presentationml.notesSlide+xml"/>
  <Override PartName="/ppt/charts/chart33.xml" ContentType="application/vnd.openxmlformats-officedocument.drawingml.chart+xml"/>
  <Override PartName="/ppt/drawings/drawing7.xml" ContentType="application/vnd.openxmlformats-officedocument.drawingml.chartshapes+xml"/>
  <Override PartName="/ppt/charts/chart34.xml" ContentType="application/vnd.openxmlformats-officedocument.drawingml.chart+xml"/>
  <Override PartName="/ppt/charts/chart35.xml" ContentType="application/vnd.openxmlformats-officedocument.drawingml.chart+xml"/>
  <Override PartName="/ppt/charts/chart36.xml" ContentType="application/vnd.openxmlformats-officedocument.drawingml.chart+xml"/>
  <Override PartName="/ppt/drawings/drawing8.xml" ContentType="application/vnd.openxmlformats-officedocument.drawingml.chartshapes+xml"/>
  <Override PartName="/ppt/charts/chart37.xml" ContentType="application/vnd.openxmlformats-officedocument.drawingml.chart+xml"/>
  <Override PartName="/ppt/charts/chart38.xml" ContentType="application/vnd.openxmlformats-officedocument.drawingml.chart+xml"/>
  <Override PartName="/ppt/charts/chart39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40.xml" ContentType="application/vnd.openxmlformats-officedocument.drawingml.chart+xml"/>
  <Override PartName="/ppt/charts/chart41.xml" ContentType="application/vnd.openxmlformats-officedocument.drawingml.chart+xml"/>
  <Override PartName="/ppt/charts/chart42.xml" ContentType="application/vnd.openxmlformats-officedocument.drawingml.chart+xml"/>
  <Override PartName="/ppt/charts/chart43.xml" ContentType="application/vnd.openxmlformats-officedocument.drawingml.chart+xml"/>
  <Override PartName="/ppt/charts/chart44.xml" ContentType="application/vnd.openxmlformats-officedocument.drawingml.chart+xml"/>
  <Override PartName="/ppt/charts/chart4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  <Override PartName="/ppt/charts/colors5.xml" ContentType="application/vnd.ms-office.chartcolorstyle+xml"/>
  <Override PartName="/ppt/charts/style5.xml" ContentType="application/vnd.ms-office.chartstyle+xml"/>
  <Override PartName="/ppt/charts/colors6.xml" ContentType="application/vnd.ms-office.chartcolorstyle+xml"/>
  <Override PartName="/ppt/charts/style6.xml" ContentType="application/vnd.ms-office.chartstyle+xml"/>
  <Override PartName="/ppt/charts/colors7.xml" ContentType="application/vnd.ms-office.chartcolorstyle+xml"/>
  <Override PartName="/ppt/charts/style7.xml" ContentType="application/vnd.ms-office.chartstyle+xml"/>
  <Override PartName="/ppt/charts/colors8.xml" ContentType="application/vnd.ms-office.chartcolorstyle+xml"/>
  <Override PartName="/ppt/charts/style8.xml" ContentType="application/vnd.ms-office.chartstyle+xml"/>
  <Override PartName="/ppt/charts/colors9.xml" ContentType="application/vnd.ms-office.chartcolorstyle+xml"/>
  <Override PartName="/ppt/charts/style9.xml" ContentType="application/vnd.ms-office.chartstyle+xml"/>
  <Override PartName="/ppt/charts/colors10.xml" ContentType="application/vnd.ms-office.chartcolorstyle+xml"/>
  <Override PartName="/ppt/charts/style10.xml" ContentType="application/vnd.ms-office.chartstyle+xml"/>
  <Override PartName="/ppt/charts/colors11.xml" ContentType="application/vnd.ms-office.chartcolorstyle+xml"/>
  <Override PartName="/ppt/charts/style11.xml" ContentType="application/vnd.ms-office.chartstyle+xml"/>
  <Override PartName="/ppt/charts/colors12.xml" ContentType="application/vnd.ms-office.chartcolorstyle+xml"/>
  <Override PartName="/ppt/charts/style12.xml" ContentType="application/vnd.ms-office.chartstyle+xml"/>
  <Override PartName="/ppt/charts/colors13.xml" ContentType="application/vnd.ms-office.chartcolorstyle+xml"/>
  <Override PartName="/ppt/charts/style13.xml" ContentType="application/vnd.ms-office.chartstyle+xml"/>
  <Override PartName="/ppt/charts/colors14.xml" ContentType="application/vnd.ms-office.chartcolorstyle+xml"/>
  <Override PartName="/ppt/charts/style14.xml" ContentType="application/vnd.ms-office.chartstyle+xml"/>
  <Override PartName="/ppt/charts/colors15.xml" ContentType="application/vnd.ms-office.chartcolorstyle+xml"/>
  <Override PartName="/ppt/charts/style15.xml" ContentType="application/vnd.ms-office.chartstyle+xml"/>
  <Override PartName="/ppt/charts/colors16.xml" ContentType="application/vnd.ms-office.chartcolorstyle+xml"/>
  <Override PartName="/ppt/charts/style16.xml" ContentType="application/vnd.ms-office.chartstyle+xml"/>
  <Override PartName="/ppt/charts/colors17.xml" ContentType="application/vnd.ms-office.chartcolorstyle+xml"/>
  <Override PartName="/ppt/charts/style17.xml" ContentType="application/vnd.ms-office.chartstyle+xml"/>
  <Override PartName="/ppt/charts/colors18.xml" ContentType="application/vnd.ms-office.chartcolorstyle+xml"/>
  <Override PartName="/ppt/charts/style18.xml" ContentType="application/vnd.ms-office.chartstyle+xml"/>
  <Override PartName="/ppt/charts/colors19.xml" ContentType="application/vnd.ms-office.chartcolorstyle+xml"/>
  <Override PartName="/ppt/charts/style19.xml" ContentType="application/vnd.ms-office.chartstyle+xml"/>
  <Override PartName="/ppt/charts/colors20.xml" ContentType="application/vnd.ms-office.chartcolorstyle+xml"/>
  <Override PartName="/ppt/charts/style20.xml" ContentType="application/vnd.ms-office.chartstyle+xml"/>
  <Override PartName="/ppt/charts/colors21.xml" ContentType="application/vnd.ms-office.chartcolorstyle+xml"/>
  <Override PartName="/ppt/charts/style21.xml" ContentType="application/vnd.ms-office.chartstyle+xml"/>
  <Override PartName="/ppt/charts/colors22.xml" ContentType="application/vnd.ms-office.chartcolorstyle+xml"/>
  <Override PartName="/ppt/charts/style22.xml" ContentType="application/vnd.ms-office.chartstyle+xml"/>
  <Override PartName="/ppt/charts/colors23.xml" ContentType="application/vnd.ms-office.chartcolorstyle+xml"/>
  <Override PartName="/ppt/charts/style23.xml" ContentType="application/vnd.ms-office.chartstyle+xml"/>
  <Override PartName="/ppt/charts/colors24.xml" ContentType="application/vnd.ms-office.chartcolorstyle+xml"/>
  <Override PartName="/ppt/charts/style24.xml" ContentType="application/vnd.ms-office.chartstyle+xml"/>
  <Override PartName="/ppt/charts/colors25.xml" ContentType="application/vnd.ms-office.chartcolorstyle+xml"/>
  <Override PartName="/ppt/charts/style25.xml" ContentType="application/vnd.ms-office.chartstyle+xml"/>
  <Override PartName="/ppt/charts/colors26.xml" ContentType="application/vnd.ms-office.chartcolorstyle+xml"/>
  <Override PartName="/ppt/charts/style26.xml" ContentType="application/vnd.ms-office.chartstyle+xml"/>
  <Override PartName="/ppt/charts/colors27.xml" ContentType="application/vnd.ms-office.chartcolorstyle+xml"/>
  <Override PartName="/ppt/charts/style27.xml" ContentType="application/vnd.ms-office.chartstyle+xml"/>
  <Override PartName="/ppt/charts/colors28.xml" ContentType="application/vnd.ms-office.chartcolorstyle+xml"/>
  <Override PartName="/ppt/charts/style28.xml" ContentType="application/vnd.ms-office.chartstyle+xml"/>
  <Override PartName="/ppt/charts/colors29.xml" ContentType="application/vnd.ms-office.chartcolorstyle+xml"/>
  <Override PartName="/ppt/charts/style29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3"/>
  </p:notesMasterIdLst>
  <p:sldIdLst>
    <p:sldId id="384" r:id="rId2"/>
    <p:sldId id="458" r:id="rId3"/>
    <p:sldId id="459" r:id="rId4"/>
    <p:sldId id="462" r:id="rId5"/>
    <p:sldId id="407" r:id="rId6"/>
    <p:sldId id="419" r:id="rId7"/>
    <p:sldId id="408" r:id="rId8"/>
    <p:sldId id="421" r:id="rId9"/>
    <p:sldId id="453" r:id="rId10"/>
    <p:sldId id="456" r:id="rId11"/>
    <p:sldId id="455" r:id="rId12"/>
    <p:sldId id="454" r:id="rId13"/>
    <p:sldId id="457" r:id="rId14"/>
    <p:sldId id="463" r:id="rId15"/>
    <p:sldId id="464" r:id="rId16"/>
    <p:sldId id="465" r:id="rId17"/>
    <p:sldId id="431" r:id="rId18"/>
    <p:sldId id="432" r:id="rId19"/>
    <p:sldId id="435" r:id="rId20"/>
    <p:sldId id="438" r:id="rId21"/>
    <p:sldId id="439" r:id="rId22"/>
    <p:sldId id="449" r:id="rId23"/>
    <p:sldId id="402" r:id="rId24"/>
    <p:sldId id="403" r:id="rId25"/>
    <p:sldId id="277" r:id="rId26"/>
    <p:sldId id="399" r:id="rId27"/>
    <p:sldId id="285" r:id="rId28"/>
    <p:sldId id="397" r:id="rId29"/>
    <p:sldId id="390" r:id="rId30"/>
    <p:sldId id="391" r:id="rId31"/>
    <p:sldId id="281" r:id="rId32"/>
    <p:sldId id="284" r:id="rId33"/>
    <p:sldId id="273" r:id="rId34"/>
    <p:sldId id="272" r:id="rId35"/>
    <p:sldId id="267" r:id="rId36"/>
    <p:sldId id="389" r:id="rId37"/>
    <p:sldId id="394" r:id="rId38"/>
    <p:sldId id="386" r:id="rId39"/>
    <p:sldId id="400" r:id="rId40"/>
    <p:sldId id="387" r:id="rId41"/>
    <p:sldId id="388" r:id="rId42"/>
    <p:sldId id="416" r:id="rId43"/>
    <p:sldId id="469" r:id="rId44"/>
    <p:sldId id="472" r:id="rId45"/>
    <p:sldId id="467" r:id="rId46"/>
    <p:sldId id="268" r:id="rId47"/>
    <p:sldId id="470" r:id="rId48"/>
    <p:sldId id="287" r:id="rId49"/>
    <p:sldId id="406" r:id="rId50"/>
    <p:sldId id="412" r:id="rId51"/>
    <p:sldId id="447" r:id="rId5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0000"/>
    <a:srgbClr val="FFFFCC"/>
    <a:srgbClr val="0066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810" autoAdjust="0"/>
    <p:restoredTop sz="96433" autoAdjust="0"/>
  </p:normalViewPr>
  <p:slideViewPr>
    <p:cSldViewPr snapToGrid="0">
      <p:cViewPr varScale="1">
        <p:scale>
          <a:sx n="87" d="100"/>
          <a:sy n="87" d="100"/>
        </p:scale>
        <p:origin x="-78" y="-56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3" Type="http://schemas.microsoft.com/office/2011/relationships/chartStyle" Target="style8.xml"/><Relationship Id="rId2" Type="http://schemas.microsoft.com/office/2011/relationships/chartColorStyle" Target="colors8.xml"/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3" Type="http://schemas.microsoft.com/office/2011/relationships/chartStyle" Target="style9.xml"/><Relationship Id="rId2" Type="http://schemas.microsoft.com/office/2011/relationships/chartColorStyle" Target="colors9.xml"/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3" Type="http://schemas.microsoft.com/office/2011/relationships/chartStyle" Target="style10.xml"/><Relationship Id="rId2" Type="http://schemas.microsoft.com/office/2011/relationships/chartColorStyle" Target="colors10.xml"/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E:\&#1052;&#1048;&#1053;&#1042;&#1054;&#1057;&#1058;&#1054;&#1050;&#1056;&#1040;&#1047;&#1042;&#1048;&#1058;&#1048;&#1071;%20&#1057;&#1054;&#1042;&#1045;&#1065;&#1040;&#1053;&#1048;&#1045;\&#1069;&#1082;&#1089;&#1087;&#1086;&#1088;&#1090;%20&#1080;&#1079;%20&#1056;&#1086;&#1089;&#1089;&#1080;&#1080;%20&#1087;&#1086;%20&#1089;&#1090;&#1088;&#1072;&#1085;&#1072;&#1084;%20&#1087;&#1086;&#1082;&#1091;&#1087;&#1072;&#1090;&#1077;&#1083;&#1103;&#1084;.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58;&#1088;&#1091;&#1090;&#1085;&#1077;&#1074;.%20&#1057;&#1086;&#1074;&#1077;&#1097;&#1072;&#1085;&#1080;&#1077;%20&#1074;&#1086;%20&#1042;&#1083;&#1072;&#1076;&#1080;&#1074;&#1086;&#1089;&#1090;&#1086;&#1082;&#1077;%2021.08.14\&#1055;&#1086;&#1076;&#1075;&#1086;&#1090;&#1086;&#1074;&#1082;&#1072;%20&#1074;&#1099;&#1089;&#1090;&#1091;&#1087;&#1083;&#1077;&#1085;&#1080;&#1103;\&#1057;&#1090;&#1072;&#1090;&#1080;&#1089;&#1090;&#1080;&#1082;&#1072;%20&#1087;&#1086;%20&#1076;&#1086;&#1083;&#1077;%20&#1085;&#1072;%20&#1040;&#1079;&#1080;&#1072;&#1090;&#1089;&#1082;&#1086;&#1084;%20&#1088;&#1099;&#1085;&#1082;&#1077;.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58;&#1088;&#1091;&#1090;&#1085;&#1077;&#1074;.%20&#1057;&#1086;&#1074;&#1077;&#1097;&#1072;&#1085;&#1080;&#1077;%20&#1074;&#1086;%20&#1042;&#1083;&#1072;&#1076;&#1080;&#1074;&#1086;&#1089;&#1090;&#1086;&#1082;&#1077;%2021.08.14\&#1055;&#1086;&#1076;&#1075;&#1086;&#1090;&#1086;&#1074;&#1082;&#1072;%20&#1074;&#1099;&#1089;&#1090;&#1091;&#1087;&#1083;&#1077;&#1085;&#1080;&#1103;\&#1057;&#1090;&#1072;&#1090;&#1080;&#1089;&#1090;&#1080;&#1082;&#1072;%20&#1087;&#1086;%20&#1076;&#1086;&#1083;&#1077;%20&#1085;&#1072;%20&#1040;&#1079;&#1080;&#1072;&#1090;&#1089;&#1082;&#1086;&#1084;%20&#1088;&#1099;&#1085;&#1082;&#1077;.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58;&#1088;&#1091;&#1090;&#1085;&#1077;&#1074;.%20&#1057;&#1086;&#1074;&#1077;&#1097;&#1072;&#1085;&#1080;&#1077;%20&#1074;&#1086;%20&#1042;&#1083;&#1072;&#1076;&#1080;&#1074;&#1086;&#1089;&#1090;&#1086;&#1082;&#1077;%2021.08.14\&#1055;&#1086;&#1076;&#1075;&#1086;&#1090;&#1086;&#1074;&#1082;&#1072;%20&#1074;&#1099;&#1089;&#1090;&#1091;&#1087;&#1083;&#1077;&#1085;&#1080;&#1103;\&#1057;&#1090;&#1072;&#1090;&#1080;&#1089;&#1090;&#1080;&#1082;&#1072;%20&#1087;&#1086;%20&#1076;&#1086;&#1083;&#1077;%20&#1085;&#1072;%20&#1040;&#1079;&#1080;&#1072;&#1090;&#1089;&#1082;&#1086;&#1084;%20&#1088;&#1099;&#1085;&#1082;&#1077;.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sidorenko\Desktop\&#1057;&#1090;&#1072;&#1090;&#1080;&#1089;&#1090;&#1080;&#1082;&#1072;%20&#1087;&#1086;%20&#1076;&#1086;&#1083;&#1077;%20&#1085;&#1072;%20&#1040;&#1079;&#1080;&#1072;&#1090;&#1089;&#1082;&#1086;&#1084;%20&#1088;&#1099;&#1085;&#1082;&#1077;..xlsx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sidorenko\Desktop\&#1057;&#1090;&#1072;&#1090;&#1080;&#1089;&#1090;&#1080;&#1082;&#1072;%20&#1087;&#1086;%20&#1076;&#1086;&#1083;&#1077;%20&#1085;&#1072;%20&#1040;&#1079;&#1080;&#1072;&#1090;&#1089;&#1082;&#1086;&#1084;%20&#1088;&#1099;&#1085;&#1082;&#1077;.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3" Type="http://schemas.microsoft.com/office/2011/relationships/chartStyle" Target="style11.xml"/><Relationship Id="rId2" Type="http://schemas.microsoft.com/office/2011/relationships/chartColorStyle" Target="colors11.xml"/><Relationship Id="rId1" Type="http://schemas.openxmlformats.org/officeDocument/2006/relationships/oleObject" Target="../embeddings/oleObject1.bin"/></Relationships>
</file>

<file path=ppt/charts/_rels/chart21.xml.rels><?xml version="1.0" encoding="UTF-8" standalone="yes"?>
<Relationships xmlns="http://schemas.openxmlformats.org/package/2006/relationships"><Relationship Id="rId3" Type="http://schemas.microsoft.com/office/2011/relationships/chartStyle" Target="style12.xml"/><Relationship Id="rId2" Type="http://schemas.microsoft.com/office/2011/relationships/chartColorStyle" Target="colors12.xml"/><Relationship Id="rId1" Type="http://schemas.openxmlformats.org/officeDocument/2006/relationships/oleObject" Target="../embeddings/oleObject2.bin"/></Relationships>
</file>

<file path=ppt/charts/_rels/chart22.xml.rels><?xml version="1.0" encoding="UTF-8" standalone="yes"?>
<Relationships xmlns="http://schemas.openxmlformats.org/package/2006/relationships"><Relationship Id="rId3" Type="http://schemas.microsoft.com/office/2011/relationships/chartStyle" Target="style13.xml"/><Relationship Id="rId2" Type="http://schemas.microsoft.com/office/2011/relationships/chartColorStyle" Target="colors13.xml"/><Relationship Id="rId1" Type="http://schemas.openxmlformats.org/officeDocument/2006/relationships/oleObject" Target="../embeddings/oleObject3.bin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25.xml.rels><?xml version="1.0" encoding="UTF-8" standalone="yes"?>
<Relationships xmlns="http://schemas.openxmlformats.org/package/2006/relationships"><Relationship Id="rId3" Type="http://schemas.microsoft.com/office/2011/relationships/chartColorStyle" Target="colors14.xml"/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16.xlsx"/><Relationship Id="rId4" Type="http://schemas.microsoft.com/office/2011/relationships/chartStyle" Target="style14.xml"/></Relationships>
</file>

<file path=ppt/charts/_rels/chart26.xml.rels><?xml version="1.0" encoding="UTF-8" standalone="yes"?>
<Relationships xmlns="http://schemas.openxmlformats.org/package/2006/relationships"><Relationship Id="rId3" Type="http://schemas.microsoft.com/office/2011/relationships/chartColorStyle" Target="colors15.xml"/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17.xlsx"/><Relationship Id="rId4" Type="http://schemas.microsoft.com/office/2011/relationships/chartStyle" Target="style15.xml"/></Relationships>
</file>

<file path=ppt/charts/_rels/chart27.xml.rels><?xml version="1.0" encoding="UTF-8" standalone="yes"?>
<Relationships xmlns="http://schemas.openxmlformats.org/package/2006/relationships"><Relationship Id="rId3" Type="http://schemas.microsoft.com/office/2011/relationships/chartColorStyle" Target="colors16.xml"/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18.xlsx"/><Relationship Id="rId4" Type="http://schemas.microsoft.com/office/2011/relationships/chartStyle" Target="style16.xml"/></Relationships>
</file>

<file path=ppt/charts/_rels/chart28.xml.rels><?xml version="1.0" encoding="UTF-8" standalone="yes"?>
<Relationships xmlns="http://schemas.openxmlformats.org/package/2006/relationships"><Relationship Id="rId3" Type="http://schemas.microsoft.com/office/2011/relationships/chartColorStyle" Target="colors17.xml"/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19.xlsx"/><Relationship Id="rId4" Type="http://schemas.microsoft.com/office/2011/relationships/chartStyle" Target="style17.xml"/></Relationships>
</file>

<file path=ppt/charts/_rels/chart29.xml.rels><?xml version="1.0" encoding="UTF-8" standalone="yes"?>
<Relationships xmlns="http://schemas.openxmlformats.org/package/2006/relationships"><Relationship Id="rId3" Type="http://schemas.microsoft.com/office/2011/relationships/chartStyle" Target="style18.xml"/><Relationship Id="rId2" Type="http://schemas.microsoft.com/office/2011/relationships/chartColorStyle" Target="colors18.xml"/><Relationship Id="rId1" Type="http://schemas.openxmlformats.org/officeDocument/2006/relationships/package" Target="../embeddings/Microsoft_Excel_Worksheet20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3.xlsx"/></Relationships>
</file>

<file path=ppt/charts/_rels/chart30.xml.rels><?xml version="1.0" encoding="UTF-8" standalone="yes"?>
<Relationships xmlns="http://schemas.openxmlformats.org/package/2006/relationships"><Relationship Id="rId3" Type="http://schemas.microsoft.com/office/2011/relationships/chartStyle" Target="style19.xml"/><Relationship Id="rId2" Type="http://schemas.microsoft.com/office/2011/relationships/chartColorStyle" Target="colors19.xml"/><Relationship Id="rId1" Type="http://schemas.openxmlformats.org/officeDocument/2006/relationships/package" Target="../embeddings/Microsoft_Excel_Worksheet21.xlsx"/></Relationships>
</file>

<file path=ppt/charts/_rels/chart31.xml.rels><?xml version="1.0" encoding="UTF-8" standalone="yes"?>
<Relationships xmlns="http://schemas.openxmlformats.org/package/2006/relationships"><Relationship Id="rId3" Type="http://schemas.microsoft.com/office/2011/relationships/chartStyle" Target="style20.xml"/><Relationship Id="rId2" Type="http://schemas.microsoft.com/office/2011/relationships/chartColorStyle" Target="colors20.xml"/><Relationship Id="rId1" Type="http://schemas.openxmlformats.org/officeDocument/2006/relationships/package" Target="../embeddings/Microsoft_Excel_Worksheet22.xlsx"/></Relationships>
</file>

<file path=ppt/charts/_rels/chart32.xml.rels><?xml version="1.0" encoding="UTF-8" standalone="yes"?>
<Relationships xmlns="http://schemas.openxmlformats.org/package/2006/relationships"><Relationship Id="rId3" Type="http://schemas.microsoft.com/office/2011/relationships/chartStyle" Target="style21.xml"/><Relationship Id="rId2" Type="http://schemas.microsoft.com/office/2011/relationships/chartColorStyle" Target="colors21.xml"/><Relationship Id="rId1" Type="http://schemas.openxmlformats.org/officeDocument/2006/relationships/package" Target="../embeddings/Microsoft_Excel_Worksheet23.xlsx"/></Relationships>
</file>

<file path=ppt/charts/_rels/chart3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Microsoft_Excel_Worksheet24.xlsx"/></Relationships>
</file>

<file path=ppt/charts/_rels/chart34.xml.rels><?xml version="1.0" encoding="UTF-8" standalone="yes"?>
<Relationships xmlns="http://schemas.openxmlformats.org/package/2006/relationships"><Relationship Id="rId3" Type="http://schemas.microsoft.com/office/2011/relationships/chartStyle" Target="style22.xml"/><Relationship Id="rId2" Type="http://schemas.microsoft.com/office/2011/relationships/chartColorStyle" Target="colors22.xml"/><Relationship Id="rId1" Type="http://schemas.openxmlformats.org/officeDocument/2006/relationships/package" Target="../embeddings/Microsoft_Excel_Worksheet25.xlsx"/></Relationships>
</file>

<file path=ppt/charts/_rels/chart35.xml.rels><?xml version="1.0" encoding="UTF-8" standalone="yes"?>
<Relationships xmlns="http://schemas.openxmlformats.org/package/2006/relationships"><Relationship Id="rId3" Type="http://schemas.microsoft.com/office/2011/relationships/chartStyle" Target="style23.xml"/><Relationship Id="rId2" Type="http://schemas.microsoft.com/office/2011/relationships/chartColorStyle" Target="colors23.xml"/><Relationship Id="rId1" Type="http://schemas.openxmlformats.org/officeDocument/2006/relationships/package" Target="../embeddings/Microsoft_Excel_Worksheet26.xlsx"/></Relationships>
</file>

<file path=ppt/charts/_rels/chart36.xml.rels><?xml version="1.0" encoding="UTF-8" standalone="yes"?>
<Relationships xmlns="http://schemas.openxmlformats.org/package/2006/relationships"><Relationship Id="rId3" Type="http://schemas.microsoft.com/office/2011/relationships/chartColorStyle" Target="colors24.xml"/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Microsoft_Excel_Worksheet27.xlsx"/><Relationship Id="rId4" Type="http://schemas.microsoft.com/office/2011/relationships/chartStyle" Target="style24.xml"/></Relationships>
</file>

<file path=ppt/charts/_rels/chart37.xml.rels><?xml version="1.0" encoding="UTF-8" standalone="yes"?>
<Relationships xmlns="http://schemas.openxmlformats.org/package/2006/relationships"><Relationship Id="rId3" Type="http://schemas.microsoft.com/office/2011/relationships/chartStyle" Target="style25.xml"/><Relationship Id="rId2" Type="http://schemas.microsoft.com/office/2011/relationships/chartColorStyle" Target="colors25.xml"/><Relationship Id="rId1" Type="http://schemas.openxmlformats.org/officeDocument/2006/relationships/package" Target="../embeddings/Microsoft_Excel_Worksheet28.xlsx"/></Relationships>
</file>

<file path=ppt/charts/_rels/chart38.xml.rels><?xml version="1.0" encoding="UTF-8" standalone="yes"?>
<Relationships xmlns="http://schemas.openxmlformats.org/package/2006/relationships"><Relationship Id="rId3" Type="http://schemas.microsoft.com/office/2011/relationships/chartStyle" Target="style26.xml"/><Relationship Id="rId2" Type="http://schemas.microsoft.com/office/2011/relationships/chartColorStyle" Target="colors26.xml"/><Relationship Id="rId1" Type="http://schemas.openxmlformats.org/officeDocument/2006/relationships/package" Target="../embeddings/Microsoft_Excel_Worksheet29.xlsx"/></Relationships>
</file>

<file path=ppt/charts/_rels/chart39.xml.rels><?xml version="1.0" encoding="UTF-8" standalone="yes"?>
<Relationships xmlns="http://schemas.openxmlformats.org/package/2006/relationships"><Relationship Id="rId3" Type="http://schemas.microsoft.com/office/2011/relationships/chartStyle" Target="style27.xml"/><Relationship Id="rId2" Type="http://schemas.microsoft.com/office/2011/relationships/chartColorStyle" Target="colors27.xml"/><Relationship Id="rId1" Type="http://schemas.openxmlformats.org/officeDocument/2006/relationships/package" Target="../embeddings/Microsoft_Excel_Worksheet30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4.xlsx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PS_SankovaSE\AppData\Local\Microsoft\Windows\INetCache\Content.Outlook\0B63QNQ1\&#1051;&#1077;&#1089;%20&#1076;&#1086;&#1088;&#1086;&#1075;&#1072;%20&#1103;&#1085;&#1074;&#1072;&#1088;&#1100;%2019-20%20&#1075;&#1075;%20(2).xlsx" TargetMode="External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PS_SankovaSE\AppData\Local\Microsoft\Windows\INetCache\Content.Outlook\0B63QNQ1\&#1051;&#1077;&#1089;%20&#1076;&#1086;&#1088;&#1086;&#1075;&#1072;%20&#1103;&#1085;&#1074;&#1072;&#1088;&#1100;%2019-20%20&#1075;&#1075;%20(2).xlsx" TargetMode="External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PS_SankovaSE\AppData\Local\Microsoft\Windows\INetCache\Content.Outlook\0B63QNQ1\&#1051;&#1077;&#1089;%20&#1076;&#1086;&#1088;&#1086;&#1075;&#1072;%20&#1103;&#1085;&#1074;&#1072;&#1088;&#1100;%2019-20%20&#1075;&#1075;%20(2).xlsx" TargetMode="External"/></Relationships>
</file>

<file path=ppt/charts/_rels/chart43.xml.rels><?xml version="1.0" encoding="UTF-8" standalone="yes"?>
<Relationships xmlns="http://schemas.openxmlformats.org/package/2006/relationships"><Relationship Id="rId3" Type="http://schemas.microsoft.com/office/2011/relationships/chartStyle" Target="style28.xml"/><Relationship Id="rId2" Type="http://schemas.microsoft.com/office/2011/relationships/chartColorStyle" Target="colors28.xml"/><Relationship Id="rId1" Type="http://schemas.openxmlformats.org/officeDocument/2006/relationships/package" Target="../embeddings/Microsoft_Excel_Worksheet31.xlsx"/></Relationships>
</file>

<file path=ppt/charts/_rels/chart44.xml.rels><?xml version="1.0" encoding="UTF-8" standalone="yes"?>
<Relationships xmlns="http://schemas.openxmlformats.org/package/2006/relationships"><Relationship Id="rId3" Type="http://schemas.microsoft.com/office/2011/relationships/chartStyle" Target="style29.xml"/><Relationship Id="rId2" Type="http://schemas.microsoft.com/office/2011/relationships/chartColorStyle" Target="colors29.xml"/><Relationship Id="rId1" Type="http://schemas.openxmlformats.org/officeDocument/2006/relationships/package" Target="../embeddings/Microsoft_Excel_Worksheet32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oleObject" Target="file:///E:\JLIA&amp;DEL\&#1048;&#1089;&#1093;&#1086;&#1076;&#1085;&#1080;&#1082;%20&#1076;&#1083;&#1103;%20&#1076;&#1080;&#1072;&#1075;&#1088;&#1072;&#1084;&#1084;%20&#1080;%20&#1075;&#1088;&#1072;&#1092;&#1080;&#1082;&#1086;&#1074;.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3600" b="0" cap="none" spc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  <a:reflection blurRad="6350" stA="60000" endA="900" endPos="58000" dir="5400000" sy="-100000" algn="bl" rotWithShape="0"/>
                </a:effectLst>
              </a:defRPr>
            </a:pPr>
            <a:endParaRPr lang="ru-RU" sz="36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  <a:reflection blurRad="6350" stA="60000" endA="900" endPos="58000" dir="5400000" sy="-100000" algn="bl" rotWithShape="0"/>
              </a:effectLst>
            </a:endParaRPr>
          </a:p>
        </c:rich>
      </c:tx>
      <c:layout>
        <c:manualLayout>
          <c:xMode val="edge"/>
          <c:yMode val="edge"/>
          <c:x val="0.41480028641804106"/>
          <c:y val="4.6120455455360046E-2"/>
        </c:manualLayout>
      </c:layout>
      <c:overlay val="0"/>
    </c:title>
    <c:autoTitleDeleted val="0"/>
    <c:view3D>
      <c:rotX val="30"/>
      <c:rotY val="100"/>
      <c:rAngAx val="0"/>
      <c:perspective val="2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010299942302915"/>
          <c:y val="0.26794819456604008"/>
          <c:w val="0.84293303630043992"/>
          <c:h val="0.6416529182452596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</c:dPt>
          <c:dLbls>
            <c:dLbl>
              <c:idx val="0"/>
              <c:layout>
                <c:manualLayout>
                  <c:x val="0.28058570692722451"/>
                  <c:y val="-0.1610210545077303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3600"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20363412001841075"/>
                  <c:y val="6.738430760512401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3600"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145000</c:v>
                </c:pt>
                <c:pt idx="1">
                  <c:v>42519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Начислено налогов (руб.) на 1 м3 лесозаготовки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'Налоги предприятий'!$O$15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'Налоги предприятий'!$N$16:$N$19</c:f>
              <c:strCache>
                <c:ptCount val="4"/>
                <c:pt idx="0">
                  <c:v>Тернейлес</c:v>
                </c:pt>
                <c:pt idx="1">
                  <c:v>РФП Групп</c:v>
                </c:pt>
                <c:pt idx="2">
                  <c:v>Приморсклеспром</c:v>
                </c:pt>
                <c:pt idx="3">
                  <c:v>Шелеховский КЛПХ</c:v>
                </c:pt>
              </c:strCache>
            </c:strRef>
          </c:cat>
          <c:val>
            <c:numRef>
              <c:f>'Налоги предприятий'!$O$16:$O$19</c:f>
              <c:numCache>
                <c:formatCode>_("р."* #,##0.00_);_("р."* \(#,##0.00\);_("р."* "-"??_);_(@_)</c:formatCode>
                <c:ptCount val="4"/>
                <c:pt idx="0">
                  <c:v>1294.7885040530582</c:v>
                </c:pt>
                <c:pt idx="1">
                  <c:v>831.78592519685037</c:v>
                </c:pt>
                <c:pt idx="2">
                  <c:v>606.49112598196098</c:v>
                </c:pt>
                <c:pt idx="3">
                  <c:v>0</c:v>
                </c:pt>
              </c:numCache>
            </c:numRef>
          </c:val>
        </c:ser>
        <c:ser>
          <c:idx val="1"/>
          <c:order val="1"/>
          <c:tx>
            <c:strRef>
              <c:f>'Налоги предприятий'!$P$15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'Налоги предприятий'!$N$16:$N$19</c:f>
              <c:strCache>
                <c:ptCount val="4"/>
                <c:pt idx="0">
                  <c:v>Тернейлес</c:v>
                </c:pt>
                <c:pt idx="1">
                  <c:v>РФП Групп</c:v>
                </c:pt>
                <c:pt idx="2">
                  <c:v>Приморсклеспром</c:v>
                </c:pt>
                <c:pt idx="3">
                  <c:v>Шелеховский КЛПХ</c:v>
                </c:pt>
              </c:strCache>
            </c:strRef>
          </c:cat>
          <c:val>
            <c:numRef>
              <c:f>'Налоги предприятий'!$P$16:$P$19</c:f>
              <c:numCache>
                <c:formatCode>_("р."* #,##0.00_);_("р."* \(#,##0.00\);_("р."* "-"??_);_(@_)</c:formatCode>
                <c:ptCount val="4"/>
                <c:pt idx="0">
                  <c:v>1419.9571629213483</c:v>
                </c:pt>
                <c:pt idx="1">
                  <c:v>949.33315128345168</c:v>
                </c:pt>
                <c:pt idx="2">
                  <c:v>735.05980528511827</c:v>
                </c:pt>
                <c:pt idx="3">
                  <c:v>745.20570264765786</c:v>
                </c:pt>
              </c:numCache>
            </c:numRef>
          </c:val>
        </c:ser>
        <c:ser>
          <c:idx val="2"/>
          <c:order val="2"/>
          <c:tx>
            <c:strRef>
              <c:f>'Налоги предприятий'!$Q$15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'Налоги предприятий'!$N$16:$N$19</c:f>
              <c:strCache>
                <c:ptCount val="4"/>
                <c:pt idx="0">
                  <c:v>Тернейлес</c:v>
                </c:pt>
                <c:pt idx="1">
                  <c:v>РФП Групп</c:v>
                </c:pt>
                <c:pt idx="2">
                  <c:v>Приморсклеспром</c:v>
                </c:pt>
                <c:pt idx="3">
                  <c:v>Шелеховский КЛПХ</c:v>
                </c:pt>
              </c:strCache>
            </c:strRef>
          </c:cat>
          <c:val>
            <c:numRef>
              <c:f>'Налоги предприятий'!$Q$16:$Q$19</c:f>
              <c:numCache>
                <c:formatCode>_("р."* #,##0.00_);_("р."* \(#,##0.00\);_("р."* "-"??_);_(@_)</c:formatCode>
                <c:ptCount val="4"/>
                <c:pt idx="0">
                  <c:v>1130.5576411166473</c:v>
                </c:pt>
                <c:pt idx="1">
                  <c:v>1002.5260635110844</c:v>
                </c:pt>
                <c:pt idx="2">
                  <c:v>719.32686084142392</c:v>
                </c:pt>
                <c:pt idx="3">
                  <c:v>339.26462972553082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22806528"/>
        <c:axId val="22808064"/>
      </c:barChart>
      <c:catAx>
        <c:axId val="22806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808064"/>
        <c:crosses val="autoZero"/>
        <c:auto val="1"/>
        <c:lblAlgn val="ctr"/>
        <c:lblOffset val="100"/>
        <c:noMultiLvlLbl val="0"/>
      </c:catAx>
      <c:valAx>
        <c:axId val="22808064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_(&quot;р.&quot;* #,##0.00_);_(&quot;р.&quot;* \(#,##0.00\);_(&quot;р.&quot;* &quot;-&quot;??_);_(@_)" sourceLinked="1"/>
        <c:majorTickMark val="none"/>
        <c:minorTickMark val="none"/>
        <c:tickLblPos val="nextTo"/>
        <c:crossAx val="228065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Объёмы лесозаготовки (м3)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'Налоги предприятий'!$C$15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'Налоги предприятий'!$B$16:$B$19</c:f>
              <c:strCache>
                <c:ptCount val="4"/>
                <c:pt idx="0">
                  <c:v>Тернейлес</c:v>
                </c:pt>
                <c:pt idx="1">
                  <c:v>РФП Групп</c:v>
                </c:pt>
                <c:pt idx="2">
                  <c:v>Приморсклеспром</c:v>
                </c:pt>
                <c:pt idx="3">
                  <c:v>Шелеховский КЛПХ</c:v>
                </c:pt>
              </c:strCache>
            </c:strRef>
          </c:cat>
          <c:val>
            <c:numRef>
              <c:f>'Налоги предприятий'!$C$16:$C$19</c:f>
              <c:numCache>
                <c:formatCode>General</c:formatCode>
                <c:ptCount val="4"/>
                <c:pt idx="0">
                  <c:v>1357000</c:v>
                </c:pt>
                <c:pt idx="1">
                  <c:v>2032000</c:v>
                </c:pt>
                <c:pt idx="2">
                  <c:v>343700</c:v>
                </c:pt>
              </c:numCache>
            </c:numRef>
          </c:val>
        </c:ser>
        <c:ser>
          <c:idx val="1"/>
          <c:order val="1"/>
          <c:tx>
            <c:strRef>
              <c:f>'Налоги предприятий'!$D$15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'Налоги предприятий'!$B$16:$B$19</c:f>
              <c:strCache>
                <c:ptCount val="4"/>
                <c:pt idx="0">
                  <c:v>Тернейлес</c:v>
                </c:pt>
                <c:pt idx="1">
                  <c:v>РФП Групп</c:v>
                </c:pt>
                <c:pt idx="2">
                  <c:v>Приморсклеспром</c:v>
                </c:pt>
                <c:pt idx="3">
                  <c:v>Шелеховский КЛПХ</c:v>
                </c:pt>
              </c:strCache>
            </c:strRef>
          </c:cat>
          <c:val>
            <c:numRef>
              <c:f>'Налоги предприятий'!$D$16:$D$19</c:f>
              <c:numCache>
                <c:formatCode>General</c:formatCode>
                <c:ptCount val="4"/>
                <c:pt idx="0">
                  <c:v>1424000</c:v>
                </c:pt>
                <c:pt idx="1">
                  <c:v>1831000</c:v>
                </c:pt>
                <c:pt idx="2">
                  <c:v>359500</c:v>
                </c:pt>
                <c:pt idx="3">
                  <c:v>245500</c:v>
                </c:pt>
              </c:numCache>
            </c:numRef>
          </c:val>
        </c:ser>
        <c:ser>
          <c:idx val="2"/>
          <c:order val="2"/>
          <c:tx>
            <c:strRef>
              <c:f>'Налоги предприятий'!$E$15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'Налоги предприятий'!$B$16:$B$19</c:f>
              <c:strCache>
                <c:ptCount val="4"/>
                <c:pt idx="0">
                  <c:v>Тернейлес</c:v>
                </c:pt>
                <c:pt idx="1">
                  <c:v>РФП Групп</c:v>
                </c:pt>
                <c:pt idx="2">
                  <c:v>Приморсклеспром</c:v>
                </c:pt>
                <c:pt idx="3">
                  <c:v>Шелеховский КЛПХ</c:v>
                </c:pt>
              </c:strCache>
            </c:strRef>
          </c:cat>
          <c:val>
            <c:numRef>
              <c:f>'Налоги предприятий'!$E$16:$E$19</c:f>
              <c:numCache>
                <c:formatCode>General</c:formatCode>
                <c:ptCount val="4"/>
                <c:pt idx="0">
                  <c:v>1465100</c:v>
                </c:pt>
                <c:pt idx="1">
                  <c:v>1669000</c:v>
                </c:pt>
                <c:pt idx="2">
                  <c:v>309000</c:v>
                </c:pt>
                <c:pt idx="3">
                  <c:v>193100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503424"/>
        <c:axId val="22504960"/>
      </c:barChart>
      <c:catAx>
        <c:axId val="22503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504960"/>
        <c:crosses val="autoZero"/>
        <c:auto val="1"/>
        <c:lblAlgn val="ctr"/>
        <c:lblOffset val="100"/>
        <c:noMultiLvlLbl val="0"/>
      </c:catAx>
      <c:valAx>
        <c:axId val="22504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503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Начислено налогов (руб.) на 1 м3 лесозаготовки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'Налоги предприятий'!$O$15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'Налоги предприятий'!$N$16:$N$19</c:f>
              <c:strCache>
                <c:ptCount val="4"/>
                <c:pt idx="0">
                  <c:v>Тернейлес</c:v>
                </c:pt>
                <c:pt idx="1">
                  <c:v>РФП Групп</c:v>
                </c:pt>
                <c:pt idx="2">
                  <c:v>Приморсклеспром</c:v>
                </c:pt>
                <c:pt idx="3">
                  <c:v>Шелеховский КЛПХ</c:v>
                </c:pt>
              </c:strCache>
            </c:strRef>
          </c:cat>
          <c:val>
            <c:numRef>
              <c:f>'Налоги предприятий'!$O$16:$O$19</c:f>
              <c:numCache>
                <c:formatCode>_("р."* #,##0.00_);_("р."* \(#,##0.00\);_("р."* "-"??_);_(@_)</c:formatCode>
                <c:ptCount val="4"/>
                <c:pt idx="0">
                  <c:v>1294.7885040530582</c:v>
                </c:pt>
                <c:pt idx="1">
                  <c:v>831.78592519685037</c:v>
                </c:pt>
                <c:pt idx="2">
                  <c:v>606.49112598196098</c:v>
                </c:pt>
                <c:pt idx="3">
                  <c:v>0</c:v>
                </c:pt>
              </c:numCache>
            </c:numRef>
          </c:val>
        </c:ser>
        <c:ser>
          <c:idx val="1"/>
          <c:order val="1"/>
          <c:tx>
            <c:strRef>
              <c:f>'Налоги предприятий'!$P$15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'Налоги предприятий'!$N$16:$N$19</c:f>
              <c:strCache>
                <c:ptCount val="4"/>
                <c:pt idx="0">
                  <c:v>Тернейлес</c:v>
                </c:pt>
                <c:pt idx="1">
                  <c:v>РФП Групп</c:v>
                </c:pt>
                <c:pt idx="2">
                  <c:v>Приморсклеспром</c:v>
                </c:pt>
                <c:pt idx="3">
                  <c:v>Шелеховский КЛПХ</c:v>
                </c:pt>
              </c:strCache>
            </c:strRef>
          </c:cat>
          <c:val>
            <c:numRef>
              <c:f>'Налоги предприятий'!$P$16:$P$19</c:f>
              <c:numCache>
                <c:formatCode>_("р."* #,##0.00_);_("р."* \(#,##0.00\);_("р."* "-"??_);_(@_)</c:formatCode>
                <c:ptCount val="4"/>
                <c:pt idx="0">
                  <c:v>1419.9571629213483</c:v>
                </c:pt>
                <c:pt idx="1">
                  <c:v>949.33315128345168</c:v>
                </c:pt>
                <c:pt idx="2">
                  <c:v>735.05980528511827</c:v>
                </c:pt>
                <c:pt idx="3">
                  <c:v>745.20570264765786</c:v>
                </c:pt>
              </c:numCache>
            </c:numRef>
          </c:val>
        </c:ser>
        <c:ser>
          <c:idx val="2"/>
          <c:order val="2"/>
          <c:tx>
            <c:strRef>
              <c:f>'Налоги предприятий'!$Q$15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'Налоги предприятий'!$N$16:$N$19</c:f>
              <c:strCache>
                <c:ptCount val="4"/>
                <c:pt idx="0">
                  <c:v>Тернейлес</c:v>
                </c:pt>
                <c:pt idx="1">
                  <c:v>РФП Групп</c:v>
                </c:pt>
                <c:pt idx="2">
                  <c:v>Приморсклеспром</c:v>
                </c:pt>
                <c:pt idx="3">
                  <c:v>Шелеховский КЛПХ</c:v>
                </c:pt>
              </c:strCache>
            </c:strRef>
          </c:cat>
          <c:val>
            <c:numRef>
              <c:f>'Налоги предприятий'!$Q$16:$Q$19</c:f>
              <c:numCache>
                <c:formatCode>_("р."* #,##0.00_);_("р."* \(#,##0.00\);_("р."* "-"??_);_(@_)</c:formatCode>
                <c:ptCount val="4"/>
                <c:pt idx="0">
                  <c:v>1130.5576411166473</c:v>
                </c:pt>
                <c:pt idx="1">
                  <c:v>1002.5260635110844</c:v>
                </c:pt>
                <c:pt idx="2">
                  <c:v>719.32686084142392</c:v>
                </c:pt>
                <c:pt idx="3">
                  <c:v>339.26462972553082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722816"/>
        <c:axId val="22736896"/>
      </c:barChart>
      <c:catAx>
        <c:axId val="22722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736896"/>
        <c:crosses val="autoZero"/>
        <c:auto val="1"/>
        <c:lblAlgn val="ctr"/>
        <c:lblOffset val="100"/>
        <c:noMultiLvlLbl val="0"/>
      </c:catAx>
      <c:valAx>
        <c:axId val="227368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р.&quot;* #,##0.00_);_(&quot;р.&quot;* \(#,##0.00\);_(&quot;р.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7228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% продукции направляемой на деревопереработку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'Налоги предприятий'!$H$16:$H$19</c:f>
              <c:strCache>
                <c:ptCount val="4"/>
                <c:pt idx="0">
                  <c:v>Тернейлес</c:v>
                </c:pt>
                <c:pt idx="1">
                  <c:v>РФП Групп</c:v>
                </c:pt>
                <c:pt idx="2">
                  <c:v>Приморсклеспром</c:v>
                </c:pt>
                <c:pt idx="3">
                  <c:v>Шелеховский КЛПХ</c:v>
                </c:pt>
              </c:strCache>
            </c:strRef>
          </c:cat>
          <c:val>
            <c:numRef>
              <c:f>'Налоги предприятий'!$I$16:$I$19</c:f>
              <c:numCache>
                <c:formatCode>General</c:formatCode>
                <c:ptCount val="4"/>
              </c:numCache>
            </c:numRef>
          </c:val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'Налоги предприятий'!$H$16:$H$19</c:f>
              <c:strCache>
                <c:ptCount val="4"/>
                <c:pt idx="0">
                  <c:v>Тернейлес</c:v>
                </c:pt>
                <c:pt idx="1">
                  <c:v>РФП Групп</c:v>
                </c:pt>
                <c:pt idx="2">
                  <c:v>Приморсклеспром</c:v>
                </c:pt>
                <c:pt idx="3">
                  <c:v>Шелеховский КЛПХ</c:v>
                </c:pt>
              </c:strCache>
            </c:strRef>
          </c:cat>
          <c:val>
            <c:numRef>
              <c:f>'Налоги предприятий'!$J$16:$J$19</c:f>
              <c:numCache>
                <c:formatCode>0%</c:formatCode>
                <c:ptCount val="4"/>
                <c:pt idx="0">
                  <c:v>0.8</c:v>
                </c:pt>
                <c:pt idx="1">
                  <c:v>0.45</c:v>
                </c:pt>
                <c:pt idx="2">
                  <c:v>0.12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783488"/>
        <c:axId val="22785024"/>
      </c:barChart>
      <c:catAx>
        <c:axId val="22783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785024"/>
        <c:crosses val="autoZero"/>
        <c:auto val="1"/>
        <c:lblAlgn val="ctr"/>
        <c:lblOffset val="100"/>
        <c:noMultiLvlLbl val="0"/>
      </c:catAx>
      <c:valAx>
        <c:axId val="22785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7834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areaChart>
        <c:grouping val="stacked"/>
        <c:varyColors val="0"/>
        <c:ser>
          <c:idx val="0"/>
          <c:order val="0"/>
          <c:tx>
            <c:strRef>
              <c:f>Лист1!$P$2</c:f>
              <c:strCache>
                <c:ptCount val="1"/>
                <c:pt idx="0">
                  <c:v>Корея</c:v>
                </c:pt>
              </c:strCache>
            </c:strRef>
          </c:tx>
          <c:cat>
            <c:numRef>
              <c:f>Лист1!$O$3:$O$18</c:f>
              <c:numCache>
                <c:formatCode>General</c:formatCode>
                <c:ptCount val="16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1010</c:v>
                </c:pt>
                <c:pt idx="14">
                  <c:v>2011</c:v>
                </c:pt>
                <c:pt idx="15">
                  <c:v>2012</c:v>
                </c:pt>
              </c:numCache>
            </c:numRef>
          </c:cat>
          <c:val>
            <c:numRef>
              <c:f>Лист1!$P$3:$P$18</c:f>
              <c:numCache>
                <c:formatCode>#,##0_ </c:formatCode>
                <c:ptCount val="16"/>
                <c:pt idx="0">
                  <c:v>933000</c:v>
                </c:pt>
                <c:pt idx="1">
                  <c:v>786000</c:v>
                </c:pt>
                <c:pt idx="2">
                  <c:v>1211000</c:v>
                </c:pt>
                <c:pt idx="3">
                  <c:v>1661000</c:v>
                </c:pt>
                <c:pt idx="4">
                  <c:v>1542000</c:v>
                </c:pt>
                <c:pt idx="5">
                  <c:v>1564000</c:v>
                </c:pt>
                <c:pt idx="6">
                  <c:v>1511000</c:v>
                </c:pt>
                <c:pt idx="7">
                  <c:v>1598000</c:v>
                </c:pt>
                <c:pt idx="8">
                  <c:v>1686000</c:v>
                </c:pt>
                <c:pt idx="9">
                  <c:v>1214000</c:v>
                </c:pt>
                <c:pt idx="10">
                  <c:v>1237000</c:v>
                </c:pt>
                <c:pt idx="11">
                  <c:v>851000</c:v>
                </c:pt>
                <c:pt idx="12">
                  <c:v>596000</c:v>
                </c:pt>
                <c:pt idx="13">
                  <c:v>479000</c:v>
                </c:pt>
                <c:pt idx="14">
                  <c:v>448000</c:v>
                </c:pt>
                <c:pt idx="15">
                  <c:v>285000</c:v>
                </c:pt>
              </c:numCache>
            </c:numRef>
          </c:val>
        </c:ser>
        <c:ser>
          <c:idx val="1"/>
          <c:order val="1"/>
          <c:tx>
            <c:strRef>
              <c:f>Лист1!$Q$2</c:f>
              <c:strCache>
                <c:ptCount val="1"/>
                <c:pt idx="0">
                  <c:v>Япония</c:v>
                </c:pt>
              </c:strCache>
            </c:strRef>
          </c:tx>
          <c:cat>
            <c:numRef>
              <c:f>Лист1!$O$3:$O$18</c:f>
              <c:numCache>
                <c:formatCode>General</c:formatCode>
                <c:ptCount val="16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1010</c:v>
                </c:pt>
                <c:pt idx="14">
                  <c:v>2011</c:v>
                </c:pt>
                <c:pt idx="15">
                  <c:v>2012</c:v>
                </c:pt>
              </c:numCache>
            </c:numRef>
          </c:cat>
          <c:val>
            <c:numRef>
              <c:f>Лист1!$Q$3:$Q$18</c:f>
              <c:numCache>
                <c:formatCode>#,##0_ </c:formatCode>
                <c:ptCount val="16"/>
                <c:pt idx="0">
                  <c:v>6600000</c:v>
                </c:pt>
                <c:pt idx="1">
                  <c:v>6200000</c:v>
                </c:pt>
                <c:pt idx="2">
                  <c:v>5800000</c:v>
                </c:pt>
                <c:pt idx="3">
                  <c:v>5650000</c:v>
                </c:pt>
                <c:pt idx="4">
                  <c:v>5500000</c:v>
                </c:pt>
                <c:pt idx="5" formatCode="General">
                  <c:v>5061633</c:v>
                </c:pt>
                <c:pt idx="6" formatCode="General">
                  <c:v>5432564</c:v>
                </c:pt>
                <c:pt idx="7" formatCode="General">
                  <c:v>6473333</c:v>
                </c:pt>
                <c:pt idx="8" formatCode="General">
                  <c:v>5419980</c:v>
                </c:pt>
                <c:pt idx="9" formatCode="General">
                  <c:v>5792025</c:v>
                </c:pt>
                <c:pt idx="10" formatCode="General">
                  <c:v>4851642</c:v>
                </c:pt>
                <c:pt idx="11" formatCode="General">
                  <c:v>2462870</c:v>
                </c:pt>
                <c:pt idx="12" formatCode="General">
                  <c:v>1302648</c:v>
                </c:pt>
                <c:pt idx="13" formatCode="General">
                  <c:v>1063284</c:v>
                </c:pt>
                <c:pt idx="14" formatCode="General">
                  <c:v>1013222</c:v>
                </c:pt>
                <c:pt idx="15" formatCode="General">
                  <c:v>878614</c:v>
                </c:pt>
              </c:numCache>
            </c:numRef>
          </c:val>
        </c:ser>
        <c:ser>
          <c:idx val="2"/>
          <c:order val="2"/>
          <c:tx>
            <c:strRef>
              <c:f>Лист1!$R$2</c:f>
              <c:strCache>
                <c:ptCount val="1"/>
                <c:pt idx="0">
                  <c:v>Китай</c:v>
                </c:pt>
              </c:strCache>
            </c:strRef>
          </c:tx>
          <c:cat>
            <c:numRef>
              <c:f>Лист1!$O$3:$O$18</c:f>
              <c:numCache>
                <c:formatCode>General</c:formatCode>
                <c:ptCount val="16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1010</c:v>
                </c:pt>
                <c:pt idx="14">
                  <c:v>2011</c:v>
                </c:pt>
                <c:pt idx="15">
                  <c:v>2012</c:v>
                </c:pt>
              </c:numCache>
            </c:numRef>
          </c:cat>
          <c:val>
            <c:numRef>
              <c:f>Лист1!$R$3:$R$18</c:f>
              <c:numCache>
                <c:formatCode>#,##0_ </c:formatCode>
                <c:ptCount val="16"/>
                <c:pt idx="0">
                  <c:v>150000</c:v>
                </c:pt>
                <c:pt idx="1">
                  <c:v>1591000</c:v>
                </c:pt>
                <c:pt idx="2">
                  <c:v>4298000</c:v>
                </c:pt>
                <c:pt idx="3">
                  <c:v>5681000</c:v>
                </c:pt>
                <c:pt idx="4">
                  <c:v>9070000</c:v>
                </c:pt>
                <c:pt idx="5">
                  <c:v>15366000</c:v>
                </c:pt>
                <c:pt idx="6">
                  <c:v>14929000</c:v>
                </c:pt>
                <c:pt idx="7">
                  <c:v>17761000</c:v>
                </c:pt>
                <c:pt idx="8">
                  <c:v>21102000</c:v>
                </c:pt>
                <c:pt idx="9">
                  <c:v>23000000</c:v>
                </c:pt>
                <c:pt idx="10">
                  <c:v>26981000</c:v>
                </c:pt>
                <c:pt idx="11">
                  <c:v>20633197</c:v>
                </c:pt>
                <c:pt idx="12">
                  <c:v>17932471</c:v>
                </c:pt>
                <c:pt idx="13">
                  <c:v>18400687</c:v>
                </c:pt>
                <c:pt idx="14">
                  <c:v>20144067</c:v>
                </c:pt>
                <c:pt idx="15">
                  <c:v>17990637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5000192"/>
        <c:axId val="25022464"/>
      </c:areaChart>
      <c:catAx>
        <c:axId val="250001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5022464"/>
        <c:crosses val="autoZero"/>
        <c:auto val="1"/>
        <c:lblAlgn val="ctr"/>
        <c:lblOffset val="100"/>
        <c:noMultiLvlLbl val="0"/>
      </c:catAx>
      <c:valAx>
        <c:axId val="25022464"/>
        <c:scaling>
          <c:orientation val="minMax"/>
        </c:scaling>
        <c:delete val="0"/>
        <c:axPos val="l"/>
        <c:majorGridlines/>
        <c:numFmt formatCode="#,##0_ " sourceLinked="1"/>
        <c:majorTickMark val="out"/>
        <c:minorTickMark val="none"/>
        <c:tickLblPos val="nextTo"/>
        <c:crossAx val="25000192"/>
        <c:crosses val="autoZero"/>
        <c:crossBetween val="midCat"/>
      </c:valAx>
    </c:plotArea>
    <c:legend>
      <c:legendPos val="r"/>
      <c:layout/>
      <c:overlay val="0"/>
      <c:txPr>
        <a:bodyPr/>
        <a:lstStyle/>
        <a:p>
          <a:pPr>
            <a:defRPr b="1"/>
          </a:pPr>
          <a:endParaRPr lang="ru-RU"/>
        </a:p>
      </c:txPr>
    </c:legend>
    <c:plotVisOnly val="1"/>
    <c:dispBlanksAs val="zero"/>
    <c:showDLblsOverMax val="0"/>
  </c:chart>
  <c:externalData r:id="rId1">
    <c:autoUpdate val="0"/>
  </c:externalData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800" dirty="0">
                <a:solidFill>
                  <a:srgbClr val="0000CC"/>
                </a:solidFill>
              </a:rPr>
              <a:t>Доля</a:t>
            </a:r>
            <a:r>
              <a:rPr lang="ru-RU" sz="1800" baseline="0" dirty="0">
                <a:solidFill>
                  <a:srgbClr val="0000CC"/>
                </a:solidFill>
              </a:rPr>
              <a:t> РФ на рынке Азии 2007г. Ёмкость рынка 55,7млн.м3.</a:t>
            </a:r>
            <a:endParaRPr lang="ru-RU" sz="1800" dirty="0">
              <a:solidFill>
                <a:srgbClr val="0000CC"/>
              </a:solidFill>
            </a:endParaRP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Lbls>
            <c:dLbl>
              <c:idx val="0"/>
              <c:layout>
                <c:manualLayout>
                  <c:x val="-4.9014482983873571E-2"/>
                  <c:y val="-0.2946964226197089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3336712598255637"/>
                  <c:y val="-2.5466608340624091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2.2714676290463691E-2"/>
                  <c:y val="1.0888743073782445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7.6120601883828923E-2"/>
                  <c:y val="-2.2607538641003292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Прочие </a:t>
                    </a:r>
                    <a:r>
                      <a:rPr lang="ru-RU" dirty="0"/>
                      <a:t>16,235млн.м3.
29%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Лист1!$E$4:$E$7</c:f>
              <c:strCache>
                <c:ptCount val="4"/>
                <c:pt idx="0">
                  <c:v>Россия 33млн.м3.</c:v>
                </c:pt>
                <c:pt idx="1">
                  <c:v>США, Канада 0,435млн.м3.</c:v>
                </c:pt>
                <c:pt idx="2">
                  <c:v>Новая Зеландия 6,03млн.м3.</c:v>
                </c:pt>
                <c:pt idx="3">
                  <c:v>Прочие 16,235млн.м3.</c:v>
                </c:pt>
              </c:strCache>
            </c:strRef>
          </c:cat>
          <c:val>
            <c:numRef>
              <c:f>Лист1!$F$4:$F$7</c:f>
              <c:numCache>
                <c:formatCode>General</c:formatCode>
                <c:ptCount val="4"/>
                <c:pt idx="0">
                  <c:v>33</c:v>
                </c:pt>
                <c:pt idx="1">
                  <c:v>0.43500000000000066</c:v>
                </c:pt>
                <c:pt idx="2">
                  <c:v>6.03</c:v>
                </c:pt>
                <c:pt idx="3">
                  <c:v>16.235000000000003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zero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800" dirty="0">
                <a:solidFill>
                  <a:srgbClr val="0000CC"/>
                </a:solidFill>
              </a:rPr>
              <a:t>Доля</a:t>
            </a:r>
            <a:r>
              <a:rPr lang="ru-RU" sz="1800" baseline="0" dirty="0">
                <a:solidFill>
                  <a:srgbClr val="0000CC"/>
                </a:solidFill>
              </a:rPr>
              <a:t> РФ на рынке Азии 2007г. Ёмкость рынка 55,7млн.м3.</a:t>
            </a:r>
            <a:endParaRPr lang="ru-RU" sz="1800" dirty="0">
              <a:solidFill>
                <a:srgbClr val="0000CC"/>
              </a:solidFill>
            </a:endParaRP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Lbls>
            <c:dLbl>
              <c:idx val="0"/>
              <c:layout>
                <c:manualLayout>
                  <c:x val="-3.6448660291732546E-4"/>
                  <c:y val="-0.2836315252260134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3336712598255637"/>
                  <c:y val="-2.5466608340624091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2.2714676290463691E-2"/>
                  <c:y val="1.0888743073782445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7.6120601883828923E-2"/>
                  <c:y val="-2.2607538641003278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Прочие </a:t>
                    </a:r>
                    <a:r>
                      <a:rPr lang="ru-RU" dirty="0"/>
                      <a:t>16,235млн.м3.
29%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Лист1!$E$4:$E$7</c:f>
              <c:strCache>
                <c:ptCount val="4"/>
                <c:pt idx="0">
                  <c:v>Россия 33млн.м3.</c:v>
                </c:pt>
                <c:pt idx="1">
                  <c:v>США, Канада 0,435млн.м3.</c:v>
                </c:pt>
                <c:pt idx="2">
                  <c:v>Новая Зеландия 6,03млн.м3.</c:v>
                </c:pt>
                <c:pt idx="3">
                  <c:v>Прочие 16,235млн.м3.</c:v>
                </c:pt>
              </c:strCache>
            </c:strRef>
          </c:cat>
          <c:val>
            <c:numRef>
              <c:f>Лист1!$F$4:$F$7</c:f>
              <c:numCache>
                <c:formatCode>General</c:formatCode>
                <c:ptCount val="4"/>
                <c:pt idx="0">
                  <c:v>33</c:v>
                </c:pt>
                <c:pt idx="1">
                  <c:v>0.43500000000000055</c:v>
                </c:pt>
                <c:pt idx="2">
                  <c:v>6.03</c:v>
                </c:pt>
                <c:pt idx="3">
                  <c:v>16.235000000000003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zero"/>
    <c:showDLblsOverMax val="0"/>
  </c:chart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>
                <a:solidFill>
                  <a:srgbClr val="0000CC"/>
                </a:solidFill>
              </a:rPr>
              <a:t>Доля РФ на рынке Азии 2012г.</a:t>
            </a:r>
          </a:p>
          <a:p>
            <a:pPr>
              <a:defRPr/>
            </a:pPr>
            <a:r>
              <a:rPr lang="ru-RU" dirty="0">
                <a:solidFill>
                  <a:srgbClr val="0000CC"/>
                </a:solidFill>
              </a:rPr>
              <a:t>Ёмкость рынка 74,4млн.м3.</a:t>
            </a:r>
          </a:p>
        </c:rich>
      </c:tx>
      <c:layout>
        <c:manualLayout>
          <c:xMode val="edge"/>
          <c:yMode val="edge"/>
          <c:x val="0.20277496048826121"/>
          <c:y val="0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Lbls>
            <c:dLbl>
              <c:idx val="0"/>
              <c:layout>
                <c:manualLayout>
                  <c:x val="4.8432552633040804E-2"/>
                  <c:y val="2.2683362496354744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5.9699256342957132E-3"/>
                  <c:y val="6.860418489355497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0503364209532273E-2"/>
                  <c:y val="-6.065434529017193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Лист1!$H$4:$H$7</c:f>
              <c:strCache>
                <c:ptCount val="4"/>
                <c:pt idx="0">
                  <c:v>Россия 19млн.м3.</c:v>
                </c:pt>
                <c:pt idx="1">
                  <c:v>США, Канада 14,4млн.м3.</c:v>
                </c:pt>
                <c:pt idx="2">
                  <c:v>Новая Зеландия 11млн.м3.</c:v>
                </c:pt>
                <c:pt idx="3">
                  <c:v>Прочие 30млн.м3.</c:v>
                </c:pt>
              </c:strCache>
            </c:strRef>
          </c:cat>
          <c:val>
            <c:numRef>
              <c:f>Лист1!$I$4:$I$7</c:f>
              <c:numCache>
                <c:formatCode>General</c:formatCode>
                <c:ptCount val="4"/>
                <c:pt idx="0">
                  <c:v>19</c:v>
                </c:pt>
                <c:pt idx="1">
                  <c:v>14.4</c:v>
                </c:pt>
                <c:pt idx="2">
                  <c:v>11</c:v>
                </c:pt>
                <c:pt idx="3">
                  <c:v>30.000000000000007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zero"/>
    <c:showDLblsOverMax val="0"/>
  </c:chart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>
                <a:solidFill>
                  <a:srgbClr val="0000CC"/>
                </a:solidFill>
              </a:rPr>
              <a:t>Доля РФ на </a:t>
            </a:r>
            <a:r>
              <a:rPr lang="ru-RU" dirty="0" smtClean="0">
                <a:solidFill>
                  <a:srgbClr val="0000CC"/>
                </a:solidFill>
              </a:rPr>
              <a:t>рынке Азии 2015г</a:t>
            </a:r>
            <a:r>
              <a:rPr lang="ru-RU" dirty="0">
                <a:solidFill>
                  <a:srgbClr val="0000CC"/>
                </a:solidFill>
              </a:rPr>
              <a:t>.</a:t>
            </a:r>
          </a:p>
          <a:p>
            <a:pPr>
              <a:defRPr/>
            </a:pPr>
            <a:r>
              <a:rPr lang="ru-RU" dirty="0">
                <a:solidFill>
                  <a:srgbClr val="0000CC"/>
                </a:solidFill>
              </a:rPr>
              <a:t>Ёмкость рынка 95,8млн.м3.</a:t>
            </a: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Лист1!$O$3</c:f>
              <c:strCache>
                <c:ptCount val="1"/>
                <c:pt idx="0">
                  <c:v>кбм.</c:v>
                </c:pt>
              </c:strCache>
            </c:strRef>
          </c:tx>
          <c:explosion val="25"/>
          <c:dLbls>
            <c:dLbl>
              <c:idx val="0"/>
              <c:spPr/>
              <c:txPr>
                <a:bodyPr/>
                <a:lstStyle/>
                <a:p>
                  <a:pPr>
                    <a:defRPr sz="1200" b="1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1200" b="1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spPr/>
              <c:txPr>
                <a:bodyPr/>
                <a:lstStyle/>
                <a:p>
                  <a:pPr>
                    <a:defRPr sz="1200" b="1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4.2558180227471563E-2"/>
                  <c:y val="-0.10836395450568698"/>
                </c:manualLayout>
              </c:layout>
              <c:spPr/>
              <c:txPr>
                <a:bodyPr/>
                <a:lstStyle/>
                <a:p>
                  <a:pPr>
                    <a:defRPr sz="1200" b="1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Лист1!$N$4:$N$7</c:f>
              <c:strCache>
                <c:ptCount val="4"/>
                <c:pt idx="0">
                  <c:v>Россия 18,5млн.м3.</c:v>
                </c:pt>
                <c:pt idx="1">
                  <c:v>США, Канада 17,8млн.м3.</c:v>
                </c:pt>
                <c:pt idx="2">
                  <c:v>Новая Зеландия 19,6млн.м3.</c:v>
                </c:pt>
                <c:pt idx="3">
                  <c:v>Прочие 37,3млн.м3.</c:v>
                </c:pt>
              </c:strCache>
            </c:strRef>
          </c:cat>
          <c:val>
            <c:numRef>
              <c:f>Лист1!$O$4:$O$7</c:f>
              <c:numCache>
                <c:formatCode>General</c:formatCode>
                <c:ptCount val="4"/>
                <c:pt idx="0">
                  <c:v>18.5</c:v>
                </c:pt>
                <c:pt idx="1">
                  <c:v>17.8</c:v>
                </c:pt>
                <c:pt idx="2">
                  <c:v>22</c:v>
                </c:pt>
                <c:pt idx="3">
                  <c:v>37.5</c:v>
                </c:pt>
              </c:numCache>
            </c:numRef>
          </c:val>
        </c:ser>
        <c:ser>
          <c:idx val="1"/>
          <c:order val="1"/>
          <c:tx>
            <c:strRef>
              <c:f>Лист1!$P$3</c:f>
              <c:strCache>
                <c:ptCount val="1"/>
                <c:pt idx="0">
                  <c:v>%</c:v>
                </c:pt>
              </c:strCache>
            </c:strRef>
          </c:tx>
          <c:explosion val="25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Лист1!$N$4:$N$7</c:f>
              <c:strCache>
                <c:ptCount val="4"/>
                <c:pt idx="0">
                  <c:v>Россия 18,5млн.м3.</c:v>
                </c:pt>
                <c:pt idx="1">
                  <c:v>США, Канада 17,8млн.м3.</c:v>
                </c:pt>
                <c:pt idx="2">
                  <c:v>Новая Зеландия 19,6млн.м3.</c:v>
                </c:pt>
                <c:pt idx="3">
                  <c:v>Прочие 37,3млн.м3.</c:v>
                </c:pt>
              </c:strCache>
            </c:strRef>
          </c:cat>
          <c:val>
            <c:numRef>
              <c:f>Лист1!$P$4:$P$7</c:f>
              <c:numCache>
                <c:formatCode>0.0</c:formatCode>
                <c:ptCount val="4"/>
                <c:pt idx="0">
                  <c:v>19.311064718162864</c:v>
                </c:pt>
                <c:pt idx="1">
                  <c:v>18.580375782881003</c:v>
                </c:pt>
                <c:pt idx="2">
                  <c:v>22.964509394571994</c:v>
                </c:pt>
                <c:pt idx="3">
                  <c:v>39.144050104384135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zero"/>
    <c:showDLblsOverMax val="0"/>
  </c:chart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0"/>
          <c:order val="0"/>
          <c:tx>
            <c:strRef>
              <c:f>Лист1!$O$27</c:f>
              <c:strCache>
                <c:ptCount val="1"/>
                <c:pt idx="0">
                  <c:v>Всего млн.м3.</c:v>
                </c:pt>
              </c:strCache>
            </c:strRef>
          </c:tx>
          <c:spPr>
            <a:solidFill>
              <a:schemeClr val="accent2"/>
            </a:solidFill>
          </c:spPr>
          <c:dLbls>
            <c:dLbl>
              <c:idx val="0"/>
              <c:layout>
                <c:manualLayout>
                  <c:x val="3.2882410428973149E-2"/>
                  <c:y val="-9.72222222222222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9893100389975567E-3"/>
                  <c:y val="-0.120370370370370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3.2882528118344592E-2"/>
                  <c:y val="-0.162037037037037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Лист1!$N$28:$N$30</c:f>
              <c:numCache>
                <c:formatCode>General</c:formatCode>
                <c:ptCount val="3"/>
                <c:pt idx="0">
                  <c:v>2007</c:v>
                </c:pt>
                <c:pt idx="1">
                  <c:v>2012</c:v>
                </c:pt>
                <c:pt idx="2">
                  <c:v>2014</c:v>
                </c:pt>
              </c:numCache>
            </c:numRef>
          </c:cat>
          <c:val>
            <c:numRef>
              <c:f>Лист1!$O$28:$O$30</c:f>
              <c:numCache>
                <c:formatCode>General</c:formatCode>
                <c:ptCount val="3"/>
                <c:pt idx="0">
                  <c:v>55.7</c:v>
                </c:pt>
                <c:pt idx="1">
                  <c:v>74.400000000000006</c:v>
                </c:pt>
                <c:pt idx="2">
                  <c:v>95.8</c:v>
                </c:pt>
              </c:numCache>
            </c:numRef>
          </c:val>
        </c:ser>
        <c:ser>
          <c:idx val="1"/>
          <c:order val="1"/>
          <c:tx>
            <c:strRef>
              <c:f>Лист1!$P$27</c:f>
              <c:strCache>
                <c:ptCount val="1"/>
                <c:pt idx="0">
                  <c:v>Россия млн.м3.</c:v>
                </c:pt>
              </c:strCache>
            </c:strRef>
          </c:tx>
          <c:spPr>
            <a:solidFill>
              <a:srgbClr val="3333FF"/>
            </a:solidFill>
          </c:spPr>
          <c:dLbls>
            <c:dLbl>
              <c:idx val="0"/>
              <c:layout>
                <c:manualLayout>
                  <c:x val="2.241982529248163E-2"/>
                  <c:y val="1.3888159813356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3.2882410428973267E-2"/>
                  <c:y val="8.487556272013401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Лист1!$N$28:$N$30</c:f>
              <c:numCache>
                <c:formatCode>General</c:formatCode>
                <c:ptCount val="3"/>
                <c:pt idx="0">
                  <c:v>2007</c:v>
                </c:pt>
                <c:pt idx="1">
                  <c:v>2012</c:v>
                </c:pt>
                <c:pt idx="2">
                  <c:v>2014</c:v>
                </c:pt>
              </c:numCache>
            </c:numRef>
          </c:cat>
          <c:val>
            <c:numRef>
              <c:f>Лист1!$P$28:$P$30</c:f>
              <c:numCache>
                <c:formatCode>General</c:formatCode>
                <c:ptCount val="3"/>
                <c:pt idx="0">
                  <c:v>33</c:v>
                </c:pt>
                <c:pt idx="1">
                  <c:v>19</c:v>
                </c:pt>
                <c:pt idx="2">
                  <c:v>18.5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67135744"/>
        <c:axId val="67145728"/>
      </c:areaChart>
      <c:catAx>
        <c:axId val="67135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67145728"/>
        <c:crosses val="autoZero"/>
        <c:auto val="1"/>
        <c:lblAlgn val="ctr"/>
        <c:lblOffset val="100"/>
        <c:noMultiLvlLbl val="0"/>
      </c:catAx>
      <c:valAx>
        <c:axId val="671457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67135744"/>
        <c:crosses val="autoZero"/>
        <c:crossBetween val="midCat"/>
      </c:valAx>
    </c:plotArea>
    <c:legend>
      <c:legendPos val="b"/>
      <c:layout/>
      <c:overlay val="0"/>
      <c:txPr>
        <a:bodyPr/>
        <a:lstStyle/>
        <a:p>
          <a:pPr>
            <a:defRPr sz="1200" b="1"/>
          </a:pPr>
          <a:endParaRPr lang="ru-RU"/>
        </a:p>
      </c:txPr>
    </c:legend>
    <c:plotVisOnly val="1"/>
    <c:dispBlanksAs val="zero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9311187664041997E-2"/>
          <c:y val="0.14583333333333334"/>
          <c:w val="0.46927083333333336"/>
          <c:h val="0.83425925925925926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elete val="1"/>
          </c:dLbls>
          <c:cat>
            <c:strRef>
              <c:f>Лист1!$S$11:$U$11</c:f>
              <c:strCache>
                <c:ptCount val="3"/>
                <c:pt idx="0">
                  <c:v>Не закреплённая расчетная лесосека, 87,4 млн.м3.</c:v>
                </c:pt>
                <c:pt idx="1">
                  <c:v>Недобор по договорам аренды. 12,9 млн.м3.</c:v>
                </c:pt>
                <c:pt idx="2">
                  <c:v>Объем древесины, заготавливаемой арендаторами, 15,0 млн.м3.</c:v>
                </c:pt>
              </c:strCache>
            </c:strRef>
          </c:cat>
          <c:val>
            <c:numRef>
              <c:f>Лист1!$S$12:$U$12</c:f>
              <c:numCache>
                <c:formatCode>General</c:formatCode>
                <c:ptCount val="3"/>
              </c:numCache>
            </c:numRef>
          </c:val>
        </c:ser>
        <c:ser>
          <c:idx val="1"/>
          <c:order val="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Лист1!$S$11:$U$11</c:f>
              <c:strCache>
                <c:ptCount val="3"/>
                <c:pt idx="0">
                  <c:v>Не закреплённая расчетная лесосека, 87,4 млн.м3.</c:v>
                </c:pt>
                <c:pt idx="1">
                  <c:v>Недобор по договорам аренды. 12,9 млн.м3.</c:v>
                </c:pt>
                <c:pt idx="2">
                  <c:v>Объем древесины, заготавливаемой арендаторами, 15,0 млн.м3.</c:v>
                </c:pt>
              </c:strCache>
            </c:strRef>
          </c:cat>
          <c:val>
            <c:numRef>
              <c:f>Лист1!$S$13:$U$13</c:f>
              <c:numCache>
                <c:formatCode>0.00</c:formatCode>
                <c:ptCount val="3"/>
                <c:pt idx="0">
                  <c:v>87.4</c:v>
                </c:pt>
                <c:pt idx="1">
                  <c:v>12.9</c:v>
                </c:pt>
                <c:pt idx="2">
                  <c:v>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9967355643044618"/>
          <c:y val="0.17577092446777487"/>
          <c:w val="0.39164591535433063"/>
          <c:h val="0.75833231513381794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Доход государства с 1м3. заготовленных лесоматериало в ДФО.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rgbClr val="00B050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'[Chart in Microsoft PowerPoint]Лист1'!$T$44:$T$47</c:f>
              <c:strCache>
                <c:ptCount val="4"/>
                <c:pt idx="0">
                  <c:v>2007г.</c:v>
                </c:pt>
                <c:pt idx="1">
                  <c:v>2013г.</c:v>
                </c:pt>
                <c:pt idx="2">
                  <c:v>2014г.</c:v>
                </c:pt>
                <c:pt idx="3">
                  <c:v>2016г.</c:v>
                </c:pt>
              </c:strCache>
            </c:strRef>
          </c:cat>
          <c:val>
            <c:numRef>
              <c:f>'[Chart in Microsoft PowerPoint]Лист1'!$U$44:$U$47</c:f>
              <c:numCache>
                <c:formatCode>#\ ##0.00"р.";[Red]\-#\ ##0.00"р."</c:formatCode>
                <c:ptCount val="4"/>
                <c:pt idx="0">
                  <c:v>823.96825396825398</c:v>
                </c:pt>
                <c:pt idx="1">
                  <c:v>1000</c:v>
                </c:pt>
                <c:pt idx="2">
                  <c:v>661.23076923076928</c:v>
                </c:pt>
                <c:pt idx="3">
                  <c:v>762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DB6-457B-AE6F-16DC0753E53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22606976"/>
        <c:axId val="23326720"/>
      </c:barChart>
      <c:catAx>
        <c:axId val="22606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326720"/>
        <c:crosses val="autoZero"/>
        <c:auto val="1"/>
        <c:lblAlgn val="ctr"/>
        <c:lblOffset val="100"/>
        <c:noMultiLvlLbl val="0"/>
      </c:catAx>
      <c:valAx>
        <c:axId val="23326720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#\ ##0.00&quot;р.&quot;;[Red]\-#\ ##0.00&quot;р.&quot;" sourceLinked="1"/>
        <c:majorTickMark val="none"/>
        <c:minorTickMark val="none"/>
        <c:tickLblPos val="nextTo"/>
        <c:crossAx val="22606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Годовой объём заготовки млн.м3. в ДФО. 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DFD-4543-ADA9-7546C51EB98D}"/>
              </c:ext>
            </c:extLst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DFD-4543-ADA9-7546C51EB98D}"/>
              </c:ext>
            </c:extLst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DFD-4543-ADA9-7546C51EB98D}"/>
              </c:ext>
            </c:extLst>
          </c:dPt>
          <c:dPt>
            <c:idx val="3"/>
            <c:invertIfNegative val="0"/>
            <c:bubble3D val="0"/>
            <c:spPr>
              <a:solidFill>
                <a:srgbClr val="FFFF0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8DFD-4543-ADA9-7546C51EB98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'[Chart in Microsoft PowerPoint]Лист1'!$T$51:$T$54</c:f>
              <c:strCache>
                <c:ptCount val="4"/>
                <c:pt idx="0">
                  <c:v>2007г.</c:v>
                </c:pt>
                <c:pt idx="1">
                  <c:v>2013г.</c:v>
                </c:pt>
                <c:pt idx="2">
                  <c:v>2014г.</c:v>
                </c:pt>
                <c:pt idx="3">
                  <c:v>2016г.</c:v>
                </c:pt>
              </c:strCache>
            </c:strRef>
          </c:cat>
          <c:val>
            <c:numRef>
              <c:f>'[Chart in Microsoft PowerPoint]Лист1'!$U$51:$U$54</c:f>
              <c:numCache>
                <c:formatCode>#\ ##0.00_ ;[Red]\-#\ ##0.00\ </c:formatCode>
                <c:ptCount val="4"/>
                <c:pt idx="0">
                  <c:v>18.899999999999999</c:v>
                </c:pt>
                <c:pt idx="1">
                  <c:v>12</c:v>
                </c:pt>
                <c:pt idx="2">
                  <c:v>13</c:v>
                </c:pt>
                <c:pt idx="3">
                  <c:v>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8DFD-4543-ADA9-7546C51EB98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22635264"/>
        <c:axId val="22647936"/>
      </c:barChart>
      <c:catAx>
        <c:axId val="22635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647936"/>
        <c:crosses val="autoZero"/>
        <c:auto val="1"/>
        <c:lblAlgn val="ctr"/>
        <c:lblOffset val="100"/>
        <c:noMultiLvlLbl val="0"/>
      </c:catAx>
      <c:valAx>
        <c:axId val="22647936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#\ ##0.00_ ;[Red]\-#\ ##0.00\ " sourceLinked="1"/>
        <c:majorTickMark val="none"/>
        <c:minorTickMark val="none"/>
        <c:tickLblPos val="nextTo"/>
        <c:crossAx val="22635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Доход государства от лесной промышленности ДФО млрд.руб. в год.</a:t>
            </a:r>
            <a:endParaRPr lang="ru-RU" sz="1200" dirty="0"/>
          </a:p>
        </c:rich>
      </c:tx>
      <c:layout>
        <c:manualLayout>
          <c:xMode val="edge"/>
          <c:yMode val="edge"/>
          <c:x val="0.10871698147765797"/>
          <c:y val="2.2785124435485086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rgbClr val="FF0000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'[Chart in Microsoft PowerPoint]Лист1'!$T$66:$T$69</c:f>
              <c:strCache>
                <c:ptCount val="4"/>
                <c:pt idx="0">
                  <c:v>2007г.</c:v>
                </c:pt>
                <c:pt idx="1">
                  <c:v>2013г.</c:v>
                </c:pt>
                <c:pt idx="2">
                  <c:v>2014г.</c:v>
                </c:pt>
                <c:pt idx="3">
                  <c:v>2016г.</c:v>
                </c:pt>
              </c:strCache>
            </c:strRef>
          </c:cat>
          <c:val>
            <c:numRef>
              <c:f>'[Chart in Microsoft PowerPoint]Лист1'!$U$66:$U$69</c:f>
              <c:numCache>
                <c:formatCode>#\ ##0.000_ ;[Red]\-#\ ##0.000\ </c:formatCode>
                <c:ptCount val="4"/>
                <c:pt idx="0">
                  <c:v>15.573</c:v>
                </c:pt>
                <c:pt idx="1">
                  <c:v>12</c:v>
                </c:pt>
                <c:pt idx="2">
                  <c:v>8.5960000000000001</c:v>
                </c:pt>
                <c:pt idx="3" formatCode="General">
                  <c:v>11.43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582-40B8-A842-DF41AC6BB90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22671744"/>
        <c:axId val="22674432"/>
      </c:barChart>
      <c:catAx>
        <c:axId val="22671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674432"/>
        <c:crosses val="autoZero"/>
        <c:auto val="1"/>
        <c:lblAlgn val="ctr"/>
        <c:lblOffset val="100"/>
        <c:noMultiLvlLbl val="0"/>
      </c:catAx>
      <c:valAx>
        <c:axId val="22674432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#\ ##0.000_ ;[Red]\-#\ ##0.000\ " sourceLinked="1"/>
        <c:majorTickMark val="none"/>
        <c:minorTickMark val="none"/>
        <c:tickLblPos val="nextTo"/>
        <c:crossAx val="226717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b="1" dirty="0">
                <a:solidFill>
                  <a:srgbClr val="008000"/>
                </a:solidFill>
              </a:rPr>
              <a:t>ТАМОЖЕННАЯ СТАТИСТИКА</a:t>
            </a:r>
          </a:p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b="1" dirty="0"/>
              <a:t>ДИНАМИКА ПЕРЕСЕЧЕНИЯ ЛЕСНЫХ ГРУЗОВ ЧЕРЕЗ ДАЛЬНЕВОСТОЧНЫЕ ПУНКТЫ ПРОПУСКА </a:t>
            </a:r>
          </a:p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b="1" dirty="0"/>
              <a:t>2018-2019ГГ.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'ДЛЯ ПРЕЗЕНТАЦИИ'!$M$8</c:f>
              <c:strCache>
                <c:ptCount val="1"/>
                <c:pt idx="0">
                  <c:v>код ТНВЭД 4403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'ДЛЯ ПРЕЗЕНТАЦИИ'!$N$7:$U$7</c:f>
              <c:strCache>
                <c:ptCount val="8"/>
                <c:pt idx="0">
                  <c:v>Q1 2018</c:v>
                </c:pt>
                <c:pt idx="1">
                  <c:v>Q2 2018</c:v>
                </c:pt>
                <c:pt idx="2">
                  <c:v>Q3 2018</c:v>
                </c:pt>
                <c:pt idx="3">
                  <c:v>2 month 2018</c:v>
                </c:pt>
                <c:pt idx="4">
                  <c:v>Q1 2019</c:v>
                </c:pt>
                <c:pt idx="5">
                  <c:v>Q2 2019</c:v>
                </c:pt>
                <c:pt idx="6">
                  <c:v>Q3 2019</c:v>
                </c:pt>
                <c:pt idx="7">
                  <c:v>2 month 2019</c:v>
                </c:pt>
              </c:strCache>
            </c:strRef>
          </c:cat>
          <c:val>
            <c:numRef>
              <c:f>'ДЛЯ ПРЕЗЕНТАЦИИ'!$N$8:$U$8</c:f>
              <c:numCache>
                <c:formatCode>General</c:formatCode>
                <c:ptCount val="8"/>
                <c:pt idx="0">
                  <c:v>1756699012.55</c:v>
                </c:pt>
                <c:pt idx="1">
                  <c:v>1791718483.0050001</c:v>
                </c:pt>
                <c:pt idx="2">
                  <c:v>1553789023.8109999</c:v>
                </c:pt>
                <c:pt idx="3">
                  <c:v>1033759895.8629999</c:v>
                </c:pt>
                <c:pt idx="4">
                  <c:v>1166860645.78</c:v>
                </c:pt>
                <c:pt idx="5">
                  <c:v>1295881917.8909998</c:v>
                </c:pt>
                <c:pt idx="6">
                  <c:v>1605525359.55</c:v>
                </c:pt>
                <c:pt idx="7">
                  <c:v>931879060.597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7F73-4CDE-A205-8ADB67EB1CD2}"/>
            </c:ext>
          </c:extLst>
        </c:ser>
        <c:ser>
          <c:idx val="1"/>
          <c:order val="1"/>
          <c:tx>
            <c:strRef>
              <c:f>'ДЛЯ ПРЕЗЕНТАЦИИ'!$M$9</c:f>
              <c:strCache>
                <c:ptCount val="1"/>
                <c:pt idx="0">
                  <c:v>Код ТНВЭД 4407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'ДЛЯ ПРЕЗЕНТАЦИИ'!$N$7:$U$7</c:f>
              <c:strCache>
                <c:ptCount val="8"/>
                <c:pt idx="0">
                  <c:v>Q1 2018</c:v>
                </c:pt>
                <c:pt idx="1">
                  <c:v>Q2 2018</c:v>
                </c:pt>
                <c:pt idx="2">
                  <c:v>Q3 2018</c:v>
                </c:pt>
                <c:pt idx="3">
                  <c:v>2 month 2018</c:v>
                </c:pt>
                <c:pt idx="4">
                  <c:v>Q1 2019</c:v>
                </c:pt>
                <c:pt idx="5">
                  <c:v>Q2 2019</c:v>
                </c:pt>
                <c:pt idx="6">
                  <c:v>Q3 2019</c:v>
                </c:pt>
                <c:pt idx="7">
                  <c:v>2 month 2019</c:v>
                </c:pt>
              </c:strCache>
            </c:strRef>
          </c:cat>
          <c:val>
            <c:numRef>
              <c:f>'ДЛЯ ПРЕЗЕНТАЦИИ'!$N$9:$U$9</c:f>
              <c:numCache>
                <c:formatCode>General</c:formatCode>
                <c:ptCount val="8"/>
                <c:pt idx="0">
                  <c:v>854633083.08200002</c:v>
                </c:pt>
                <c:pt idx="1">
                  <c:v>1086492619.48</c:v>
                </c:pt>
                <c:pt idx="2">
                  <c:v>954461340.78700006</c:v>
                </c:pt>
                <c:pt idx="3">
                  <c:v>600267201.40999997</c:v>
                </c:pt>
                <c:pt idx="4">
                  <c:v>925579146.15999997</c:v>
                </c:pt>
                <c:pt idx="5">
                  <c:v>1051227870.1849999</c:v>
                </c:pt>
                <c:pt idx="6">
                  <c:v>2871674772.717</c:v>
                </c:pt>
                <c:pt idx="7">
                  <c:v>1653091261.6289997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7F73-4CDE-A205-8ADB67EB1C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817216"/>
        <c:axId val="23819008"/>
      </c:lineChart>
      <c:catAx>
        <c:axId val="23817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819008"/>
        <c:crosses val="autoZero"/>
        <c:auto val="1"/>
        <c:lblAlgn val="ctr"/>
        <c:lblOffset val="100"/>
        <c:noMultiLvlLbl val="0"/>
      </c:catAx>
      <c:valAx>
        <c:axId val="23819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817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b="1" dirty="0"/>
              <a:t>ФАКТИЧЕСКАЯ</a:t>
            </a:r>
            <a:r>
              <a:rPr lang="ru-RU" sz="1800" b="1" baseline="0" dirty="0"/>
              <a:t> ДИНАМИКА ЭКСПОРТА ЛЕСА И ЛЕСОМАТЕИАЛОВ ПРОИЗВОДИМЫХ В ДФО</a:t>
            </a:r>
          </a:p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b="1" baseline="0" dirty="0"/>
              <a:t>2018-2019ГГ. </a:t>
            </a:r>
          </a:p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b="1" baseline="0" dirty="0">
                <a:solidFill>
                  <a:srgbClr val="002060"/>
                </a:solidFill>
              </a:rPr>
              <a:t>ДАННЫЕ О ПЕРЕВОЗИМЫХ ГРУЗАХ С ДВ РЕГИОНА НА ЭКСПОРТ  Ж.Д., РЕЧНЫМ И МОРСКИМ ТРАНСПОРТОМ</a:t>
            </a:r>
            <a:endParaRPr lang="en-US" sz="1800" b="1" dirty="0">
              <a:solidFill>
                <a:srgbClr val="002060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'2018 Код ТНВЭД 4403'!$D$91</c:f>
              <c:strCache>
                <c:ptCount val="1"/>
                <c:pt idx="0">
                  <c:v>ЛЕСМАТЕРИАЛЫ КРУГЛЫЕ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'2018 Код ТНВЭД 4403'!$E$90:$AB$90</c:f>
              <c:numCache>
                <c:formatCode>mmm\-yy</c:formatCode>
                <c:ptCount val="24"/>
                <c:pt idx="0">
                  <c:v>43101</c:v>
                </c:pt>
                <c:pt idx="1">
                  <c:v>43132</c:v>
                </c:pt>
                <c:pt idx="2">
                  <c:v>43160</c:v>
                </c:pt>
                <c:pt idx="3">
                  <c:v>43191</c:v>
                </c:pt>
                <c:pt idx="4">
                  <c:v>43221</c:v>
                </c:pt>
                <c:pt idx="5">
                  <c:v>43252</c:v>
                </c:pt>
                <c:pt idx="6">
                  <c:v>43282</c:v>
                </c:pt>
                <c:pt idx="7">
                  <c:v>43313</c:v>
                </c:pt>
                <c:pt idx="8">
                  <c:v>43344</c:v>
                </c:pt>
                <c:pt idx="9">
                  <c:v>43374</c:v>
                </c:pt>
                <c:pt idx="10">
                  <c:v>43405</c:v>
                </c:pt>
                <c:pt idx="11">
                  <c:v>43435</c:v>
                </c:pt>
                <c:pt idx="12">
                  <c:v>43466</c:v>
                </c:pt>
                <c:pt idx="13">
                  <c:v>43497</c:v>
                </c:pt>
                <c:pt idx="14">
                  <c:v>43525</c:v>
                </c:pt>
                <c:pt idx="15">
                  <c:v>43556</c:v>
                </c:pt>
                <c:pt idx="16">
                  <c:v>43586</c:v>
                </c:pt>
                <c:pt idx="17">
                  <c:v>43617</c:v>
                </c:pt>
                <c:pt idx="18">
                  <c:v>43647</c:v>
                </c:pt>
                <c:pt idx="19">
                  <c:v>43678</c:v>
                </c:pt>
                <c:pt idx="20">
                  <c:v>43709</c:v>
                </c:pt>
                <c:pt idx="21">
                  <c:v>43739</c:v>
                </c:pt>
                <c:pt idx="22">
                  <c:v>43770</c:v>
                </c:pt>
                <c:pt idx="23">
                  <c:v>43800</c:v>
                </c:pt>
              </c:numCache>
            </c:numRef>
          </c:cat>
          <c:val>
            <c:numRef>
              <c:f>'2018 Код ТНВЭД 4403'!$E$91:$AB$91</c:f>
              <c:numCache>
                <c:formatCode>General</c:formatCode>
                <c:ptCount val="24"/>
                <c:pt idx="0">
                  <c:v>377626.68300000002</c:v>
                </c:pt>
                <c:pt idx="1">
                  <c:v>403862.47700000007</c:v>
                </c:pt>
                <c:pt idx="2">
                  <c:v>403915.12300000002</c:v>
                </c:pt>
                <c:pt idx="3">
                  <c:v>358211.82800000004</c:v>
                </c:pt>
                <c:pt idx="4">
                  <c:v>463318.17400000006</c:v>
                </c:pt>
                <c:pt idx="5">
                  <c:v>466533.60599999991</c:v>
                </c:pt>
                <c:pt idx="6">
                  <c:v>430658.88199999998</c:v>
                </c:pt>
                <c:pt idx="7">
                  <c:v>377924.97200000007</c:v>
                </c:pt>
                <c:pt idx="8">
                  <c:v>365484.45499999996</c:v>
                </c:pt>
                <c:pt idx="9">
                  <c:v>418428.34099999996</c:v>
                </c:pt>
                <c:pt idx="10">
                  <c:v>391241.70900000009</c:v>
                </c:pt>
                <c:pt idx="11">
                  <c:v>393635.43199999997</c:v>
                </c:pt>
                <c:pt idx="12">
                  <c:v>280362.179</c:v>
                </c:pt>
                <c:pt idx="13">
                  <c:v>345300.45299999998</c:v>
                </c:pt>
                <c:pt idx="14">
                  <c:v>329654.40899999999</c:v>
                </c:pt>
                <c:pt idx="15">
                  <c:v>387974.09899999993</c:v>
                </c:pt>
                <c:pt idx="16">
                  <c:v>351615.75300000003</c:v>
                </c:pt>
                <c:pt idx="17">
                  <c:v>288980.36199999996</c:v>
                </c:pt>
                <c:pt idx="18">
                  <c:v>304613.53499999997</c:v>
                </c:pt>
                <c:pt idx="19">
                  <c:v>264840.99300000002</c:v>
                </c:pt>
                <c:pt idx="20">
                  <c:v>250276.266</c:v>
                </c:pt>
                <c:pt idx="21">
                  <c:v>325425.652</c:v>
                </c:pt>
                <c:pt idx="22">
                  <c:v>273451.777</c:v>
                </c:pt>
                <c:pt idx="23">
                  <c:v>247698.51800000001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DFF6-4AF2-9F81-934984BB991D}"/>
            </c:ext>
          </c:extLst>
        </c:ser>
        <c:ser>
          <c:idx val="1"/>
          <c:order val="1"/>
          <c:tx>
            <c:strRef>
              <c:f>'2018 Код ТНВЭД 4403'!$D$92</c:f>
              <c:strCache>
                <c:ptCount val="1"/>
                <c:pt idx="0">
                  <c:v>ПИЛОМАТЕРИАЛЫ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'2018 Код ТНВЭД 4403'!$E$90:$AB$90</c:f>
              <c:numCache>
                <c:formatCode>mmm\-yy</c:formatCode>
                <c:ptCount val="24"/>
                <c:pt idx="0">
                  <c:v>43101</c:v>
                </c:pt>
                <c:pt idx="1">
                  <c:v>43132</c:v>
                </c:pt>
                <c:pt idx="2">
                  <c:v>43160</c:v>
                </c:pt>
                <c:pt idx="3">
                  <c:v>43191</c:v>
                </c:pt>
                <c:pt idx="4">
                  <c:v>43221</c:v>
                </c:pt>
                <c:pt idx="5">
                  <c:v>43252</c:v>
                </c:pt>
                <c:pt idx="6">
                  <c:v>43282</c:v>
                </c:pt>
                <c:pt idx="7">
                  <c:v>43313</c:v>
                </c:pt>
                <c:pt idx="8">
                  <c:v>43344</c:v>
                </c:pt>
                <c:pt idx="9">
                  <c:v>43374</c:v>
                </c:pt>
                <c:pt idx="10">
                  <c:v>43405</c:v>
                </c:pt>
                <c:pt idx="11">
                  <c:v>43435</c:v>
                </c:pt>
                <c:pt idx="12">
                  <c:v>43466</c:v>
                </c:pt>
                <c:pt idx="13">
                  <c:v>43497</c:v>
                </c:pt>
                <c:pt idx="14">
                  <c:v>43525</c:v>
                </c:pt>
                <c:pt idx="15">
                  <c:v>43556</c:v>
                </c:pt>
                <c:pt idx="16">
                  <c:v>43586</c:v>
                </c:pt>
                <c:pt idx="17">
                  <c:v>43617</c:v>
                </c:pt>
                <c:pt idx="18">
                  <c:v>43647</c:v>
                </c:pt>
                <c:pt idx="19">
                  <c:v>43678</c:v>
                </c:pt>
                <c:pt idx="20">
                  <c:v>43709</c:v>
                </c:pt>
                <c:pt idx="21">
                  <c:v>43739</c:v>
                </c:pt>
                <c:pt idx="22">
                  <c:v>43770</c:v>
                </c:pt>
                <c:pt idx="23">
                  <c:v>43800</c:v>
                </c:pt>
              </c:numCache>
            </c:numRef>
          </c:cat>
          <c:val>
            <c:numRef>
              <c:f>'2018 Код ТНВЭД 4403'!$E$92:$AB$92</c:f>
              <c:numCache>
                <c:formatCode>General</c:formatCode>
                <c:ptCount val="24"/>
                <c:pt idx="0">
                  <c:v>119972.60800000001</c:v>
                </c:pt>
                <c:pt idx="1">
                  <c:v>100946.74099999999</c:v>
                </c:pt>
                <c:pt idx="2">
                  <c:v>138215.29200000002</c:v>
                </c:pt>
                <c:pt idx="3">
                  <c:v>161193.848</c:v>
                </c:pt>
                <c:pt idx="4">
                  <c:v>194455.92800000001</c:v>
                </c:pt>
                <c:pt idx="5">
                  <c:v>185977.25700000001</c:v>
                </c:pt>
                <c:pt idx="6">
                  <c:v>172931.69699999999</c:v>
                </c:pt>
                <c:pt idx="7">
                  <c:v>165980.03599999999</c:v>
                </c:pt>
                <c:pt idx="8">
                  <c:v>142585.19</c:v>
                </c:pt>
                <c:pt idx="9">
                  <c:v>163137.13700000002</c:v>
                </c:pt>
                <c:pt idx="10">
                  <c:v>133746.35999999999</c:v>
                </c:pt>
                <c:pt idx="11">
                  <c:v>107643.474</c:v>
                </c:pt>
                <c:pt idx="12">
                  <c:v>84825.544999999998</c:v>
                </c:pt>
                <c:pt idx="13">
                  <c:v>79787.717999999993</c:v>
                </c:pt>
                <c:pt idx="14">
                  <c:v>84747.747000000018</c:v>
                </c:pt>
                <c:pt idx="15">
                  <c:v>108782.10400000001</c:v>
                </c:pt>
                <c:pt idx="16">
                  <c:v>114658.96400000001</c:v>
                </c:pt>
                <c:pt idx="17">
                  <c:v>87311.604000000007</c:v>
                </c:pt>
                <c:pt idx="18">
                  <c:v>86866.22500000002</c:v>
                </c:pt>
                <c:pt idx="19">
                  <c:v>91383.573999999993</c:v>
                </c:pt>
                <c:pt idx="20">
                  <c:v>69378.969000000012</c:v>
                </c:pt>
                <c:pt idx="21">
                  <c:v>91183.759000000005</c:v>
                </c:pt>
                <c:pt idx="22">
                  <c:v>71941.619000000006</c:v>
                </c:pt>
                <c:pt idx="23">
                  <c:v>57279.488000000005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DFF6-4AF2-9F81-934984BB991D}"/>
            </c:ext>
          </c:extLst>
        </c:ser>
        <c:ser>
          <c:idx val="2"/>
          <c:order val="2"/>
          <c:tx>
            <c:strRef>
              <c:f>'2018 Код ТНВЭД 4403'!$D$93</c:f>
              <c:strCache>
                <c:ptCount val="1"/>
                <c:pt idx="0">
                  <c:v>ШПОН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'2018 Код ТНВЭД 4403'!$E$90:$AB$90</c:f>
              <c:numCache>
                <c:formatCode>mmm\-yy</c:formatCode>
                <c:ptCount val="24"/>
                <c:pt idx="0">
                  <c:v>43101</c:v>
                </c:pt>
                <c:pt idx="1">
                  <c:v>43132</c:v>
                </c:pt>
                <c:pt idx="2">
                  <c:v>43160</c:v>
                </c:pt>
                <c:pt idx="3">
                  <c:v>43191</c:v>
                </c:pt>
                <c:pt idx="4">
                  <c:v>43221</c:v>
                </c:pt>
                <c:pt idx="5">
                  <c:v>43252</c:v>
                </c:pt>
                <c:pt idx="6">
                  <c:v>43282</c:v>
                </c:pt>
                <c:pt idx="7">
                  <c:v>43313</c:v>
                </c:pt>
                <c:pt idx="8">
                  <c:v>43344</c:v>
                </c:pt>
                <c:pt idx="9">
                  <c:v>43374</c:v>
                </c:pt>
                <c:pt idx="10">
                  <c:v>43405</c:v>
                </c:pt>
                <c:pt idx="11">
                  <c:v>43435</c:v>
                </c:pt>
                <c:pt idx="12">
                  <c:v>43466</c:v>
                </c:pt>
                <c:pt idx="13">
                  <c:v>43497</c:v>
                </c:pt>
                <c:pt idx="14">
                  <c:v>43525</c:v>
                </c:pt>
                <c:pt idx="15">
                  <c:v>43556</c:v>
                </c:pt>
                <c:pt idx="16">
                  <c:v>43586</c:v>
                </c:pt>
                <c:pt idx="17">
                  <c:v>43617</c:v>
                </c:pt>
                <c:pt idx="18">
                  <c:v>43647</c:v>
                </c:pt>
                <c:pt idx="19">
                  <c:v>43678</c:v>
                </c:pt>
                <c:pt idx="20">
                  <c:v>43709</c:v>
                </c:pt>
                <c:pt idx="21">
                  <c:v>43739</c:v>
                </c:pt>
                <c:pt idx="22">
                  <c:v>43770</c:v>
                </c:pt>
                <c:pt idx="23">
                  <c:v>43800</c:v>
                </c:pt>
              </c:numCache>
            </c:numRef>
          </c:cat>
          <c:val>
            <c:numRef>
              <c:f>'2018 Код ТНВЭД 4403'!$E$93:$AB$93</c:f>
              <c:numCache>
                <c:formatCode>General</c:formatCode>
                <c:ptCount val="24"/>
                <c:pt idx="0">
                  <c:v>44460.217000000004</c:v>
                </c:pt>
                <c:pt idx="1">
                  <c:v>39785.106</c:v>
                </c:pt>
                <c:pt idx="2">
                  <c:v>37822.028999999995</c:v>
                </c:pt>
                <c:pt idx="3">
                  <c:v>40660.22</c:v>
                </c:pt>
                <c:pt idx="4">
                  <c:v>39602.623999999996</c:v>
                </c:pt>
                <c:pt idx="5">
                  <c:v>42243.535000000003</c:v>
                </c:pt>
                <c:pt idx="6">
                  <c:v>37348.880000000005</c:v>
                </c:pt>
                <c:pt idx="7">
                  <c:v>41639.565000000002</c:v>
                </c:pt>
                <c:pt idx="8">
                  <c:v>43608.940999999999</c:v>
                </c:pt>
                <c:pt idx="9">
                  <c:v>43074.228999999999</c:v>
                </c:pt>
                <c:pt idx="10">
                  <c:v>39413.991999999998</c:v>
                </c:pt>
                <c:pt idx="11">
                  <c:v>41416.146000000001</c:v>
                </c:pt>
                <c:pt idx="12">
                  <c:v>39020.32</c:v>
                </c:pt>
                <c:pt idx="13">
                  <c:v>34737.198000000004</c:v>
                </c:pt>
                <c:pt idx="14">
                  <c:v>41663.983</c:v>
                </c:pt>
                <c:pt idx="15">
                  <c:v>40235.794999999998</c:v>
                </c:pt>
                <c:pt idx="16">
                  <c:v>44334.638999999996</c:v>
                </c:pt>
                <c:pt idx="17">
                  <c:v>36613.471000000005</c:v>
                </c:pt>
                <c:pt idx="18">
                  <c:v>43411.525999999998</c:v>
                </c:pt>
                <c:pt idx="19">
                  <c:v>42101.543000000005</c:v>
                </c:pt>
                <c:pt idx="20">
                  <c:v>35952.164000000004</c:v>
                </c:pt>
                <c:pt idx="21">
                  <c:v>37296.547999999995</c:v>
                </c:pt>
                <c:pt idx="22">
                  <c:v>34870.994999999995</c:v>
                </c:pt>
                <c:pt idx="23">
                  <c:v>39261.71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DFF6-4AF2-9F81-934984BB99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859392"/>
        <c:axId val="28869376"/>
      </c:lineChart>
      <c:dateAx>
        <c:axId val="28859392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8869376"/>
        <c:crosses val="autoZero"/>
        <c:auto val="1"/>
        <c:lblOffset val="100"/>
        <c:baseTimeUnit val="months"/>
      </c:dateAx>
      <c:valAx>
        <c:axId val="28869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88593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120" normalizeH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u-RU" sz="2200" dirty="0">
                <a:solidFill>
                  <a:sysClr val="windowText" lastClr="000000"/>
                </a:solidFill>
              </a:rPr>
              <a:t>СРАВНЕНИЕ ОБЪЁМА ЭКСПОРТА (М3) </a:t>
            </a:r>
            <a:r>
              <a:rPr lang="en-US" sz="2200" dirty="0" smtClean="0">
                <a:solidFill>
                  <a:sysClr val="windowText" lastClr="000000"/>
                </a:solidFill>
              </a:rPr>
              <a:t>  </a:t>
            </a:r>
            <a:r>
              <a:rPr lang="ru-RU" sz="2200" dirty="0" smtClean="0">
                <a:solidFill>
                  <a:sysClr val="windowText" lastClr="000000"/>
                </a:solidFill>
              </a:rPr>
              <a:t>2018 </a:t>
            </a:r>
            <a:r>
              <a:rPr lang="en-US" sz="2200" dirty="0" smtClean="0">
                <a:solidFill>
                  <a:sysClr val="windowText" lastClr="000000"/>
                </a:solidFill>
              </a:rPr>
              <a:t>-</a:t>
            </a:r>
            <a:r>
              <a:rPr lang="ru-RU" sz="2200" dirty="0" smtClean="0">
                <a:solidFill>
                  <a:sysClr val="windowText" lastClr="000000"/>
                </a:solidFill>
              </a:rPr>
              <a:t> </a:t>
            </a:r>
            <a:r>
              <a:rPr lang="ru-RU" sz="2200" dirty="0">
                <a:solidFill>
                  <a:sysClr val="windowText" lastClr="000000"/>
                </a:solidFill>
              </a:rPr>
              <a:t>2019 ГГ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2.2872254122040258E-2"/>
          <c:y val="0.16292403032954214"/>
          <c:w val="0.9542554917559195"/>
          <c:h val="0.734045056867891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Анализ!$B$43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Анализ!$A$44:$A$46</c:f>
              <c:strCache>
                <c:ptCount val="3"/>
                <c:pt idx="0">
                  <c:v>Объем в м3. код 4403 Лесоматериалы необработанные</c:v>
                </c:pt>
                <c:pt idx="1">
                  <c:v>Объем в м3. В том числе подсубпозиции 4403239100, 4403239900, 4403249000, 4403259100, 4403260000</c:v>
                </c:pt>
                <c:pt idx="2">
                  <c:v>Объем в м3. 4407 Лесоматериалы обраб., толщ.&gt;6 мм</c:v>
                </c:pt>
              </c:strCache>
            </c:strRef>
          </c:cat>
          <c:val>
            <c:numRef>
              <c:f>Анализ!$B$44:$B$46</c:f>
              <c:numCache>
                <c:formatCode>#,##0.00</c:formatCode>
                <c:ptCount val="3"/>
                <c:pt idx="0">
                  <c:v>6875019.2800000003</c:v>
                </c:pt>
                <c:pt idx="1">
                  <c:v>4872714.01</c:v>
                </c:pt>
                <c:pt idx="2">
                  <c:v>4409143.9668000005</c:v>
                </c:pt>
              </c:numCache>
            </c:numRef>
          </c:val>
        </c:ser>
        <c:ser>
          <c:idx val="1"/>
          <c:order val="1"/>
          <c:tx>
            <c:strRef>
              <c:f>Анализ!$C$43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Анализ!$A$44:$A$46</c:f>
              <c:strCache>
                <c:ptCount val="3"/>
                <c:pt idx="0">
                  <c:v>Объем в м3. код 4403 Лесоматериалы необработанные</c:v>
                </c:pt>
                <c:pt idx="1">
                  <c:v>Объем в м3. В том числе подсубпозиции 4403239100, 4403239900, 4403249000, 4403259100, 4403260000</c:v>
                </c:pt>
                <c:pt idx="2">
                  <c:v>Объем в м3. 4407 Лесоматериалы обраб., толщ.&gt;6 мм</c:v>
                </c:pt>
              </c:strCache>
            </c:strRef>
          </c:cat>
          <c:val>
            <c:numRef>
              <c:f>Анализ!$C$44:$C$46</c:f>
              <c:numCache>
                <c:formatCode>#,##0.00</c:formatCode>
                <c:ptCount val="3"/>
                <c:pt idx="0">
                  <c:v>5122791.3600000003</c:v>
                </c:pt>
                <c:pt idx="1">
                  <c:v>3441369.5700000003</c:v>
                </c:pt>
                <c:pt idx="2">
                  <c:v>4236230.5828999998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80296576"/>
        <c:axId val="80306560"/>
      </c:barChart>
      <c:catAx>
        <c:axId val="802965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cap="all" spc="120" normalizeH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0306560"/>
        <c:crosses val="autoZero"/>
        <c:auto val="1"/>
        <c:lblAlgn val="ctr"/>
        <c:lblOffset val="100"/>
        <c:noMultiLvlLbl val="0"/>
      </c:catAx>
      <c:valAx>
        <c:axId val="80306560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80296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СРАВНЕНИЕ ЭКСПОРТНОЙ ВЫРУЧКИ (тыс.$</a:t>
            </a:r>
            <a:r>
              <a:rPr lang="en-US" dirty="0"/>
              <a:t>)</a:t>
            </a:r>
            <a:r>
              <a:rPr lang="ru-RU" dirty="0"/>
              <a:t> 2018 </a:t>
            </a:r>
            <a:r>
              <a:rPr lang="en-US" dirty="0" smtClean="0"/>
              <a:t>-</a:t>
            </a:r>
            <a:r>
              <a:rPr lang="ru-RU" dirty="0" smtClean="0"/>
              <a:t> </a:t>
            </a:r>
            <a:r>
              <a:rPr lang="ru-RU" dirty="0"/>
              <a:t>2019 </a:t>
            </a:r>
            <a:r>
              <a:rPr lang="ru-RU" dirty="0" err="1"/>
              <a:t>гг</a:t>
            </a:r>
            <a:endParaRPr lang="ru-RU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2.3127741452710224E-2"/>
          <c:y val="0.16292403032954214"/>
          <c:w val="0.95374451709457952"/>
          <c:h val="0.6814709827938174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Анализ!$B$49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Анализ!$A$50:$A$52</c:f>
              <c:strCache>
                <c:ptCount val="3"/>
                <c:pt idx="0">
                  <c:v>Стат. стоим., тыс. $. 4403 Лесоматериалы необработанные</c:v>
                </c:pt>
                <c:pt idx="1">
                  <c:v>Стат. стоим., тыс. $. В том числе подсубпозиции 4403239100, 4403239900, 4403249000, 4403259100, 4403260000</c:v>
                </c:pt>
                <c:pt idx="2">
                  <c:v>Стат. стоим., тыс. $. 4407 Лесоматериалы обраб., толщ.&gt;6 </c:v>
                </c:pt>
              </c:strCache>
            </c:strRef>
          </c:cat>
          <c:val>
            <c:numRef>
              <c:f>Анализ!$B$50:$B$52</c:f>
              <c:numCache>
                <c:formatCode>#,##0.00</c:formatCode>
                <c:ptCount val="3"/>
                <c:pt idx="0">
                  <c:v>599583.26769999997</c:v>
                </c:pt>
                <c:pt idx="1">
                  <c:v>402382.13604999991</c:v>
                </c:pt>
                <c:pt idx="2">
                  <c:v>463000.81735000008</c:v>
                </c:pt>
              </c:numCache>
            </c:numRef>
          </c:val>
        </c:ser>
        <c:ser>
          <c:idx val="1"/>
          <c:order val="1"/>
          <c:tx>
            <c:strRef>
              <c:f>Анализ!$C$49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Анализ!$A$50:$A$52</c:f>
              <c:strCache>
                <c:ptCount val="3"/>
                <c:pt idx="0">
                  <c:v>Стат. стоим., тыс. $. 4403 Лесоматериалы необработанные</c:v>
                </c:pt>
                <c:pt idx="1">
                  <c:v>Стат. стоим., тыс. $. В том числе подсубпозиции 4403239100, 4403239900, 4403249000, 4403259100, 4403260000</c:v>
                </c:pt>
                <c:pt idx="2">
                  <c:v>Стат. стоим., тыс. $. 4407 Лесоматериалы обраб., толщ.&gt;6 </c:v>
                </c:pt>
              </c:strCache>
            </c:strRef>
          </c:cat>
          <c:val>
            <c:numRef>
              <c:f>Анализ!$C$50:$C$52</c:f>
              <c:numCache>
                <c:formatCode>#,##0.00</c:formatCode>
                <c:ptCount val="3"/>
                <c:pt idx="0">
                  <c:v>431974.97077000001</c:v>
                </c:pt>
                <c:pt idx="1">
                  <c:v>268259.77334000001</c:v>
                </c:pt>
                <c:pt idx="2">
                  <c:v>485766.27012999984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23151744"/>
        <c:axId val="23153280"/>
      </c:barChart>
      <c:catAx>
        <c:axId val="23151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153280"/>
        <c:crosses val="autoZero"/>
        <c:auto val="1"/>
        <c:lblAlgn val="ctr"/>
        <c:lblOffset val="100"/>
        <c:noMultiLvlLbl val="0"/>
      </c:catAx>
      <c:valAx>
        <c:axId val="23153280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23151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1823068639064032"/>
          <c:y val="0.12877048702245547"/>
          <c:w val="0.22082076165927059"/>
          <c:h val="4.244254884806066E-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СРАВНЕНИЕ ОБЪЁМА ЭКСПОРТА ПЕРВЫХ ДВУХ МЕСЯЦЕВ КАЖДОГО ГОДА 2018 - 2020 ГГ.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3.0606566499721759E-2"/>
          <c:y val="0.44510012274585081"/>
          <c:w val="0.93878686700055647"/>
          <c:h val="0.470174064062887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Анализ!$I$32</c:f>
              <c:strCache>
                <c:ptCount val="1"/>
                <c:pt idx="0">
                  <c:v>Объем в м3. код 4403 Лесоматериалы необработанные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-1.0202070978046071E-16"/>
                  <c:y val="-2.280265339966840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ash"/>
              </a:ln>
              <a:effectLst/>
            </c:spPr>
            <c:trendlineType val="linear"/>
            <c:dispRSqr val="0"/>
            <c:dispEq val="0"/>
          </c:trendline>
          <c:cat>
            <c:strRef>
              <c:f>Анализ!$J$31:$L$31</c:f>
              <c:strCache>
                <c:ptCount val="3"/>
                <c:pt idx="0">
                  <c:v>сумма                январь 2018 февраль 2018</c:v>
                </c:pt>
                <c:pt idx="1">
                  <c:v>сумма                январь 2019 февраль 2019</c:v>
                </c:pt>
                <c:pt idx="2">
                  <c:v>сумма                январь 2020 февраль 2020</c:v>
                </c:pt>
              </c:strCache>
            </c:strRef>
          </c:cat>
          <c:val>
            <c:numRef>
              <c:f>Анализ!$J$32:$L$32</c:f>
              <c:numCache>
                <c:formatCode>#,##0.00</c:formatCode>
                <c:ptCount val="3"/>
                <c:pt idx="0">
                  <c:v>1034937.8700000003</c:v>
                </c:pt>
                <c:pt idx="1">
                  <c:v>637109.38100000005</c:v>
                </c:pt>
                <c:pt idx="2">
                  <c:v>395897.44</c:v>
                </c:pt>
              </c:numCache>
            </c:numRef>
          </c:val>
        </c:ser>
        <c:ser>
          <c:idx val="1"/>
          <c:order val="1"/>
          <c:tx>
            <c:strRef>
              <c:f>Анализ!$I$33</c:f>
              <c:strCache>
                <c:ptCount val="1"/>
                <c:pt idx="0">
                  <c:v>Объем в м3. В том числе подсубпозиции 4403239100, 4403239900, 4403249000, 4403259100, 4403260000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-1.0202070978046071E-16"/>
                  <c:y val="1.243781094527363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2"/>
                </a:solidFill>
                <a:prstDash val="sysDash"/>
              </a:ln>
              <a:effectLst/>
            </c:spPr>
            <c:trendlineType val="linear"/>
            <c:dispRSqr val="0"/>
            <c:dispEq val="0"/>
          </c:trendline>
          <c:cat>
            <c:strRef>
              <c:f>Анализ!$J$31:$L$31</c:f>
              <c:strCache>
                <c:ptCount val="3"/>
                <c:pt idx="0">
                  <c:v>сумма                январь 2018 февраль 2018</c:v>
                </c:pt>
                <c:pt idx="1">
                  <c:v>сумма                январь 2019 февраль 2019</c:v>
                </c:pt>
                <c:pt idx="2">
                  <c:v>сумма                январь 2020 февраль 2020</c:v>
                </c:pt>
              </c:strCache>
            </c:strRef>
          </c:cat>
          <c:val>
            <c:numRef>
              <c:f>Анализ!$J$33:$L$33</c:f>
              <c:numCache>
                <c:formatCode>#,##0.00</c:formatCode>
                <c:ptCount val="3"/>
                <c:pt idx="0">
                  <c:v>700341.01000000013</c:v>
                </c:pt>
                <c:pt idx="1">
                  <c:v>383772.7</c:v>
                </c:pt>
                <c:pt idx="2">
                  <c:v>165654.01</c:v>
                </c:pt>
              </c:numCache>
            </c:numRef>
          </c:val>
        </c:ser>
        <c:ser>
          <c:idx val="2"/>
          <c:order val="2"/>
          <c:tx>
            <c:strRef>
              <c:f>Анализ!$I$34</c:f>
              <c:strCache>
                <c:ptCount val="1"/>
                <c:pt idx="0">
                  <c:v>Объем в м3. 4407 Лесоматериалы обраб., толщ.&gt;6 мм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3"/>
                </a:solidFill>
                <a:prstDash val="sysDash"/>
              </a:ln>
              <a:effectLst/>
            </c:spPr>
            <c:trendlineType val="linear"/>
            <c:dispRSqr val="0"/>
            <c:dispEq val="0"/>
          </c:trendline>
          <c:cat>
            <c:strRef>
              <c:f>Анализ!$J$31:$L$31</c:f>
              <c:strCache>
                <c:ptCount val="3"/>
                <c:pt idx="0">
                  <c:v>сумма                январь 2018 февраль 2018</c:v>
                </c:pt>
                <c:pt idx="1">
                  <c:v>сумма                январь 2019 февраль 2019</c:v>
                </c:pt>
                <c:pt idx="2">
                  <c:v>сумма                январь 2020 февраль 2020</c:v>
                </c:pt>
              </c:strCache>
            </c:strRef>
          </c:cat>
          <c:val>
            <c:numRef>
              <c:f>Анализ!$J$34:$L$34</c:f>
              <c:numCache>
                <c:formatCode>#,##0.00</c:formatCode>
                <c:ptCount val="3"/>
                <c:pt idx="0">
                  <c:v>494670.62000000011</c:v>
                </c:pt>
                <c:pt idx="1">
                  <c:v>535440.08930000011</c:v>
                </c:pt>
                <c:pt idx="2">
                  <c:v>413762.40979999991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80338304"/>
        <c:axId val="98129024"/>
      </c:barChart>
      <c:catAx>
        <c:axId val="803383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cap="all" spc="120" normalizeH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8129024"/>
        <c:crosses val="autoZero"/>
        <c:auto val="1"/>
        <c:lblAlgn val="ctr"/>
        <c:lblOffset val="100"/>
        <c:noMultiLvlLbl val="0"/>
      </c:catAx>
      <c:valAx>
        <c:axId val="98129024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803383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9.2254093904980045E-2"/>
          <c:y val="9.3290463692038514E-2"/>
          <c:w val="0.82794946958842164"/>
          <c:h val="0.2953696412948381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СРАВНЕНИЕ ЭКСПОРТНОЙ ВЫРУЧКИ ПЕРВЫХ ДВУХ МЕСЯЦЕВ КАЖДОГО ГОДА 2018 - 2020 ГГ.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2.0368614178832904E-2"/>
          <c:y val="0.39108573928258961"/>
          <c:w val="0.95518904880656763"/>
          <c:h val="0.536494459025955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Анализ!$I$38</c:f>
              <c:strCache>
                <c:ptCount val="1"/>
                <c:pt idx="0">
                  <c:v>Стат. стоим., тыс. $. 4403 Лесоматериалы необработанные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ash"/>
              </a:ln>
              <a:effectLst/>
            </c:spPr>
            <c:trendlineType val="linear"/>
            <c:dispRSqr val="0"/>
            <c:dispEq val="0"/>
          </c:trendline>
          <c:cat>
            <c:strRef>
              <c:f>Анализ!$J$37:$L$37</c:f>
              <c:strCache>
                <c:ptCount val="3"/>
                <c:pt idx="0">
                  <c:v>сумма                январь 2018 февраль 2018</c:v>
                </c:pt>
                <c:pt idx="1">
                  <c:v>сумма                январь 2019 февраль 2019</c:v>
                </c:pt>
                <c:pt idx="2">
                  <c:v>сумма                январь 2020 февраль 2020</c:v>
                </c:pt>
              </c:strCache>
            </c:strRef>
          </c:cat>
          <c:val>
            <c:numRef>
              <c:f>Анализ!$J$38:$L$38</c:f>
              <c:numCache>
                <c:formatCode>#,##0.00</c:formatCode>
                <c:ptCount val="3"/>
                <c:pt idx="0">
                  <c:v>87422.843290000019</c:v>
                </c:pt>
                <c:pt idx="1">
                  <c:v>63145.584390000018</c:v>
                </c:pt>
                <c:pt idx="2">
                  <c:v>40454.842980000001</c:v>
                </c:pt>
              </c:numCache>
            </c:numRef>
          </c:val>
        </c:ser>
        <c:ser>
          <c:idx val="1"/>
          <c:order val="1"/>
          <c:tx>
            <c:strRef>
              <c:f>Анализ!$I$39</c:f>
              <c:strCache>
                <c:ptCount val="1"/>
                <c:pt idx="0">
                  <c:v>Стат. стоим., тыс. $. В том числе подсубпозиции 4403239100, 4403239900, 4403249000, 4403259100, 4403260000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2"/>
                </a:solidFill>
                <a:prstDash val="sysDash"/>
              </a:ln>
              <a:effectLst/>
            </c:spPr>
            <c:trendlineType val="linear"/>
            <c:dispRSqr val="0"/>
            <c:dispEq val="0"/>
          </c:trendline>
          <c:cat>
            <c:strRef>
              <c:f>Анализ!$J$37:$L$37</c:f>
              <c:strCache>
                <c:ptCount val="3"/>
                <c:pt idx="0">
                  <c:v>сумма                январь 2018 февраль 2018</c:v>
                </c:pt>
                <c:pt idx="1">
                  <c:v>сумма                январь 2019 февраль 2019</c:v>
                </c:pt>
                <c:pt idx="2">
                  <c:v>сумма                январь 2020 февраль 2020</c:v>
                </c:pt>
              </c:strCache>
            </c:strRef>
          </c:cat>
          <c:val>
            <c:numRef>
              <c:f>Анализ!$J$39:$L$39</c:f>
              <c:numCache>
                <c:formatCode>#,##0.00</c:formatCode>
                <c:ptCount val="3"/>
                <c:pt idx="0">
                  <c:v>52690.915429999994</c:v>
                </c:pt>
                <c:pt idx="1">
                  <c:v>33721.53802</c:v>
                </c:pt>
                <c:pt idx="2">
                  <c:v>15680.488150000003</c:v>
                </c:pt>
              </c:numCache>
            </c:numRef>
          </c:val>
        </c:ser>
        <c:ser>
          <c:idx val="2"/>
          <c:order val="2"/>
          <c:tx>
            <c:strRef>
              <c:f>Анализ!$I$40</c:f>
              <c:strCache>
                <c:ptCount val="1"/>
                <c:pt idx="0">
                  <c:v>Стат. стоим., тыс. $. 4407 Лесоматериалы обраб., толщ.&gt;6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3"/>
                </a:solidFill>
                <a:prstDash val="sysDash"/>
              </a:ln>
              <a:effectLst/>
            </c:spPr>
            <c:trendlineType val="linear"/>
            <c:dispRSqr val="0"/>
            <c:dispEq val="0"/>
          </c:trendline>
          <c:cat>
            <c:strRef>
              <c:f>Анализ!$J$37:$L$37</c:f>
              <c:strCache>
                <c:ptCount val="3"/>
                <c:pt idx="0">
                  <c:v>сумма                январь 2018 февраль 2018</c:v>
                </c:pt>
                <c:pt idx="1">
                  <c:v>сумма                январь 2019 февраль 2019</c:v>
                </c:pt>
                <c:pt idx="2">
                  <c:v>сумма                январь 2020 февраль 2020</c:v>
                </c:pt>
              </c:strCache>
            </c:strRef>
          </c:cat>
          <c:val>
            <c:numRef>
              <c:f>Анализ!$J$40:$L$40</c:f>
              <c:numCache>
                <c:formatCode>#,##0.00</c:formatCode>
                <c:ptCount val="3"/>
                <c:pt idx="0">
                  <c:v>57155.788839999994</c:v>
                </c:pt>
                <c:pt idx="1">
                  <c:v>53786.805810000005</c:v>
                </c:pt>
                <c:pt idx="2">
                  <c:v>53348.62322999999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23063168"/>
        <c:axId val="98242944"/>
      </c:barChart>
      <c:catAx>
        <c:axId val="230631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cap="all" spc="120" normalizeH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8242944"/>
        <c:crosses val="autoZero"/>
        <c:auto val="1"/>
        <c:lblAlgn val="ctr"/>
        <c:lblOffset val="100"/>
        <c:noMultiLvlLbl val="0"/>
      </c:catAx>
      <c:valAx>
        <c:axId val="98242944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23063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6.2854175317313341E-2"/>
          <c:y val="0.10198264800233302"/>
          <c:w val="0.87429177602799646"/>
          <c:h val="0.2852670367876877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ФАКТИЧЕСКИЙ ЭКСПОРТ ЛЕСА И ЛЕСОМАТЕРИАЛОВ (м3) из ДФО без </a:t>
            </a:r>
            <a:r>
              <a:rPr lang="ru-RU" dirty="0" smtClean="0"/>
              <a:t>Республики</a:t>
            </a:r>
            <a:r>
              <a:rPr lang="ru-RU" baseline="0" dirty="0" smtClean="0"/>
              <a:t> Бурятия</a:t>
            </a:r>
            <a:r>
              <a:rPr lang="ru-RU" dirty="0" smtClean="0"/>
              <a:t> </a:t>
            </a:r>
            <a:r>
              <a:rPr lang="ru-RU" dirty="0"/>
              <a:t>и Забайкальского края</a:t>
            </a:r>
          </a:p>
        </c:rich>
      </c:tx>
      <c:layout>
        <c:manualLayout>
          <c:xMode val="edge"/>
          <c:yMode val="edge"/>
          <c:x val="0.12209536307961508"/>
          <c:y val="5.8372849914210302E-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2.3416832696536282E-2"/>
          <c:y val="7.3936839844433236E-2"/>
          <c:w val="0.95316633460692746"/>
          <c:h val="0.783537162479613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'2018 Код ТНВЭД 4403'!$T$81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9.252333041703120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2358-4949-81F8-9EE958B891B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'2018 Код ТНВЭД 4403'!$S$82:$S$84</c:f>
              <c:strCache>
                <c:ptCount val="3"/>
                <c:pt idx="0">
                  <c:v>ЛЕСМАТЕРИАЛЫ КРУГЛЫЕ</c:v>
                </c:pt>
                <c:pt idx="1">
                  <c:v>ПИЛОМАТЕРИАЛЫ</c:v>
                </c:pt>
                <c:pt idx="2">
                  <c:v>ШПОН</c:v>
                </c:pt>
              </c:strCache>
            </c:strRef>
          </c:cat>
          <c:val>
            <c:numRef>
              <c:f>'2018 Код ТНВЭД 4403'!$T$82:$T$84</c:f>
              <c:numCache>
                <c:formatCode>#,##0</c:formatCode>
                <c:ptCount val="3"/>
                <c:pt idx="0">
                  <c:v>4850841.682</c:v>
                </c:pt>
                <c:pt idx="1">
                  <c:v>1786785.5680000002</c:v>
                </c:pt>
                <c:pt idx="2">
                  <c:v>491075.48400000005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358-4949-81F8-9EE958B891B8}"/>
            </c:ext>
          </c:extLst>
        </c:ser>
        <c:ser>
          <c:idx val="1"/>
          <c:order val="1"/>
          <c:tx>
            <c:strRef>
              <c:f>'2018 Код ТНВЭД 4403'!$U$81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1"/>
              <c:layout>
                <c:manualLayout>
                  <c:x val="-1.0185067526416003E-16"/>
                  <c:y val="5.846638961796432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2358-4949-81F8-9EE958B891B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'2018 Код ТНВЭД 4403'!$S$82:$S$84</c:f>
              <c:strCache>
                <c:ptCount val="3"/>
                <c:pt idx="0">
                  <c:v>ЛЕСМАТЕРИАЛЫ КРУГЛЫЕ</c:v>
                </c:pt>
                <c:pt idx="1">
                  <c:v>ПИЛОМАТЕРИАЛЫ</c:v>
                </c:pt>
                <c:pt idx="2">
                  <c:v>ШПОН</c:v>
                </c:pt>
              </c:strCache>
            </c:strRef>
          </c:cat>
          <c:val>
            <c:numRef>
              <c:f>'2018 Код ТНВЭД 4403'!$U$82:$U$84</c:f>
              <c:numCache>
                <c:formatCode>#,##0</c:formatCode>
                <c:ptCount val="3"/>
                <c:pt idx="0">
                  <c:v>3650193.9959999979</c:v>
                </c:pt>
                <c:pt idx="1">
                  <c:v>1028147.3159999999</c:v>
                </c:pt>
                <c:pt idx="2">
                  <c:v>469499.89199999999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358-4949-81F8-9EE958B891B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80672640"/>
        <c:axId val="80674176"/>
      </c:barChart>
      <c:catAx>
        <c:axId val="80672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0674176"/>
        <c:crosses val="autoZero"/>
        <c:auto val="1"/>
        <c:lblAlgn val="ctr"/>
        <c:lblOffset val="100"/>
        <c:noMultiLvlLbl val="0"/>
      </c:catAx>
      <c:valAx>
        <c:axId val="80674176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80672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layout>
                <c:manualLayout>
                  <c:x val="0.23027718550106599"/>
                  <c:y val="9.1982593059668896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7.1073205401563616E-2"/>
                  <c:y val="0.1501920824860970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4.2643923240938061E-2"/>
                  <c:y val="-0.1328631291026365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15209660359619226"/>
                  <c:y val="-7.9255028097492565E-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370285803826755"/>
                      <c:h val="0.10924972752121338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1.5636105188343994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-0.11371712864250177"/>
                  <c:y val="0.2033565138439512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0.24229974984470226"/>
                  <c:y val="0.1042309821219677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0.17199715707178395"/>
                  <c:y val="8.0523108547052441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5.6858564321250887E-3"/>
                  <c:y val="4.0261554273526221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0.22459132906894091"/>
                  <c:y val="3.856350049699841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Лист1!$C$7:$C$17</c:f>
              <c:strCache>
                <c:ptCount val="11"/>
                <c:pt idx="0">
                  <c:v>Республика Бурятия 10,7 млн.м3</c:v>
                </c:pt>
                <c:pt idx="1">
                  <c:v>Забайкальский край 11,6 млн.м3</c:v>
                </c:pt>
                <c:pt idx="2">
                  <c:v>Республика Саха (Якутия) 35,8 млн.м3</c:v>
                </c:pt>
                <c:pt idx="3">
                  <c:v>Камчатский край 2,1 млн.м3</c:v>
                </c:pt>
                <c:pt idx="4">
                  <c:v>Приморский край 7,4 млн.м3</c:v>
                </c:pt>
                <c:pt idx="5">
                  <c:v>Хабаровский край 28,1 млн.м3</c:v>
                </c:pt>
                <c:pt idx="6">
                  <c:v>Амурская область 14 млн.м3</c:v>
                </c:pt>
                <c:pt idx="7">
                  <c:v>Магаданская область 1,5 млн.м3</c:v>
                </c:pt>
                <c:pt idx="8">
                  <c:v>Сахалинская область 2,4 млн.м3</c:v>
                </c:pt>
                <c:pt idx="9">
                  <c:v>Еврейская автономная область 1,1 млн.м3</c:v>
                </c:pt>
                <c:pt idx="10">
                  <c:v>Чукотский автономный округ 0,5 млн.м3</c:v>
                </c:pt>
              </c:strCache>
            </c:strRef>
          </c:cat>
          <c:val>
            <c:numRef>
              <c:f>Лист1!$D$7:$D$17</c:f>
              <c:numCache>
                <c:formatCode>0.00%</c:formatCode>
                <c:ptCount val="11"/>
                <c:pt idx="0">
                  <c:v>9.2455465766867417E-2</c:v>
                </c:pt>
                <c:pt idx="1">
                  <c:v>0.1008795458993389</c:v>
                </c:pt>
                <c:pt idx="2">
                  <c:v>0.31063356314117291</c:v>
                </c:pt>
                <c:pt idx="3">
                  <c:v>1.8285268933468619E-2</c:v>
                </c:pt>
                <c:pt idx="4">
                  <c:v>6.3897723944662907E-2</c:v>
                </c:pt>
                <c:pt idx="5">
                  <c:v>0.24375413799852039</c:v>
                </c:pt>
                <c:pt idx="6">
                  <c:v>0.12141685763341879</c:v>
                </c:pt>
                <c:pt idx="7">
                  <c:v>1.3347430866797046E-2</c:v>
                </c:pt>
                <c:pt idx="8">
                  <c:v>2.1123745067366965E-2</c:v>
                </c:pt>
                <c:pt idx="9">
                  <c:v>9.8383734213145259E-3</c:v>
                </c:pt>
                <c:pt idx="10">
                  <c:v>4.3678873270715669E-3</c:v>
                </c:pt>
              </c:numCache>
            </c:numRef>
          </c:val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ВСЕГО ФАКТИЧЕСКИЙ ЭКСПОРТ ЛЕСА И ЛЕСОМАТЕРИАЛОВ (м3) из ДФО без </a:t>
            </a:r>
            <a:r>
              <a:rPr lang="ru-RU" dirty="0" smtClean="0"/>
              <a:t>Республики</a:t>
            </a:r>
            <a:r>
              <a:rPr lang="ru-RU" baseline="0" dirty="0" smtClean="0"/>
              <a:t> Бурятия</a:t>
            </a:r>
            <a:r>
              <a:rPr lang="ru-RU" dirty="0" smtClean="0"/>
              <a:t> </a:t>
            </a:r>
            <a:r>
              <a:rPr lang="ru-RU" dirty="0"/>
              <a:t>и Забайкальского края </a:t>
            </a:r>
            <a:r>
              <a:rPr lang="ru-RU" dirty="0" smtClean="0"/>
              <a:t>(на</a:t>
            </a:r>
            <a:r>
              <a:rPr lang="ru-RU" baseline="0" dirty="0" smtClean="0"/>
              <a:t> 25.12.2019г</a:t>
            </a:r>
            <a:r>
              <a:rPr lang="ru-RU" baseline="0" dirty="0"/>
              <a:t>.)</a:t>
            </a:r>
            <a:endParaRPr lang="ru-RU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2.3416840546904755E-2"/>
          <c:y val="0.18759064630340122"/>
          <c:w val="0.95316631890619052"/>
          <c:h val="0.74133448089567444"/>
        </c:manualLayout>
      </c:layout>
      <c:lineChart>
        <c:grouping val="standard"/>
        <c:varyColors val="0"/>
        <c:ser>
          <c:idx val="0"/>
          <c:order val="0"/>
          <c:tx>
            <c:strRef>
              <c:f>'2018 Код ТНВЭД 4403'!$W$82</c:f>
              <c:strCache>
                <c:ptCount val="1"/>
                <c:pt idx="0">
                  <c:v>ВСЕГО ЭКСПОРТ ДФО без Читинской области и Забайкальского края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-0.16375178856182596"/>
                  <c:y val="-7.10659969489186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8F71-470F-87F8-C22833251DF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8.355626235239574E-3"/>
                  <c:y val="5.0338414505483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F71-470F-87F8-C22833251DF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'2018 Код ТНВЭД 4403'!$X$81:$Y$81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'2018 Код ТНВЭД 4403'!$X$82:$Y$82</c:f>
              <c:numCache>
                <c:formatCode>#,##0</c:formatCode>
                <c:ptCount val="2"/>
                <c:pt idx="0">
                  <c:v>7128702.7340000002</c:v>
                </c:pt>
                <c:pt idx="1">
                  <c:v>5147841.203999999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8F71-470F-87F8-C22833251DF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19599488"/>
        <c:axId val="119602176"/>
      </c:lineChart>
      <c:catAx>
        <c:axId val="119599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9602176"/>
        <c:crosses val="autoZero"/>
        <c:auto val="1"/>
        <c:lblAlgn val="ctr"/>
        <c:lblOffset val="100"/>
        <c:noMultiLvlLbl val="0"/>
      </c:catAx>
      <c:valAx>
        <c:axId val="119602176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119599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Фактическая</a:t>
            </a:r>
            <a:r>
              <a:rPr lang="ru-RU" baseline="0" dirty="0"/>
              <a:t> с</a:t>
            </a:r>
            <a:r>
              <a:rPr lang="ru-RU" dirty="0"/>
              <a:t>труктура экспорта из ДФО 2019г (по состоянию на 25.12.2019г.) без </a:t>
            </a:r>
            <a:r>
              <a:rPr lang="ru-RU" dirty="0" smtClean="0"/>
              <a:t>Республики Бурятия </a:t>
            </a:r>
            <a:r>
              <a:rPr lang="ru-RU" dirty="0"/>
              <a:t>и Забайкальского края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1EE-4E78-A1F2-4B3288CFC21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1EE-4E78-A1F2-4B3288CFC21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1EE-4E78-A1F2-4B3288CFC218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'2018 Код ТНВЭД 4403'!$T$75:$T$77</c:f>
              <c:strCache>
                <c:ptCount val="3"/>
                <c:pt idx="0">
                  <c:v>ЛЕСМАТЕРИАЛЫ КРУГЛЫЕ</c:v>
                </c:pt>
                <c:pt idx="1">
                  <c:v>ПИЛОМАТЕРИАЛЫ</c:v>
                </c:pt>
                <c:pt idx="2">
                  <c:v>ШПОН</c:v>
                </c:pt>
              </c:strCache>
            </c:strRef>
          </c:cat>
          <c:val>
            <c:numRef>
              <c:f>'2018 Код ТНВЭД 4403'!$U$75:$U$77</c:f>
              <c:numCache>
                <c:formatCode>#,##0</c:formatCode>
                <c:ptCount val="3"/>
                <c:pt idx="0">
                  <c:v>3650193.9959999979</c:v>
                </c:pt>
                <c:pt idx="1">
                  <c:v>1028147.3159999999</c:v>
                </c:pt>
                <c:pt idx="2">
                  <c:v>469499.89199999999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51EE-4E78-A1F2-4B3288CFC218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Фактическая структура экспорта из ДФО 2018г. Без </a:t>
            </a:r>
            <a:r>
              <a:rPr lang="ru-RU" dirty="0" smtClean="0"/>
              <a:t>Республики Бурятия </a:t>
            </a:r>
            <a:r>
              <a:rPr lang="ru-RU" dirty="0"/>
              <a:t>и Забайкальского края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FDE-4310-9C28-B07453BFB9B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FDE-4310-9C28-B07453BFB9B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FDE-4310-9C28-B07453BFB9B9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'2018 Код ТНВЭД 4403'!$S$82:$S$84</c:f>
              <c:strCache>
                <c:ptCount val="3"/>
                <c:pt idx="0">
                  <c:v>ЛЕСМАТЕРИАЛЫ КРУГЛЫЕ</c:v>
                </c:pt>
                <c:pt idx="1">
                  <c:v>ПИЛОМАТЕРИАЛЫ</c:v>
                </c:pt>
                <c:pt idx="2">
                  <c:v>ШПОН</c:v>
                </c:pt>
              </c:strCache>
            </c:strRef>
          </c:cat>
          <c:val>
            <c:numRef>
              <c:f>'2018 Код ТНВЭД 4403'!$T$82:$T$84</c:f>
              <c:numCache>
                <c:formatCode>#,##0</c:formatCode>
                <c:ptCount val="3"/>
                <c:pt idx="0">
                  <c:v>4850841.682</c:v>
                </c:pt>
                <c:pt idx="1">
                  <c:v>1786785.5680000002</c:v>
                </c:pt>
                <c:pt idx="2">
                  <c:v>491075.48400000005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AFDE-4310-9C28-B07453BFB9B9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dirty="0"/>
              <a:t>ДИНАМИКА ИЗМЕНЕНИЯ ЦЕНЫ НА ШПОН 2018-2019гг.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val>
            <c:numRef>
              <c:f>Лист1!$C$11:$Z$11</c:f>
              <c:numCache>
                <c:formatCode>[$$-409]#,##0.00</c:formatCode>
                <c:ptCount val="24"/>
                <c:pt idx="0">
                  <c:v>264</c:v>
                </c:pt>
                <c:pt idx="1">
                  <c:v>285</c:v>
                </c:pt>
                <c:pt idx="2">
                  <c:v>284</c:v>
                </c:pt>
                <c:pt idx="3">
                  <c:v>269</c:v>
                </c:pt>
                <c:pt idx="4">
                  <c:v>264</c:v>
                </c:pt>
                <c:pt idx="5">
                  <c:v>276</c:v>
                </c:pt>
                <c:pt idx="6">
                  <c:v>308</c:v>
                </c:pt>
                <c:pt idx="7">
                  <c:v>267</c:v>
                </c:pt>
                <c:pt idx="8">
                  <c:v>240</c:v>
                </c:pt>
                <c:pt idx="9">
                  <c:v>274</c:v>
                </c:pt>
                <c:pt idx="10">
                  <c:v>263</c:v>
                </c:pt>
                <c:pt idx="11">
                  <c:v>244</c:v>
                </c:pt>
                <c:pt idx="12">
                  <c:v>280</c:v>
                </c:pt>
                <c:pt idx="13">
                  <c:v>296</c:v>
                </c:pt>
                <c:pt idx="14">
                  <c:v>223</c:v>
                </c:pt>
                <c:pt idx="15">
                  <c:v>289</c:v>
                </c:pt>
                <c:pt idx="16">
                  <c:v>233</c:v>
                </c:pt>
                <c:pt idx="17">
                  <c:v>232</c:v>
                </c:pt>
                <c:pt idx="18">
                  <c:v>218</c:v>
                </c:pt>
                <c:pt idx="19">
                  <c:v>246</c:v>
                </c:pt>
                <c:pt idx="20">
                  <c:v>247</c:v>
                </c:pt>
                <c:pt idx="21">
                  <c:v>241</c:v>
                </c:pt>
                <c:pt idx="22">
                  <c:v>283</c:v>
                </c:pt>
                <c:pt idx="23">
                  <c:v>225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BCE6-4D6F-9C28-BF37975ACD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8108800"/>
        <c:axId val="168110336"/>
      </c:lineChart>
      <c:catAx>
        <c:axId val="168108800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8110336"/>
        <c:crosses val="autoZero"/>
        <c:auto val="1"/>
        <c:lblAlgn val="ctr"/>
        <c:lblOffset val="100"/>
        <c:noMultiLvlLbl val="0"/>
      </c:catAx>
      <c:valAx>
        <c:axId val="168110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[$$-409]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8108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Динамика экспорта ЛПК Хабаровского края </a:t>
            </a:r>
            <a:r>
              <a:rPr lang="ru-RU" dirty="0" smtClean="0"/>
              <a:t>2018-2019гг</a:t>
            </a:r>
          </a:p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 по данным таможни (м3)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1.1458333333333333E-2"/>
          <c:y val="0.1591204432779236"/>
          <c:w val="0.71979166666666672"/>
          <c:h val="0.75555847185768443"/>
        </c:manualLayout>
      </c:layout>
      <c:lineChart>
        <c:grouping val="standard"/>
        <c:varyColors val="0"/>
        <c:ser>
          <c:idx val="0"/>
          <c:order val="0"/>
          <c:tx>
            <c:strRef>
              <c:f>'200320 Хаб таможня статистика'!$H$3</c:f>
              <c:strCache>
                <c:ptCount val="1"/>
                <c:pt idx="0">
                  <c:v>Пиловочник (м3) код4403 в.т.ч.по квоте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-0.10786544342507645"/>
                  <c:y val="-2.3619720271838801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2018348623853212E-4"/>
                  <c:y val="0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'200320 Хаб таможня статистика'!$I$2:$J$2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'200320 Хаб таможня статистика'!$I$3:$J$3</c:f>
              <c:numCache>
                <c:formatCode>0.00</c:formatCode>
                <c:ptCount val="2"/>
                <c:pt idx="0">
                  <c:v>4561097.68</c:v>
                </c:pt>
                <c:pt idx="1">
                  <c:v>2661378.94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'200320 Хаб таможня статистика'!$H$4</c:f>
              <c:strCache>
                <c:ptCount val="1"/>
                <c:pt idx="0">
                  <c:v>Пиловочник (м3) код4404 без квоты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2"/>
              </a:solidFill>
              <a:ln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-0.10664220183486237"/>
                  <c:y val="0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2018348623853212E-4"/>
                  <c:y val="2.3619720271838801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'200320 Хаб таможня статистика'!$I$2:$J$2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'200320 Хаб таможня статистика'!$I$4:$J$4</c:f>
              <c:numCache>
                <c:formatCode>0.00</c:formatCode>
                <c:ptCount val="2"/>
                <c:pt idx="0">
                  <c:v>3966026.65</c:v>
                </c:pt>
                <c:pt idx="1">
                  <c:v>2066673.26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'200320 Хаб таможня статистика'!$H$5</c:f>
              <c:strCache>
                <c:ptCount val="1"/>
                <c:pt idx="0">
                  <c:v>Пиломатериалы (м3) код 4407</c:v>
                </c:pt>
              </c:strCache>
            </c:strRef>
          </c:tx>
          <c:spPr>
            <a:ln w="317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3"/>
              </a:solidFill>
              <a:ln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-0.10419571865443425"/>
                  <c:y val="0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0030581039754455E-3"/>
                  <c:y val="0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339933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'200320 Хаб таможня статистика'!$I$2:$J$2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'200320 Хаб таможня статистика'!$I$5:$J$5</c:f>
              <c:numCache>
                <c:formatCode>0.00</c:formatCode>
                <c:ptCount val="2"/>
                <c:pt idx="0">
                  <c:v>1178822.42</c:v>
                </c:pt>
                <c:pt idx="1">
                  <c:v>1329619.8799999999</c:v>
                </c:pt>
              </c:numCache>
            </c:numRef>
          </c:val>
          <c:smooth val="0"/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68209792"/>
        <c:axId val="168223872"/>
      </c:lineChart>
      <c:catAx>
        <c:axId val="168209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8223872"/>
        <c:crosses val="autoZero"/>
        <c:auto val="1"/>
        <c:lblAlgn val="ctr"/>
        <c:lblOffset val="100"/>
        <c:noMultiLvlLbl val="0"/>
      </c:catAx>
      <c:valAx>
        <c:axId val="168223872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crossAx val="168209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1887467191601052E-2"/>
          <c:y val="0.95023126275882186"/>
          <c:w val="0.978308316929134"/>
          <c:h val="3.1250218722659664E-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7883396704689482E-2"/>
          <c:y val="9.9708349385767725E-2"/>
          <c:w val="0.94423320659062104"/>
          <c:h val="0.809517302202910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'200320 Хаб таможня статистика'!$H$7</c:f>
              <c:strCache>
                <c:ptCount val="1"/>
                <c:pt idx="0">
                  <c:v>Всего объём экспорта лесоматериалов (м3) Хабаровского края по данным таможни. В 2019 году объём экспорта сократился на 1 748 921 м3., или минус 30,5% к уровню 2018 года.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'200320 Хаб таможня статистика'!$I$6:$J$6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'200320 Хаб таможня статистика'!$I$7:$J$7</c:f>
              <c:numCache>
                <c:formatCode>0.00</c:formatCode>
                <c:ptCount val="2"/>
                <c:pt idx="0">
                  <c:v>5739920.0999999996</c:v>
                </c:pt>
                <c:pt idx="1">
                  <c:v>3990998.82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68355712"/>
        <c:axId val="169325696"/>
      </c:barChart>
      <c:catAx>
        <c:axId val="168355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9325696"/>
        <c:crosses val="autoZero"/>
        <c:auto val="1"/>
        <c:lblAlgn val="ctr"/>
        <c:lblOffset val="100"/>
        <c:noMultiLvlLbl val="0"/>
      </c:catAx>
      <c:valAx>
        <c:axId val="169325696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1683557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7.9252271223567178E-2"/>
          <c:y val="1.4840097944646434E-2"/>
          <c:w val="0.87074769998485568"/>
          <c:h val="0.1942017672959686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Динамика изменения экспортной выручки ЛПК Хабаровского края </a:t>
            </a:r>
            <a:r>
              <a:rPr lang="ru-RU" dirty="0" smtClean="0"/>
              <a:t>2018-2019гг</a:t>
            </a:r>
            <a:r>
              <a:rPr lang="ru-RU" baseline="0" dirty="0" smtClean="0"/>
              <a:t> по д</a:t>
            </a:r>
            <a:r>
              <a:rPr lang="ru-RU" dirty="0" smtClean="0"/>
              <a:t>анным таможни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1.1458333333333333E-2"/>
          <c:y val="0.11842592592592592"/>
          <c:w val="0.71458333333333335"/>
          <c:h val="0.79625298920968213"/>
        </c:manualLayout>
      </c:layout>
      <c:lineChart>
        <c:grouping val="standard"/>
        <c:varyColors val="0"/>
        <c:ser>
          <c:idx val="0"/>
          <c:order val="0"/>
          <c:tx>
            <c:strRef>
              <c:f>'200320 Хаб таможня статистика'!$H$8</c:f>
              <c:strCache>
                <c:ptCount val="1"/>
                <c:pt idx="0">
                  <c:v>Пиловочник (US$) код4403 в.т.ч.по квоте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-0.15842149687236232"/>
                  <c:y val="0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5740978412940675E-3"/>
                  <c:y val="0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000099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'200320 Хаб таможня статистика'!$I$7:$J$7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'200320 Хаб таможня статистика'!$I$8:$J$8</c:f>
              <c:numCache>
                <c:formatCode>[$$-409]#\ ##0.00</c:formatCode>
                <c:ptCount val="2"/>
                <c:pt idx="0">
                  <c:v>382739650.98000002</c:v>
                </c:pt>
                <c:pt idx="1">
                  <c:v>214445513.77000001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'200320 Хаб таможня статистика'!$H$9</c:f>
              <c:strCache>
                <c:ptCount val="1"/>
                <c:pt idx="0">
                  <c:v>Пиловочник (US$) код4404 без квоты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2"/>
              </a:solidFill>
              <a:ln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-0.16135835443477053"/>
                  <c:y val="4.1048134707231087E-1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1056690600899557E-3"/>
                  <c:y val="-8.2096269414462174E-1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'200320 Хаб таможня статистика'!$I$7:$J$7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'200320 Хаб таможня статистика'!$I$9:$J$9</c:f>
              <c:numCache>
                <c:formatCode>[$$-409]#\ ##0.00</c:formatCode>
                <c:ptCount val="2"/>
                <c:pt idx="0">
                  <c:v>323772345.72000003</c:v>
                </c:pt>
                <c:pt idx="1">
                  <c:v>159861446.81999999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'200320 Хаб таможня статистика'!$H$10</c:f>
              <c:strCache>
                <c:ptCount val="1"/>
                <c:pt idx="0">
                  <c:v>Пиломатериалы (US$) код 4407</c:v>
                </c:pt>
              </c:strCache>
            </c:strRef>
          </c:tx>
          <c:spPr>
            <a:ln w="317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3"/>
              </a:solidFill>
              <a:ln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-0.15842149687236232"/>
                  <c:y val="-2.2390150308429549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5740978412940675E-3"/>
                  <c:y val="-8.2096269414462174E-1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339933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'200320 Хаб таможня статистика'!$I$7:$J$7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'200320 Хаб таможня статистика'!$I$10:$J$10</c:f>
              <c:numCache>
                <c:formatCode>[$$-409]#\ ##0.00</c:formatCode>
                <c:ptCount val="2"/>
                <c:pt idx="0">
                  <c:v>170254178.59999999</c:v>
                </c:pt>
                <c:pt idx="1">
                  <c:v>187570781.77000001</c:v>
                </c:pt>
              </c:numCache>
            </c:numRef>
          </c:val>
          <c:smooth val="0"/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19994624"/>
        <c:axId val="124514304"/>
      </c:lineChart>
      <c:catAx>
        <c:axId val="119994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4514304"/>
        <c:crosses val="autoZero"/>
        <c:auto val="1"/>
        <c:lblAlgn val="ctr"/>
        <c:lblOffset val="100"/>
        <c:noMultiLvlLbl val="0"/>
      </c:catAx>
      <c:valAx>
        <c:axId val="124514304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[$$-409]#\ ##0.00" sourceLinked="1"/>
        <c:majorTickMark val="none"/>
        <c:minorTickMark val="none"/>
        <c:tickLblPos val="nextTo"/>
        <c:crossAx val="119994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'200320 Хаб таможня статистика'!$H$13</c:f>
              <c:strCache>
                <c:ptCount val="1"/>
                <c:pt idx="0">
                  <c:v>Всего объём экспорта лесоматериалов (US$) Хабаровского края по данным таможни. Объём экспортной выручки в 2019 году сократился на US$150 997 534, или минус 27,3%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dLbl>
              <c:idx val="0"/>
              <c:layout>
                <c:manualLayout>
                  <c:x val="3.7601620600240296E-3"/>
                  <c:y val="8.297672450633841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641560627135817"/>
                      <c:h val="6.951839407918238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1.4803787630996328E-7"/>
                  <c:y val="8.909414742777298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137495803126201"/>
                      <c:h val="6.951839407918238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'200320 Хаб таможня статистика'!$I$12:$J$12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'200320 Хаб таможня статистика'!$I$13:$J$13</c:f>
              <c:numCache>
                <c:formatCode>[$$-409]#\ ##0.00</c:formatCode>
                <c:ptCount val="2"/>
                <c:pt idx="0">
                  <c:v>552993829.58000004</c:v>
                </c:pt>
                <c:pt idx="1">
                  <c:v>402016295.54000002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31897600"/>
        <c:axId val="132063232"/>
      </c:barChart>
      <c:catAx>
        <c:axId val="131897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2063232"/>
        <c:crosses val="autoZero"/>
        <c:auto val="1"/>
        <c:lblAlgn val="ctr"/>
        <c:lblOffset val="100"/>
        <c:noMultiLvlLbl val="0"/>
      </c:catAx>
      <c:valAx>
        <c:axId val="132063232"/>
        <c:scaling>
          <c:orientation val="minMax"/>
        </c:scaling>
        <c:delete val="1"/>
        <c:axPos val="l"/>
        <c:numFmt formatCode="[$$-409]#\ ##0.00" sourceLinked="1"/>
        <c:majorTickMark val="none"/>
        <c:minorTickMark val="none"/>
        <c:tickLblPos val="nextTo"/>
        <c:crossAx val="131897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Экспорт </a:t>
            </a:r>
            <a:r>
              <a:rPr lang="ru-RU" dirty="0" smtClean="0"/>
              <a:t>лесоматериалов </a:t>
            </a:r>
            <a:r>
              <a:rPr lang="ru-RU" dirty="0"/>
              <a:t>по группам </a:t>
            </a:r>
            <a:r>
              <a:rPr lang="ru-RU" dirty="0" smtClean="0"/>
              <a:t>товаров (</a:t>
            </a:r>
            <a:r>
              <a:rPr lang="ru-RU" dirty="0" err="1" smtClean="0"/>
              <a:t>тн</a:t>
            </a:r>
            <a:r>
              <a:rPr lang="ru-RU" dirty="0" smtClean="0"/>
              <a:t>.)</a:t>
            </a:r>
            <a:endParaRPr lang="ru-RU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'Анализ 4403'!$AI$263</c:f>
              <c:strCache>
                <c:ptCount val="1"/>
                <c:pt idx="0">
                  <c:v>Q1 2018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'Анализ 4403'!$AH$264:$AH$265</c:f>
              <c:strCache>
                <c:ptCount val="2"/>
                <c:pt idx="0">
                  <c:v>ЛЕСОМАТЕРИАЛЫ КРУГЛЫЕ</c:v>
                </c:pt>
                <c:pt idx="1">
                  <c:v>ПИЛОМАТЕРИАЛЫ</c:v>
                </c:pt>
              </c:strCache>
            </c:strRef>
          </c:cat>
          <c:val>
            <c:numRef>
              <c:f>'Анализ 4403'!$AI$264:$AI$265</c:f>
              <c:numCache>
                <c:formatCode>#,##0</c:formatCode>
                <c:ptCount val="2"/>
                <c:pt idx="0">
                  <c:v>889966.28300000005</c:v>
                </c:pt>
                <c:pt idx="1">
                  <c:v>163014.83700000003</c:v>
                </c:pt>
              </c:numCache>
            </c:numRef>
          </c:val>
        </c:ser>
        <c:ser>
          <c:idx val="1"/>
          <c:order val="1"/>
          <c:tx>
            <c:strRef>
              <c:f>'Анализ 4403'!$AJ$263</c:f>
              <c:strCache>
                <c:ptCount val="1"/>
                <c:pt idx="0">
                  <c:v>Q1 2019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'Анализ 4403'!$AH$264:$AH$265</c:f>
              <c:strCache>
                <c:ptCount val="2"/>
                <c:pt idx="0">
                  <c:v>ЛЕСОМАТЕРИАЛЫ КРУГЛЫЕ</c:v>
                </c:pt>
                <c:pt idx="1">
                  <c:v>ПИЛОМАТЕРИАЛЫ</c:v>
                </c:pt>
              </c:strCache>
            </c:strRef>
          </c:cat>
          <c:val>
            <c:numRef>
              <c:f>'Анализ 4403'!$AJ$264:$AJ$265</c:f>
              <c:numCache>
                <c:formatCode>#,##0</c:formatCode>
                <c:ptCount val="2"/>
                <c:pt idx="0">
                  <c:v>743582.19799999997</c:v>
                </c:pt>
                <c:pt idx="1">
                  <c:v>206902.29800000001</c:v>
                </c:pt>
              </c:numCache>
            </c:numRef>
          </c:val>
        </c:ser>
        <c:ser>
          <c:idx val="2"/>
          <c:order val="2"/>
          <c:tx>
            <c:strRef>
              <c:f>'Анализ 4403'!$AK$263</c:f>
              <c:strCache>
                <c:ptCount val="1"/>
                <c:pt idx="0">
                  <c:v>Q1 2020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'Анализ 4403'!$AH$264:$AH$265</c:f>
              <c:strCache>
                <c:ptCount val="2"/>
                <c:pt idx="0">
                  <c:v>ЛЕСОМАТЕРИАЛЫ КРУГЛЫЕ</c:v>
                </c:pt>
                <c:pt idx="1">
                  <c:v>ПИЛОМАТЕРИАЛЫ</c:v>
                </c:pt>
              </c:strCache>
            </c:strRef>
          </c:cat>
          <c:val>
            <c:numRef>
              <c:f>'Анализ 4403'!$AK$264:$AK$265</c:f>
              <c:numCache>
                <c:formatCode>#,##0</c:formatCode>
                <c:ptCount val="2"/>
                <c:pt idx="0">
                  <c:v>466249.6129999999</c:v>
                </c:pt>
                <c:pt idx="1">
                  <c:v>163058.66200000001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33606784"/>
        <c:axId val="133659648"/>
      </c:barChart>
      <c:catAx>
        <c:axId val="133606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3659648"/>
        <c:crosses val="autoZero"/>
        <c:auto val="1"/>
        <c:lblAlgn val="ctr"/>
        <c:lblOffset val="100"/>
        <c:noMultiLvlLbl val="0"/>
      </c:catAx>
      <c:valAx>
        <c:axId val="133659648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133606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Общий экспорт </a:t>
            </a:r>
            <a:r>
              <a:rPr lang="ru-RU" dirty="0" smtClean="0"/>
              <a:t>лесоматериалов (</a:t>
            </a:r>
            <a:r>
              <a:rPr lang="ru-RU" dirty="0" err="1" smtClean="0"/>
              <a:t>тн</a:t>
            </a:r>
            <a:r>
              <a:rPr lang="ru-RU" dirty="0" smtClean="0"/>
              <a:t>.) </a:t>
            </a:r>
            <a:endParaRPr lang="ru-RU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-8.751854744688474E-2"/>
                  <c:y val="-5.999119551287114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8.0146275318678489E-2"/>
                  <c:y val="-6.264947962158620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7.0436213662654928E-2"/>
                  <c:y val="4.64821872000737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'Анализ 4403'!$AI$271:$AK$271</c:f>
              <c:strCache>
                <c:ptCount val="3"/>
                <c:pt idx="0">
                  <c:v>Q1 2018</c:v>
                </c:pt>
                <c:pt idx="1">
                  <c:v>Q1 2019</c:v>
                </c:pt>
                <c:pt idx="2">
                  <c:v>Q1 2020</c:v>
                </c:pt>
              </c:strCache>
            </c:strRef>
          </c:cat>
          <c:val>
            <c:numRef>
              <c:f>'Анализ 4403'!$AI$272:$AK$272</c:f>
              <c:numCache>
                <c:formatCode>#,##0</c:formatCode>
                <c:ptCount val="3"/>
                <c:pt idx="0">
                  <c:v>1052981.1200000001</c:v>
                </c:pt>
                <c:pt idx="1">
                  <c:v>950484.49600000004</c:v>
                </c:pt>
                <c:pt idx="2">
                  <c:v>629308.27499999991</c:v>
                </c:pt>
              </c:numCache>
            </c:numRef>
          </c:val>
          <c:smooth val="0"/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34592384"/>
        <c:axId val="134595328"/>
      </c:lineChart>
      <c:catAx>
        <c:axId val="134592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4595328"/>
        <c:crosses val="autoZero"/>
        <c:auto val="1"/>
        <c:lblAlgn val="ctr"/>
        <c:lblOffset val="100"/>
        <c:noMultiLvlLbl val="0"/>
      </c:catAx>
      <c:valAx>
        <c:axId val="134595328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134592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layout>
                <c:manualLayout>
                  <c:x val="0.21960784313725479"/>
                  <c:y val="4.451189378831264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8.4705882352941061E-2"/>
                  <c:y val="0.1254426097670629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4.855842958725016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1768707482993099E-2"/>
                  <c:y val="9.261940625734034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4.0816326530612346E-2"/>
                  <c:y val="8.104198047517280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-0.13501559363903043"/>
                  <c:y val="0.1970036836220764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0.30796319283618961"/>
                  <c:y val="7.336178228554075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0.17098039215686275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4.7058823529411761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0.16156862745098038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Лист1!$K$7:$K$17</c:f>
              <c:strCache>
                <c:ptCount val="11"/>
                <c:pt idx="0">
                  <c:v>Республика Бурятия 1,982 млн.м3</c:v>
                </c:pt>
                <c:pt idx="1">
                  <c:v>Забайкальский край 2,945 млн.м3</c:v>
                </c:pt>
                <c:pt idx="2">
                  <c:v>Республика Саха (Якутия) 2,257 млн.м3</c:v>
                </c:pt>
                <c:pt idx="3">
                  <c:v>Камчатский край 0,140 млн.м3</c:v>
                </c:pt>
                <c:pt idx="4">
                  <c:v>Приморский край 5,489 млн.м3</c:v>
                </c:pt>
                <c:pt idx="5">
                  <c:v>Хабаровский край 11,053 млн.м3</c:v>
                </c:pt>
                <c:pt idx="6">
                  <c:v>Амурская область 3,081 млн.м3</c:v>
                </c:pt>
                <c:pt idx="7">
                  <c:v>Магаданская область 0,234 млн.м3</c:v>
                </c:pt>
                <c:pt idx="8">
                  <c:v>Сахалинская область 0,372 млн.м3</c:v>
                </c:pt>
                <c:pt idx="9">
                  <c:v>Еврейская автономная область 0,381 млн.м3</c:v>
                </c:pt>
                <c:pt idx="10">
                  <c:v>Чукотский автономный округ 0,000 млн.м3</c:v>
                </c:pt>
              </c:strCache>
            </c:strRef>
          </c:cat>
          <c:val>
            <c:numRef>
              <c:f>Лист1!$L$7:$L$17</c:f>
              <c:numCache>
                <c:formatCode>#\ ##0.0</c:formatCode>
                <c:ptCount val="11"/>
                <c:pt idx="0">
                  <c:v>1982</c:v>
                </c:pt>
                <c:pt idx="1">
                  <c:v>2945.375</c:v>
                </c:pt>
                <c:pt idx="2">
                  <c:v>2256.6999999999998</c:v>
                </c:pt>
                <c:pt idx="3">
                  <c:v>140.84700000000001</c:v>
                </c:pt>
                <c:pt idx="4">
                  <c:v>5489.3019999999997</c:v>
                </c:pt>
                <c:pt idx="5">
                  <c:v>11053</c:v>
                </c:pt>
                <c:pt idx="6">
                  <c:v>3080.7</c:v>
                </c:pt>
                <c:pt idx="7">
                  <c:v>234.3</c:v>
                </c:pt>
                <c:pt idx="8">
                  <c:v>371.96</c:v>
                </c:pt>
                <c:pt idx="9">
                  <c:v>381.19400000000002</c:v>
                </c:pt>
                <c:pt idx="10">
                  <c:v>0</c:v>
                </c:pt>
              </c:numCache>
            </c:numRef>
          </c:val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'[Лес дорога январь 19-20 гг (2).xlsx]Отчёт (2)'!$T$12</c:f>
              <c:strCache>
                <c:ptCount val="1"/>
                <c:pt idx="0">
                  <c:v>всего</c:v>
                </c:pt>
              </c:strCache>
            </c:strRef>
          </c:tx>
          <c:spPr>
            <a:solidFill>
              <a:srgbClr val="056FAC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1">
                    <a:latin typeface="Verdana" panose="020B0604030504040204" pitchFamily="34" charset="0"/>
                    <a:ea typeface="Verdana" panose="020B060403050404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'[Лес дорога январь 19-20 гг (2).xlsx]Отчёт (2)'!$U$11:$V$11</c:f>
              <c:numCache>
                <c:formatCode>General</c:formatCode>
                <c:ptCount val="2"/>
                <c:pt idx="0">
                  <c:v>2019</c:v>
                </c:pt>
                <c:pt idx="1">
                  <c:v>2020</c:v>
                </c:pt>
              </c:numCache>
            </c:numRef>
          </c:cat>
          <c:val>
            <c:numRef>
              <c:f>'[Лес дорога январь 19-20 гг (2).xlsx]Отчёт (2)'!$U$12:$V$12</c:f>
              <c:numCache>
                <c:formatCode>#,##0</c:formatCode>
                <c:ptCount val="2"/>
                <c:pt idx="0">
                  <c:v>1954.425806451613</c:v>
                </c:pt>
                <c:pt idx="1">
                  <c:v>1380.3468947368419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9E2-468F-BC92-DD0A145CDA4E}"/>
            </c:ext>
          </c:extLst>
        </c:ser>
        <c:ser>
          <c:idx val="1"/>
          <c:order val="1"/>
          <c:tx>
            <c:strRef>
              <c:f>'[Лес дорога январь 19-20 гг (2).xlsx]Отчёт (2)'!$T$13</c:f>
              <c:strCache>
                <c:ptCount val="1"/>
                <c:pt idx="0">
                  <c:v>в т.ч. экспорт </c:v>
                </c:pt>
              </c:strCache>
            </c:strRef>
          </c:tx>
          <c:spPr>
            <a:solidFill>
              <a:srgbClr val="CCD2DA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0"/>
                  <c:y val="0.314814814814815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9E2-468F-BC92-DD0A145CDA4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1537905952010366E-2"/>
                  <c:y val="0.1553474143639472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89E2-468F-BC92-DD0A145CDA4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latin typeface="Verdana" panose="020B0604030504040204" pitchFamily="34" charset="0"/>
                    <a:ea typeface="Verdana" panose="020B060403050404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'[Лес дорога январь 19-20 гг (2).xlsx]Отчёт (2)'!$U$11:$V$11</c:f>
              <c:numCache>
                <c:formatCode>General</c:formatCode>
                <c:ptCount val="2"/>
                <c:pt idx="0">
                  <c:v>2019</c:v>
                </c:pt>
                <c:pt idx="1">
                  <c:v>2020</c:v>
                </c:pt>
              </c:numCache>
            </c:numRef>
          </c:cat>
          <c:val>
            <c:numRef>
              <c:f>'[Лес дорога январь 19-20 гг (2).xlsx]Отчёт (2)'!$U$13:$V$13</c:f>
              <c:numCache>
                <c:formatCode>#,##0</c:formatCode>
                <c:ptCount val="2"/>
                <c:pt idx="0">
                  <c:v>1940.244677419355</c:v>
                </c:pt>
                <c:pt idx="1">
                  <c:v>1375.2270526315788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89E2-468F-BC92-DD0A145CDA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2"/>
        <c:overlap val="81"/>
        <c:axId val="67178496"/>
        <c:axId val="67180032"/>
      </c:barChart>
      <c:catAx>
        <c:axId val="671784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Verdana" panose="020B0604030504040204" pitchFamily="34" charset="0"/>
                <a:ea typeface="Verdana" panose="020B0604030504040204" pitchFamily="34" charset="0"/>
              </a:defRPr>
            </a:pPr>
            <a:endParaRPr lang="ru-RU"/>
          </a:p>
        </c:txPr>
        <c:crossAx val="67180032"/>
        <c:crosses val="autoZero"/>
        <c:auto val="1"/>
        <c:lblAlgn val="ctr"/>
        <c:lblOffset val="100"/>
        <c:noMultiLvlLbl val="0"/>
      </c:catAx>
      <c:valAx>
        <c:axId val="67180032"/>
        <c:scaling>
          <c:orientation val="minMax"/>
          <c:min val="1200"/>
        </c:scaling>
        <c:delete val="1"/>
        <c:axPos val="l"/>
        <c:numFmt formatCode="#,##0" sourceLinked="1"/>
        <c:majorTickMark val="out"/>
        <c:minorTickMark val="none"/>
        <c:tickLblPos val="none"/>
        <c:crossAx val="67178496"/>
        <c:crosses val="autoZero"/>
        <c:crossBetween val="between"/>
        <c:majorUnit val="1"/>
      </c:valAx>
    </c:plotArea>
    <c:plotVisOnly val="1"/>
    <c:dispBlanksAs val="gap"/>
    <c:showDLblsOverMax val="0"/>
  </c:chart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'[Лес дорога январь 19-20 гг (2).xlsx]Отчёт (2)'!$L$12</c:f>
              <c:strCache>
                <c:ptCount val="1"/>
                <c:pt idx="0">
                  <c:v>всего</c:v>
                </c:pt>
              </c:strCache>
            </c:strRef>
          </c:tx>
          <c:spPr>
            <a:solidFill>
              <a:srgbClr val="056FAC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 i="0">
                    <a:latin typeface="Verdana" panose="020B0604030504040204" pitchFamily="34" charset="0"/>
                    <a:ea typeface="Verdana" panose="020B060403050404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'[Лес дорога январь 19-20 гг (2).xlsx]Отчёт (2)'!$M$11:$N$11</c:f>
              <c:numCache>
                <c:formatCode>General</c:formatCode>
                <c:ptCount val="2"/>
                <c:pt idx="0">
                  <c:v>2019</c:v>
                </c:pt>
                <c:pt idx="1">
                  <c:v>2020</c:v>
                </c:pt>
              </c:numCache>
            </c:numRef>
          </c:cat>
          <c:val>
            <c:numRef>
              <c:f>'[Лес дорога январь 19-20 гг (2).xlsx]Отчёт (2)'!$M$12:$N$12</c:f>
              <c:numCache>
                <c:formatCode>#,##0</c:formatCode>
                <c:ptCount val="2"/>
                <c:pt idx="0">
                  <c:v>9522.3355806451618</c:v>
                </c:pt>
                <c:pt idx="1">
                  <c:v>5565.8011052631573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176-4474-ABC2-7C8D8B8E886D}"/>
            </c:ext>
          </c:extLst>
        </c:ser>
        <c:ser>
          <c:idx val="1"/>
          <c:order val="1"/>
          <c:tx>
            <c:strRef>
              <c:f>'[Лес дорога январь 19-20 гг (2).xlsx]Отчёт (2)'!$L$13</c:f>
              <c:strCache>
                <c:ptCount val="1"/>
                <c:pt idx="0">
                  <c:v>в т.ч. экспорт </c:v>
                </c:pt>
              </c:strCache>
            </c:strRef>
          </c:tx>
          <c:spPr>
            <a:solidFill>
              <a:srgbClr val="CCD2DA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2.7777777777777809E-3"/>
                  <c:y val="0.2407407407407407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176-4474-ABC2-7C8D8B8E886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8.3333333333333367E-3"/>
                  <c:y val="0.180555555555555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3176-4474-ABC2-7C8D8B8E886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1">
                    <a:latin typeface="Verdana" panose="020B0604030504040204" pitchFamily="34" charset="0"/>
                    <a:ea typeface="Verdana" panose="020B060403050404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'[Лес дорога январь 19-20 гг (2).xlsx]Отчёт (2)'!$M$11:$N$11</c:f>
              <c:numCache>
                <c:formatCode>General</c:formatCode>
                <c:ptCount val="2"/>
                <c:pt idx="0">
                  <c:v>2019</c:v>
                </c:pt>
                <c:pt idx="1">
                  <c:v>2020</c:v>
                </c:pt>
              </c:numCache>
            </c:numRef>
          </c:cat>
          <c:val>
            <c:numRef>
              <c:f>'[Лес дорога январь 19-20 гг (2).xlsx]Отчёт (2)'!$M$13:$N$13</c:f>
              <c:numCache>
                <c:formatCode>#,##0</c:formatCode>
                <c:ptCount val="2"/>
                <c:pt idx="0">
                  <c:v>7880.3928709677421</c:v>
                </c:pt>
                <c:pt idx="1">
                  <c:v>4164.5975789473678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176-4474-ABC2-7C8D8B8E88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2"/>
        <c:overlap val="81"/>
        <c:axId val="67228032"/>
        <c:axId val="67229568"/>
      </c:barChart>
      <c:catAx>
        <c:axId val="672280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Verdana" panose="020B0604030504040204" pitchFamily="34" charset="0"/>
                <a:ea typeface="Verdana" panose="020B0604030504040204" pitchFamily="34" charset="0"/>
              </a:defRPr>
            </a:pPr>
            <a:endParaRPr lang="ru-RU"/>
          </a:p>
        </c:txPr>
        <c:crossAx val="67229568"/>
        <c:crosses val="autoZero"/>
        <c:auto val="1"/>
        <c:lblAlgn val="ctr"/>
        <c:lblOffset val="100"/>
        <c:noMultiLvlLbl val="0"/>
      </c:catAx>
      <c:valAx>
        <c:axId val="67229568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one"/>
        <c:crossAx val="6722803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'[Лес дорога январь 19-20 гг (2).xlsx]Отчёт (2)'!$E$12</c:f>
              <c:strCache>
                <c:ptCount val="1"/>
                <c:pt idx="0">
                  <c:v>всего</c:v>
                </c:pt>
              </c:strCache>
            </c:strRef>
          </c:tx>
          <c:spPr>
            <a:solidFill>
              <a:srgbClr val="056FAC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1">
                    <a:latin typeface="Verdana" panose="020B0604030504040204" pitchFamily="34" charset="0"/>
                    <a:ea typeface="Verdana" panose="020B060403050404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'[Лес дорога январь 19-20 гг (2).xlsx]Отчёт (2)'!$F$11:$G$11</c:f>
              <c:numCache>
                <c:formatCode>General</c:formatCode>
                <c:ptCount val="2"/>
                <c:pt idx="0">
                  <c:v>2019</c:v>
                </c:pt>
                <c:pt idx="1">
                  <c:v>2020</c:v>
                </c:pt>
              </c:numCache>
            </c:numRef>
          </c:cat>
          <c:val>
            <c:numRef>
              <c:f>'[Лес дорога январь 19-20 гг (2).xlsx]Отчёт (2)'!$F$12:$G$12</c:f>
              <c:numCache>
                <c:formatCode>#,##0</c:formatCode>
                <c:ptCount val="2"/>
                <c:pt idx="0">
                  <c:v>11476.761387096776</c:v>
                </c:pt>
                <c:pt idx="1">
                  <c:v>6946.1479999999992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11E-4C59-AA60-CC3DCA4779D6}"/>
            </c:ext>
          </c:extLst>
        </c:ser>
        <c:ser>
          <c:idx val="1"/>
          <c:order val="1"/>
          <c:tx>
            <c:strRef>
              <c:f>'[Лес дорога январь 19-20 гг (2).xlsx]Отчёт (2)'!$E$13</c:f>
              <c:strCache>
                <c:ptCount val="1"/>
                <c:pt idx="0">
                  <c:v>в т.ч. экспорт </c:v>
                </c:pt>
              </c:strCache>
            </c:strRef>
          </c:tx>
          <c:spPr>
            <a:solidFill>
              <a:srgbClr val="CCD2DA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2.7777777777777809E-3"/>
                  <c:y val="0.1944444444444445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11E-4C59-AA60-CC3DCA4779D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6666666666666673E-2"/>
                  <c:y val="0.1666666666666665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311E-4C59-AA60-CC3DCA4779D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1">
                    <a:latin typeface="Verdana" panose="020B0604030504040204" pitchFamily="34" charset="0"/>
                    <a:ea typeface="Verdana" panose="020B060403050404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'[Лес дорога январь 19-20 гг (2).xlsx]Отчёт (2)'!$F$11:$G$11</c:f>
              <c:numCache>
                <c:formatCode>General</c:formatCode>
                <c:ptCount val="2"/>
                <c:pt idx="0">
                  <c:v>2019</c:v>
                </c:pt>
                <c:pt idx="1">
                  <c:v>2020</c:v>
                </c:pt>
              </c:numCache>
            </c:numRef>
          </c:cat>
          <c:val>
            <c:numRef>
              <c:f>'[Лес дорога январь 19-20 гг (2).xlsx]Отчёт (2)'!$F$13:$G$13</c:f>
              <c:numCache>
                <c:formatCode>#,##0</c:formatCode>
                <c:ptCount val="2"/>
                <c:pt idx="0">
                  <c:v>9820.6375483870979</c:v>
                </c:pt>
                <c:pt idx="1">
                  <c:v>5539.8246315789465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11E-4C59-AA60-CC3DCA4779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2"/>
        <c:overlap val="81"/>
        <c:axId val="67318528"/>
        <c:axId val="67320064"/>
      </c:barChart>
      <c:catAx>
        <c:axId val="673185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Verdana" panose="020B0604030504040204" pitchFamily="34" charset="0"/>
                <a:ea typeface="Verdana" panose="020B0604030504040204" pitchFamily="34" charset="0"/>
              </a:defRPr>
            </a:pPr>
            <a:endParaRPr lang="ru-RU"/>
          </a:p>
        </c:txPr>
        <c:crossAx val="67320064"/>
        <c:crosses val="autoZero"/>
        <c:auto val="1"/>
        <c:lblAlgn val="ctr"/>
        <c:lblOffset val="100"/>
        <c:noMultiLvlLbl val="0"/>
      </c:catAx>
      <c:valAx>
        <c:axId val="67320064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one"/>
        <c:crossAx val="6731852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 dirty="0" smtClean="0"/>
          </a:p>
          <a:p>
            <a:pPr>
              <a:defRPr sz="18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 dirty="0"/>
          </a:p>
        </c:rich>
      </c:tx>
      <c:layout>
        <c:manualLayout>
          <c:xMode val="edge"/>
          <c:yMode val="edge"/>
          <c:x val="0.27395570866141733"/>
          <c:y val="9.3757209431089381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30652493438320216"/>
          <c:y val="0.13626758052541288"/>
          <c:w val="0.38695013123359578"/>
          <c:h val="0.7915497707663075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Lbls>
            <c:dLbl>
              <c:idx val="0"/>
              <c:layout>
                <c:manualLayout>
                  <c:x val="5.035796537643436E-2"/>
                  <c:y val="5.1966399601185885E-5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7.0199842441552706E-3"/>
                  <c:y val="1.452926774504706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2554037926371449E-2"/>
                  <c:y val="4.122888708221022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3.9139189633794211E-3"/>
                  <c:y val="-1.208003757349877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Рослесхоз!$E$25:$E$28</c:f>
              <c:strCache>
                <c:ptCount val="4"/>
                <c:pt idx="0">
                  <c:v>Лесосека в аренде но не вырублена4,3 млн.м3</c:v>
                </c:pt>
                <c:pt idx="1">
                  <c:v>Лесосека в аренде вырублена 6,7 млн.м3</c:v>
                </c:pt>
                <c:pt idx="2">
                  <c:v>Вырубается по иным основаниям 0,9 млн.м3</c:v>
                </c:pt>
                <c:pt idx="3">
                  <c:v>Свободная лесосека 22,9 млн.м3</c:v>
                </c:pt>
              </c:strCache>
            </c:strRef>
          </c:cat>
          <c:val>
            <c:numRef>
              <c:f>Рослесхоз!$F$25:$F$28</c:f>
              <c:numCache>
                <c:formatCode>General</c:formatCode>
                <c:ptCount val="4"/>
                <c:pt idx="0">
                  <c:v>4325.3</c:v>
                </c:pt>
                <c:pt idx="1">
                  <c:v>6727.7</c:v>
                </c:pt>
                <c:pt idx="2" formatCode="0.0">
                  <c:v>891</c:v>
                </c:pt>
                <c:pt idx="3" formatCode="0.0">
                  <c:v>22882</c:v>
                </c:pt>
              </c:numCache>
            </c:numRef>
          </c:val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Начислено налогов (руб.) на 1 м3 лесозаготовки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'Налоги предприятий'!$O$15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'Налоги предприятий'!$N$16:$N$19</c:f>
              <c:strCache>
                <c:ptCount val="4"/>
                <c:pt idx="0">
                  <c:v>Тернейлес</c:v>
                </c:pt>
                <c:pt idx="1">
                  <c:v>РФП Групп</c:v>
                </c:pt>
                <c:pt idx="2">
                  <c:v>Приморсклеспром</c:v>
                </c:pt>
                <c:pt idx="3">
                  <c:v>Шелеховский КЛПХ</c:v>
                </c:pt>
              </c:strCache>
            </c:strRef>
          </c:cat>
          <c:val>
            <c:numRef>
              <c:f>'Налоги предприятий'!$O$16:$O$19</c:f>
              <c:numCache>
                <c:formatCode>_("р."* #,##0.00_);_("р."* \(#,##0.00\);_("р."* "-"??_);_(@_)</c:formatCode>
                <c:ptCount val="4"/>
                <c:pt idx="0">
                  <c:v>1294.7885040530582</c:v>
                </c:pt>
                <c:pt idx="1">
                  <c:v>831.78592519685037</c:v>
                </c:pt>
                <c:pt idx="2">
                  <c:v>606.49112598196098</c:v>
                </c:pt>
                <c:pt idx="3">
                  <c:v>0</c:v>
                </c:pt>
              </c:numCache>
            </c:numRef>
          </c:val>
        </c:ser>
        <c:ser>
          <c:idx val="1"/>
          <c:order val="1"/>
          <c:tx>
            <c:strRef>
              <c:f>'Налоги предприятий'!$P$15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'Налоги предприятий'!$N$16:$N$19</c:f>
              <c:strCache>
                <c:ptCount val="4"/>
                <c:pt idx="0">
                  <c:v>Тернейлес</c:v>
                </c:pt>
                <c:pt idx="1">
                  <c:v>РФП Групп</c:v>
                </c:pt>
                <c:pt idx="2">
                  <c:v>Приморсклеспром</c:v>
                </c:pt>
                <c:pt idx="3">
                  <c:v>Шелеховский КЛПХ</c:v>
                </c:pt>
              </c:strCache>
            </c:strRef>
          </c:cat>
          <c:val>
            <c:numRef>
              <c:f>'Налоги предприятий'!$P$16:$P$19</c:f>
              <c:numCache>
                <c:formatCode>_("р."* #,##0.00_);_("р."* \(#,##0.00\);_("р."* "-"??_);_(@_)</c:formatCode>
                <c:ptCount val="4"/>
                <c:pt idx="0">
                  <c:v>1419.9571629213483</c:v>
                </c:pt>
                <c:pt idx="1">
                  <c:v>949.33315128345168</c:v>
                </c:pt>
                <c:pt idx="2">
                  <c:v>735.05980528511827</c:v>
                </c:pt>
                <c:pt idx="3">
                  <c:v>745.20570264765786</c:v>
                </c:pt>
              </c:numCache>
            </c:numRef>
          </c:val>
        </c:ser>
        <c:ser>
          <c:idx val="2"/>
          <c:order val="2"/>
          <c:tx>
            <c:strRef>
              <c:f>'Налоги предприятий'!$Q$15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'Налоги предприятий'!$N$16:$N$19</c:f>
              <c:strCache>
                <c:ptCount val="4"/>
                <c:pt idx="0">
                  <c:v>Тернейлес</c:v>
                </c:pt>
                <c:pt idx="1">
                  <c:v>РФП Групп</c:v>
                </c:pt>
                <c:pt idx="2">
                  <c:v>Приморсклеспром</c:v>
                </c:pt>
                <c:pt idx="3">
                  <c:v>Шелеховский КЛПХ</c:v>
                </c:pt>
              </c:strCache>
            </c:strRef>
          </c:cat>
          <c:val>
            <c:numRef>
              <c:f>'Налоги предприятий'!$Q$16:$Q$19</c:f>
              <c:numCache>
                <c:formatCode>_("р."* #,##0.00_);_("р."* \(#,##0.00\);_("р."* "-"??_);_(@_)</c:formatCode>
                <c:ptCount val="4"/>
                <c:pt idx="0">
                  <c:v>1130.5576411166473</c:v>
                </c:pt>
                <c:pt idx="1">
                  <c:v>1002.5260635110844</c:v>
                </c:pt>
                <c:pt idx="2">
                  <c:v>719.32686084142392</c:v>
                </c:pt>
                <c:pt idx="3">
                  <c:v>339.26462972553082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34609920"/>
        <c:axId val="97075968"/>
      </c:barChart>
      <c:catAx>
        <c:axId val="134609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7075968"/>
        <c:crosses val="autoZero"/>
        <c:auto val="1"/>
        <c:lblAlgn val="ctr"/>
        <c:lblOffset val="100"/>
        <c:noMultiLvlLbl val="0"/>
      </c:catAx>
      <c:valAx>
        <c:axId val="97075968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_(&quot;р.&quot;* #,##0.00_);_(&quot;р.&quot;* \(#,##0.00\);_(&quot;р.&quot;* &quot;-&quot;??_);_(@_)" sourceLinked="1"/>
        <c:majorTickMark val="none"/>
        <c:minorTickMark val="none"/>
        <c:tickLblPos val="nextTo"/>
        <c:crossAx val="1346099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Lbls>
            <c:dLbl>
              <c:idx val="0"/>
              <c:layout>
                <c:manualLayout>
                  <c:x val="0.16989091641322612"/>
                  <c:y val="-4.543878936205147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8799511172214585"/>
                      <c:h val="5.8696696570890716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3.5003818967073455E-2"/>
                  <c:y val="3.86162477440070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184310294546515"/>
                      <c:h val="0.12091176238067985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4.2829724409448822E-2"/>
                  <c:y val="7.939715387358124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3526087016900664E-3"/>
                  <c:y val="9.667170513538660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0.21809280675853018"/>
                  <c:y val="-0.1132788398117108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422178477690286"/>
                      <c:h val="0.13122584284541267"/>
                    </c:manualLayout>
                  </c15:layout>
                </c:ext>
              </c:extLst>
            </c:dLbl>
            <c:dLbl>
              <c:idx val="5"/>
              <c:layout>
                <c:manualLayout>
                  <c:x val="0.23467560695538059"/>
                  <c:y val="-0.2149868193148923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545529855643045"/>
                      <c:h val="0.15309191230907884"/>
                    </c:manualLayout>
                  </c15:layout>
                </c:ext>
              </c:extLst>
            </c:dLbl>
            <c:dLbl>
              <c:idx val="6"/>
              <c:layout>
                <c:manualLayout>
                  <c:x val="0.12098056102362201"/>
                  <c:y val="0.1270645592179178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FFFF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038016732283465"/>
                      <c:h val="0.11583053342252979"/>
                    </c:manualLayout>
                  </c15:layout>
                </c:ext>
              </c:extLst>
            </c:dLbl>
            <c:dLbl>
              <c:idx val="7"/>
              <c:layout>
                <c:manualLayout>
                  <c:x val="-0.29048293963254596"/>
                  <c:y val="0.1224842672299775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0.33545693897637796"/>
                  <c:y val="1.7107812400706602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1.2840061658959297E-2"/>
                  <c:y val="1.151510831131114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Лист1!$O$7:$O$17</c:f>
              <c:strCache>
                <c:ptCount val="11"/>
                <c:pt idx="0">
                  <c:v>Республика Бурятия 0,995 млн.м3</c:v>
                </c:pt>
                <c:pt idx="1">
                  <c:v>Забайкальский край 0,722 млн.м3</c:v>
                </c:pt>
                <c:pt idx="2">
                  <c:v>Республика Саха (Якутия) 0,861 млн.м3</c:v>
                </c:pt>
                <c:pt idx="3">
                  <c:v>Камчатский край 0,078 млн.м3</c:v>
                </c:pt>
                <c:pt idx="4">
                  <c:v>Приморский край 3,953 млн.м3</c:v>
                </c:pt>
                <c:pt idx="5">
                  <c:v>Хабаровский край 6, 728 млн.м3</c:v>
                </c:pt>
                <c:pt idx="6">
                  <c:v>Амурская область 1,154 млн.м3</c:v>
                </c:pt>
                <c:pt idx="7">
                  <c:v>Магаданская область 0,149 млн.м3</c:v>
                </c:pt>
                <c:pt idx="8">
                  <c:v>Сахалинская область 0,231 млн.м3</c:v>
                </c:pt>
                <c:pt idx="9">
                  <c:v>Еврейская автономная область 0,175 млн.м3</c:v>
                </c:pt>
                <c:pt idx="10">
                  <c:v>Чукотский автономный округ 0,000 млн.м3</c:v>
                </c:pt>
              </c:strCache>
            </c:strRef>
          </c:cat>
          <c:val>
            <c:numRef>
              <c:f>Лист1!$P$7:$P$17</c:f>
              <c:numCache>
                <c:formatCode>General</c:formatCode>
                <c:ptCount val="11"/>
                <c:pt idx="0">
                  <c:v>994.56551999999999</c:v>
                </c:pt>
                <c:pt idx="1">
                  <c:v>721.89499999999998</c:v>
                </c:pt>
                <c:pt idx="2">
                  <c:v>861.33</c:v>
                </c:pt>
                <c:pt idx="3">
                  <c:v>77.686000000000007</c:v>
                </c:pt>
                <c:pt idx="4">
                  <c:v>3952.7188299999998</c:v>
                </c:pt>
                <c:pt idx="5">
                  <c:v>6727.7</c:v>
                </c:pt>
                <c:pt idx="6">
                  <c:v>1153.5999999999999</c:v>
                </c:pt>
                <c:pt idx="7">
                  <c:v>148.80000000000001</c:v>
                </c:pt>
                <c:pt idx="8">
                  <c:v>231.03399999999999</c:v>
                </c:pt>
                <c:pt idx="9">
                  <c:v>174.99700000000001</c:v>
                </c:pt>
                <c:pt idx="10">
                  <c:v>7.4069999999999997E-2</c:v>
                </c:pt>
              </c:numCache>
            </c:numRef>
          </c:val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 dirty="0" smtClean="0"/>
          </a:p>
          <a:p>
            <a:pPr>
              <a:defRPr sz="18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 dirty="0"/>
          </a:p>
        </c:rich>
      </c:tx>
      <c:layout>
        <c:manualLayout>
          <c:xMode val="edge"/>
          <c:yMode val="edge"/>
          <c:x val="0.27395570866141733"/>
          <c:y val="9.3757209431089381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30652493438320216"/>
          <c:y val="0.13626758052541288"/>
          <c:w val="0.38695013123359578"/>
          <c:h val="0.7915497707663075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Lbls>
            <c:dLbl>
              <c:idx val="0"/>
              <c:layout>
                <c:manualLayout>
                  <c:x val="5.035796537643436E-2"/>
                  <c:y val="5.1966399601185885E-5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7.0199842441552706E-3"/>
                  <c:y val="1.452926774504706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2554037926371449E-2"/>
                  <c:y val="4.122888708221022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3.9139189633794211E-3"/>
                  <c:y val="-1.208003757349877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Рослесхоз!$E$25:$E$28</c:f>
              <c:strCache>
                <c:ptCount val="4"/>
                <c:pt idx="0">
                  <c:v>Лесосека в аренде но не вырублена4,3 млн.м3</c:v>
                </c:pt>
                <c:pt idx="1">
                  <c:v>Лесосека в аренде вырублена 6,7 млн.м3</c:v>
                </c:pt>
                <c:pt idx="2">
                  <c:v>Вырубается по иным основаниям 0,9 млн.м3</c:v>
                </c:pt>
                <c:pt idx="3">
                  <c:v>Свободная лесосека 22,9 млн.м3</c:v>
                </c:pt>
              </c:strCache>
            </c:strRef>
          </c:cat>
          <c:val>
            <c:numRef>
              <c:f>Рослесхоз!$F$25:$F$28</c:f>
              <c:numCache>
                <c:formatCode>General</c:formatCode>
                <c:ptCount val="4"/>
                <c:pt idx="0">
                  <c:v>4325.3</c:v>
                </c:pt>
                <c:pt idx="1">
                  <c:v>6727.7</c:v>
                </c:pt>
                <c:pt idx="2" formatCode="0.0">
                  <c:v>891</c:v>
                </c:pt>
                <c:pt idx="3" formatCode="0.0">
                  <c:v>22882</c:v>
                </c:pt>
              </c:numCache>
            </c:numRef>
          </c:val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3077944255515087E-2"/>
          <c:y val="4.9960875984251966E-2"/>
          <c:w val="0.91659993689719388"/>
          <c:h val="0.8771535458206365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заготовлено</c:v>
                </c:pt>
              </c:strCache>
            </c:strRef>
          </c:tx>
          <c:marker>
            <c:symbol val="diamond"/>
            <c:size val="10"/>
          </c:marker>
          <c:dLbls>
            <c:dLbl>
              <c:idx val="0"/>
              <c:layout>
                <c:manualLayout>
                  <c:x val="-1.3455433802126297E-3"/>
                  <c:y val="-5.31105412177229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8753-4CA4-88B7-4E18DFC3BDB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9.4188036614884091E-3"/>
                  <c:y val="-4.04651742611222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753-4CA4-88B7-4E18DFC3BDB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3455433802126297E-3"/>
                  <c:y val="-2.27616605218812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8753-4CA4-88B7-4E18DFC3BDB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3455433802126297E-3"/>
                  <c:y val="-3.28779540871618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8753-4CA4-88B7-4E18DFC3BDB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1.3455433802126297E-3"/>
                  <c:y val="-2.78198073045215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8753-4CA4-88B7-4E18DFC3BDB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6.4136825227151259E-3"/>
                  <c:y val="6.02772754671488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Лист1!$B$2:$B$7</c:f>
              <c:numCache>
                <c:formatCode>0.0</c:formatCode>
                <c:ptCount val="6"/>
                <c:pt idx="0">
                  <c:v>19805.099999999999</c:v>
                </c:pt>
                <c:pt idx="1">
                  <c:v>20508.7</c:v>
                </c:pt>
                <c:pt idx="2">
                  <c:v>21612.9</c:v>
                </c:pt>
                <c:pt idx="3">
                  <c:v>21209.599999999999</c:v>
                </c:pt>
                <c:pt idx="4">
                  <c:v>21079</c:v>
                </c:pt>
                <c:pt idx="5">
                  <c:v>20149.400000000001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86D8-7D4B-BFF7-2372AED39EE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из них на арендованных участках</c:v>
                </c:pt>
              </c:strCache>
            </c:strRef>
          </c:tx>
          <c:marker>
            <c:symbol val="square"/>
            <c:size val="10"/>
          </c:marker>
          <c:dLbls>
            <c:dLbl>
              <c:idx val="0"/>
              <c:layout>
                <c:manualLayout>
                  <c:x val="-1.3455433802126297E-3"/>
                  <c:y val="-3.79361008698021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8753-4CA4-88B7-4E18DFC3BDB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3455433802126297E-3"/>
                  <c:y val="-3.5407027478481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8753-4CA4-88B7-4E18DFC3BDB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3455433802126297E-3"/>
                  <c:y val="-2.02325871305611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8753-4CA4-88B7-4E18DFC3BDB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3455433802126297E-3"/>
                  <c:y val="-2.78198073045215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8753-4CA4-88B7-4E18DFC3BDB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1.3455433802126297E-3"/>
                  <c:y val="-2.02325871305611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8753-4CA4-88B7-4E18DFC3BDB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"/>
                  <c:y val="6.42957604982921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Лист1!$C$2:$C$7</c:f>
              <c:numCache>
                <c:formatCode>0.0</c:formatCode>
                <c:ptCount val="6"/>
                <c:pt idx="0">
                  <c:v>15193.2</c:v>
                </c:pt>
                <c:pt idx="1">
                  <c:v>15680</c:v>
                </c:pt>
                <c:pt idx="2">
                  <c:v>16401.400000000001</c:v>
                </c:pt>
                <c:pt idx="3">
                  <c:v>16029.6</c:v>
                </c:pt>
                <c:pt idx="4">
                  <c:v>16162.6</c:v>
                </c:pt>
                <c:pt idx="5">
                  <c:v>15044.4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86D8-7D4B-BFF7-2372AED39E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076800"/>
        <c:axId val="21644416"/>
      </c:lineChart>
      <c:catAx>
        <c:axId val="220768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21644416"/>
        <c:crosses val="autoZero"/>
        <c:auto val="1"/>
        <c:lblAlgn val="ctr"/>
        <c:lblOffset val="100"/>
        <c:noMultiLvlLbl val="0"/>
      </c:catAx>
      <c:valAx>
        <c:axId val="21644416"/>
        <c:scaling>
          <c:orientation val="minMax"/>
          <c:max val="24000"/>
          <c:min val="12000"/>
        </c:scaling>
        <c:delete val="0"/>
        <c:axPos val="l"/>
        <c:majorGridlines>
          <c:spPr>
            <a:ln>
              <a:noFill/>
            </a:ln>
          </c:spPr>
        </c:majorGridlines>
        <c:numFmt formatCode="0.0" sourceLinked="1"/>
        <c:majorTickMark val="out"/>
        <c:minorTickMark val="none"/>
        <c:tickLblPos val="nextTo"/>
        <c:crossAx val="22076800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22083536776148169"/>
          <c:y val="0"/>
          <c:w val="0.6195513767425781"/>
          <c:h val="6.358541998495397E-2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Объёмы лесозаготовки (м3)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'Налоги предприятий'!$C$15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'Налоги предприятий'!$B$16:$B$19</c:f>
              <c:strCache>
                <c:ptCount val="4"/>
                <c:pt idx="0">
                  <c:v>Тернейлес</c:v>
                </c:pt>
                <c:pt idx="1">
                  <c:v>РФП Групп</c:v>
                </c:pt>
                <c:pt idx="2">
                  <c:v>Приморсклеспром</c:v>
                </c:pt>
                <c:pt idx="3">
                  <c:v>Шелеховский КЛПХ</c:v>
                </c:pt>
              </c:strCache>
            </c:strRef>
          </c:cat>
          <c:val>
            <c:numRef>
              <c:f>'Налоги предприятий'!$C$16:$C$19</c:f>
              <c:numCache>
                <c:formatCode>General</c:formatCode>
                <c:ptCount val="4"/>
                <c:pt idx="0">
                  <c:v>1357000</c:v>
                </c:pt>
                <c:pt idx="1">
                  <c:v>2032000</c:v>
                </c:pt>
                <c:pt idx="2">
                  <c:v>343700</c:v>
                </c:pt>
              </c:numCache>
            </c:numRef>
          </c:val>
        </c:ser>
        <c:ser>
          <c:idx val="1"/>
          <c:order val="1"/>
          <c:tx>
            <c:strRef>
              <c:f>'Налоги предприятий'!$D$15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'Налоги предприятий'!$B$16:$B$19</c:f>
              <c:strCache>
                <c:ptCount val="4"/>
                <c:pt idx="0">
                  <c:v>Тернейлес</c:v>
                </c:pt>
                <c:pt idx="1">
                  <c:v>РФП Групп</c:v>
                </c:pt>
                <c:pt idx="2">
                  <c:v>Приморсклеспром</c:v>
                </c:pt>
                <c:pt idx="3">
                  <c:v>Шелеховский КЛПХ</c:v>
                </c:pt>
              </c:strCache>
            </c:strRef>
          </c:cat>
          <c:val>
            <c:numRef>
              <c:f>'Налоги предприятий'!$D$16:$D$19</c:f>
              <c:numCache>
                <c:formatCode>General</c:formatCode>
                <c:ptCount val="4"/>
                <c:pt idx="0">
                  <c:v>1424000</c:v>
                </c:pt>
                <c:pt idx="1">
                  <c:v>1831000</c:v>
                </c:pt>
                <c:pt idx="2">
                  <c:v>359500</c:v>
                </c:pt>
                <c:pt idx="3">
                  <c:v>245500</c:v>
                </c:pt>
              </c:numCache>
            </c:numRef>
          </c:val>
        </c:ser>
        <c:ser>
          <c:idx val="2"/>
          <c:order val="2"/>
          <c:tx>
            <c:strRef>
              <c:f>'Налоги предприятий'!$E$15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'Налоги предприятий'!$B$16:$B$19</c:f>
              <c:strCache>
                <c:ptCount val="4"/>
                <c:pt idx="0">
                  <c:v>Тернейлес</c:v>
                </c:pt>
                <c:pt idx="1">
                  <c:v>РФП Групп</c:v>
                </c:pt>
                <c:pt idx="2">
                  <c:v>Приморсклеспром</c:v>
                </c:pt>
                <c:pt idx="3">
                  <c:v>Шелеховский КЛПХ</c:v>
                </c:pt>
              </c:strCache>
            </c:strRef>
          </c:cat>
          <c:val>
            <c:numRef>
              <c:f>'Налоги предприятий'!$E$16:$E$19</c:f>
              <c:numCache>
                <c:formatCode>General</c:formatCode>
                <c:ptCount val="4"/>
                <c:pt idx="0">
                  <c:v>1465100</c:v>
                </c:pt>
                <c:pt idx="1">
                  <c:v>1669000</c:v>
                </c:pt>
                <c:pt idx="2">
                  <c:v>309000</c:v>
                </c:pt>
                <c:pt idx="3">
                  <c:v>193100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22952192"/>
        <c:axId val="22978560"/>
      </c:barChart>
      <c:catAx>
        <c:axId val="22952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978560"/>
        <c:crosses val="autoZero"/>
        <c:auto val="1"/>
        <c:lblAlgn val="ctr"/>
        <c:lblOffset val="100"/>
        <c:noMultiLvlLbl val="0"/>
      </c:catAx>
      <c:valAx>
        <c:axId val="22978560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29521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% продукции направляемой на деревопереработку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'Налоги предприятий'!$H$16:$H$19</c:f>
              <c:strCache>
                <c:ptCount val="4"/>
                <c:pt idx="0">
                  <c:v>Тернейлес</c:v>
                </c:pt>
                <c:pt idx="1">
                  <c:v>РФП Групп</c:v>
                </c:pt>
                <c:pt idx="2">
                  <c:v>Приморсклеспром</c:v>
                </c:pt>
                <c:pt idx="3">
                  <c:v>Шелеховский КЛПХ</c:v>
                </c:pt>
              </c:strCache>
            </c:strRef>
          </c:cat>
          <c:val>
            <c:numRef>
              <c:f>'Налоги предприятий'!$I$16:$I$19</c:f>
              <c:numCache>
                <c:formatCode>General</c:formatCode>
                <c:ptCount val="4"/>
              </c:numCache>
            </c:numRef>
          </c:val>
        </c:ser>
        <c:ser>
          <c:idx val="1"/>
          <c:order val="1"/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'Налоги предприятий'!$H$16:$H$19</c:f>
              <c:strCache>
                <c:ptCount val="4"/>
                <c:pt idx="0">
                  <c:v>Тернейлес</c:v>
                </c:pt>
                <c:pt idx="1">
                  <c:v>РФП Групп</c:v>
                </c:pt>
                <c:pt idx="2">
                  <c:v>Приморсклеспром</c:v>
                </c:pt>
                <c:pt idx="3">
                  <c:v>Шелеховский КЛПХ</c:v>
                </c:pt>
              </c:strCache>
            </c:strRef>
          </c:cat>
          <c:val>
            <c:numRef>
              <c:f>'Налоги предприятий'!$J$16:$J$19</c:f>
              <c:numCache>
                <c:formatCode>0%</c:formatCode>
                <c:ptCount val="4"/>
                <c:pt idx="0">
                  <c:v>0.8</c:v>
                </c:pt>
                <c:pt idx="1">
                  <c:v>0.45</c:v>
                </c:pt>
                <c:pt idx="2">
                  <c:v>0.12</c:v>
                </c:pt>
                <c:pt idx="3">
                  <c:v>0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21826176"/>
        <c:axId val="21827968"/>
      </c:barChart>
      <c:catAx>
        <c:axId val="21826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827968"/>
        <c:crosses val="autoZero"/>
        <c:auto val="1"/>
        <c:lblAlgn val="ctr"/>
        <c:lblOffset val="100"/>
        <c:noMultiLvlLbl val="0"/>
      </c:catAx>
      <c:valAx>
        <c:axId val="21827968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1826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300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300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300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9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>
      <cs:styleClr val="auto"/>
    </cs:fillRef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2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>
      <cs:styleClr val="auto"/>
    </cs:fillRef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3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4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>
      <cs:styleClr val="auto"/>
    </cs:fillRef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5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6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7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>
      <cs:styleClr val="auto"/>
    </cs:fillRef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8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9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image" Target="../media/image28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0.99393</cdr:x>
      <cdr:y>0.13633</cdr:y>
    </cdr:to>
    <cdr:sp macro="" textlink="">
      <cdr:nvSpPr>
        <cdr:cNvPr id="2" name="Заголовок 1"/>
        <cdr:cNvSpPr>
          <a:spLocks xmlns:a="http://schemas.openxmlformats.org/drawingml/2006/main" noGrp="1"/>
        </cdr:cNvSpPr>
      </cdr:nvSpPr>
      <cdr:spPr>
        <a:xfrm xmlns:a="http://schemas.openxmlformats.org/drawingml/2006/main">
          <a:off x="0" y="0"/>
          <a:ext cx="12118019" cy="9349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lIns="91440" tIns="45720" rIns="91440" bIns="45720" rtlCol="0" anchor="ctr">
          <a:noAutofit/>
        </a:bodyPr>
        <a:lstStyle xmlns:a="http://schemas.openxmlformats.org/drawingml/2006/main">
          <a:lvl1pPr algn="l" defTabSz="914400" rtl="0" eaLnBrk="1" latinLnBrk="0" hangingPunct="1">
            <a:lnSpc>
              <a:spcPct val="90000"/>
            </a:lnSpc>
            <a:spcBef>
              <a:spcPct val="0"/>
            </a:spcBef>
            <a:buNone/>
            <a:defRPr sz="4400" kern="1200">
              <a:solidFill>
                <a:schemeClr val="tx1"/>
              </a:solidFill>
              <a:latin typeface="+mj-lt"/>
              <a:ea typeface="+mj-ea"/>
              <a:cs typeface="+mj-cs"/>
            </a:defRPr>
          </a:lvl1pPr>
        </a:lstStyle>
        <a:p xmlns:a="http://schemas.openxmlformats.org/drawingml/2006/main">
          <a:pPr algn="ctr"/>
          <a:r>
            <a:rPr lang="ru-RU" sz="4000" b="1" dirty="0"/>
            <a:t>Расчётная лесосека </a:t>
          </a:r>
          <a:r>
            <a:rPr lang="ru-RU" sz="4000" b="1" dirty="0" smtClean="0"/>
            <a:t>ДФО 115,3 млн.м3.</a:t>
          </a:r>
        </a:p>
        <a:p xmlns:a="http://schemas.openxmlformats.org/drawingml/2006/main">
          <a:pPr algn="ctr"/>
          <a:r>
            <a:rPr lang="ru-RU" sz="4000" b="1" dirty="0" smtClean="0"/>
            <a:t>Закреплено в договорах аренды 27,9 млн.м3. = 24%</a:t>
          </a:r>
          <a:endParaRPr lang="en-US" sz="40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0.55072</cdr:x>
      <cdr:y>0.02037</cdr:y>
    </cdr:from>
    <cdr:to>
      <cdr:x>0.71146</cdr:x>
      <cdr:y>0.12221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132856" y="72008"/>
          <a:ext cx="914400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rgbClr val="C00000"/>
              </a:solidFill>
            </a:rPr>
            <a:t>2007г.</a:t>
          </a:r>
          <a:endParaRPr lang="ru-RU" sz="1400" b="1" dirty="0">
            <a:solidFill>
              <a:srgbClr val="C00000"/>
            </a:solidFill>
          </a:endParaRPr>
        </a:p>
      </cdr:txBody>
    </cdr:sp>
  </cdr:relSizeAnchor>
  <cdr:relSizeAnchor xmlns:cdr="http://schemas.openxmlformats.org/drawingml/2006/chartDrawing">
    <cdr:from>
      <cdr:x>0.79123</cdr:x>
      <cdr:y>0.28516</cdr:y>
    </cdr:from>
    <cdr:to>
      <cdr:x>0.95197</cdr:x>
      <cdr:y>0.36663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501008" y="1008112"/>
          <a:ext cx="914400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solidFill>
                <a:srgbClr val="C00000"/>
              </a:solidFill>
            </a:rPr>
            <a:t>18,5млн.кбм.</a:t>
          </a:r>
          <a:endParaRPr lang="ru-RU" sz="1800" b="1" dirty="0">
            <a:solidFill>
              <a:srgbClr val="C00000"/>
            </a:solidFill>
          </a:endParaRPr>
        </a:p>
      </cdr:txBody>
    </cdr:sp>
  </cdr:relSizeAnchor>
  <cdr:relSizeAnchor xmlns:cdr="http://schemas.openxmlformats.org/drawingml/2006/chartDrawing">
    <cdr:from>
      <cdr:x>0.81654</cdr:x>
      <cdr:y>0.34626</cdr:y>
    </cdr:from>
    <cdr:to>
      <cdr:x>0.92041</cdr:x>
      <cdr:y>0.42774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645024" y="1224136"/>
          <a:ext cx="590872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rgbClr val="C00000"/>
              </a:solidFill>
            </a:rPr>
            <a:t>2015г.</a:t>
          </a:r>
          <a:endParaRPr lang="ru-RU" sz="1400" b="1" dirty="0">
            <a:solidFill>
              <a:srgbClr val="C00000"/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0.76183</cdr:x>
      <cdr:y>0.06842</cdr:y>
    </cdr:from>
    <cdr:to>
      <cdr:x>0.98361</cdr:x>
      <cdr:y>0.10967</cdr:y>
    </cdr:to>
    <cdr:sp macro="" textlink="">
      <cdr:nvSpPr>
        <cdr:cNvPr id="2" name="Заголовок 1"/>
        <cdr:cNvSpPr>
          <a:spLocks xmlns:a="http://schemas.openxmlformats.org/drawingml/2006/main" noGrp="1"/>
        </cdr:cNvSpPr>
      </cdr:nvSpPr>
      <cdr:spPr>
        <a:xfrm xmlns:a="http://schemas.openxmlformats.org/drawingml/2006/main">
          <a:off x="4653132" y="469192"/>
          <a:ext cx="1354584" cy="2829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lIns="91440" tIns="45720" rIns="91440" bIns="45720" rtlCol="0" anchor="ctr">
          <a:noAutofit/>
        </a:bodyPr>
        <a:lstStyle xmlns:a="http://schemas.openxmlformats.org/drawingml/2006/main">
          <a:lvl1pPr algn="l" defTabSz="914400" rtl="0" eaLnBrk="1" latinLnBrk="0" hangingPunct="1">
            <a:lnSpc>
              <a:spcPct val="90000"/>
            </a:lnSpc>
            <a:spcBef>
              <a:spcPct val="0"/>
            </a:spcBef>
            <a:buNone/>
            <a:defRPr sz="4400" kern="1200">
              <a:solidFill>
                <a:schemeClr val="tx1"/>
              </a:solidFill>
              <a:latin typeface="+mj-lt"/>
              <a:ea typeface="+mj-ea"/>
              <a:cs typeface="+mj-cs"/>
            </a:defRPr>
          </a:lvl1pPr>
        </a:lstStyle>
        <a:p xmlns:a="http://schemas.openxmlformats.org/drawingml/2006/main">
          <a:r>
            <a:rPr lang="ru-RU" sz="1600" b="1" dirty="0" smtClean="0">
              <a:solidFill>
                <a:srgbClr val="008000"/>
              </a:solidFill>
            </a:rPr>
            <a:t>Данные ДВТУ</a:t>
          </a:r>
          <a:endParaRPr lang="ru-RU" sz="1600" b="1" dirty="0">
            <a:solidFill>
              <a:srgbClr val="008000"/>
            </a:solidFill>
          </a:endParaRPr>
        </a:p>
      </cdr:txBody>
    </cdr:sp>
  </cdr:relSizeAnchor>
  <cdr:relSizeAnchor xmlns:cdr="http://schemas.openxmlformats.org/drawingml/2006/chartDrawing">
    <cdr:from>
      <cdr:x>0.9082</cdr:x>
      <cdr:y>0.01345</cdr:y>
    </cdr:from>
    <cdr:to>
      <cdr:x>0.96657</cdr:x>
      <cdr:y>0.06902</cdr:y>
    </cdr:to>
    <cdr:pic>
      <cdr:nvPicPr>
        <cdr:cNvPr id="3" name="Рисунок 2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5547157" y="92240"/>
          <a:ext cx="356494" cy="381099"/>
        </a:xfrm>
        <a:prstGeom xmlns:a="http://schemas.openxmlformats.org/drawingml/2006/main" prst="rect">
          <a:avLst/>
        </a:prstGeom>
      </cdr:spPr>
    </cdr:pic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0.75985</cdr:x>
      <cdr:y>0.06842</cdr:y>
    </cdr:from>
    <cdr:to>
      <cdr:x>0.9841</cdr:x>
      <cdr:y>0.10967</cdr:y>
    </cdr:to>
    <cdr:sp macro="" textlink="">
      <cdr:nvSpPr>
        <cdr:cNvPr id="2" name="Заголовок 1"/>
        <cdr:cNvSpPr>
          <a:spLocks xmlns:a="http://schemas.openxmlformats.org/drawingml/2006/main" noGrp="1"/>
        </cdr:cNvSpPr>
      </cdr:nvSpPr>
      <cdr:spPr>
        <a:xfrm xmlns:a="http://schemas.openxmlformats.org/drawingml/2006/main">
          <a:off x="4589755" y="469191"/>
          <a:ext cx="1354584" cy="2829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lIns="91440" tIns="45720" rIns="91440" bIns="45720" rtlCol="0" anchor="ctr">
          <a:noAutofit/>
        </a:bodyPr>
        <a:lstStyle xmlns:a="http://schemas.openxmlformats.org/drawingml/2006/main">
          <a:lvl1pPr algn="l" defTabSz="914400" rtl="0" eaLnBrk="1" latinLnBrk="0" hangingPunct="1">
            <a:lnSpc>
              <a:spcPct val="90000"/>
            </a:lnSpc>
            <a:spcBef>
              <a:spcPct val="0"/>
            </a:spcBef>
            <a:buNone/>
            <a:defRPr sz="4400" kern="1200">
              <a:solidFill>
                <a:schemeClr val="tx1"/>
              </a:solidFill>
              <a:latin typeface="+mj-lt"/>
              <a:ea typeface="+mj-ea"/>
              <a:cs typeface="+mj-cs"/>
            </a:defRPr>
          </a:lvl1pPr>
        </a:lstStyle>
        <a:p xmlns:a="http://schemas.openxmlformats.org/drawingml/2006/main">
          <a:r>
            <a:rPr lang="ru-RU" sz="1600" b="1" dirty="0" smtClean="0">
              <a:solidFill>
                <a:srgbClr val="008000"/>
              </a:solidFill>
            </a:rPr>
            <a:t>Данные ДВТУ</a:t>
          </a:r>
          <a:endParaRPr lang="ru-RU" sz="1600" b="1" dirty="0">
            <a:solidFill>
              <a:srgbClr val="008000"/>
            </a:solidFill>
          </a:endParaRPr>
        </a:p>
      </cdr:txBody>
    </cdr:sp>
  </cdr:relSizeAnchor>
  <cdr:relSizeAnchor xmlns:cdr="http://schemas.openxmlformats.org/drawingml/2006/chartDrawing">
    <cdr:from>
      <cdr:x>0.90424</cdr:x>
      <cdr:y>0.01345</cdr:y>
    </cdr:from>
    <cdr:to>
      <cdr:x>0.96326</cdr:x>
      <cdr:y>0.06902</cdr:y>
    </cdr:to>
    <cdr:pic>
      <cdr:nvPicPr>
        <cdr:cNvPr id="3" name="Рисунок 2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5461929" y="92240"/>
          <a:ext cx="356494" cy="381099"/>
        </a:xfrm>
        <a:prstGeom xmlns:a="http://schemas.openxmlformats.org/drawingml/2006/main" prst="rect">
          <a:avLst/>
        </a:prstGeom>
      </cdr:spPr>
    </cdr:pic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0.91243</cdr:x>
      <cdr:y>0.01914</cdr:y>
    </cdr:from>
    <cdr:to>
      <cdr:x>0.97388</cdr:x>
      <cdr:y>0.07772</cdr:y>
    </cdr:to>
    <cdr:pic>
      <cdr:nvPicPr>
        <cdr:cNvPr id="2" name="Рисунок 1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5581066" y="131244"/>
          <a:ext cx="375851" cy="401742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0.7515</cdr:x>
      <cdr:y>0.10134</cdr:y>
    </cdr:from>
    <cdr:to>
      <cdr:x>0.98923</cdr:x>
      <cdr:y>0.14259</cdr:y>
    </cdr:to>
    <cdr:sp macro="" textlink="">
      <cdr:nvSpPr>
        <cdr:cNvPr id="3" name="Заголовок 1"/>
        <cdr:cNvSpPr>
          <a:spLocks xmlns:a="http://schemas.openxmlformats.org/drawingml/2006/main" noGrp="1"/>
        </cdr:cNvSpPr>
      </cdr:nvSpPr>
      <cdr:spPr>
        <a:xfrm xmlns:a="http://schemas.openxmlformats.org/drawingml/2006/main">
          <a:off x="4596714" y="695005"/>
          <a:ext cx="1454098" cy="2828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lIns="91440" tIns="45720" rIns="91440" bIns="45720" rtlCol="0" anchor="ctr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b="1" dirty="0" smtClean="0">
              <a:solidFill>
                <a:srgbClr val="008000"/>
              </a:solidFill>
            </a:rPr>
            <a:t>Данные ДВТУ</a:t>
          </a:r>
          <a:endParaRPr lang="ru-RU" sz="1600" b="1" dirty="0">
            <a:solidFill>
              <a:srgbClr val="008000"/>
            </a:solidFill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0.78275</cdr:x>
      <cdr:y>0.08913</cdr:y>
    </cdr:from>
    <cdr:to>
      <cdr:x>1</cdr:x>
      <cdr:y>0.13038</cdr:y>
    </cdr:to>
    <cdr:sp macro="" textlink="">
      <cdr:nvSpPr>
        <cdr:cNvPr id="2" name="Заголовок 1"/>
        <cdr:cNvSpPr>
          <a:spLocks xmlns:a="http://schemas.openxmlformats.org/drawingml/2006/main" noGrp="1"/>
        </cdr:cNvSpPr>
      </cdr:nvSpPr>
      <cdr:spPr>
        <a:xfrm xmlns:a="http://schemas.openxmlformats.org/drawingml/2006/main">
          <a:off x="4880511" y="611254"/>
          <a:ext cx="1354572" cy="2828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lIns="91440" tIns="45720" rIns="91440" bIns="45720" rtlCol="0" anchor="ctr">
          <a:noAutofit/>
        </a:bodyPr>
        <a:lstStyle xmlns:a="http://schemas.openxmlformats.org/drawingml/2006/main">
          <a:lvl1pPr algn="l" defTabSz="914400" rtl="0" eaLnBrk="1" latinLnBrk="0" hangingPunct="1">
            <a:lnSpc>
              <a:spcPct val="90000"/>
            </a:lnSpc>
            <a:spcBef>
              <a:spcPct val="0"/>
            </a:spcBef>
            <a:buNone/>
            <a:defRPr sz="4400" kern="1200">
              <a:solidFill>
                <a:schemeClr val="tx1"/>
              </a:solidFill>
              <a:latin typeface="+mj-lt"/>
              <a:ea typeface="+mj-ea"/>
              <a:cs typeface="+mj-cs"/>
            </a:defRPr>
          </a:lvl1pPr>
        </a:lstStyle>
        <a:p xmlns:a="http://schemas.openxmlformats.org/drawingml/2006/main">
          <a:r>
            <a:rPr lang="ru-RU" sz="1600" b="1" dirty="0" smtClean="0">
              <a:solidFill>
                <a:srgbClr val="008000"/>
              </a:solidFill>
            </a:rPr>
            <a:t>Данные ДВТУ</a:t>
          </a:r>
          <a:endParaRPr lang="ru-RU" sz="1600" b="1" dirty="0">
            <a:solidFill>
              <a:srgbClr val="008000"/>
            </a:solidFill>
          </a:endParaRPr>
        </a:p>
      </cdr:txBody>
    </cdr:sp>
  </cdr:relSizeAnchor>
  <cdr:relSizeAnchor xmlns:cdr="http://schemas.openxmlformats.org/drawingml/2006/chartDrawing">
    <cdr:from>
      <cdr:x>0.92406</cdr:x>
      <cdr:y>0.01173</cdr:y>
    </cdr:from>
    <cdr:to>
      <cdr:x>0.98434</cdr:x>
      <cdr:y>0.07031</cdr:y>
    </cdr:to>
    <cdr:pic>
      <cdr:nvPicPr>
        <cdr:cNvPr id="3" name="Рисунок 2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5761609" y="80458"/>
          <a:ext cx="375821" cy="401760"/>
        </a:xfrm>
        <a:prstGeom xmlns:a="http://schemas.openxmlformats.org/drawingml/2006/main" prst="rect">
          <a:avLst/>
        </a:prstGeom>
      </cdr:spPr>
    </cdr:pic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0.12086</cdr:x>
      <cdr:y>0.46147</cdr:y>
    </cdr:from>
    <cdr:to>
      <cdr:x>0.83505</cdr:x>
      <cdr:y>0.57702</cdr:y>
    </cdr:to>
    <cdr:sp macro="" textlink="">
      <cdr:nvSpPr>
        <cdr:cNvPr id="2" name="Объект 2">
          <a:extLst xmlns:a="http://schemas.openxmlformats.org/drawingml/2006/main">
            <a:ext uri="{FF2B5EF4-FFF2-40B4-BE49-F238E27FC236}">
              <a16:creationId xmlns:lc="http://schemas.openxmlformats.org/drawingml/2006/lockedCanvas" xmlns:a16="http://schemas.microsoft.com/office/drawing/2014/main" xmlns="" xmlns:p="http://schemas.openxmlformats.org/presentationml/2006/main" xmlns:r="http://schemas.openxmlformats.org/officeDocument/2006/relationships" id="{8EA609E5-CFFA-4B03-AA18-2F5225AE87B4}"/>
            </a:ext>
          </a:extLst>
        </cdr:cNvPr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1473465" y="3164732"/>
          <a:ext cx="8707476" cy="7924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lIns="91440" tIns="45720" rIns="91440" bIns="45720" rtlCol="0">
          <a:normAutofit fontScale="70000" lnSpcReduction="20000"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ctr">
            <a:buNone/>
          </a:pPr>
          <a:r>
            <a:rPr lang="ru-RU" sz="2900" b="1" dirty="0">
              <a:solidFill>
                <a:srgbClr val="C00000"/>
              </a:solidFill>
            </a:rPr>
            <a:t>Из-за макро факторов: торговая война США-КНР, </a:t>
          </a:r>
          <a:r>
            <a:rPr lang="ru-RU" sz="2900" b="1" dirty="0" err="1">
              <a:solidFill>
                <a:srgbClr val="C00000"/>
              </a:solidFill>
            </a:rPr>
            <a:t>коронавирус</a:t>
          </a:r>
          <a:r>
            <a:rPr lang="ru-RU" sz="2900" b="1" dirty="0">
              <a:solidFill>
                <a:srgbClr val="C00000"/>
              </a:solidFill>
            </a:rPr>
            <a:t>, </a:t>
          </a:r>
          <a:r>
            <a:rPr lang="ru-RU" sz="2900" b="1" dirty="0" smtClean="0">
              <a:solidFill>
                <a:srgbClr val="C00000"/>
              </a:solidFill>
            </a:rPr>
            <a:t>падение мировой экономики, мировые </a:t>
          </a:r>
          <a:r>
            <a:rPr lang="ru-RU" sz="2900" b="1" dirty="0">
              <a:solidFill>
                <a:srgbClr val="C00000"/>
              </a:solidFill>
            </a:rPr>
            <a:t>цены на лес и лесоматериалы продолжают </a:t>
          </a:r>
          <a:r>
            <a:rPr lang="ru-RU" sz="2900" b="1" dirty="0" smtClean="0">
              <a:solidFill>
                <a:srgbClr val="C00000"/>
              </a:solidFill>
            </a:rPr>
            <a:t>падать.</a:t>
          </a:r>
          <a:endParaRPr lang="ru-RU" sz="2900" b="1" dirty="0">
            <a:solidFill>
              <a:srgbClr val="C00000"/>
            </a:solidFill>
          </a:endParaRPr>
        </a:p>
        <a:p xmlns:a="http://schemas.openxmlformats.org/drawingml/2006/main">
          <a:pPr marL="514350" indent="-514350">
            <a:buFont typeface="+mj-lt"/>
            <a:buAutoNum type="arabicPeriod"/>
          </a:pPr>
          <a:endParaRPr lang="ru-RU" dirty="0"/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0.96117</cdr:x>
      <cdr:y>0.02546</cdr:y>
    </cdr:from>
    <cdr:to>
      <cdr:x>0.99041</cdr:x>
      <cdr:y>0.08103</cdr:y>
    </cdr:to>
    <cdr:pic>
      <cdr:nvPicPr>
        <cdr:cNvPr id="2" name="Рисунок 1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11718628" y="174576"/>
          <a:ext cx="356448" cy="381096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96C05B-3E65-4026-928A-260BE61360BA}" type="datetimeFigureOut">
              <a:rPr lang="ru-RU" smtClean="0"/>
              <a:t>10.03.2022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EDB63D-0FE0-4D13-9A89-EADD917D1F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1556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DB63D-0FE0-4D13-9A89-EADD917D1F6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5590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DB63D-0FE0-4D13-9A89-EADD917D1F61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616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DB63D-0FE0-4D13-9A89-EADD917D1F61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9680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5076">
              <a:defRPr/>
            </a:pPr>
            <a:fld id="{05B73E01-2B54-4E8C-9CEA-6119610250C9}" type="slidenum">
              <a:rPr lang="ru-RU">
                <a:solidFill>
                  <a:prstClr val="black"/>
                </a:solidFill>
              </a:rPr>
              <a:pPr defTabSz="915076">
                <a:defRPr/>
              </a:pPr>
              <a:t>40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5289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73E01-2B54-4E8C-9CEA-6119610250C9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082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1AB8395-6726-438C-A6E0-213B0CE7DC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807AE3CE-FAED-4606-A118-422E85184C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894C64F-895B-4152-AF7B-26EAC1E0A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8365E-A75B-42D1-8D3D-4A0821DCBE58}" type="datetime1">
              <a:rPr lang="ru-RU" smtClean="0"/>
              <a:t>10.03.2022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C0D530D-1E67-4A2C-982C-DB54DB82D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77D8A3E-C029-44AB-9E93-5DF7BC760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A285-7E58-49B9-9519-7D203C8799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331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AA6B359-35CC-47E6-AE74-8183A6186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D64BA7F1-2418-4A0B-A171-31056C683B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C68FEC0-3354-4614-A58B-5CCE9534F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A33B-EB12-44EB-BDEE-A3E9C2497DC9}" type="datetime1">
              <a:rPr lang="ru-RU" smtClean="0"/>
              <a:t>10.03.2022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F19A9D8-13CD-4E38-8EE1-80759FF1B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0700E50-956E-4C3C-AFEA-87217C811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A285-7E58-49B9-9519-7D203C8799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4247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02A3BEEB-E6B5-4A55-A970-5D48C91FC1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674565B7-B66B-4723-8F26-E06EE45F74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FD1D541-8757-49ED-B305-D59D6F404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3E1FA-6406-48EF-9DE7-56285A645C8B}" type="datetime1">
              <a:rPr lang="ru-RU" smtClean="0"/>
              <a:t>10.03.2022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4BBAE1F-823B-474B-BFC5-42209D337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4AC05D6-8C1E-4AAB-BF02-35FC3CC62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A285-7E58-49B9-9519-7D203C8799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36923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499533" y="-17459"/>
            <a:ext cx="488949" cy="366713"/>
          </a:xfrm>
          <a:prstGeom prst="rect">
            <a:avLst/>
          </a:prstGeom>
          <a:solidFill>
            <a:srgbClr val="CD202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lIns="91439" tIns="45719" rIns="91439" bIns="45719" anchor="ctr"/>
          <a:lstStyle/>
          <a:p>
            <a:pPr algn="ctr"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499533" y="349254"/>
            <a:ext cx="488949" cy="366713"/>
          </a:xfrm>
          <a:prstGeom prst="rect">
            <a:avLst/>
          </a:prstGeom>
          <a:solidFill>
            <a:srgbClr val="455D70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lIns="91439" tIns="45719" rIns="91439" bIns="45719" anchor="ctr"/>
          <a:lstStyle/>
          <a:p>
            <a:pPr algn="ctr"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499533" y="715963"/>
            <a:ext cx="488949" cy="366712"/>
          </a:xfrm>
          <a:prstGeom prst="rect">
            <a:avLst/>
          </a:prstGeom>
          <a:solidFill>
            <a:srgbClr val="68798B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lIns="91439" tIns="45719" rIns="91439" bIns="45719" anchor="ctr"/>
          <a:lstStyle/>
          <a:p>
            <a:pPr algn="ctr"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499533" y="1081088"/>
            <a:ext cx="488949" cy="366712"/>
          </a:xfrm>
          <a:prstGeom prst="rect">
            <a:avLst/>
          </a:prstGeom>
          <a:solidFill>
            <a:srgbClr val="909CAA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lIns="91439" tIns="45719" rIns="91439" bIns="45719" anchor="ctr"/>
          <a:lstStyle/>
          <a:p>
            <a:pPr algn="ctr"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499533" y="1447804"/>
            <a:ext cx="488949" cy="366713"/>
          </a:xfrm>
          <a:prstGeom prst="rect">
            <a:avLst/>
          </a:prstGeom>
          <a:solidFill>
            <a:srgbClr val="BFC5CE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lIns="91439" tIns="45719" rIns="91439" bIns="45719" anchor="ctr"/>
          <a:lstStyle/>
          <a:p>
            <a:pPr algn="ctr"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499533" y="1814513"/>
            <a:ext cx="488949" cy="366712"/>
          </a:xfrm>
          <a:prstGeom prst="rect">
            <a:avLst/>
          </a:prstGeom>
          <a:solidFill>
            <a:srgbClr val="A3A86B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lIns="91439" tIns="45719" rIns="91439" bIns="45719" anchor="ctr"/>
          <a:lstStyle/>
          <a:p>
            <a:pPr algn="ctr"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499533" y="2181229"/>
            <a:ext cx="488949" cy="366713"/>
          </a:xfrm>
          <a:prstGeom prst="rect">
            <a:avLst/>
          </a:prstGeom>
          <a:solidFill>
            <a:srgbClr val="D3D7BD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lIns="91439" tIns="45719" rIns="91439" bIns="45719" anchor="ctr"/>
          <a:lstStyle/>
          <a:p>
            <a:pPr algn="ctr"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499533" y="2546354"/>
            <a:ext cx="488949" cy="366713"/>
          </a:xfrm>
          <a:prstGeom prst="rect">
            <a:avLst/>
          </a:prstGeom>
          <a:solidFill>
            <a:srgbClr val="0066A1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lIns="91439" tIns="45719" rIns="91439" bIns="45719" anchor="ctr"/>
          <a:lstStyle/>
          <a:p>
            <a:pPr algn="ctr"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2"/>
            <a:ext cx="12192000" cy="1079500"/>
          </a:xfrm>
          <a:prstGeom prst="rect">
            <a:avLst/>
          </a:prstGeom>
          <a:solidFill>
            <a:srgbClr val="BFC5CE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lIns="91439" tIns="45719" rIns="91439" bIns="45719" anchor="ctr"/>
          <a:lstStyle/>
          <a:p>
            <a:pPr algn="ctr"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4"/>
            <a:ext cx="12192000" cy="350837"/>
          </a:xfrm>
          <a:prstGeom prst="rect">
            <a:avLst/>
          </a:prstGeom>
          <a:solidFill>
            <a:srgbClr val="BFC5CE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lIns="91439" tIns="45719" rIns="91439" bIns="45719" anchor="ctr"/>
          <a:lstStyle/>
          <a:p>
            <a:pPr algn="ctr"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grpSp>
        <p:nvGrpSpPr>
          <p:cNvPr id="2" name="Группа 15"/>
          <p:cNvGrpSpPr>
            <a:grpSpLocks/>
          </p:cNvGrpSpPr>
          <p:nvPr userDrawn="1"/>
        </p:nvGrpSpPr>
        <p:grpSpPr bwMode="auto">
          <a:xfrm>
            <a:off x="11150601" y="6594475"/>
            <a:ext cx="541867" cy="179388"/>
            <a:chOff x="5385680" y="6487509"/>
            <a:chExt cx="1039813" cy="461962"/>
          </a:xfrm>
        </p:grpSpPr>
        <p:sp>
          <p:nvSpPr>
            <p:cNvPr id="21" name="Freeform 27"/>
            <p:cNvSpPr>
              <a:spLocks/>
            </p:cNvSpPr>
            <p:nvPr userDrawn="1"/>
          </p:nvSpPr>
          <p:spPr bwMode="auto">
            <a:xfrm>
              <a:off x="6047750" y="6487509"/>
              <a:ext cx="377743" cy="347494"/>
            </a:xfrm>
            <a:custGeom>
              <a:avLst/>
              <a:gdLst>
                <a:gd name="T0" fmla="*/ 693 w 1195"/>
                <a:gd name="T1" fmla="*/ 181 h 1091"/>
                <a:gd name="T2" fmla="*/ 762 w 1195"/>
                <a:gd name="T3" fmla="*/ 188 h 1091"/>
                <a:gd name="T4" fmla="*/ 801 w 1195"/>
                <a:gd name="T5" fmla="*/ 212 h 1091"/>
                <a:gd name="T6" fmla="*/ 823 w 1195"/>
                <a:gd name="T7" fmla="*/ 251 h 1091"/>
                <a:gd name="T8" fmla="*/ 830 w 1195"/>
                <a:gd name="T9" fmla="*/ 318 h 1091"/>
                <a:gd name="T10" fmla="*/ 827 w 1195"/>
                <a:gd name="T11" fmla="*/ 825 h 1091"/>
                <a:gd name="T12" fmla="*/ 809 w 1195"/>
                <a:gd name="T13" fmla="*/ 867 h 1091"/>
                <a:gd name="T14" fmla="*/ 775 w 1195"/>
                <a:gd name="T15" fmla="*/ 896 h 1091"/>
                <a:gd name="T16" fmla="*/ 719 w 1195"/>
                <a:gd name="T17" fmla="*/ 908 h 1091"/>
                <a:gd name="T18" fmla="*/ 460 w 1195"/>
                <a:gd name="T19" fmla="*/ 908 h 1091"/>
                <a:gd name="T20" fmla="*/ 413 w 1195"/>
                <a:gd name="T21" fmla="*/ 904 h 1091"/>
                <a:gd name="T22" fmla="*/ 381 w 1195"/>
                <a:gd name="T23" fmla="*/ 886 h 1091"/>
                <a:gd name="T24" fmla="*/ 367 w 1195"/>
                <a:gd name="T25" fmla="*/ 867 h 1091"/>
                <a:gd name="T26" fmla="*/ 361 w 1195"/>
                <a:gd name="T27" fmla="*/ 844 h 1091"/>
                <a:gd name="T28" fmla="*/ 367 w 1195"/>
                <a:gd name="T29" fmla="*/ 809 h 1091"/>
                <a:gd name="T30" fmla="*/ 390 w 1195"/>
                <a:gd name="T31" fmla="*/ 768 h 1091"/>
                <a:gd name="T32" fmla="*/ 239 w 1195"/>
                <a:gd name="T33" fmla="*/ 364 h 1091"/>
                <a:gd name="T34" fmla="*/ 16 w 1195"/>
                <a:gd name="T35" fmla="*/ 664 h 1091"/>
                <a:gd name="T36" fmla="*/ 1 w 1195"/>
                <a:gd name="T37" fmla="*/ 710 h 1091"/>
                <a:gd name="T38" fmla="*/ 4 w 1195"/>
                <a:gd name="T39" fmla="*/ 759 h 1091"/>
                <a:gd name="T40" fmla="*/ 34 w 1195"/>
                <a:gd name="T41" fmla="*/ 817 h 1091"/>
                <a:gd name="T42" fmla="*/ 137 w 1195"/>
                <a:gd name="T43" fmla="*/ 954 h 1091"/>
                <a:gd name="T44" fmla="*/ 211 w 1195"/>
                <a:gd name="T45" fmla="*/ 1033 h 1091"/>
                <a:gd name="T46" fmla="*/ 277 w 1195"/>
                <a:gd name="T47" fmla="*/ 1070 h 1091"/>
                <a:gd name="T48" fmla="*/ 355 w 1195"/>
                <a:gd name="T49" fmla="*/ 1087 h 1091"/>
                <a:gd name="T50" fmla="*/ 449 w 1195"/>
                <a:gd name="T51" fmla="*/ 1091 h 1091"/>
                <a:gd name="T52" fmla="*/ 728 w 1195"/>
                <a:gd name="T53" fmla="*/ 1091 h 1091"/>
                <a:gd name="T54" fmla="*/ 829 w 1195"/>
                <a:gd name="T55" fmla="*/ 1085 h 1091"/>
                <a:gd name="T56" fmla="*/ 908 w 1195"/>
                <a:gd name="T57" fmla="*/ 1070 h 1091"/>
                <a:gd name="T58" fmla="*/ 987 w 1195"/>
                <a:gd name="T59" fmla="*/ 1043 h 1091"/>
                <a:gd name="T60" fmla="*/ 1060 w 1195"/>
                <a:gd name="T61" fmla="*/ 997 h 1091"/>
                <a:gd name="T62" fmla="*/ 1119 w 1195"/>
                <a:gd name="T63" fmla="*/ 932 h 1091"/>
                <a:gd name="T64" fmla="*/ 1158 w 1195"/>
                <a:gd name="T65" fmla="*/ 861 h 1091"/>
                <a:gd name="T66" fmla="*/ 1180 w 1195"/>
                <a:gd name="T67" fmla="*/ 786 h 1091"/>
                <a:gd name="T68" fmla="*/ 1191 w 1195"/>
                <a:gd name="T69" fmla="*/ 719 h 1091"/>
                <a:gd name="T70" fmla="*/ 1195 w 1195"/>
                <a:gd name="T71" fmla="*/ 636 h 1091"/>
                <a:gd name="T72" fmla="*/ 1194 w 1195"/>
                <a:gd name="T73" fmla="*/ 391 h 1091"/>
                <a:gd name="T74" fmla="*/ 1185 w 1195"/>
                <a:gd name="T75" fmla="*/ 327 h 1091"/>
                <a:gd name="T76" fmla="*/ 1167 w 1195"/>
                <a:gd name="T77" fmla="*/ 255 h 1091"/>
                <a:gd name="T78" fmla="*/ 1134 w 1195"/>
                <a:gd name="T79" fmla="*/ 181 h 1091"/>
                <a:gd name="T80" fmla="*/ 1080 w 1195"/>
                <a:gd name="T81" fmla="*/ 113 h 1091"/>
                <a:gd name="T82" fmla="*/ 1012 w 1195"/>
                <a:gd name="T83" fmla="*/ 61 h 1091"/>
                <a:gd name="T84" fmla="*/ 935 w 1195"/>
                <a:gd name="T85" fmla="*/ 26 h 1091"/>
                <a:gd name="T86" fmla="*/ 856 w 1195"/>
                <a:gd name="T87" fmla="*/ 8 h 1091"/>
                <a:gd name="T88" fmla="*/ 777 w 1195"/>
                <a:gd name="T89" fmla="*/ 1 h 1091"/>
                <a:gd name="T90" fmla="*/ 367 w 1195"/>
                <a:gd name="T91" fmla="*/ 0 h 1091"/>
                <a:gd name="T92" fmla="*/ 305 w 1195"/>
                <a:gd name="T93" fmla="*/ 7 h 1091"/>
                <a:gd name="T94" fmla="*/ 269 w 1195"/>
                <a:gd name="T95" fmla="*/ 29 h 1091"/>
                <a:gd name="T96" fmla="*/ 245 w 1195"/>
                <a:gd name="T97" fmla="*/ 66 h 1091"/>
                <a:gd name="T98" fmla="*/ 239 w 1195"/>
                <a:gd name="T99" fmla="*/ 127 h 10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195" h="1091">
                  <a:moveTo>
                    <a:pt x="239" y="127"/>
                  </a:moveTo>
                  <a:lnTo>
                    <a:pt x="239" y="181"/>
                  </a:lnTo>
                  <a:lnTo>
                    <a:pt x="693" y="181"/>
                  </a:lnTo>
                  <a:lnTo>
                    <a:pt x="719" y="181"/>
                  </a:lnTo>
                  <a:lnTo>
                    <a:pt x="747" y="185"/>
                  </a:lnTo>
                  <a:lnTo>
                    <a:pt x="762" y="188"/>
                  </a:lnTo>
                  <a:lnTo>
                    <a:pt x="775" y="194"/>
                  </a:lnTo>
                  <a:lnTo>
                    <a:pt x="789" y="202"/>
                  </a:lnTo>
                  <a:lnTo>
                    <a:pt x="801" y="212"/>
                  </a:lnTo>
                  <a:lnTo>
                    <a:pt x="809" y="224"/>
                  </a:lnTo>
                  <a:lnTo>
                    <a:pt x="817" y="236"/>
                  </a:lnTo>
                  <a:lnTo>
                    <a:pt x="823" y="251"/>
                  </a:lnTo>
                  <a:lnTo>
                    <a:pt x="827" y="264"/>
                  </a:lnTo>
                  <a:lnTo>
                    <a:pt x="830" y="293"/>
                  </a:lnTo>
                  <a:lnTo>
                    <a:pt x="830" y="318"/>
                  </a:lnTo>
                  <a:lnTo>
                    <a:pt x="830" y="773"/>
                  </a:lnTo>
                  <a:lnTo>
                    <a:pt x="830" y="798"/>
                  </a:lnTo>
                  <a:lnTo>
                    <a:pt x="827" y="825"/>
                  </a:lnTo>
                  <a:lnTo>
                    <a:pt x="823" y="840"/>
                  </a:lnTo>
                  <a:lnTo>
                    <a:pt x="817" y="853"/>
                  </a:lnTo>
                  <a:lnTo>
                    <a:pt x="809" y="867"/>
                  </a:lnTo>
                  <a:lnTo>
                    <a:pt x="801" y="878"/>
                  </a:lnTo>
                  <a:lnTo>
                    <a:pt x="789" y="889"/>
                  </a:lnTo>
                  <a:lnTo>
                    <a:pt x="775" y="896"/>
                  </a:lnTo>
                  <a:lnTo>
                    <a:pt x="762" y="902"/>
                  </a:lnTo>
                  <a:lnTo>
                    <a:pt x="747" y="905"/>
                  </a:lnTo>
                  <a:lnTo>
                    <a:pt x="719" y="908"/>
                  </a:lnTo>
                  <a:lnTo>
                    <a:pt x="693" y="910"/>
                  </a:lnTo>
                  <a:lnTo>
                    <a:pt x="475" y="910"/>
                  </a:lnTo>
                  <a:lnTo>
                    <a:pt x="460" y="908"/>
                  </a:lnTo>
                  <a:lnTo>
                    <a:pt x="443" y="908"/>
                  </a:lnTo>
                  <a:lnTo>
                    <a:pt x="428" y="907"/>
                  </a:lnTo>
                  <a:lnTo>
                    <a:pt x="413" y="904"/>
                  </a:lnTo>
                  <a:lnTo>
                    <a:pt x="400" y="899"/>
                  </a:lnTo>
                  <a:lnTo>
                    <a:pt x="387" y="892"/>
                  </a:lnTo>
                  <a:lnTo>
                    <a:pt x="381" y="886"/>
                  </a:lnTo>
                  <a:lnTo>
                    <a:pt x="376" y="881"/>
                  </a:lnTo>
                  <a:lnTo>
                    <a:pt x="372" y="874"/>
                  </a:lnTo>
                  <a:lnTo>
                    <a:pt x="367" y="867"/>
                  </a:lnTo>
                  <a:lnTo>
                    <a:pt x="364" y="859"/>
                  </a:lnTo>
                  <a:lnTo>
                    <a:pt x="363" y="852"/>
                  </a:lnTo>
                  <a:lnTo>
                    <a:pt x="361" y="844"/>
                  </a:lnTo>
                  <a:lnTo>
                    <a:pt x="361" y="837"/>
                  </a:lnTo>
                  <a:lnTo>
                    <a:pt x="363" y="822"/>
                  </a:lnTo>
                  <a:lnTo>
                    <a:pt x="367" y="809"/>
                  </a:lnTo>
                  <a:lnTo>
                    <a:pt x="373" y="795"/>
                  </a:lnTo>
                  <a:lnTo>
                    <a:pt x="381" y="782"/>
                  </a:lnTo>
                  <a:lnTo>
                    <a:pt x="390" y="768"/>
                  </a:lnTo>
                  <a:lnTo>
                    <a:pt x="399" y="758"/>
                  </a:lnTo>
                  <a:lnTo>
                    <a:pt x="693" y="364"/>
                  </a:lnTo>
                  <a:lnTo>
                    <a:pt x="239" y="364"/>
                  </a:lnTo>
                  <a:lnTo>
                    <a:pt x="56" y="606"/>
                  </a:lnTo>
                  <a:lnTo>
                    <a:pt x="35" y="636"/>
                  </a:lnTo>
                  <a:lnTo>
                    <a:pt x="16" y="664"/>
                  </a:lnTo>
                  <a:lnTo>
                    <a:pt x="10" y="679"/>
                  </a:lnTo>
                  <a:lnTo>
                    <a:pt x="4" y="694"/>
                  </a:lnTo>
                  <a:lnTo>
                    <a:pt x="1" y="710"/>
                  </a:lnTo>
                  <a:lnTo>
                    <a:pt x="0" y="727"/>
                  </a:lnTo>
                  <a:lnTo>
                    <a:pt x="1" y="743"/>
                  </a:lnTo>
                  <a:lnTo>
                    <a:pt x="4" y="759"/>
                  </a:lnTo>
                  <a:lnTo>
                    <a:pt x="9" y="774"/>
                  </a:lnTo>
                  <a:lnTo>
                    <a:pt x="16" y="789"/>
                  </a:lnTo>
                  <a:lnTo>
                    <a:pt x="34" y="817"/>
                  </a:lnTo>
                  <a:lnTo>
                    <a:pt x="56" y="849"/>
                  </a:lnTo>
                  <a:lnTo>
                    <a:pt x="102" y="910"/>
                  </a:lnTo>
                  <a:lnTo>
                    <a:pt x="137" y="954"/>
                  </a:lnTo>
                  <a:lnTo>
                    <a:pt x="172" y="996"/>
                  </a:lnTo>
                  <a:lnTo>
                    <a:pt x="192" y="1015"/>
                  </a:lnTo>
                  <a:lnTo>
                    <a:pt x="211" y="1033"/>
                  </a:lnTo>
                  <a:lnTo>
                    <a:pt x="232" y="1048"/>
                  </a:lnTo>
                  <a:lnTo>
                    <a:pt x="254" y="1061"/>
                  </a:lnTo>
                  <a:lnTo>
                    <a:pt x="277" y="1070"/>
                  </a:lnTo>
                  <a:lnTo>
                    <a:pt x="302" y="1078"/>
                  </a:lnTo>
                  <a:lnTo>
                    <a:pt x="327" y="1084"/>
                  </a:lnTo>
                  <a:lnTo>
                    <a:pt x="355" y="1087"/>
                  </a:lnTo>
                  <a:lnTo>
                    <a:pt x="385" y="1090"/>
                  </a:lnTo>
                  <a:lnTo>
                    <a:pt x="416" y="1091"/>
                  </a:lnTo>
                  <a:lnTo>
                    <a:pt x="449" y="1091"/>
                  </a:lnTo>
                  <a:lnTo>
                    <a:pt x="485" y="1091"/>
                  </a:lnTo>
                  <a:lnTo>
                    <a:pt x="683" y="1091"/>
                  </a:lnTo>
                  <a:lnTo>
                    <a:pt x="728" y="1091"/>
                  </a:lnTo>
                  <a:lnTo>
                    <a:pt x="777" y="1090"/>
                  </a:lnTo>
                  <a:lnTo>
                    <a:pt x="802" y="1088"/>
                  </a:lnTo>
                  <a:lnTo>
                    <a:pt x="829" y="1085"/>
                  </a:lnTo>
                  <a:lnTo>
                    <a:pt x="856" y="1081"/>
                  </a:lnTo>
                  <a:lnTo>
                    <a:pt x="882" y="1076"/>
                  </a:lnTo>
                  <a:lnTo>
                    <a:pt x="908" y="1070"/>
                  </a:lnTo>
                  <a:lnTo>
                    <a:pt x="935" y="1063"/>
                  </a:lnTo>
                  <a:lnTo>
                    <a:pt x="961" y="1054"/>
                  </a:lnTo>
                  <a:lnTo>
                    <a:pt x="987" y="1043"/>
                  </a:lnTo>
                  <a:lnTo>
                    <a:pt x="1012" y="1030"/>
                  </a:lnTo>
                  <a:lnTo>
                    <a:pt x="1036" y="1015"/>
                  </a:lnTo>
                  <a:lnTo>
                    <a:pt x="1060" y="997"/>
                  </a:lnTo>
                  <a:lnTo>
                    <a:pt x="1080" y="977"/>
                  </a:lnTo>
                  <a:lnTo>
                    <a:pt x="1101" y="956"/>
                  </a:lnTo>
                  <a:lnTo>
                    <a:pt x="1119" y="932"/>
                  </a:lnTo>
                  <a:lnTo>
                    <a:pt x="1134" y="908"/>
                  </a:lnTo>
                  <a:lnTo>
                    <a:pt x="1147" y="884"/>
                  </a:lnTo>
                  <a:lnTo>
                    <a:pt x="1158" y="861"/>
                  </a:lnTo>
                  <a:lnTo>
                    <a:pt x="1167" y="835"/>
                  </a:lnTo>
                  <a:lnTo>
                    <a:pt x="1174" y="811"/>
                  </a:lnTo>
                  <a:lnTo>
                    <a:pt x="1180" y="786"/>
                  </a:lnTo>
                  <a:lnTo>
                    <a:pt x="1185" y="764"/>
                  </a:lnTo>
                  <a:lnTo>
                    <a:pt x="1189" y="740"/>
                  </a:lnTo>
                  <a:lnTo>
                    <a:pt x="1191" y="719"/>
                  </a:lnTo>
                  <a:lnTo>
                    <a:pt x="1194" y="698"/>
                  </a:lnTo>
                  <a:lnTo>
                    <a:pt x="1195" y="663"/>
                  </a:lnTo>
                  <a:lnTo>
                    <a:pt x="1195" y="636"/>
                  </a:lnTo>
                  <a:lnTo>
                    <a:pt x="1195" y="455"/>
                  </a:lnTo>
                  <a:lnTo>
                    <a:pt x="1195" y="426"/>
                  </a:lnTo>
                  <a:lnTo>
                    <a:pt x="1194" y="391"/>
                  </a:lnTo>
                  <a:lnTo>
                    <a:pt x="1191" y="371"/>
                  </a:lnTo>
                  <a:lnTo>
                    <a:pt x="1189" y="349"/>
                  </a:lnTo>
                  <a:lnTo>
                    <a:pt x="1185" y="327"/>
                  </a:lnTo>
                  <a:lnTo>
                    <a:pt x="1180" y="303"/>
                  </a:lnTo>
                  <a:lnTo>
                    <a:pt x="1174" y="279"/>
                  </a:lnTo>
                  <a:lnTo>
                    <a:pt x="1167" y="255"/>
                  </a:lnTo>
                  <a:lnTo>
                    <a:pt x="1158" y="230"/>
                  </a:lnTo>
                  <a:lnTo>
                    <a:pt x="1147" y="206"/>
                  </a:lnTo>
                  <a:lnTo>
                    <a:pt x="1134" y="181"/>
                  </a:lnTo>
                  <a:lnTo>
                    <a:pt x="1119" y="157"/>
                  </a:lnTo>
                  <a:lnTo>
                    <a:pt x="1101" y="135"/>
                  </a:lnTo>
                  <a:lnTo>
                    <a:pt x="1080" y="113"/>
                  </a:lnTo>
                  <a:lnTo>
                    <a:pt x="1060" y="93"/>
                  </a:lnTo>
                  <a:lnTo>
                    <a:pt x="1036" y="75"/>
                  </a:lnTo>
                  <a:lnTo>
                    <a:pt x="1012" y="61"/>
                  </a:lnTo>
                  <a:lnTo>
                    <a:pt x="987" y="47"/>
                  </a:lnTo>
                  <a:lnTo>
                    <a:pt x="961" y="37"/>
                  </a:lnTo>
                  <a:lnTo>
                    <a:pt x="935" y="26"/>
                  </a:lnTo>
                  <a:lnTo>
                    <a:pt x="908" y="19"/>
                  </a:lnTo>
                  <a:lnTo>
                    <a:pt x="882" y="13"/>
                  </a:lnTo>
                  <a:lnTo>
                    <a:pt x="856" y="8"/>
                  </a:lnTo>
                  <a:lnTo>
                    <a:pt x="829" y="5"/>
                  </a:lnTo>
                  <a:lnTo>
                    <a:pt x="802" y="3"/>
                  </a:lnTo>
                  <a:lnTo>
                    <a:pt x="777" y="1"/>
                  </a:lnTo>
                  <a:lnTo>
                    <a:pt x="728" y="0"/>
                  </a:lnTo>
                  <a:lnTo>
                    <a:pt x="683" y="0"/>
                  </a:lnTo>
                  <a:lnTo>
                    <a:pt x="367" y="0"/>
                  </a:lnTo>
                  <a:lnTo>
                    <a:pt x="344" y="0"/>
                  </a:lnTo>
                  <a:lnTo>
                    <a:pt x="318" y="3"/>
                  </a:lnTo>
                  <a:lnTo>
                    <a:pt x="305" y="7"/>
                  </a:lnTo>
                  <a:lnTo>
                    <a:pt x="293" y="11"/>
                  </a:lnTo>
                  <a:lnTo>
                    <a:pt x="281" y="19"/>
                  </a:lnTo>
                  <a:lnTo>
                    <a:pt x="269" y="29"/>
                  </a:lnTo>
                  <a:lnTo>
                    <a:pt x="259" y="41"/>
                  </a:lnTo>
                  <a:lnTo>
                    <a:pt x="251" y="53"/>
                  </a:lnTo>
                  <a:lnTo>
                    <a:pt x="245" y="66"/>
                  </a:lnTo>
                  <a:lnTo>
                    <a:pt x="242" y="78"/>
                  </a:lnTo>
                  <a:lnTo>
                    <a:pt x="239" y="104"/>
                  </a:lnTo>
                  <a:lnTo>
                    <a:pt x="239" y="127"/>
                  </a:lnTo>
                  <a:close/>
                </a:path>
              </a:pathLst>
            </a:custGeom>
            <a:solidFill>
              <a:srgbClr val="E21A1A"/>
            </a:solidFill>
            <a:ln>
              <a:noFill/>
            </a:ln>
            <a:extLst/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ru-RU" sz="2400" dirty="0">
                <a:solidFill>
                  <a:prstClr val="black"/>
                </a:solidFill>
              </a:endParaRPr>
            </a:p>
          </p:txBody>
        </p:sp>
        <p:sp>
          <p:nvSpPr>
            <p:cNvPr id="22" name="Freeform 28"/>
            <p:cNvSpPr>
              <a:spLocks/>
            </p:cNvSpPr>
            <p:nvPr userDrawn="1"/>
          </p:nvSpPr>
          <p:spPr bwMode="auto">
            <a:xfrm>
              <a:off x="5775610" y="6601977"/>
              <a:ext cx="316818" cy="233026"/>
            </a:xfrm>
            <a:custGeom>
              <a:avLst/>
              <a:gdLst>
                <a:gd name="T0" fmla="*/ 546 w 1002"/>
                <a:gd name="T1" fmla="*/ 0 h 727"/>
                <a:gd name="T2" fmla="*/ 1002 w 1002"/>
                <a:gd name="T3" fmla="*/ 0 h 727"/>
                <a:gd name="T4" fmla="*/ 456 w 1002"/>
                <a:gd name="T5" fmla="*/ 727 h 727"/>
                <a:gd name="T6" fmla="*/ 0 w 1002"/>
                <a:gd name="T7" fmla="*/ 727 h 727"/>
                <a:gd name="T8" fmla="*/ 546 w 1002"/>
                <a:gd name="T9" fmla="*/ 0 h 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2" h="727">
                  <a:moveTo>
                    <a:pt x="546" y="0"/>
                  </a:moveTo>
                  <a:lnTo>
                    <a:pt x="1002" y="0"/>
                  </a:lnTo>
                  <a:lnTo>
                    <a:pt x="456" y="727"/>
                  </a:lnTo>
                  <a:lnTo>
                    <a:pt x="0" y="727"/>
                  </a:lnTo>
                  <a:lnTo>
                    <a:pt x="546" y="0"/>
                  </a:lnTo>
                  <a:close/>
                </a:path>
              </a:pathLst>
            </a:custGeom>
            <a:solidFill>
              <a:srgbClr val="E21A1A"/>
            </a:solidFill>
            <a:ln>
              <a:noFill/>
            </a:ln>
            <a:extLst/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ru-RU" sz="2400" dirty="0">
                <a:solidFill>
                  <a:prstClr val="black"/>
                </a:solidFill>
              </a:endParaRPr>
            </a:p>
          </p:txBody>
        </p:sp>
        <p:sp>
          <p:nvSpPr>
            <p:cNvPr id="23" name="Freeform 29"/>
            <p:cNvSpPr>
              <a:spLocks/>
            </p:cNvSpPr>
            <p:nvPr userDrawn="1"/>
          </p:nvSpPr>
          <p:spPr bwMode="auto">
            <a:xfrm>
              <a:off x="5385680" y="6601977"/>
              <a:ext cx="434611" cy="347494"/>
            </a:xfrm>
            <a:custGeom>
              <a:avLst/>
              <a:gdLst>
                <a:gd name="T0" fmla="*/ 0 w 1377"/>
                <a:gd name="T1" fmla="*/ 104 h 1091"/>
                <a:gd name="T2" fmla="*/ 7 w 1377"/>
                <a:gd name="T3" fmla="*/ 65 h 1091"/>
                <a:gd name="T4" fmla="*/ 19 w 1377"/>
                <a:gd name="T5" fmla="*/ 42 h 1091"/>
                <a:gd name="T6" fmla="*/ 42 w 1377"/>
                <a:gd name="T7" fmla="*/ 19 h 1091"/>
                <a:gd name="T8" fmla="*/ 67 w 1377"/>
                <a:gd name="T9" fmla="*/ 6 h 1091"/>
                <a:gd name="T10" fmla="*/ 104 w 1377"/>
                <a:gd name="T11" fmla="*/ 0 h 1091"/>
                <a:gd name="T12" fmla="*/ 892 w 1377"/>
                <a:gd name="T13" fmla="*/ 0 h 1091"/>
                <a:gd name="T14" fmla="*/ 960 w 1377"/>
                <a:gd name="T15" fmla="*/ 0 h 1091"/>
                <a:gd name="T16" fmla="*/ 1021 w 1377"/>
                <a:gd name="T17" fmla="*/ 3 h 1091"/>
                <a:gd name="T18" fmla="*/ 1075 w 1377"/>
                <a:gd name="T19" fmla="*/ 12 h 1091"/>
                <a:gd name="T20" fmla="*/ 1122 w 1377"/>
                <a:gd name="T21" fmla="*/ 30 h 1091"/>
                <a:gd name="T22" fmla="*/ 1166 w 1377"/>
                <a:gd name="T23" fmla="*/ 58 h 1091"/>
                <a:gd name="T24" fmla="*/ 1204 w 1377"/>
                <a:gd name="T25" fmla="*/ 94 h 1091"/>
                <a:gd name="T26" fmla="*/ 1274 w 1377"/>
                <a:gd name="T27" fmla="*/ 181 h 1091"/>
                <a:gd name="T28" fmla="*/ 1343 w 1377"/>
                <a:gd name="T29" fmla="*/ 272 h 1091"/>
                <a:gd name="T30" fmla="*/ 1367 w 1377"/>
                <a:gd name="T31" fmla="*/ 317 h 1091"/>
                <a:gd name="T32" fmla="*/ 1375 w 1377"/>
                <a:gd name="T33" fmla="*/ 346 h 1091"/>
                <a:gd name="T34" fmla="*/ 1375 w 1377"/>
                <a:gd name="T35" fmla="*/ 379 h 1091"/>
                <a:gd name="T36" fmla="*/ 1367 w 1377"/>
                <a:gd name="T37" fmla="*/ 410 h 1091"/>
                <a:gd name="T38" fmla="*/ 1341 w 1377"/>
                <a:gd name="T39" fmla="*/ 455 h 1091"/>
                <a:gd name="T40" fmla="*/ 1137 w 1377"/>
                <a:gd name="T41" fmla="*/ 727 h 1091"/>
                <a:gd name="T42" fmla="*/ 978 w 1377"/>
                <a:gd name="T43" fmla="*/ 333 h 1091"/>
                <a:gd name="T44" fmla="*/ 996 w 1377"/>
                <a:gd name="T45" fmla="*/ 309 h 1091"/>
                <a:gd name="T46" fmla="*/ 1009 w 1377"/>
                <a:gd name="T47" fmla="*/ 282 h 1091"/>
                <a:gd name="T48" fmla="*/ 1015 w 1377"/>
                <a:gd name="T49" fmla="*/ 253 h 1091"/>
                <a:gd name="T50" fmla="*/ 1014 w 1377"/>
                <a:gd name="T51" fmla="*/ 238 h 1091"/>
                <a:gd name="T52" fmla="*/ 1009 w 1377"/>
                <a:gd name="T53" fmla="*/ 223 h 1091"/>
                <a:gd name="T54" fmla="*/ 1000 w 1377"/>
                <a:gd name="T55" fmla="*/ 210 h 1091"/>
                <a:gd name="T56" fmla="*/ 990 w 1377"/>
                <a:gd name="T57" fmla="*/ 199 h 1091"/>
                <a:gd name="T58" fmla="*/ 963 w 1377"/>
                <a:gd name="T59" fmla="*/ 186 h 1091"/>
                <a:gd name="T60" fmla="*/ 932 w 1377"/>
                <a:gd name="T61" fmla="*/ 181 h 1091"/>
                <a:gd name="T62" fmla="*/ 902 w 1377"/>
                <a:gd name="T63" fmla="*/ 181 h 1091"/>
                <a:gd name="T64" fmla="*/ 546 w 1377"/>
                <a:gd name="T65" fmla="*/ 1091 h 1091"/>
                <a:gd name="T66" fmla="*/ 181 w 1377"/>
                <a:gd name="T67" fmla="*/ 181 h 1091"/>
                <a:gd name="T68" fmla="*/ 0 w 1377"/>
                <a:gd name="T69" fmla="*/ 128 h 10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77" h="1091">
                  <a:moveTo>
                    <a:pt x="0" y="128"/>
                  </a:moveTo>
                  <a:lnTo>
                    <a:pt x="0" y="104"/>
                  </a:lnTo>
                  <a:lnTo>
                    <a:pt x="3" y="79"/>
                  </a:lnTo>
                  <a:lnTo>
                    <a:pt x="7" y="65"/>
                  </a:lnTo>
                  <a:lnTo>
                    <a:pt x="12" y="53"/>
                  </a:lnTo>
                  <a:lnTo>
                    <a:pt x="19" y="42"/>
                  </a:lnTo>
                  <a:lnTo>
                    <a:pt x="30" y="30"/>
                  </a:lnTo>
                  <a:lnTo>
                    <a:pt x="42" y="19"/>
                  </a:lnTo>
                  <a:lnTo>
                    <a:pt x="53" y="12"/>
                  </a:lnTo>
                  <a:lnTo>
                    <a:pt x="67" y="6"/>
                  </a:lnTo>
                  <a:lnTo>
                    <a:pt x="79" y="3"/>
                  </a:lnTo>
                  <a:lnTo>
                    <a:pt x="104" y="0"/>
                  </a:lnTo>
                  <a:lnTo>
                    <a:pt x="128" y="0"/>
                  </a:lnTo>
                  <a:lnTo>
                    <a:pt x="892" y="0"/>
                  </a:lnTo>
                  <a:lnTo>
                    <a:pt x="927" y="0"/>
                  </a:lnTo>
                  <a:lnTo>
                    <a:pt x="960" y="0"/>
                  </a:lnTo>
                  <a:lnTo>
                    <a:pt x="991" y="1"/>
                  </a:lnTo>
                  <a:lnTo>
                    <a:pt x="1021" y="3"/>
                  </a:lnTo>
                  <a:lnTo>
                    <a:pt x="1048" y="6"/>
                  </a:lnTo>
                  <a:lnTo>
                    <a:pt x="1075" y="12"/>
                  </a:lnTo>
                  <a:lnTo>
                    <a:pt x="1099" y="19"/>
                  </a:lnTo>
                  <a:lnTo>
                    <a:pt x="1122" y="30"/>
                  </a:lnTo>
                  <a:lnTo>
                    <a:pt x="1145" y="42"/>
                  </a:lnTo>
                  <a:lnTo>
                    <a:pt x="1166" y="58"/>
                  </a:lnTo>
                  <a:lnTo>
                    <a:pt x="1185" y="74"/>
                  </a:lnTo>
                  <a:lnTo>
                    <a:pt x="1204" y="94"/>
                  </a:lnTo>
                  <a:lnTo>
                    <a:pt x="1240" y="137"/>
                  </a:lnTo>
                  <a:lnTo>
                    <a:pt x="1274" y="181"/>
                  </a:lnTo>
                  <a:lnTo>
                    <a:pt x="1320" y="242"/>
                  </a:lnTo>
                  <a:lnTo>
                    <a:pt x="1343" y="272"/>
                  </a:lnTo>
                  <a:lnTo>
                    <a:pt x="1361" y="302"/>
                  </a:lnTo>
                  <a:lnTo>
                    <a:pt x="1367" y="317"/>
                  </a:lnTo>
                  <a:lnTo>
                    <a:pt x="1372" y="331"/>
                  </a:lnTo>
                  <a:lnTo>
                    <a:pt x="1375" y="346"/>
                  </a:lnTo>
                  <a:lnTo>
                    <a:pt x="1377" y="363"/>
                  </a:lnTo>
                  <a:lnTo>
                    <a:pt x="1375" y="379"/>
                  </a:lnTo>
                  <a:lnTo>
                    <a:pt x="1372" y="395"/>
                  </a:lnTo>
                  <a:lnTo>
                    <a:pt x="1367" y="410"/>
                  </a:lnTo>
                  <a:lnTo>
                    <a:pt x="1359" y="425"/>
                  </a:lnTo>
                  <a:lnTo>
                    <a:pt x="1341" y="455"/>
                  </a:lnTo>
                  <a:lnTo>
                    <a:pt x="1320" y="485"/>
                  </a:lnTo>
                  <a:lnTo>
                    <a:pt x="1137" y="727"/>
                  </a:lnTo>
                  <a:lnTo>
                    <a:pt x="682" y="727"/>
                  </a:lnTo>
                  <a:lnTo>
                    <a:pt x="978" y="333"/>
                  </a:lnTo>
                  <a:lnTo>
                    <a:pt x="987" y="321"/>
                  </a:lnTo>
                  <a:lnTo>
                    <a:pt x="996" y="309"/>
                  </a:lnTo>
                  <a:lnTo>
                    <a:pt x="1003" y="296"/>
                  </a:lnTo>
                  <a:lnTo>
                    <a:pt x="1009" y="282"/>
                  </a:lnTo>
                  <a:lnTo>
                    <a:pt x="1014" y="268"/>
                  </a:lnTo>
                  <a:lnTo>
                    <a:pt x="1015" y="253"/>
                  </a:lnTo>
                  <a:lnTo>
                    <a:pt x="1015" y="245"/>
                  </a:lnTo>
                  <a:lnTo>
                    <a:pt x="1014" y="238"/>
                  </a:lnTo>
                  <a:lnTo>
                    <a:pt x="1012" y="230"/>
                  </a:lnTo>
                  <a:lnTo>
                    <a:pt x="1009" y="223"/>
                  </a:lnTo>
                  <a:lnTo>
                    <a:pt x="1005" y="216"/>
                  </a:lnTo>
                  <a:lnTo>
                    <a:pt x="1000" y="210"/>
                  </a:lnTo>
                  <a:lnTo>
                    <a:pt x="994" y="204"/>
                  </a:lnTo>
                  <a:lnTo>
                    <a:pt x="990" y="199"/>
                  </a:lnTo>
                  <a:lnTo>
                    <a:pt x="976" y="192"/>
                  </a:lnTo>
                  <a:lnTo>
                    <a:pt x="963" y="186"/>
                  </a:lnTo>
                  <a:lnTo>
                    <a:pt x="948" y="183"/>
                  </a:lnTo>
                  <a:lnTo>
                    <a:pt x="932" y="181"/>
                  </a:lnTo>
                  <a:lnTo>
                    <a:pt x="917" y="181"/>
                  </a:lnTo>
                  <a:lnTo>
                    <a:pt x="902" y="181"/>
                  </a:lnTo>
                  <a:lnTo>
                    <a:pt x="546" y="181"/>
                  </a:lnTo>
                  <a:lnTo>
                    <a:pt x="546" y="1091"/>
                  </a:lnTo>
                  <a:lnTo>
                    <a:pt x="181" y="1091"/>
                  </a:lnTo>
                  <a:lnTo>
                    <a:pt x="181" y="181"/>
                  </a:lnTo>
                  <a:lnTo>
                    <a:pt x="0" y="181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rgbClr val="E21A1A"/>
            </a:solidFill>
            <a:ln>
              <a:noFill/>
            </a:ln>
            <a:extLst/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ru-RU" sz="2400" dirty="0">
                <a:solidFill>
                  <a:prstClr val="black"/>
                </a:solidFill>
              </a:endParaRPr>
            </a:p>
          </p:txBody>
        </p:sp>
      </p:grpSp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421223" y="1930402"/>
            <a:ext cx="5520265" cy="3543303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421217" y="5663673"/>
            <a:ext cx="5520267" cy="487895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333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3903" y="392036"/>
            <a:ext cx="11277655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6172206" y="1930401"/>
            <a:ext cx="5520265" cy="3543303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6172201" y="5663673"/>
            <a:ext cx="5520267" cy="487895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333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73FC4-D245-4571-BD7F-2527716F689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41630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C845836-4F46-43AF-994F-0358C5B67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9C91C7F-90E9-4992-8281-4C3807A4DB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C58F702-8193-4683-BD1C-050F2EE6B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53C42-13F1-4123-8DC1-5DF178C7C970}" type="datetime1">
              <a:rPr lang="ru-RU" smtClean="0"/>
              <a:t>10.03.2022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AE9FF97-653A-4D0D-BF85-5F78662BB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69B1A95-C057-4AF4-ABCD-E952F6E80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A285-7E58-49B9-9519-7D203C8799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7692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CE724E1-CF4C-481B-BF00-3D6A4A6BB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42EB0C7-2822-4695-B76B-B4810C7BB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2B18E88-03A0-4490-87B5-D9D34C094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52EAF-ACBB-4BAD-826D-15A4C958580F}" type="datetime1">
              <a:rPr lang="ru-RU" smtClean="0"/>
              <a:t>10.03.2022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A244353-C785-4582-8875-0B0529C0E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7A721C5-D181-4999-928C-06D8CAACC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A285-7E58-49B9-9519-7D203C8799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1755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B26B80F-4AD4-469A-BC7C-A54BADEA9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8FE9367-0EBA-440F-9633-CA870C7DC9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8B82F482-6D86-49EC-B01F-A8D8FEE50D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6C90B312-8F8B-4065-8D53-256F70157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48E69-A078-4C3D-BA00-D141ACAEE48A}" type="datetime1">
              <a:rPr lang="ru-RU" smtClean="0"/>
              <a:t>10.03.2022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1BC0BC33-036A-47C4-AFAA-A7C7C31D0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0C816764-D58E-49E3-A36E-E1140424C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A285-7E58-49B9-9519-7D203C8799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524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78BFDA3-4053-41D3-955A-F922B4BF6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4393BF3-810A-41D3-8EF6-F8003CB44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454A763C-1F0D-4DC9-A540-7205C12720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F9A5731C-6AD7-4C9F-B56C-80B360D5B0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FC12FB98-CFF3-41EE-BB41-2BD372AC66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0C32BB19-8E4A-4E19-8C1F-494C67A3E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F791F-5998-4A66-83EB-C7658D296FF8}" type="datetime1">
              <a:rPr lang="ru-RU" smtClean="0"/>
              <a:t>10.03.2022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455C3B9C-742E-4A92-8B6F-6AA63C6C4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0F84E89B-99AE-4640-8A7D-CECF4309E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A285-7E58-49B9-9519-7D203C8799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58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7F28FD0-08BD-407B-87F4-03DD5D8A6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0705B092-DFE6-480B-A4CB-54F339263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C5BFC-B8FA-479D-A633-18A255E10E86}" type="datetime1">
              <a:rPr lang="ru-RU" smtClean="0"/>
              <a:t>10.03.2022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64B520C4-225F-4145-8E8F-64C34A975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353A2DC2-A4BA-41ED-8755-6A484A5EA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A285-7E58-49B9-9519-7D203C8799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2152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A27099C0-BD6D-493B-AF72-D332B6F4F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F6858-6DF2-4E24-8FEB-A4CB1073D985}" type="datetime1">
              <a:rPr lang="ru-RU" smtClean="0"/>
              <a:t>10.03.2022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3437443F-C1CA-4573-B9D1-3EFFACFC7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E5F480FE-74AF-41E2-9215-0114F9FF8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A285-7E58-49B9-9519-7D203C8799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9067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51AE9E8-80EB-4653-9349-46D0019CF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BCF601D-D95D-4180-B9DE-DB1C417575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CA4FA7EF-DDDF-4B3C-A725-2497689CD7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E8004B01-94B0-40BA-92F3-49B21D9BC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59D4D-6AEC-49FA-A5EA-02C43AFAC53D}" type="datetime1">
              <a:rPr lang="ru-RU" smtClean="0"/>
              <a:t>10.03.2022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55F66426-1DDA-40C2-A8B7-63BF58EAD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B2D94213-AEF3-4A4E-B970-8E6191956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A285-7E58-49B9-9519-7D203C8799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988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0A71111-2AC1-4324-9CB7-ABE06F95D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C604BAD8-E0F5-437A-B132-87675B765F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7C1A5ACE-0964-4847-A6FD-4355739D98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A3CF8D7A-2504-4A88-9B9C-763D5A6E9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3C79F-84F6-45E5-8B98-3D4C079D9A29}" type="datetime1">
              <a:rPr lang="ru-RU" smtClean="0"/>
              <a:t>10.03.2022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BA22D426-6CFF-44D4-BC4C-512576259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DDD5534C-F298-426D-983E-C834DDBFA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A285-7E58-49B9-9519-7D203C8799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3270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00B74DB-30C4-4EC3-A84B-027AD0708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8195918-2C51-43C1-8770-AAB475F26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525E07B-7E38-4898-82AE-09AD000202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44006-17A2-4B90-BD00-F6282133C86C}" type="datetime1">
              <a:rPr lang="ru-RU" smtClean="0"/>
              <a:t>10.03.2022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64C93BE-87C8-4C33-AEE5-82F08D0161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8C69CC4-F18F-4E25-BF95-80C4893F70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2DA285-7E58-49B9-9519-7D203C8799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235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8.xml"/><Relationship Id="rId4" Type="http://schemas.openxmlformats.org/officeDocument/2006/relationships/chart" Target="../charts/char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chart" Target="../charts/chart3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7.xml"/><Relationship Id="rId2" Type="http://schemas.openxmlformats.org/officeDocument/2006/relationships/chart" Target="../charts/chart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9.xml"/><Relationship Id="rId2" Type="http://schemas.openxmlformats.org/officeDocument/2006/relationships/chart" Target="../charts/chart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0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42.xml"/><Relationship Id="rId4" Type="http://schemas.openxmlformats.org/officeDocument/2006/relationships/chart" Target="../charts/chart4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28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508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-1225"/>
            <a:ext cx="9144000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1551995" y="114859"/>
            <a:ext cx="9069651" cy="1583312"/>
          </a:xfrm>
          <a:prstGeom prst="round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1514669" y="418772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ea typeface="MS Mincho" pitchFamily="49" charset="-128"/>
                <a:cs typeface="Arial" pitchFamily="34" charset="0"/>
              </a:rPr>
              <a:t>ОБЩЕСТВЕННЫЙ СОВЕТ </a:t>
            </a:r>
            <a:endParaRPr lang="ru-RU" sz="28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" pitchFamily="34" charset="0"/>
              <a:ea typeface="MS Mincho" pitchFamily="49" charset="-128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ea typeface="MS Mincho" pitchFamily="49" charset="-128"/>
                <a:cs typeface="Arial" pitchFamily="34" charset="0"/>
              </a:rPr>
              <a:t>при УФНС России по Хабаровскому краю</a:t>
            </a:r>
            <a:endParaRPr lang="ru-RU" sz="36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6906126" y="6209791"/>
            <a:ext cx="374182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18 июня 2020г.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Сидоренко А.Н.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543158" cy="5726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7350"/>
            <a:ext cx="12192000" cy="6540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/>
              <a:t>Структура использования расчётной лесосеки 28,1 млн.м3    в Хабаровском крае в 2019г.</a:t>
            </a:r>
            <a:endParaRPr lang="ru-RU" sz="40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A285-7E58-49B9-9519-7D203C879908}" type="slidenum">
              <a:rPr lang="ru-RU" smtClean="0"/>
              <a:pPr/>
              <a:t>10</a:t>
            </a:fld>
            <a:endParaRPr lang="ru-RU"/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4860092"/>
              </p:ext>
            </p:extLst>
          </p:nvPr>
        </p:nvGraphicFramePr>
        <p:xfrm>
          <a:off x="0" y="897924"/>
          <a:ext cx="12192000" cy="5960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444436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A285-7E58-49B9-9519-7D203C879908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5" name="Picture 2" descr="Герб Рослесхоз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8748" y="119889"/>
            <a:ext cx="424355" cy="416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999477" y="49395"/>
            <a:ext cx="1019304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ДИНАМИКА ЗАГОТОВКИ ДРЕВЕСИНЫ В ДФО ЗА 20014-2019 ГОДЫ</a:t>
            </a:r>
            <a:endParaRPr kumimoji="0" lang="ru-RU" alt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/>
          </p:nvPr>
        </p:nvGraphicFramePr>
        <p:xfrm>
          <a:off x="0" y="560456"/>
          <a:ext cx="12192000" cy="6297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1882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90439" y="0"/>
            <a:ext cx="7270811" cy="1012054"/>
          </a:xfrm>
        </p:spPr>
        <p:txBody>
          <a:bodyPr>
            <a:normAutofit/>
          </a:bodyPr>
          <a:lstStyle/>
          <a:p>
            <a:r>
              <a:rPr lang="ru-RU" sz="3200" b="1" dirty="0"/>
              <a:t>ЗАГОТОВКА ДРЕВЕСИНЫ В ДФО </a:t>
            </a:r>
            <a:r>
              <a:rPr lang="ru-RU" sz="3200" b="1" dirty="0" smtClean="0"/>
              <a:t>201</a:t>
            </a:r>
            <a:r>
              <a:rPr lang="en-US" sz="3200" b="1" dirty="0" smtClean="0"/>
              <a:t>9</a:t>
            </a:r>
            <a:r>
              <a:rPr lang="ru-RU" sz="3200" b="1" dirty="0" smtClean="0"/>
              <a:t> ГОД</a:t>
            </a:r>
            <a:endParaRPr lang="ru-RU" sz="3200" b="1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/>
          </p:nvPr>
        </p:nvGraphicFramePr>
        <p:xfrm>
          <a:off x="0" y="827758"/>
          <a:ext cx="12191999" cy="603024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080551"/>
                <a:gridCol w="1447061"/>
                <a:gridCol w="1464815"/>
                <a:gridCol w="1518082"/>
                <a:gridCol w="1518081"/>
                <a:gridCol w="1535837"/>
                <a:gridCol w="1627572"/>
              </a:tblGrid>
              <a:tr h="1805649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Наименование субъекта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66" marR="55166" marT="25461" marB="25461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Расчетная лесосека, тыс. </a:t>
                      </a:r>
                      <a:r>
                        <a:rPr lang="ru-RU" sz="1400" kern="1200" dirty="0" err="1">
                          <a:effectLst/>
                        </a:rPr>
                        <a:t>кбм</a:t>
                      </a:r>
                      <a:r>
                        <a:rPr lang="ru-RU" sz="1400" kern="1200" dirty="0">
                          <a:effectLst/>
                        </a:rPr>
                        <a:t>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58" marR="5658" marT="5304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Фактически вырублено ликвидной древесины,</a:t>
                      </a:r>
                      <a:endParaRPr lang="ru-RU" sz="1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тыс. </a:t>
                      </a:r>
                      <a:r>
                        <a:rPr lang="ru-RU" sz="1400" kern="1200" dirty="0" err="1" smtClean="0">
                          <a:effectLst/>
                        </a:rPr>
                        <a:t>кбм</a:t>
                      </a:r>
                      <a:r>
                        <a:rPr lang="ru-RU" sz="1400" kern="1200" dirty="0" smtClean="0">
                          <a:effectLst/>
                        </a:rPr>
                        <a:t>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66" marR="55166" marT="25461" marB="2546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использования (освоения) лесосеки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66" marR="55166" marT="25461" marB="25461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effectLst/>
                        </a:rPr>
                        <a:t>Расчетная лесосека,  закреплённая в договорах аренды тыс. </a:t>
                      </a:r>
                      <a:r>
                        <a:rPr lang="ru-RU" sz="1400" kern="1200" dirty="0" err="1" smtClean="0">
                          <a:effectLst/>
                        </a:rPr>
                        <a:t>кбм</a:t>
                      </a:r>
                      <a:r>
                        <a:rPr lang="ru-RU" sz="1400" kern="1200" dirty="0" smtClean="0">
                          <a:effectLst/>
                        </a:rPr>
                        <a:t>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66" marR="55166" marT="25461" marB="2546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effectLst/>
                        </a:rPr>
                        <a:t>Объем </a:t>
                      </a:r>
                      <a:r>
                        <a:rPr lang="ru-RU" sz="1400" kern="1200" dirty="0">
                          <a:effectLst/>
                        </a:rPr>
                        <a:t>древесины, заготовленной на арендованных лесных участках, </a:t>
                      </a:r>
                      <a:endParaRPr lang="ru-RU" sz="1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тыс. </a:t>
                      </a:r>
                      <a:r>
                        <a:rPr lang="ru-RU" sz="1400" kern="1200" dirty="0" err="1">
                          <a:effectLst/>
                        </a:rPr>
                        <a:t>кбм</a:t>
                      </a:r>
                      <a:r>
                        <a:rPr lang="ru-RU" sz="1400" kern="1200" dirty="0">
                          <a:effectLst/>
                        </a:rPr>
                        <a:t>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66" marR="55166" marT="25461" marB="2546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использования (освоения) лесосеки, закреплённой в договорах аренды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66" marR="55166" marT="25461" marB="25461" anchor="ctr"/>
                </a:tc>
              </a:tr>
              <a:tr h="33735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Республика Бурятия</a:t>
                      </a:r>
                    </a:p>
                  </a:txBody>
                  <a:tcPr marL="34290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10 </a:t>
                      </a:r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657,6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2 </a:t>
                      </a:r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765,9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26,0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1 982,0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994,6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50,2</a:t>
                      </a:r>
                    </a:p>
                  </a:txBody>
                  <a:tcPr marL="7620" marR="7620" marT="7620" marB="0" anchor="b"/>
                </a:tc>
              </a:tr>
              <a:tr h="33339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Забайкальский край</a:t>
                      </a:r>
                    </a:p>
                  </a:txBody>
                  <a:tcPr marL="34290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11 628,7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1 </a:t>
                      </a:r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695,88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14,6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2 945,4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721,9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24,5</a:t>
                      </a:r>
                    </a:p>
                  </a:txBody>
                  <a:tcPr marL="7620" marR="7620" marT="7620" marB="0" anchor="b"/>
                </a:tc>
              </a:tr>
              <a:tr h="37123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Республика Саха (Якутия)</a:t>
                      </a:r>
                    </a:p>
                  </a:txBody>
                  <a:tcPr marL="34290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35 807,7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1 </a:t>
                      </a:r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454,4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4,1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2 256,7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861,3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38,2</a:t>
                      </a:r>
                    </a:p>
                  </a:txBody>
                  <a:tcPr marL="7620" marR="7620" marT="7620" marB="0" anchor="b"/>
                </a:tc>
              </a:tr>
              <a:tr h="35576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Камчатский край</a:t>
                      </a:r>
                    </a:p>
                  </a:txBody>
                  <a:tcPr marL="34290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2 107,8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153,4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7,3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140,8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77,7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55,2</a:t>
                      </a:r>
                    </a:p>
                  </a:txBody>
                  <a:tcPr marL="7620" marR="7620" marT="7620" marB="0" anchor="b"/>
                </a:tc>
              </a:tr>
              <a:tr h="34557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Приморский край</a:t>
                      </a:r>
                    </a:p>
                  </a:txBody>
                  <a:tcPr marL="34290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7 365,7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4 </a:t>
                      </a:r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129,1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56,1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5 489,3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3 952,7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72,0</a:t>
                      </a:r>
                    </a:p>
                  </a:txBody>
                  <a:tcPr marL="7620" marR="7620" marT="7620" marB="0" anchor="b"/>
                </a:tc>
              </a:tr>
              <a:tr h="31704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Хабаровский край</a:t>
                      </a:r>
                    </a:p>
                  </a:txBody>
                  <a:tcPr marL="34290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28 098,3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7 </a:t>
                      </a:r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618,7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27,1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11 053,0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6 727,7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60,9</a:t>
                      </a:r>
                    </a:p>
                  </a:txBody>
                  <a:tcPr marL="7620" marR="7620" marT="7620" marB="0" anchor="b"/>
                </a:tc>
              </a:tr>
              <a:tr h="33735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Амурская область</a:t>
                      </a:r>
                    </a:p>
                  </a:txBody>
                  <a:tcPr marL="34290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13 996,1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1 </a:t>
                      </a:r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666,0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11,9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3 080,7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1 153,6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37,4</a:t>
                      </a:r>
                    </a:p>
                  </a:txBody>
                  <a:tcPr marL="7620" marR="7620" marT="7620" marB="0" anchor="b"/>
                </a:tc>
              </a:tr>
              <a:tr h="33516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Магаданская область</a:t>
                      </a:r>
                    </a:p>
                  </a:txBody>
                  <a:tcPr marL="34290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1 538,6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157,7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10,3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234,3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148,8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63,5</a:t>
                      </a:r>
                    </a:p>
                  </a:txBody>
                  <a:tcPr marL="7620" marR="7620" marT="7620" marB="0" anchor="b"/>
                </a:tc>
              </a:tr>
              <a:tr h="36508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Сахалинская область</a:t>
                      </a:r>
                    </a:p>
                  </a:txBody>
                  <a:tcPr marL="34290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2 435,0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276,1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11,3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372,0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231,0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62,1</a:t>
                      </a:r>
                    </a:p>
                  </a:txBody>
                  <a:tcPr marL="7620" marR="7620" marT="7620" marB="0" anchor="b"/>
                </a:tc>
              </a:tr>
              <a:tr h="36398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Еврейская автономная область</a:t>
                      </a:r>
                    </a:p>
                  </a:txBody>
                  <a:tcPr marL="34290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1 134,1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226,5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20,0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381,2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175,0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45,9</a:t>
                      </a:r>
                    </a:p>
                  </a:txBody>
                  <a:tcPr marL="7620" marR="7620" marT="7620" marB="0" anchor="b"/>
                </a:tc>
              </a:tr>
              <a:tr h="43233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Чукотский автономный округ</a:t>
                      </a:r>
                    </a:p>
                  </a:txBody>
                  <a:tcPr marL="34290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503,5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5,9</a:t>
                      </a:r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1,2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0,1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50,2</a:t>
                      </a:r>
                    </a:p>
                  </a:txBody>
                  <a:tcPr marL="7620" marR="7620" marT="7620" marB="0" anchor="b"/>
                </a:tc>
              </a:tr>
              <a:tr h="3303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Итого по ДФО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66" marR="55166" marT="25461" marB="25461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>
                          <a:effectLst/>
                          <a:latin typeface="+mn-lt"/>
                        </a:rPr>
                        <a:t>115 273,1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>
                          <a:effectLst/>
                          <a:latin typeface="+mn-lt"/>
                        </a:rPr>
                        <a:t>20 </a:t>
                      </a:r>
                      <a:r>
                        <a:rPr lang="ru-RU" sz="1400" b="1" i="0" u="none" strike="noStrike" dirty="0" smtClean="0">
                          <a:effectLst/>
                          <a:latin typeface="+mn-lt"/>
                        </a:rPr>
                        <a:t>149,4</a:t>
                      </a:r>
                      <a:endParaRPr lang="ru-RU" sz="1400" b="1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effectLst/>
                          <a:latin typeface="+mn-lt"/>
                        </a:rPr>
                        <a:t>17,5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>
                          <a:effectLst/>
                          <a:latin typeface="+mn-lt"/>
                        </a:rPr>
                        <a:t>27 935,4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>
                          <a:effectLst/>
                          <a:latin typeface="+mn-lt"/>
                        </a:rPr>
                        <a:t>15 044,4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effectLst/>
                          <a:latin typeface="+mn-lt"/>
                        </a:rPr>
                        <a:t>53,9</a:t>
                      </a:r>
                    </a:p>
                  </a:txBody>
                  <a:tcPr marL="7620" marR="7620" marT="7620" marB="0" anchor="b"/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A285-7E58-49B9-9519-7D203C879908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6" name="Picture 2" descr="Герб Рослесхоз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0910" y="255373"/>
            <a:ext cx="419129" cy="41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897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54103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Ключевые показатели отрасли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A285-7E58-49B9-9519-7D203C879908}" type="slidenum">
              <a:rPr lang="ru-RU" smtClean="0"/>
              <a:pPr/>
              <a:t>13</a:t>
            </a:fld>
            <a:endParaRPr lang="ru-RU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6251559"/>
              </p:ext>
            </p:extLst>
          </p:nvPr>
        </p:nvGraphicFramePr>
        <p:xfrm>
          <a:off x="0" y="541036"/>
          <a:ext cx="12192000" cy="6316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095984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A285-7E58-49B9-9519-7D203C879908}" type="slidenum">
              <a:rPr lang="ru-RU" smtClean="0"/>
              <a:pPr/>
              <a:t>14</a:t>
            </a:fld>
            <a:endParaRPr lang="ru-RU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5452082"/>
              </p:ext>
            </p:extLst>
          </p:nvPr>
        </p:nvGraphicFramePr>
        <p:xfrm>
          <a:off x="0" y="0"/>
          <a:ext cx="12192000" cy="6857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461536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A285-7E58-49B9-9519-7D203C879908}" type="slidenum">
              <a:rPr lang="ru-RU" smtClean="0"/>
              <a:pPr/>
              <a:t>15</a:t>
            </a:fld>
            <a:endParaRPr lang="ru-RU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8945630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514342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A285-7E58-49B9-9519-7D203C879908}" type="slidenum">
              <a:rPr lang="ru-RU" smtClean="0"/>
              <a:pPr/>
              <a:t>16</a:t>
            </a:fld>
            <a:endParaRPr lang="ru-RU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7673962"/>
              </p:ext>
            </p:extLst>
          </p:nvPr>
        </p:nvGraphicFramePr>
        <p:xfrm>
          <a:off x="0" y="0"/>
          <a:ext cx="5544065" cy="35916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9097423"/>
              </p:ext>
            </p:extLst>
          </p:nvPr>
        </p:nvGraphicFramePr>
        <p:xfrm>
          <a:off x="90616" y="3657600"/>
          <a:ext cx="5344298" cy="3200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8435372"/>
              </p:ext>
            </p:extLst>
          </p:nvPr>
        </p:nvGraphicFramePr>
        <p:xfrm>
          <a:off x="6573794" y="1771134"/>
          <a:ext cx="5461687" cy="39129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2655480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075240" cy="49006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Анализ Японского рынка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135"/>
            <a:ext cx="12192000" cy="6489335"/>
          </a:xfrm>
        </p:spPr>
      </p:pic>
    </p:spTree>
    <p:extLst>
      <p:ext uri="{BB962C8B-B14F-4D97-AF65-F5344CB8AC3E}">
        <p14:creationId xmlns:p14="http://schemas.microsoft.com/office/powerpoint/2010/main" val="320441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3272"/>
            <a:ext cx="12192000" cy="592472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19256" cy="49006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Анализ влияния США и Канады на рынок Японии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072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"/>
            <a:ext cx="10675938" cy="811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Диаграмма 7"/>
          <p:cNvGraphicFramePr/>
          <p:nvPr>
            <p:extLst/>
          </p:nvPr>
        </p:nvGraphicFramePr>
        <p:xfrm>
          <a:off x="3575720" y="1052736"/>
          <a:ext cx="6912768" cy="3535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079776" y="548681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Экспорт Российских лесоматериалов (</a:t>
            </a:r>
            <a:r>
              <a:rPr lang="ru-RU" sz="2400" b="1" dirty="0" err="1">
                <a:solidFill>
                  <a:srgbClr val="C00000"/>
                </a:solidFill>
              </a:rPr>
              <a:t>кбм</a:t>
            </a:r>
            <a:r>
              <a:rPr lang="ru-RU" sz="2400" b="1" dirty="0">
                <a:solidFill>
                  <a:srgbClr val="C00000"/>
                </a:solidFill>
              </a:rPr>
              <a:t>.)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52184" y="1916832"/>
            <a:ext cx="135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33млн.кбм.</a:t>
            </a: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3575720" y="4409728"/>
          <a:ext cx="7092280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47267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11" descr="http://images.tiu.ru/2337022_w640_h640_1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8978" y="4509120"/>
            <a:ext cx="2855124" cy="2060398"/>
          </a:xfrm>
          <a:prstGeom prst="rect">
            <a:avLst/>
          </a:prstGeom>
          <a:noFill/>
        </p:spPr>
      </p:pic>
      <p:pic>
        <p:nvPicPr>
          <p:cNvPr id="1040" name="Picture 16" descr="C:\Users\Vkhmelnickiy\AppData\Local\Microsoft\Windows\Temporary Internet Files\Content.IE5\KKW4OSPA\MP900430899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7688" y="908721"/>
            <a:ext cx="6444208" cy="4299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9" name="Picture 15" descr="http://e.eka-mama.ru/upload/forum/upload/48b/48b1fbe258c6a32c7651f4fca3c5a06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40157" y="0"/>
            <a:ext cx="3248006" cy="263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 descr="http://shop.domoteka.com/images/viz_b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00256" y="5201815"/>
            <a:ext cx="2432860" cy="1628800"/>
          </a:xfrm>
          <a:prstGeom prst="rect">
            <a:avLst/>
          </a:prstGeom>
          <a:noFill/>
        </p:spPr>
      </p:pic>
      <p:pic>
        <p:nvPicPr>
          <p:cNvPr id="1037" name="Picture 13" descr="http://img.sellbe.com/7199/product/108/68899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28248" y="0"/>
            <a:ext cx="2339752" cy="2339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63752" y="260648"/>
            <a:ext cx="4968552" cy="105273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</a:rPr>
              <a:t>Потребление древесины на одного человека около 0,33кбм. в год</a:t>
            </a:r>
            <a:r>
              <a:rPr lang="ru-RU" sz="8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ru-RU" sz="8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ru-RU" sz="5400" b="1" dirty="0">
              <a:ln w="1905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82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"/>
            <a:ext cx="10675938" cy="811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Диаграмма 10"/>
          <p:cNvGraphicFramePr/>
          <p:nvPr/>
        </p:nvGraphicFramePr>
        <p:xfrm>
          <a:off x="1524000" y="0"/>
          <a:ext cx="4139952" cy="31409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/>
          <p:cNvGraphicFramePr/>
          <p:nvPr/>
        </p:nvGraphicFramePr>
        <p:xfrm>
          <a:off x="6203504" y="116632"/>
          <a:ext cx="4464496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/>
          <p:nvPr>
            <p:extLst/>
          </p:nvPr>
        </p:nvGraphicFramePr>
        <p:xfrm>
          <a:off x="3863752" y="3573016"/>
          <a:ext cx="5328592" cy="3284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27974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600" b="1" dirty="0"/>
              <a:t>         С каждым годом Азия увеличивает потребление лесоматериалов.</a:t>
            </a:r>
          </a:p>
          <a:p>
            <a:pPr algn="ctr"/>
            <a:r>
              <a:rPr lang="ru-RU" b="1" dirty="0">
                <a:solidFill>
                  <a:srgbClr val="FF0000"/>
                </a:solidFill>
              </a:rPr>
              <a:t>2007г.     55,7млн.м3.</a:t>
            </a:r>
          </a:p>
          <a:p>
            <a:pPr algn="ctr">
              <a:buNone/>
            </a:pPr>
            <a:r>
              <a:rPr lang="ru-RU" b="1" dirty="0">
                <a:solidFill>
                  <a:srgbClr val="0000CC"/>
                </a:solidFill>
              </a:rPr>
              <a:t>в т.ч. Россия 33млн.м3. = 59%.</a:t>
            </a:r>
          </a:p>
          <a:p>
            <a:pPr algn="ctr"/>
            <a:r>
              <a:rPr lang="ru-RU" b="1" dirty="0">
                <a:solidFill>
                  <a:srgbClr val="FF0000"/>
                </a:solidFill>
              </a:rPr>
              <a:t>2012г.    74,4млн.м3.</a:t>
            </a:r>
          </a:p>
          <a:p>
            <a:pPr algn="ctr">
              <a:buNone/>
            </a:pPr>
            <a:r>
              <a:rPr lang="ru-RU" b="1" dirty="0">
                <a:solidFill>
                  <a:srgbClr val="0000CC"/>
                </a:solidFill>
              </a:rPr>
              <a:t>в т.ч.Россия 19млн.м3. = 25,5%.</a:t>
            </a:r>
          </a:p>
          <a:p>
            <a:pPr algn="ctr"/>
            <a:r>
              <a:rPr lang="ru-RU" b="1" dirty="0">
                <a:solidFill>
                  <a:srgbClr val="FF0000"/>
                </a:solidFill>
              </a:rPr>
              <a:t>2015г.    95,8млн.м3.</a:t>
            </a:r>
          </a:p>
          <a:p>
            <a:pPr algn="ctr">
              <a:buNone/>
            </a:pPr>
            <a:r>
              <a:rPr lang="ru-RU" b="1" dirty="0">
                <a:solidFill>
                  <a:srgbClr val="0000CC"/>
                </a:solidFill>
              </a:rPr>
              <a:t>в т.ч. Россия 18,5м3. = 19%.</a:t>
            </a: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2639616" y="3933056"/>
          <a:ext cx="669674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635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/>
              <a:t>Макропоказатели лесной промышленности ДФО 2007 – 2016гг.</a:t>
            </a:r>
            <a:endParaRPr lang="en-US" sz="3200" b="1" dirty="0"/>
          </a:p>
        </p:txBody>
      </p:sp>
      <p:graphicFrame>
        <p:nvGraphicFramePr>
          <p:cNvPr id="8" name="Диаграмма 2">
            <a:extLst>
              <a:ext uri="{FF2B5EF4-FFF2-40B4-BE49-F238E27FC236}">
                <a16:creationId xmlns="" xmlns:a16="http://schemas.microsoft.com/office/drawing/2014/main" id="{00000000-0008-0000-0000-000003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598476" y="1345630"/>
          <a:ext cx="4572000" cy="2515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Диаграмма 10">
            <a:extLst>
              <a:ext uri="{FF2B5EF4-FFF2-40B4-BE49-F238E27FC236}">
                <a16:creationId xmlns="" xmlns:a16="http://schemas.microsoft.com/office/drawing/2014/main" id="{00000000-0008-0000-0000-00000B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6238312" y="1345630"/>
          <a:ext cx="4355212" cy="2515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12">
            <a:extLst>
              <a:ext uri="{FF2B5EF4-FFF2-40B4-BE49-F238E27FC236}">
                <a16:creationId xmlns="" xmlns:a16="http://schemas.microsoft.com/office/drawing/2014/main" id="{00000000-0008-0000-0000-00000D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3768188" y="4005064"/>
          <a:ext cx="4804576" cy="27869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289739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xmlns="" id="{295F9AC4-67CA-4485-A5E3-26314433CB9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2A2DA285-7E58-49B9-9519-7D203C879908}" type="slidenum">
              <a:rPr lang="ru-RU" smtClean="0"/>
              <a:pPr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946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7048" y="0"/>
            <a:ext cx="11614951" cy="6858000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ru-RU" sz="2700" dirty="0" smtClean="0">
                <a:latin typeface="Georgia" panose="02040502050405020303" pitchFamily="18" charset="0"/>
              </a:rPr>
              <a:t>На приведённом выше слайде, составленном на основании таможенной статистики, растёт </a:t>
            </a:r>
            <a:r>
              <a:rPr lang="ru-RU" sz="2700" dirty="0">
                <a:latin typeface="Georgia" panose="02040502050405020303" pitchFamily="18" charset="0"/>
              </a:rPr>
              <a:t>экспорт пиломатериалов, а экспорт брёвен сокращается. С апреля 2019г. объём экспорта пиломатериалов впервые в истории превысил объём экспорта круглых бревен, продолжая расти в объёмах</a:t>
            </a:r>
            <a:r>
              <a:rPr lang="ru-RU" sz="2700" dirty="0" smtClean="0">
                <a:latin typeface="Georgia" panose="02040502050405020303" pitchFamily="18" charset="0"/>
              </a:rPr>
              <a:t>.</a:t>
            </a:r>
            <a:r>
              <a:rPr lang="ru-RU" sz="2700" dirty="0">
                <a:latin typeface="Georgia" panose="02040502050405020303" pitchFamily="18" charset="0"/>
              </a:rPr>
              <a:t> </a:t>
            </a:r>
            <a:r>
              <a:rPr lang="ru-RU" sz="2700" b="1" dirty="0">
                <a:latin typeface="Georgia" panose="02040502050405020303" pitchFamily="18" charset="0"/>
              </a:rPr>
              <a:t>По оценкам Министерства Промышленности и Торговли Российской Федерации, задача выполнена, цели достигнуты. </a:t>
            </a:r>
            <a:endParaRPr lang="ru-RU" sz="2700" b="1" dirty="0" smtClean="0">
              <a:latin typeface="Georgia" panose="02040502050405020303" pitchFamily="18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ru-RU" sz="2700" dirty="0">
                <a:latin typeface="Georgia" panose="02040502050405020303" pitchFamily="18" charset="0"/>
              </a:rPr>
              <a:t>Это данные, составлены </a:t>
            </a:r>
            <a:r>
              <a:rPr lang="ru-RU" sz="2700" dirty="0" err="1">
                <a:latin typeface="Georgia" panose="02040502050405020303" pitchFamily="18" charset="0"/>
              </a:rPr>
              <a:t>Минпромторгом</a:t>
            </a:r>
            <a:r>
              <a:rPr lang="ru-RU" sz="2700" dirty="0">
                <a:latin typeface="Georgia" panose="02040502050405020303" pitchFamily="18" charset="0"/>
              </a:rPr>
              <a:t> на основании таможенной статистики. Но таможенная статистика не различает где произведена продукция, лишь учитывает номенклатуру товара в точке пересечения государственной границы. Фактически, в этих данных всегда включены пиломатериалы, производимые в Сибири, и пересекающие границу в зоне ответственности Дальневосточной таможни. С кризисом в Европе сократилось потребления всех товаров, в том числе и пиломатериалов из России. Поэтому не только Сибиряки, но уже и другие регионы страны переориентировали свои поставки с Европы, Ближнего Востока на Китай, в том числе и через Дальневосточную таможню. Вот мы и видим небывалый, быстрый рост пиломатериалов на Дальнем Востоке. Который </a:t>
            </a:r>
            <a:r>
              <a:rPr lang="ru-RU" sz="2700" b="1" dirty="0">
                <a:latin typeface="Georgia" panose="02040502050405020303" pitchFamily="18" charset="0"/>
              </a:rPr>
              <a:t>ошибочно распознан как успех</a:t>
            </a:r>
            <a:r>
              <a:rPr lang="ru-RU" sz="2700" dirty="0">
                <a:latin typeface="Georgia" panose="02040502050405020303" pitchFamily="18" charset="0"/>
              </a:rPr>
              <a:t>. А фактически, это всего-навсего объём, быстро перераспределённый с западных рынков.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ru-RU" sz="2700" dirty="0">
                <a:latin typeface="Georgia" panose="02040502050405020303" pitchFamily="18" charset="0"/>
              </a:rPr>
              <a:t>Фактическая же ситуация в лесной промышленности Дальнего Востока складывается совсем наоборот. Эксперты лесопромышленной ассоциации «Дальэкспортлес» провели отраслевой анализ и получили картину противоположную, свидетельствующую о сокращении как лесозаготовок и экспорта круглых брёвен, так и сокращение производства и экспорта пиломатериалов</a:t>
            </a:r>
            <a:r>
              <a:rPr lang="ru-RU" sz="2700" dirty="0" smtClean="0">
                <a:latin typeface="Georgia" panose="02040502050405020303" pitchFamily="18" charset="0"/>
              </a:rPr>
              <a:t>.</a:t>
            </a:r>
            <a:endParaRPr lang="ru-RU" sz="2700" dirty="0">
              <a:latin typeface="Georgia" panose="02040502050405020303" pitchFamily="18" charset="0"/>
            </a:endParaRP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A285-7E58-49B9-9519-7D203C879908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025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>
            <a:extLst>
              <a:ext uri="{FF2B5EF4-FFF2-40B4-BE49-F238E27FC236}">
                <a16:creationId xmlns="" xmlns:a16="http://schemas.microsoft.com/office/drawing/2014/main" id="{BA27C39F-DBA1-4568-9DD4-E10AE11FE6C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1089287"/>
              </p:ext>
            </p:extLst>
          </p:nvPr>
        </p:nvGraphicFramePr>
        <p:xfrm>
          <a:off x="0" y="0"/>
          <a:ext cx="12192000" cy="6857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48800" y="6492874"/>
            <a:ext cx="2743200" cy="365125"/>
          </a:xfrm>
        </p:spPr>
        <p:txBody>
          <a:bodyPr/>
          <a:lstStyle/>
          <a:p>
            <a:fld id="{2A2DA285-7E58-49B9-9519-7D203C879908}" type="slidenum">
              <a:rPr lang="ru-RU" smtClean="0"/>
              <a:pPr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630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A285-7E58-49B9-9519-7D203C879908}" type="slidenum">
              <a:rPr lang="ru-RU" smtClean="0"/>
              <a:pPr/>
              <a:t>26</a:t>
            </a:fld>
            <a:endParaRPr lang="ru-RU"/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0263815"/>
              </p:ext>
            </p:extLst>
          </p:nvPr>
        </p:nvGraphicFramePr>
        <p:xfrm>
          <a:off x="0" y="0"/>
          <a:ext cx="6107837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2061200"/>
              </p:ext>
            </p:extLst>
          </p:nvPr>
        </p:nvGraphicFramePr>
        <p:xfrm>
          <a:off x="6151635" y="0"/>
          <a:ext cx="6040365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6427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E2135CD-1F80-4B17-BD8F-A9843D54A5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442"/>
            <a:ext cx="10515600" cy="6460958"/>
          </a:xfrm>
        </p:spPr>
        <p:txBody>
          <a:bodyPr>
            <a:normAutofit fontScale="62500" lnSpcReduction="20000"/>
          </a:bodyPr>
          <a:lstStyle/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ru-RU" dirty="0" smtClean="0">
                <a:latin typeface="Georgia" panose="02040502050405020303" pitchFamily="18" charset="0"/>
              </a:rPr>
              <a:t>С 01 января 2020 года введена экспортная пошлина 60%.</a:t>
            </a:r>
            <a:endParaRPr lang="ru-RU" dirty="0">
              <a:latin typeface="Georgia" panose="02040502050405020303" pitchFamily="18" charset="0"/>
            </a:endParaRP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ru-RU" dirty="0">
                <a:latin typeface="Georgia" panose="02040502050405020303" pitchFamily="18" charset="0"/>
              </a:rPr>
              <a:t>Фактически округ может переработать около 9млн.м3, что составляет </a:t>
            </a:r>
            <a:r>
              <a:rPr lang="ru-RU" dirty="0" smtClean="0">
                <a:latin typeface="Georgia" panose="02040502050405020303" pitchFamily="18" charset="0"/>
              </a:rPr>
              <a:t>примерно </a:t>
            </a:r>
            <a:r>
              <a:rPr lang="ru-RU" dirty="0">
                <a:latin typeface="Georgia" panose="02040502050405020303" pitchFamily="18" charset="0"/>
              </a:rPr>
              <a:t>50% от объёма лесозаготовок.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ru-RU" dirty="0" smtClean="0">
                <a:latin typeface="Georgia" panose="02040502050405020303" pitchFamily="18" charset="0"/>
              </a:rPr>
              <a:t>С 26 января года, в связи с </a:t>
            </a:r>
            <a:r>
              <a:rPr lang="ru-RU" dirty="0" err="1" smtClean="0">
                <a:latin typeface="Georgia" panose="02040502050405020303" pitchFamily="18" charset="0"/>
              </a:rPr>
              <a:t>коронавирусом</a:t>
            </a:r>
            <a:r>
              <a:rPr lang="ru-RU" dirty="0">
                <a:latin typeface="Georgia" panose="02040502050405020303" pitchFamily="18" charset="0"/>
              </a:rPr>
              <a:t>, остановили свою работу70</a:t>
            </a:r>
            <a:r>
              <a:rPr lang="ru-RU" dirty="0" smtClean="0">
                <a:latin typeface="Georgia" panose="02040502050405020303" pitchFamily="18" charset="0"/>
              </a:rPr>
              <a:t>% деревообрабатывающих предприятий Дальнего Востока. По факту выяснилось, что национальной стратегией развития деревообработки на Дальнем Востоке на 70% владеют китайские граждане, с изъятием прибыли и всех остальных благ в пользу своей страны.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ru-RU" dirty="0" smtClean="0">
                <a:latin typeface="Georgia" panose="02040502050405020303" pitchFamily="18" charset="0"/>
              </a:rPr>
              <a:t>Февраль – резкое падение цен на внешнем рынке на пиломатериалы.</a:t>
            </a:r>
            <a:endParaRPr lang="ru-RU" dirty="0">
              <a:latin typeface="Georgia" panose="02040502050405020303" pitchFamily="18" charset="0"/>
            </a:endParaRP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ru-RU" dirty="0" smtClean="0">
                <a:latin typeface="Georgia" panose="02040502050405020303" pitchFamily="18" charset="0"/>
              </a:rPr>
              <a:t>01 марта АО «Приморсклеспром» остановило производство (лесозаготовка и лесопиление). В </a:t>
            </a:r>
            <a:r>
              <a:rPr lang="ru-RU" dirty="0" err="1" smtClean="0">
                <a:latin typeface="Georgia" panose="02040502050405020303" pitchFamily="18" charset="0"/>
              </a:rPr>
              <a:t>п.Светлая</a:t>
            </a:r>
            <a:r>
              <a:rPr lang="ru-RU" dirty="0" smtClean="0">
                <a:latin typeface="Georgia" panose="02040502050405020303" pitchFamily="18" charset="0"/>
              </a:rPr>
              <a:t>, Приморского края, в итоге сокращено 474 человека.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ru-RU" dirty="0" smtClean="0">
                <a:latin typeface="Georgia" panose="02040502050405020303" pitchFamily="18" charset="0"/>
              </a:rPr>
              <a:t>В марте большинство компаний приняло решение об остановке лесозаготовок. Склады предприятий переполнены. Нет реализации из-за отсутствия спроса на пиломатериалы и из-за 60% «запретительной» пошлины на круглый лес (размер пошлины забирает всю прибыль и половину себестоимости).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ru-RU" dirty="0" smtClean="0">
                <a:latin typeface="Georgia" panose="02040502050405020303" pitchFamily="18" charset="0"/>
              </a:rPr>
              <a:t>С 01 июня рухнул рынок шпона в Японии. Шпоновые заводы РФП Групп и </a:t>
            </a:r>
            <a:r>
              <a:rPr lang="ru-RU" dirty="0" err="1" smtClean="0">
                <a:latin typeface="Georgia" panose="02040502050405020303" pitchFamily="18" charset="0"/>
              </a:rPr>
              <a:t>Тернейлеса</a:t>
            </a:r>
            <a:r>
              <a:rPr lang="ru-RU" dirty="0" smtClean="0">
                <a:latin typeface="Georgia" panose="02040502050405020303" pitchFamily="18" charset="0"/>
              </a:rPr>
              <a:t> останавливаются.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ru-RU" dirty="0" smtClean="0">
                <a:latin typeface="Georgia" panose="02040502050405020303" pitchFamily="18" charset="0"/>
              </a:rPr>
              <a:t>Сырьё заготовленное смежниками для поставок на заводы для деревообработки оказалось не востребованным. 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ru-RU" dirty="0" smtClean="0">
                <a:latin typeface="Georgia" panose="02040502050405020303" pitchFamily="18" charset="0"/>
              </a:rPr>
              <a:t>Отраслевые </a:t>
            </a:r>
            <a:r>
              <a:rPr lang="ru-RU" dirty="0">
                <a:latin typeface="Georgia" panose="02040502050405020303" pitchFamily="18" charset="0"/>
              </a:rPr>
              <a:t>показатели </a:t>
            </a:r>
            <a:r>
              <a:rPr lang="ru-RU" dirty="0" smtClean="0">
                <a:latin typeface="Georgia" panose="02040502050405020303" pitchFamily="18" charset="0"/>
              </a:rPr>
              <a:t>округа деградируют и стремятся к нулю.</a:t>
            </a:r>
            <a:endParaRPr lang="ru-RU" dirty="0">
              <a:latin typeface="Georgia" panose="02040502050405020303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2A2DA285-7E58-49B9-9519-7D203C879908}" type="slidenum">
              <a:rPr lang="ru-RU" smtClean="0"/>
              <a:pPr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263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A285-7E58-49B9-9519-7D203C879908}" type="slidenum">
              <a:rPr lang="ru-RU" smtClean="0"/>
              <a:pPr/>
              <a:t>28</a:t>
            </a:fld>
            <a:endParaRPr lang="ru-RU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20692"/>
              </p:ext>
            </p:extLst>
          </p:nvPr>
        </p:nvGraphicFramePr>
        <p:xfrm>
          <a:off x="-1" y="0"/>
          <a:ext cx="6116715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0421527"/>
              </p:ext>
            </p:extLst>
          </p:nvPr>
        </p:nvGraphicFramePr>
        <p:xfrm>
          <a:off x="5956916" y="0"/>
          <a:ext cx="6235083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8676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A285-7E58-49B9-9519-7D203C879908}" type="slidenum">
              <a:rPr lang="ru-RU" smtClean="0"/>
              <a:pPr/>
              <a:t>29</a:t>
            </a:fld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073" y="0"/>
            <a:ext cx="4910581" cy="6858000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061" y="0"/>
            <a:ext cx="4998204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1036" y="0"/>
            <a:ext cx="49738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81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rovaniemi.ru/images/map_predstav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9536" y="260649"/>
            <a:ext cx="8467750" cy="460306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3552" y="188640"/>
            <a:ext cx="8229600" cy="936104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ln w="1905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РОССИЙСКАЯ ФЕДЕРАЦИЯ</a:t>
            </a:r>
            <a:endParaRPr lang="ru-RU" sz="5400" b="1" dirty="0">
              <a:ln w="1905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2900" y="1700809"/>
            <a:ext cx="11525250" cy="495801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000" b="1" dirty="0" smtClean="0">
                <a:ln>
                  <a:solidFill>
                    <a:srgbClr val="00B050"/>
                  </a:solidFill>
                </a:ln>
              </a:rPr>
              <a:t>Население</a:t>
            </a:r>
            <a:r>
              <a:rPr lang="en-US" sz="4000" b="1" dirty="0" smtClean="0">
                <a:ln>
                  <a:solidFill>
                    <a:srgbClr val="00B050"/>
                  </a:solidFill>
                </a:ln>
              </a:rPr>
              <a:t> </a:t>
            </a:r>
            <a:r>
              <a:rPr lang="ru-RU" sz="4000" b="1" dirty="0">
                <a:ln>
                  <a:solidFill>
                    <a:srgbClr val="00B050"/>
                  </a:solidFill>
                </a:ln>
              </a:rPr>
              <a:t>– 147 </a:t>
            </a:r>
            <a:r>
              <a:rPr lang="ru-RU" sz="4000" b="1" dirty="0" err="1" smtClean="0">
                <a:ln>
                  <a:solidFill>
                    <a:srgbClr val="00B050"/>
                  </a:solidFill>
                </a:ln>
              </a:rPr>
              <a:t>млн.человек</a:t>
            </a:r>
            <a:endParaRPr lang="ru-RU" sz="4000" b="1" dirty="0">
              <a:ln>
                <a:solidFill>
                  <a:srgbClr val="00B050"/>
                </a:solidFill>
              </a:ln>
            </a:endParaRPr>
          </a:p>
          <a:p>
            <a:pPr algn="ctr">
              <a:buNone/>
            </a:pPr>
            <a:r>
              <a:rPr lang="ru-RU" sz="4000" b="1" dirty="0" smtClean="0">
                <a:ln>
                  <a:solidFill>
                    <a:srgbClr val="00B050"/>
                  </a:solidFill>
                </a:ln>
              </a:rPr>
              <a:t>Внутренний спрос– </a:t>
            </a:r>
            <a:r>
              <a:rPr lang="ru-RU" sz="4000" b="1" dirty="0">
                <a:ln w="18000">
                  <a:solidFill>
                    <a:srgbClr val="FFFF00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48,5 </a:t>
            </a:r>
            <a:r>
              <a:rPr lang="ru-RU" sz="4000" b="1" dirty="0" smtClean="0">
                <a:ln w="18000">
                  <a:solidFill>
                    <a:srgbClr val="FFFF00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млн</a:t>
            </a:r>
            <a:r>
              <a:rPr lang="en-US" sz="4000" b="1" dirty="0" smtClean="0">
                <a:ln w="18000">
                  <a:solidFill>
                    <a:srgbClr val="FFFF00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.</a:t>
            </a:r>
            <a:r>
              <a:rPr lang="ru-RU" sz="4000" b="1" dirty="0" smtClean="0">
                <a:ln w="18000">
                  <a:solidFill>
                    <a:srgbClr val="FFFF00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м.</a:t>
            </a:r>
            <a:endParaRPr lang="ru-RU" sz="4000" dirty="0">
              <a:ln w="18000">
                <a:solidFill>
                  <a:srgbClr val="FFFF00"/>
                </a:solidFill>
                <a:prstDash val="solid"/>
                <a:miter lim="800000"/>
              </a:ln>
            </a:endParaRPr>
          </a:p>
          <a:p>
            <a:pPr algn="ctr">
              <a:buNone/>
            </a:pPr>
            <a:r>
              <a:rPr lang="ru-RU" sz="4000" b="1" dirty="0" smtClean="0">
                <a:ln>
                  <a:solidFill>
                    <a:srgbClr val="00B050"/>
                  </a:solidFill>
                </a:ln>
              </a:rPr>
              <a:t>Объём лесозаготовки 2019год </a:t>
            </a:r>
            <a:r>
              <a:rPr lang="ru-RU" sz="4000" b="1" dirty="0">
                <a:ln>
                  <a:solidFill>
                    <a:srgbClr val="00B050"/>
                  </a:solidFill>
                </a:ln>
              </a:rPr>
              <a:t>– </a:t>
            </a:r>
            <a:r>
              <a:rPr lang="ru-RU" sz="4000" b="1" dirty="0" smtClean="0">
                <a:ln>
                  <a:solidFill>
                    <a:srgbClr val="00B050"/>
                  </a:solidFill>
                </a:ln>
              </a:rPr>
              <a:t>236</a:t>
            </a:r>
            <a:r>
              <a:rPr lang="ru-RU" sz="400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FF0000"/>
                </a:solidFill>
              </a:rPr>
              <a:t> </a:t>
            </a:r>
            <a:r>
              <a:rPr lang="ru-RU" sz="4000" dirty="0" err="1" smtClean="0">
                <a:ln>
                  <a:solidFill>
                    <a:schemeClr val="accent3">
                      <a:lumMod val="50000"/>
                    </a:schemeClr>
                  </a:solidFill>
                </a:ln>
              </a:rPr>
              <a:t>млн.м</a:t>
            </a:r>
            <a:r>
              <a:rPr lang="ru-RU" sz="400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</a:rPr>
              <a:t>.</a:t>
            </a:r>
            <a:endParaRPr lang="ru-RU" sz="4000" dirty="0">
              <a:ln>
                <a:solidFill>
                  <a:schemeClr val="accent3">
                    <a:lumMod val="50000"/>
                  </a:schemeClr>
                </a:solidFill>
              </a:ln>
            </a:endParaRPr>
          </a:p>
          <a:p>
            <a:pPr algn="ctr">
              <a:buNone/>
            </a:pPr>
            <a:r>
              <a:rPr lang="ru-RU" sz="4000" b="1" dirty="0" smtClean="0">
                <a:ln>
                  <a:solidFill>
                    <a:srgbClr val="00B050"/>
                  </a:solidFill>
                </a:ln>
              </a:rPr>
              <a:t>Профицит </a:t>
            </a:r>
            <a:r>
              <a:rPr lang="ru-RU" sz="4000" b="1" dirty="0">
                <a:ln>
                  <a:solidFill>
                    <a:srgbClr val="00B050"/>
                  </a:solidFill>
                </a:ln>
              </a:rPr>
              <a:t>– </a:t>
            </a:r>
            <a:r>
              <a:rPr lang="ru-RU" sz="40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000099"/>
                </a:solidFill>
              </a:rPr>
              <a:t>187</a:t>
            </a:r>
            <a:r>
              <a:rPr lang="en-US" sz="40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000099"/>
                </a:solidFill>
              </a:rPr>
              <a:t>,</a:t>
            </a:r>
            <a:r>
              <a:rPr lang="ru-RU" sz="40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000099"/>
                </a:solidFill>
              </a:rPr>
              <a:t>5 </a:t>
            </a:r>
            <a:r>
              <a:rPr lang="ru-RU" sz="4000" dirty="0" err="1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000099"/>
                </a:solidFill>
              </a:rPr>
              <a:t>млн.м</a:t>
            </a:r>
            <a:endParaRPr lang="ru-RU" sz="4000" dirty="0">
              <a:ln>
                <a:solidFill>
                  <a:schemeClr val="tx2">
                    <a:lumMod val="75000"/>
                  </a:schemeClr>
                </a:solidFill>
              </a:ln>
              <a:solidFill>
                <a:srgbClr val="000099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350077" y="2362125"/>
            <a:ext cx="288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3</a:t>
            </a:r>
            <a:endParaRPr lang="ru-RU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0620637" y="2988457"/>
            <a:ext cx="288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3</a:t>
            </a:r>
            <a:endParaRPr lang="ru-RU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724021" y="3675881"/>
            <a:ext cx="288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99"/>
                </a:solidFill>
              </a:rPr>
              <a:t>3</a:t>
            </a:r>
            <a:endParaRPr lang="ru-RU" sz="20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92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A285-7E58-49B9-9519-7D203C879908}" type="slidenum">
              <a:rPr lang="ru-RU" smtClean="0"/>
              <a:pPr/>
              <a:t>30</a:t>
            </a:fld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932935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Переполненные склады, пакеты пиломатериалов которые не продаются. Лесопильный завод остановлен. ООО «Фарт», Советско-Гаванский район, Хабаровского края. Предприятие приняло решение остановиться. Хотя имеет и лесозаготовку и деревопереработку.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39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3">
            <a:extLst>
              <a:ext uri="{FF2B5EF4-FFF2-40B4-BE49-F238E27FC236}">
                <a16:creationId xmlns="" xmlns:a16="http://schemas.microsoft.com/office/drawing/2014/main" id="{F4A3FF63-59D3-43F5-B1D3-A663A877FD0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3028882"/>
              </p:ext>
            </p:extLst>
          </p:nvPr>
        </p:nvGraphicFramePr>
        <p:xfrm>
          <a:off x="0" y="1278381"/>
          <a:ext cx="5965794" cy="5140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>
            <a:extLst>
              <a:ext uri="{FF2B5EF4-FFF2-40B4-BE49-F238E27FC236}">
                <a16:creationId xmlns="" xmlns:a16="http://schemas.microsoft.com/office/drawing/2014/main" id="{6C05B332-F75C-452E-8760-7B985228600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6376972"/>
              </p:ext>
            </p:extLst>
          </p:nvPr>
        </p:nvGraphicFramePr>
        <p:xfrm>
          <a:off x="6226206" y="1278380"/>
          <a:ext cx="5965794" cy="5140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Объект 2">
            <a:extLst>
              <a:ext uri="{FF2B5EF4-FFF2-40B4-BE49-F238E27FC236}">
                <a16:creationId xmlns="" xmlns:a16="http://schemas.microsoft.com/office/drawing/2014/main" id="{8EA609E5-CFFA-4B03-AA18-2F5225AE87B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18019" cy="14426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dirty="0"/>
              <a:t>Ошибочно использовать данные только таможенной статистики для определения отраслевых показателей лесной промышленности ДФО, так как таможенная статистика включает транзитные грузы из других округов.</a:t>
            </a:r>
          </a:p>
          <a:p>
            <a:pPr marL="514350" indent="-514350">
              <a:buFont typeface="+mj-lt"/>
              <a:buAutoNum type="arabicPeriod"/>
            </a:pP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2A2DA285-7E58-49B9-9519-7D203C879908}" type="slidenum">
              <a:rPr lang="ru-RU" smtClean="0"/>
              <a:pPr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82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Диаграмма 7">
            <a:extLst>
              <a:ext uri="{FF2B5EF4-FFF2-40B4-BE49-F238E27FC236}">
                <a16:creationId xmlns="" xmlns:a16="http://schemas.microsoft.com/office/drawing/2014/main" id="{B7498AA0-6E0E-4ABD-93FF-4B35166BF67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9657041"/>
              </p:ext>
            </p:extLst>
          </p:nvPr>
        </p:nvGraphicFramePr>
        <p:xfrm>
          <a:off x="6190698" y="1233994"/>
          <a:ext cx="6001302" cy="46430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Диаграмма 8">
            <a:extLst>
              <a:ext uri="{FF2B5EF4-FFF2-40B4-BE49-F238E27FC236}">
                <a16:creationId xmlns="" xmlns:a16="http://schemas.microsoft.com/office/drawing/2014/main" id="{307EC07D-4B5B-49FD-9933-EE2D8094ABA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9654899"/>
              </p:ext>
            </p:extLst>
          </p:nvPr>
        </p:nvGraphicFramePr>
        <p:xfrm>
          <a:off x="-1" y="1233995"/>
          <a:ext cx="6001305" cy="46430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2A2DA285-7E58-49B9-9519-7D203C879908}" type="slidenum">
              <a:rPr lang="ru-RU" smtClean="0"/>
              <a:pPr/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640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39AA0893-260F-4BEE-949F-89CE6A5F0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39" y="45726"/>
            <a:ext cx="11551521" cy="6766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Объект 2">
            <a:extLst>
              <a:ext uri="{FF2B5EF4-FFF2-40B4-BE49-F238E27FC236}">
                <a16:creationId xmlns="" xmlns:a16="http://schemas.microsoft.com/office/drawing/2014/main" id="{54955D94-AE36-4C0F-BEE5-54D64DCE1A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6876" y="4135794"/>
            <a:ext cx="4754732" cy="172130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/>
              <a:t>С апреля 2019 года экспорт круглых лесоматериалов стал убыточным.</a:t>
            </a:r>
          </a:p>
          <a:p>
            <a:pPr marL="0" indent="0">
              <a:buNone/>
            </a:pPr>
            <a:r>
              <a:rPr lang="ru-RU" dirty="0" smtClean="0"/>
              <a:t>С лета 2019 года кредиторы начали </a:t>
            </a:r>
            <a:r>
              <a:rPr lang="ru-RU" dirty="0"/>
              <a:t>истребовать заложенное имущество из-за просрочки лизинговых и кредитных платежей.</a:t>
            </a:r>
          </a:p>
          <a:p>
            <a:pPr marL="514350" indent="-514350">
              <a:buFont typeface="+mj-lt"/>
              <a:buAutoNum type="arabicPeriod"/>
            </a:pP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030730" y="6364588"/>
            <a:ext cx="2743200" cy="365125"/>
          </a:xfrm>
        </p:spPr>
        <p:txBody>
          <a:bodyPr/>
          <a:lstStyle/>
          <a:p>
            <a:fld id="{2A2DA285-7E58-49B9-9519-7D203C879908}" type="slidenum">
              <a:rPr lang="ru-RU" smtClean="0"/>
              <a:pPr/>
              <a:t>33</a:t>
            </a:fld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="" xmlns:a16="http://schemas.microsoft.com/office/drawing/2014/main" id="{8EA609E5-CFFA-4B03-AA18-2F5225AE87B4}"/>
              </a:ext>
            </a:extLst>
          </p:cNvPr>
          <p:cNvSpPr txBox="1">
            <a:spLocks/>
          </p:cNvSpPr>
          <p:nvPr/>
        </p:nvSpPr>
        <p:spPr>
          <a:xfrm>
            <a:off x="2084092" y="1604728"/>
            <a:ext cx="8707476" cy="79248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>
                <a:solidFill>
                  <a:srgbClr val="C00000"/>
                </a:solidFill>
              </a:rPr>
              <a:t>Из-за макро факторов: торговая война США-КНР, </a:t>
            </a:r>
            <a:r>
              <a:rPr lang="ru-RU" b="1" dirty="0" err="1">
                <a:solidFill>
                  <a:srgbClr val="C00000"/>
                </a:solidFill>
              </a:rPr>
              <a:t>коронавирус</a:t>
            </a:r>
            <a:r>
              <a:rPr lang="ru-RU" b="1" dirty="0">
                <a:solidFill>
                  <a:srgbClr val="C00000"/>
                </a:solidFill>
              </a:rPr>
              <a:t>, </a:t>
            </a:r>
            <a:r>
              <a:rPr lang="ru-RU" b="1" dirty="0" smtClean="0">
                <a:solidFill>
                  <a:srgbClr val="C00000"/>
                </a:solidFill>
              </a:rPr>
              <a:t>падение мировой экономики, мировые </a:t>
            </a:r>
            <a:r>
              <a:rPr lang="ru-RU" b="1" dirty="0">
                <a:solidFill>
                  <a:srgbClr val="C00000"/>
                </a:solidFill>
              </a:rPr>
              <a:t>цены на лес и лесоматериалы </a:t>
            </a:r>
            <a:r>
              <a:rPr lang="ru-RU" b="1" dirty="0" smtClean="0">
                <a:solidFill>
                  <a:srgbClr val="C00000"/>
                </a:solidFill>
              </a:rPr>
              <a:t>продолжают </a:t>
            </a:r>
            <a:r>
              <a:rPr lang="ru-RU" b="1" dirty="0">
                <a:solidFill>
                  <a:srgbClr val="C00000"/>
                </a:solidFill>
              </a:rPr>
              <a:t>падать</a:t>
            </a:r>
            <a:r>
              <a:rPr lang="ru-RU" b="1" dirty="0" smtClean="0">
                <a:solidFill>
                  <a:srgbClr val="C00000"/>
                </a:solidFill>
              </a:rPr>
              <a:t>.</a:t>
            </a:r>
            <a:endParaRPr lang="ru-RU" b="1" dirty="0">
              <a:solidFill>
                <a:srgbClr val="C0000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140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EBD50575-2D8E-419D-BC4E-A4CFB037D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05" y="265695"/>
            <a:ext cx="12220809" cy="6326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бъект 2">
            <a:extLst>
              <a:ext uri="{FF2B5EF4-FFF2-40B4-BE49-F238E27FC236}">
                <a16:creationId xmlns="" xmlns:a16="http://schemas.microsoft.com/office/drawing/2014/main" id="{410E263B-7834-42F5-A7C5-D9488EB4C2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360" y="4030462"/>
            <a:ext cx="4754732" cy="193343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/>
              <a:t>С мая 2019 года предприятия имеющие одновременно лесозаготовку и деревообработку вошли в зону стабильных убытков. Заводы начали простаивать, из-за отсутствия сбыта.</a:t>
            </a:r>
          </a:p>
          <a:p>
            <a:pPr marL="0" indent="0">
              <a:buNone/>
            </a:pPr>
            <a:r>
              <a:rPr lang="ru-RU" dirty="0"/>
              <a:t>Кредиторы начинают истребовать заложенное имущество из-за просрочки лизинговых и кредитных платежей.</a:t>
            </a:r>
          </a:p>
          <a:p>
            <a:pPr marL="514350" indent="-514350">
              <a:buFont typeface="+mj-lt"/>
              <a:buAutoNum type="arabicPeriod"/>
            </a:pP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2A2DA285-7E58-49B9-9519-7D203C879908}" type="slidenum">
              <a:rPr lang="ru-RU" smtClean="0"/>
              <a:pPr/>
              <a:t>34</a:t>
            </a:fld>
            <a:endParaRPr lang="ru-RU" dirty="0"/>
          </a:p>
        </p:txBody>
      </p:sp>
      <p:sp>
        <p:nvSpPr>
          <p:cNvPr id="6" name="Объект 2">
            <a:extLst>
              <a:ext uri="{FF2B5EF4-FFF2-40B4-BE49-F238E27FC236}">
                <a16:creationId xmlns="" xmlns:a16="http://schemas.microsoft.com/office/drawing/2014/main" id="{8EA609E5-CFFA-4B03-AA18-2F5225AE87B4}"/>
              </a:ext>
            </a:extLst>
          </p:cNvPr>
          <p:cNvSpPr txBox="1">
            <a:spLocks/>
          </p:cNvSpPr>
          <p:nvPr/>
        </p:nvSpPr>
        <p:spPr>
          <a:xfrm>
            <a:off x="1742261" y="1231866"/>
            <a:ext cx="8707476" cy="79248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>
                <a:solidFill>
                  <a:srgbClr val="C00000"/>
                </a:solidFill>
              </a:rPr>
              <a:t>Из-за макро факторов: торговая война США-КНР, </a:t>
            </a:r>
            <a:r>
              <a:rPr lang="ru-RU" b="1" dirty="0" err="1">
                <a:solidFill>
                  <a:srgbClr val="C00000"/>
                </a:solidFill>
              </a:rPr>
              <a:t>коронавирус</a:t>
            </a:r>
            <a:r>
              <a:rPr lang="ru-RU" b="1" dirty="0">
                <a:solidFill>
                  <a:srgbClr val="C00000"/>
                </a:solidFill>
              </a:rPr>
              <a:t>, </a:t>
            </a:r>
            <a:r>
              <a:rPr lang="ru-RU" b="1" dirty="0" smtClean="0">
                <a:solidFill>
                  <a:srgbClr val="C00000"/>
                </a:solidFill>
              </a:rPr>
              <a:t>падение мировой экономики, мировые </a:t>
            </a:r>
            <a:r>
              <a:rPr lang="ru-RU" b="1" dirty="0">
                <a:solidFill>
                  <a:srgbClr val="C00000"/>
                </a:solidFill>
              </a:rPr>
              <a:t>цены на лес и лесоматериалы продолжают </a:t>
            </a:r>
            <a:r>
              <a:rPr lang="ru-RU" b="1" dirty="0" smtClean="0">
                <a:solidFill>
                  <a:srgbClr val="C00000"/>
                </a:solidFill>
              </a:rPr>
              <a:t>падать.</a:t>
            </a:r>
            <a:endParaRPr lang="ru-RU" b="1" dirty="0">
              <a:solidFill>
                <a:srgbClr val="C0000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809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>
            <a:extLst>
              <a:ext uri="{FF2B5EF4-FFF2-40B4-BE49-F238E27FC236}">
                <a16:creationId xmlns="" xmlns:a16="http://schemas.microsoft.com/office/drawing/2014/main" id="{5B306E1A-5CE2-41D6-9D12-DE5E161CBA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1404920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2A2DA285-7E58-49B9-9519-7D203C879908}" type="slidenum">
              <a:rPr lang="ru-RU" smtClean="0"/>
              <a:pPr/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938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По информации РЖД сокращение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A285-7E58-49B9-9519-7D203C879908}" type="slidenum">
              <a:rPr lang="ru-RU" smtClean="0"/>
              <a:pPr/>
              <a:t>36</a:t>
            </a:fld>
            <a:endParaRPr lang="ru-RU"/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7583850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7390" y="65817"/>
            <a:ext cx="356448" cy="381096"/>
          </a:xfrm>
          <a:prstGeom prst="rect">
            <a:avLst/>
          </a:prstGeom>
        </p:spPr>
      </p:pic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7309241"/>
              </p:ext>
            </p:extLst>
          </p:nvPr>
        </p:nvGraphicFramePr>
        <p:xfrm>
          <a:off x="8610600" y="1085088"/>
          <a:ext cx="3473238" cy="5134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85585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A285-7E58-49B9-9519-7D203C879908}" type="slidenum">
              <a:rPr lang="ru-RU" smtClean="0"/>
              <a:pPr/>
              <a:t>37</a:t>
            </a:fld>
            <a:endParaRPr lang="ru-RU"/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908495"/>
              </p:ext>
            </p:extLst>
          </p:nvPr>
        </p:nvGraphicFramePr>
        <p:xfrm>
          <a:off x="0" y="1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2936368"/>
              </p:ext>
            </p:extLst>
          </p:nvPr>
        </p:nvGraphicFramePr>
        <p:xfrm>
          <a:off x="8023654" y="1029731"/>
          <a:ext cx="4077731" cy="51900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7238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4328009"/>
          </a:xfrm>
          <a:prstGeom prst="rect">
            <a:avLst/>
          </a:prstGeom>
        </p:spPr>
      </p:pic>
      <p:sp>
        <p:nvSpPr>
          <p:cNvPr id="5" name="Subtitle 6"/>
          <p:cNvSpPr>
            <a:spLocks/>
          </p:cNvSpPr>
          <p:nvPr/>
        </p:nvSpPr>
        <p:spPr bwMode="auto">
          <a:xfrm>
            <a:off x="1198035" y="4582585"/>
            <a:ext cx="7353300" cy="505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endParaRPr lang="ru-RU" altLang="ru-RU" sz="2000" dirty="0">
              <a:latin typeface="Verdana" pitchFamily="34" charset="0"/>
              <a:cs typeface="Arial" charset="0"/>
            </a:endParaRPr>
          </a:p>
        </p:txBody>
      </p:sp>
      <p:pic>
        <p:nvPicPr>
          <p:cNvPr id="6" name="Picture 4" descr="cover_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91840"/>
            <a:ext cx="12192000" cy="3566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4398433" y="6237819"/>
            <a:ext cx="28807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600" dirty="0">
              <a:latin typeface="Verdana" pitchFamily="34" charset="0"/>
              <a:cs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Verdana" pitchFamily="34" charset="0"/>
                <a:cs typeface="Arial" charset="0"/>
              </a:rPr>
              <a:t>2020 год</a:t>
            </a:r>
            <a:endParaRPr lang="ru-RU" altLang="ru-RU" sz="1600" dirty="0">
              <a:latin typeface="Arial" charset="0"/>
              <a:cs typeface="Arial" charset="0"/>
            </a:endParaRPr>
          </a:p>
        </p:txBody>
      </p:sp>
      <p:sp>
        <p:nvSpPr>
          <p:cNvPr id="9" name="Прямоугольник 13"/>
          <p:cNvSpPr>
            <a:spLocks noChangeArrowheads="1"/>
          </p:cNvSpPr>
          <p:nvPr/>
        </p:nvSpPr>
        <p:spPr bwMode="auto">
          <a:xfrm>
            <a:off x="69226" y="4656518"/>
            <a:ext cx="5826749" cy="9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67" dirty="0" err="1">
                <a:latin typeface="Verdana" pitchFamily="34" charset="0"/>
                <a:cs typeface="Arial" charset="0"/>
              </a:rPr>
              <a:t>И.о</a:t>
            </a:r>
            <a:r>
              <a:rPr lang="ru-RU" altLang="ru-RU" sz="1867" dirty="0">
                <a:latin typeface="Verdana" pitchFamily="34" charset="0"/>
                <a:cs typeface="Arial" charset="0"/>
              </a:rPr>
              <a:t>. первого заместителя начальника Дальневосточного территориального центра фирменного транспортного обслуживания</a:t>
            </a:r>
            <a:endParaRPr lang="ru-RU" altLang="ru-RU" sz="1867" b="1" dirty="0">
              <a:latin typeface="Verdana" pitchFamily="34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23951" y="3455224"/>
            <a:ext cx="731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</a:rPr>
              <a:t>Погрузка лесных грузов по Дальневосточному федеральному округу в 2018-2020 годах.</a:t>
            </a:r>
          </a:p>
        </p:txBody>
      </p:sp>
      <p:sp>
        <p:nvSpPr>
          <p:cNvPr id="10" name="Прямоугольник 13"/>
          <p:cNvSpPr>
            <a:spLocks noChangeArrowheads="1"/>
          </p:cNvSpPr>
          <p:nvPr/>
        </p:nvSpPr>
        <p:spPr bwMode="auto">
          <a:xfrm>
            <a:off x="86160" y="5920484"/>
            <a:ext cx="4805459" cy="37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67" dirty="0">
                <a:latin typeface="Verdana" pitchFamily="34" charset="0"/>
                <a:cs typeface="Arial" charset="0"/>
              </a:rPr>
              <a:t>Селютин Игорь Иванович</a:t>
            </a:r>
            <a:endParaRPr lang="ru-RU" altLang="ru-RU" sz="1867" b="1" dirty="0"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8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A285-7E58-49B9-9519-7D203C879908}" type="slidenum">
              <a:rPr lang="ru-RU" smtClean="0"/>
              <a:pPr/>
              <a:t>39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79157" y="0"/>
            <a:ext cx="9574728" cy="71795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latin typeface="+mn-lt"/>
              </a:rPr>
              <a:t>Экспорт первого квартала последних трёх лет 2018, 2019, 2020гг. грузоотправителями на полигоне ДВЖД</a:t>
            </a:r>
            <a:endParaRPr lang="ru-RU" sz="2800" b="1" dirty="0">
              <a:latin typeface="+mn-lt"/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7085323"/>
              </p:ext>
            </p:extLst>
          </p:nvPr>
        </p:nvGraphicFramePr>
        <p:xfrm>
          <a:off x="0" y="717950"/>
          <a:ext cx="6090082" cy="61400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8529298"/>
              </p:ext>
            </p:extLst>
          </p:nvPr>
        </p:nvGraphicFramePr>
        <p:xfrm>
          <a:off x="6090082" y="717948"/>
          <a:ext cx="6101918" cy="61400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1530" y="78680"/>
            <a:ext cx="671651" cy="28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43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Arslanova\Desktop\source_photo.jpg"/>
          <p:cNvPicPr>
            <a:picLocks noChangeAspect="1" noChangeArrowheads="1"/>
          </p:cNvPicPr>
          <p:nvPr/>
        </p:nvPicPr>
        <p:blipFill>
          <a:blip r:embed="rId2" cstate="print"/>
          <a:srcRect l="33990" r="16667" b="40464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pic>
        <p:nvPicPr>
          <p:cNvPr id="31" name="Picture 2" descr="C:\Users\EArslanova\Desktop\source_photo.jpg"/>
          <p:cNvPicPr>
            <a:picLocks noChangeAspect="1" noChangeArrowheads="1"/>
          </p:cNvPicPr>
          <p:nvPr/>
        </p:nvPicPr>
        <p:blipFill>
          <a:blip r:embed="rId2" cstate="print"/>
          <a:srcRect l="33990" r="16667" b="97887"/>
          <a:stretch>
            <a:fillRect/>
          </a:stretch>
        </p:blipFill>
        <p:spPr bwMode="auto">
          <a:xfrm>
            <a:off x="2999656" y="1268760"/>
            <a:ext cx="3024336" cy="720080"/>
          </a:xfrm>
          <a:prstGeom prst="rect">
            <a:avLst/>
          </a:prstGeom>
          <a:noFill/>
        </p:spPr>
      </p:pic>
      <p:pic>
        <p:nvPicPr>
          <p:cNvPr id="19" name="Picture 2" descr="C:\Users\EArslanova\Desktop\source_photo.jpg"/>
          <p:cNvPicPr>
            <a:picLocks noChangeAspect="1" noChangeArrowheads="1"/>
          </p:cNvPicPr>
          <p:nvPr/>
        </p:nvPicPr>
        <p:blipFill>
          <a:blip r:embed="rId2" cstate="print"/>
          <a:srcRect l="33990" r="16667" b="97887"/>
          <a:stretch>
            <a:fillRect/>
          </a:stretch>
        </p:blipFill>
        <p:spPr bwMode="auto">
          <a:xfrm>
            <a:off x="1524000" y="4725144"/>
            <a:ext cx="3995936" cy="2132856"/>
          </a:xfrm>
          <a:prstGeom prst="rect">
            <a:avLst/>
          </a:prstGeom>
          <a:noFill/>
        </p:spPr>
      </p:pic>
      <p:pic>
        <p:nvPicPr>
          <p:cNvPr id="16" name="Picture 2" descr="C:\Users\EArslanova\Desktop\source_photo.jpg"/>
          <p:cNvPicPr>
            <a:picLocks noChangeAspect="1" noChangeArrowheads="1"/>
          </p:cNvPicPr>
          <p:nvPr/>
        </p:nvPicPr>
        <p:blipFill>
          <a:blip r:embed="rId2" cstate="print"/>
          <a:srcRect l="33990" r="16667" b="97887"/>
          <a:stretch>
            <a:fillRect/>
          </a:stretch>
        </p:blipFill>
        <p:spPr bwMode="auto">
          <a:xfrm>
            <a:off x="1596008" y="25803"/>
            <a:ext cx="9144000" cy="126876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30465" y="1144925"/>
            <a:ext cx="4104456" cy="899307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6000" b="1" dirty="0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</a:rPr>
              <a:t>145,0млн.м</a:t>
            </a:r>
            <a:endParaRPr lang="ru-RU" sz="4800" b="1" dirty="0">
              <a:ln>
                <a:solidFill>
                  <a:schemeClr val="tx1"/>
                </a:solidFill>
              </a:ln>
              <a:solidFill>
                <a:srgbClr val="000099"/>
              </a:solidFill>
            </a:endParaRPr>
          </a:p>
        </p:txBody>
      </p:sp>
      <p:sp>
        <p:nvSpPr>
          <p:cNvPr id="13" name="Содержимое 2"/>
          <p:cNvSpPr txBox="1">
            <a:spLocks/>
          </p:cNvSpPr>
          <p:nvPr/>
        </p:nvSpPr>
        <p:spPr>
          <a:xfrm>
            <a:off x="6816080" y="1064262"/>
            <a:ext cx="3456384" cy="9965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ru-RU" sz="60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42,5млн.м</a:t>
            </a:r>
            <a:r>
              <a:rPr lang="ru-RU" sz="48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.</a:t>
            </a:r>
            <a:endParaRPr lang="ru-RU" sz="4800" b="1" dirty="0">
              <a:ln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1232981370"/>
              </p:ext>
            </p:extLst>
          </p:nvPr>
        </p:nvGraphicFramePr>
        <p:xfrm>
          <a:off x="1307468" y="3872106"/>
          <a:ext cx="5331292" cy="33044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524000" y="11663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</a:rPr>
              <a:t>РОССИЙСКИЙ лесной экспорт</a:t>
            </a:r>
            <a:endParaRPr lang="ru-RU" sz="4800" b="1" dirty="0">
              <a:solidFill>
                <a:srgbClr val="C00000"/>
              </a:solidFill>
            </a:endParaRPr>
          </a:p>
        </p:txBody>
      </p:sp>
      <p:sp>
        <p:nvSpPr>
          <p:cNvPr id="17" name="Содержимое 2"/>
          <p:cNvSpPr txBox="1">
            <a:spLocks/>
          </p:cNvSpPr>
          <p:nvPr/>
        </p:nvSpPr>
        <p:spPr>
          <a:xfrm>
            <a:off x="9346795" y="1013574"/>
            <a:ext cx="1224136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18" name="Содержимое 2"/>
          <p:cNvSpPr txBox="1">
            <a:spLocks/>
          </p:cNvSpPr>
          <p:nvPr/>
        </p:nvSpPr>
        <p:spPr>
          <a:xfrm>
            <a:off x="5732018" y="986255"/>
            <a:ext cx="1169039" cy="7978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</a:rPr>
              <a:t> </a:t>
            </a:r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</a:rPr>
              <a:t>3</a:t>
            </a:r>
          </a:p>
        </p:txBody>
      </p:sp>
      <p:sp>
        <p:nvSpPr>
          <p:cNvPr id="22" name="Стрелка вниз 21"/>
          <p:cNvSpPr/>
          <p:nvPr/>
        </p:nvSpPr>
        <p:spPr>
          <a:xfrm rot="1229646">
            <a:off x="4707103" y="2412635"/>
            <a:ext cx="360263" cy="1822517"/>
          </a:xfrm>
          <a:prstGeom prst="downArrow">
            <a:avLst/>
          </a:prstGeom>
          <a:solidFill>
            <a:srgbClr val="0000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низ 22"/>
          <p:cNvSpPr/>
          <p:nvPr/>
        </p:nvSpPr>
        <p:spPr>
          <a:xfrm rot="4441846">
            <a:off x="4348099" y="2044845"/>
            <a:ext cx="344884" cy="1495755"/>
          </a:xfrm>
          <a:prstGeom prst="downArrow">
            <a:avLst/>
          </a:prstGeom>
          <a:solidFill>
            <a:srgbClr val="0000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низ 23"/>
          <p:cNvSpPr/>
          <p:nvPr/>
        </p:nvSpPr>
        <p:spPr>
          <a:xfrm rot="6297994">
            <a:off x="4630932" y="1953428"/>
            <a:ext cx="333747" cy="1006456"/>
          </a:xfrm>
          <a:prstGeom prst="downArrow">
            <a:avLst/>
          </a:prstGeom>
          <a:solidFill>
            <a:srgbClr val="0000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низ 24"/>
          <p:cNvSpPr/>
          <p:nvPr/>
        </p:nvSpPr>
        <p:spPr>
          <a:xfrm rot="18316114">
            <a:off x="8718401" y="2499376"/>
            <a:ext cx="318438" cy="1420024"/>
          </a:xfrm>
          <a:prstGeom prst="down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низ 25"/>
          <p:cNvSpPr/>
          <p:nvPr/>
        </p:nvSpPr>
        <p:spPr>
          <a:xfrm>
            <a:off x="8094736" y="2728764"/>
            <a:ext cx="311463" cy="700237"/>
          </a:xfrm>
          <a:prstGeom prst="down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Picture 2" descr="C:\Users\EArslanova\Desktop\source_photo.jpg"/>
          <p:cNvPicPr>
            <a:picLocks noChangeAspect="1" noChangeArrowheads="1"/>
          </p:cNvPicPr>
          <p:nvPr/>
        </p:nvPicPr>
        <p:blipFill>
          <a:blip r:embed="rId2" cstate="print"/>
          <a:srcRect l="56285" t="47823" r="34390" b="48426"/>
          <a:stretch>
            <a:fillRect/>
          </a:stretch>
        </p:blipFill>
        <p:spPr bwMode="auto">
          <a:xfrm>
            <a:off x="7248128" y="5805264"/>
            <a:ext cx="648072" cy="548680"/>
          </a:xfrm>
          <a:prstGeom prst="rect">
            <a:avLst/>
          </a:prstGeom>
          <a:noFill/>
        </p:spPr>
      </p:pic>
      <p:pic>
        <p:nvPicPr>
          <p:cNvPr id="28" name="Picture 2" descr="C:\Users\EArslanova\Desktop\source_photo.jpg"/>
          <p:cNvPicPr>
            <a:picLocks noChangeAspect="1" noChangeArrowheads="1"/>
          </p:cNvPicPr>
          <p:nvPr/>
        </p:nvPicPr>
        <p:blipFill>
          <a:blip r:embed="rId2" cstate="print"/>
          <a:srcRect l="56285" t="47823" r="34390" b="48426"/>
          <a:stretch>
            <a:fillRect/>
          </a:stretch>
        </p:blipFill>
        <p:spPr bwMode="auto">
          <a:xfrm>
            <a:off x="5515536" y="6583660"/>
            <a:ext cx="432962" cy="548680"/>
          </a:xfrm>
          <a:prstGeom prst="rect">
            <a:avLst/>
          </a:prstGeom>
          <a:noFill/>
        </p:spPr>
      </p:pic>
      <p:pic>
        <p:nvPicPr>
          <p:cNvPr id="29" name="Picture 2" descr="C:\Users\EArslanova\Desktop\source_photo.jpg"/>
          <p:cNvPicPr>
            <a:picLocks noChangeAspect="1" noChangeArrowheads="1"/>
          </p:cNvPicPr>
          <p:nvPr/>
        </p:nvPicPr>
        <p:blipFill>
          <a:blip r:embed="rId2" cstate="print"/>
          <a:srcRect l="56285" t="47823" r="34390" b="48426"/>
          <a:stretch>
            <a:fillRect/>
          </a:stretch>
        </p:blipFill>
        <p:spPr bwMode="auto">
          <a:xfrm>
            <a:off x="5519937" y="4725145"/>
            <a:ext cx="914985" cy="276317"/>
          </a:xfrm>
          <a:prstGeom prst="rect">
            <a:avLst/>
          </a:prstGeom>
          <a:noFill/>
        </p:spPr>
      </p:pic>
      <p:sp>
        <p:nvSpPr>
          <p:cNvPr id="20" name="Стрелка вниз 19"/>
          <p:cNvSpPr/>
          <p:nvPr/>
        </p:nvSpPr>
        <p:spPr>
          <a:xfrm rot="19163924">
            <a:off x="5447221" y="2499795"/>
            <a:ext cx="344884" cy="1072134"/>
          </a:xfrm>
          <a:prstGeom prst="downArrow">
            <a:avLst/>
          </a:prstGeom>
          <a:solidFill>
            <a:srgbClr val="0000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низ 20"/>
          <p:cNvSpPr/>
          <p:nvPr/>
        </p:nvSpPr>
        <p:spPr>
          <a:xfrm rot="5551069">
            <a:off x="5993026" y="1622840"/>
            <a:ext cx="488580" cy="2093173"/>
          </a:xfrm>
          <a:prstGeom prst="downArrow">
            <a:avLst/>
          </a:prstGeom>
          <a:solidFill>
            <a:srgbClr val="0000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4" name="Picture 2" descr="C:\Users\EArslanova\Desktop\source_photo.jpg"/>
          <p:cNvPicPr>
            <a:picLocks noChangeAspect="1" noChangeArrowheads="1"/>
          </p:cNvPicPr>
          <p:nvPr/>
        </p:nvPicPr>
        <p:blipFill>
          <a:blip r:embed="rId2" cstate="print"/>
          <a:srcRect l="56285" t="47823" r="34390" b="48426"/>
          <a:stretch>
            <a:fillRect/>
          </a:stretch>
        </p:blipFill>
        <p:spPr bwMode="auto">
          <a:xfrm>
            <a:off x="5591030" y="6539454"/>
            <a:ext cx="432962" cy="548680"/>
          </a:xfrm>
          <a:prstGeom prst="rect">
            <a:avLst/>
          </a:prstGeom>
          <a:noFill/>
        </p:spPr>
      </p:pic>
      <p:sp>
        <p:nvSpPr>
          <p:cNvPr id="30" name="Заголовок 1"/>
          <p:cNvSpPr>
            <a:spLocks noGrp="1"/>
          </p:cNvSpPr>
          <p:nvPr>
            <p:ph type="title"/>
          </p:nvPr>
        </p:nvSpPr>
        <p:spPr>
          <a:xfrm>
            <a:off x="7547218" y="5723516"/>
            <a:ext cx="4587307" cy="122531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Лесная промышленность – экспортно-</a:t>
            </a:r>
            <a:r>
              <a:rPr lang="ru-RU" sz="2800" b="1" dirty="0" err="1" smtClean="0">
                <a:solidFill>
                  <a:srgbClr val="C00000"/>
                </a:solidFill>
              </a:rPr>
              <a:t>ориентрированая</a:t>
            </a:r>
            <a:r>
              <a:rPr lang="ru-RU" sz="2800" b="1" dirty="0" smtClean="0">
                <a:solidFill>
                  <a:srgbClr val="C00000"/>
                </a:solidFill>
              </a:rPr>
              <a:t> отрасль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86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/>
          <p:cNvSpPr/>
          <p:nvPr/>
        </p:nvSpPr>
        <p:spPr>
          <a:xfrm>
            <a:off x="0" y="117"/>
            <a:ext cx="12192000" cy="1072800"/>
          </a:xfrm>
          <a:prstGeom prst="rect">
            <a:avLst/>
          </a:prstGeom>
          <a:solidFill>
            <a:srgbClr val="BFC5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79" y="112714"/>
            <a:ext cx="12192000" cy="1200327"/>
          </a:xfrm>
          <a:prstGeom prst="rect">
            <a:avLst/>
          </a:prstGeom>
        </p:spPr>
        <p:txBody>
          <a:bodyPr wrap="square" lIns="91439" tIns="45719" rIns="91439" bIns="45719">
            <a:spAutoFit/>
          </a:bodyPr>
          <a:lstStyle/>
          <a:p>
            <a:pPr algn="ctr" defTabSz="1219110"/>
            <a:r>
              <a:rPr lang="ru-RU" sz="24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Динамика погрузки лесных грузов по субъектам Дальневосточного федерального округа за 2018-2019, тыс. тонн</a:t>
            </a:r>
          </a:p>
          <a:p>
            <a:pPr algn="ctr" defTabSz="1219110"/>
            <a:endParaRPr lang="ru-RU" altLang="ru-RU" sz="2400" b="1" i="1" dirty="0">
              <a:solidFill>
                <a:prstClr val="black"/>
              </a:solidFill>
              <a:latin typeface="Verdana" pitchFamily="34" charset="0"/>
              <a:ea typeface="MS PGothic" pitchFamily="34" charset="-128"/>
              <a:cs typeface="Arial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0" y="6553993"/>
            <a:ext cx="12192000" cy="357187"/>
          </a:xfrm>
          <a:prstGeom prst="rect">
            <a:avLst/>
          </a:prstGeom>
          <a:solidFill>
            <a:srgbClr val="BFC5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endParaRPr lang="ru-RU" sz="2400" dirty="0">
              <a:solidFill>
                <a:prstClr val="white"/>
              </a:solidFill>
            </a:endParaRPr>
          </a:p>
        </p:txBody>
      </p:sp>
      <p:sp>
        <p:nvSpPr>
          <p:cNvPr id="11" name="Номер слайда 15"/>
          <p:cNvSpPr txBox="1">
            <a:spLocks/>
          </p:cNvSpPr>
          <p:nvPr/>
        </p:nvSpPr>
        <p:spPr bwMode="auto">
          <a:xfrm>
            <a:off x="0" y="6568904"/>
            <a:ext cx="10849205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 anchor="ctr"/>
          <a:lstStyle>
            <a:defPPr>
              <a:defRPr lang="ru-RU"/>
            </a:defPPr>
            <a:lvl1pPr algn="ctr">
              <a:defRPr sz="1400">
                <a:solidFill>
                  <a:prstClr val="black"/>
                </a:solidFill>
                <a:latin typeface="Verdana" pitchFamily="34" charset="0"/>
              </a:defRPr>
            </a:lvl1pPr>
          </a:lstStyle>
          <a:p>
            <a:pPr algn="l" defTabSz="1219110" fontAlgn="base">
              <a:spcBef>
                <a:spcPct val="0"/>
              </a:spcBef>
              <a:spcAft>
                <a:spcPct val="0"/>
              </a:spcAft>
            </a:pPr>
            <a:r>
              <a:rPr lang="ru-RU" sz="1867" dirty="0"/>
              <a:t>Слайд № </a:t>
            </a:r>
            <a:fld id="{9E259CFD-8D19-4CEB-8DD7-9E60E58C1AE0}" type="slidenum">
              <a:rPr lang="ru-RU" sz="1867"/>
              <a:pPr algn="l" defTabSz="1219110"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r>
              <a:rPr lang="ru-RU" sz="1867" dirty="0"/>
              <a:t> </a:t>
            </a:r>
            <a:r>
              <a:rPr lang="en-US" sz="1867" dirty="0"/>
              <a:t>|</a:t>
            </a:r>
            <a:endParaRPr lang="ru-RU" sz="1867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10" y="1138373"/>
          <a:ext cx="12191991" cy="536848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43375">
                  <a:extLst>
                    <a:ext uri="{9D8B030D-6E8A-4147-A177-3AD203B41FA5}">
                      <a16:colId xmlns="" xmlns:a16="http://schemas.microsoft.com/office/drawing/2014/main" val="2155974274"/>
                    </a:ext>
                  </a:extLst>
                </a:gridCol>
                <a:gridCol w="613812">
                  <a:extLst>
                    <a:ext uri="{9D8B030D-6E8A-4147-A177-3AD203B41FA5}">
                      <a16:colId xmlns="" xmlns:a16="http://schemas.microsoft.com/office/drawing/2014/main" val="3681780799"/>
                    </a:ext>
                  </a:extLst>
                </a:gridCol>
                <a:gridCol w="613812">
                  <a:extLst>
                    <a:ext uri="{9D8B030D-6E8A-4147-A177-3AD203B41FA5}">
                      <a16:colId xmlns="" xmlns:a16="http://schemas.microsoft.com/office/drawing/2014/main" val="1202614633"/>
                    </a:ext>
                  </a:extLst>
                </a:gridCol>
                <a:gridCol w="613812">
                  <a:extLst>
                    <a:ext uri="{9D8B030D-6E8A-4147-A177-3AD203B41FA5}">
                      <a16:colId xmlns="" xmlns:a16="http://schemas.microsoft.com/office/drawing/2014/main" val="697646798"/>
                    </a:ext>
                  </a:extLst>
                </a:gridCol>
                <a:gridCol w="613812">
                  <a:extLst>
                    <a:ext uri="{9D8B030D-6E8A-4147-A177-3AD203B41FA5}">
                      <a16:colId xmlns="" xmlns:a16="http://schemas.microsoft.com/office/drawing/2014/main" val="2540001570"/>
                    </a:ext>
                  </a:extLst>
                </a:gridCol>
                <a:gridCol w="613812">
                  <a:extLst>
                    <a:ext uri="{9D8B030D-6E8A-4147-A177-3AD203B41FA5}">
                      <a16:colId xmlns="" xmlns:a16="http://schemas.microsoft.com/office/drawing/2014/main" val="3734597247"/>
                    </a:ext>
                  </a:extLst>
                </a:gridCol>
                <a:gridCol w="613812">
                  <a:extLst>
                    <a:ext uri="{9D8B030D-6E8A-4147-A177-3AD203B41FA5}">
                      <a16:colId xmlns="" xmlns:a16="http://schemas.microsoft.com/office/drawing/2014/main" val="4029852351"/>
                    </a:ext>
                  </a:extLst>
                </a:gridCol>
                <a:gridCol w="613812">
                  <a:extLst>
                    <a:ext uri="{9D8B030D-6E8A-4147-A177-3AD203B41FA5}">
                      <a16:colId xmlns="" xmlns:a16="http://schemas.microsoft.com/office/drawing/2014/main" val="1354862401"/>
                    </a:ext>
                  </a:extLst>
                </a:gridCol>
                <a:gridCol w="613812">
                  <a:extLst>
                    <a:ext uri="{9D8B030D-6E8A-4147-A177-3AD203B41FA5}">
                      <a16:colId xmlns="" xmlns:a16="http://schemas.microsoft.com/office/drawing/2014/main" val="1853379485"/>
                    </a:ext>
                  </a:extLst>
                </a:gridCol>
                <a:gridCol w="613812">
                  <a:extLst>
                    <a:ext uri="{9D8B030D-6E8A-4147-A177-3AD203B41FA5}">
                      <a16:colId xmlns="" xmlns:a16="http://schemas.microsoft.com/office/drawing/2014/main" val="3660990469"/>
                    </a:ext>
                  </a:extLst>
                </a:gridCol>
                <a:gridCol w="613812">
                  <a:extLst>
                    <a:ext uri="{9D8B030D-6E8A-4147-A177-3AD203B41FA5}">
                      <a16:colId xmlns="" xmlns:a16="http://schemas.microsoft.com/office/drawing/2014/main" val="1350800476"/>
                    </a:ext>
                  </a:extLst>
                </a:gridCol>
                <a:gridCol w="613812">
                  <a:extLst>
                    <a:ext uri="{9D8B030D-6E8A-4147-A177-3AD203B41FA5}">
                      <a16:colId xmlns="" xmlns:a16="http://schemas.microsoft.com/office/drawing/2014/main" val="2333600838"/>
                    </a:ext>
                  </a:extLst>
                </a:gridCol>
                <a:gridCol w="613812">
                  <a:extLst>
                    <a:ext uri="{9D8B030D-6E8A-4147-A177-3AD203B41FA5}">
                      <a16:colId xmlns="" xmlns:a16="http://schemas.microsoft.com/office/drawing/2014/main" val="1360247146"/>
                    </a:ext>
                  </a:extLst>
                </a:gridCol>
                <a:gridCol w="613812">
                  <a:extLst>
                    <a:ext uri="{9D8B030D-6E8A-4147-A177-3AD203B41FA5}">
                      <a16:colId xmlns="" xmlns:a16="http://schemas.microsoft.com/office/drawing/2014/main" val="3480281262"/>
                    </a:ext>
                  </a:extLst>
                </a:gridCol>
                <a:gridCol w="613812">
                  <a:extLst>
                    <a:ext uri="{9D8B030D-6E8A-4147-A177-3AD203B41FA5}">
                      <a16:colId xmlns="" xmlns:a16="http://schemas.microsoft.com/office/drawing/2014/main" val="796751006"/>
                    </a:ext>
                  </a:extLst>
                </a:gridCol>
                <a:gridCol w="613812">
                  <a:extLst>
                    <a:ext uri="{9D8B030D-6E8A-4147-A177-3AD203B41FA5}">
                      <a16:colId xmlns="" xmlns:a16="http://schemas.microsoft.com/office/drawing/2014/main" val="3235446327"/>
                    </a:ext>
                  </a:extLst>
                </a:gridCol>
                <a:gridCol w="613812">
                  <a:extLst>
                    <a:ext uri="{9D8B030D-6E8A-4147-A177-3AD203B41FA5}">
                      <a16:colId xmlns="" xmlns:a16="http://schemas.microsoft.com/office/drawing/2014/main" val="1989065176"/>
                    </a:ext>
                  </a:extLst>
                </a:gridCol>
                <a:gridCol w="613812">
                  <a:extLst>
                    <a:ext uri="{9D8B030D-6E8A-4147-A177-3AD203B41FA5}">
                      <a16:colId xmlns="" xmlns:a16="http://schemas.microsoft.com/office/drawing/2014/main" val="3053522708"/>
                    </a:ext>
                  </a:extLst>
                </a:gridCol>
                <a:gridCol w="613812">
                  <a:extLst>
                    <a:ext uri="{9D8B030D-6E8A-4147-A177-3AD203B41FA5}">
                      <a16:colId xmlns="" xmlns:a16="http://schemas.microsoft.com/office/drawing/2014/main" val="3330999102"/>
                    </a:ext>
                  </a:extLst>
                </a:gridCol>
              </a:tblGrid>
              <a:tr h="50541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Субъекты ДФО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Динамика </a:t>
                      </a:r>
                      <a:r>
                        <a:rPr lang="ru-RU" sz="9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к 2018 г.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58977252"/>
                  </a:ext>
                </a:extLst>
              </a:tr>
              <a:tr h="8610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Лесоматериалы</a:t>
                      </a:r>
                      <a:r>
                        <a:rPr lang="ru-RU" sz="900" b="1" u="none" strike="noStrike" baseline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круглые, </a:t>
                      </a:r>
                    </a:p>
                    <a:p>
                      <a:pPr algn="ctr" fontAlgn="b"/>
                      <a:r>
                        <a:rPr lang="ru-RU" sz="900" b="1" u="none" strike="noStrike" baseline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дрова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пиломатериалы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Лесоматериалы</a:t>
                      </a:r>
                      <a:r>
                        <a:rPr lang="ru-RU" sz="900" b="1" u="none" strike="noStrike" baseline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круглые, </a:t>
                      </a:r>
                    </a:p>
                    <a:p>
                      <a:pPr algn="ctr" fontAlgn="b"/>
                      <a:r>
                        <a:rPr lang="ru-RU" sz="900" b="1" u="none" strike="noStrike" baseline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дрова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пиломатериалы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Лесоматериалы</a:t>
                      </a:r>
                      <a:r>
                        <a:rPr lang="ru-RU" sz="900" b="1" u="none" strike="noStrike" baseline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круглые, </a:t>
                      </a:r>
                    </a:p>
                    <a:p>
                      <a:pPr algn="ctr" fontAlgn="b"/>
                      <a:r>
                        <a:rPr lang="ru-RU" sz="900" b="1" u="none" strike="noStrike" baseline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дрова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пиломатериалы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9669193"/>
                  </a:ext>
                </a:extLst>
              </a:tr>
              <a:tr h="4515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Экспорт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Экспорт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Экспорт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Экспорт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Экспорт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Экспорт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Экспорт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Экспорт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Экспорт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360128460"/>
                  </a:ext>
                </a:extLst>
              </a:tr>
              <a:tr h="8824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Приморский край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1 087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1 086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155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155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1 242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1 241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956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949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164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164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1 120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1 114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 dirty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-131</a:t>
                      </a:r>
                    </a:p>
                  </a:txBody>
                  <a:tcPr marL="7785" marR="7785" marT="77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 dirty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-137</a:t>
                      </a: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 dirty="0">
                          <a:solidFill>
                            <a:srgbClr val="00B05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 dirty="0">
                          <a:solidFill>
                            <a:srgbClr val="00B05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 dirty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-122</a:t>
                      </a: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 dirty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-128</a:t>
                      </a: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413129337"/>
                  </a:ext>
                </a:extLst>
              </a:tr>
              <a:tr h="8824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Хабаровский край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2 359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1 965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700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661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3 059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2 626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1 797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1 381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821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794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2 618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2 176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 dirty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-562</a:t>
                      </a:r>
                    </a:p>
                  </a:txBody>
                  <a:tcPr marL="7785" marR="7785" marT="77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 dirty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-583</a:t>
                      </a: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>
                          <a:solidFill>
                            <a:srgbClr val="00B05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121</a:t>
                      </a: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 dirty="0">
                          <a:solidFill>
                            <a:srgbClr val="00B05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133</a:t>
                      </a: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-441</a:t>
                      </a: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 dirty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-450</a:t>
                      </a: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602768988"/>
                  </a:ext>
                </a:extLst>
              </a:tr>
              <a:tr h="8824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Амурская область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410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354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424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368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501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423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523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445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 dirty="0">
                          <a:solidFill>
                            <a:srgbClr val="00B05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L="7785" marR="7785" marT="77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 dirty="0">
                          <a:solidFill>
                            <a:srgbClr val="00B05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69</a:t>
                      </a: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 dirty="0">
                          <a:solidFill>
                            <a:srgbClr val="00B05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 dirty="0">
                          <a:solidFill>
                            <a:srgbClr val="00B05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 dirty="0">
                          <a:solidFill>
                            <a:srgbClr val="00B05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99</a:t>
                      </a: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 dirty="0">
                          <a:solidFill>
                            <a:srgbClr val="00B05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78</a:t>
                      </a: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42153561"/>
                  </a:ext>
                </a:extLst>
              </a:tr>
              <a:tr h="4515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Еврейская АО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83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82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108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107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39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39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59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59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 dirty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-64</a:t>
                      </a:r>
                    </a:p>
                  </a:txBody>
                  <a:tcPr marL="7785" marR="7785" marT="77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 dirty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-62</a:t>
                      </a: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 dirty="0">
                          <a:solidFill>
                            <a:srgbClr val="00B05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 dirty="0">
                          <a:solidFill>
                            <a:srgbClr val="00B05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 dirty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-49</a:t>
                      </a: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 dirty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-48</a:t>
                      </a: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200927257"/>
                  </a:ext>
                </a:extLst>
              </a:tr>
              <a:tr h="4515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3 939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3 486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894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856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4 834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4 342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3 273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2 773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1 047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1 020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4 320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3 793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 dirty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-666</a:t>
                      </a:r>
                    </a:p>
                  </a:txBody>
                  <a:tcPr marL="7785" marR="7785" marT="77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 dirty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-713</a:t>
                      </a: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 dirty="0">
                          <a:solidFill>
                            <a:srgbClr val="00B05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153</a:t>
                      </a: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 dirty="0">
                          <a:solidFill>
                            <a:srgbClr val="00B05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165</a:t>
                      </a: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 dirty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-513</a:t>
                      </a: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 dirty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-548</a:t>
                      </a:r>
                    </a:p>
                  </a:txBody>
                  <a:tcPr marL="7785" marR="7785" marT="7785" marB="0" anchor="ctr">
                    <a:lnL w="63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852019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155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Диаграмма 26"/>
          <p:cNvGraphicFramePr/>
          <p:nvPr>
            <p:extLst/>
          </p:nvPr>
        </p:nvGraphicFramePr>
        <p:xfrm>
          <a:off x="8256169" y="3502669"/>
          <a:ext cx="3847171" cy="19752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6" name="Диаграмма 25"/>
          <p:cNvGraphicFramePr/>
          <p:nvPr>
            <p:extLst/>
          </p:nvPr>
        </p:nvGraphicFramePr>
        <p:xfrm>
          <a:off x="4198486" y="2921525"/>
          <a:ext cx="4033727" cy="25960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5" name="Диаграмма 24"/>
          <p:cNvGraphicFramePr/>
          <p:nvPr>
            <p:extLst/>
          </p:nvPr>
        </p:nvGraphicFramePr>
        <p:xfrm>
          <a:off x="128215" y="1861388"/>
          <a:ext cx="3936907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Номер слайда 15"/>
          <p:cNvSpPr txBox="1">
            <a:spLocks/>
          </p:cNvSpPr>
          <p:nvPr/>
        </p:nvSpPr>
        <p:spPr bwMode="auto">
          <a:xfrm>
            <a:off x="47328" y="6528197"/>
            <a:ext cx="10849205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 anchor="ctr"/>
          <a:lstStyle>
            <a:defPPr>
              <a:defRPr lang="ru-RU"/>
            </a:defPPr>
            <a:lvl1pPr algn="ctr">
              <a:defRPr sz="1400">
                <a:solidFill>
                  <a:prstClr val="black"/>
                </a:solidFill>
                <a:latin typeface="Verdana" pitchFamily="34" charset="0"/>
              </a:defRPr>
            </a:lvl1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/>
              <a:t>Слайд № </a:t>
            </a:r>
            <a:fld id="{9E259CFD-8D19-4CEB-8DD7-9E60E58C1AE0}" type="slidenum">
              <a:rPr lang="ru-RU" sz="1600"/>
              <a:pPr algn="l"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r>
              <a:rPr lang="ru-RU" sz="1600" dirty="0"/>
              <a:t>     </a:t>
            </a:r>
            <a:r>
              <a:rPr lang="en-US" sz="1600" dirty="0"/>
              <a:t>|</a:t>
            </a:r>
            <a:endParaRPr lang="ru-RU" sz="1600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7" name="TextBox 23"/>
          <p:cNvSpPr txBox="1">
            <a:spLocks noChangeArrowheads="1"/>
          </p:cNvSpPr>
          <p:nvPr/>
        </p:nvSpPr>
        <p:spPr bwMode="auto">
          <a:xfrm>
            <a:off x="3" y="-22536"/>
            <a:ext cx="12160463" cy="984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lIns="91432" tIns="45719" rIns="91432" bIns="45719" anchor="ctr"/>
          <a:lstStyle>
            <a:defPPr>
              <a:defRPr lang="ru-RU"/>
            </a:defPPr>
            <a:lvl1pPr defTabSz="609585" fontAlgn="base">
              <a:spcBef>
                <a:spcPct val="0"/>
              </a:spcBef>
              <a:spcAft>
                <a:spcPct val="0"/>
              </a:spcAft>
              <a:defRPr sz="2800" ker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 defTabSz="609475">
              <a:tabLst>
                <a:tab pos="1794798" algn="l"/>
              </a:tabLst>
              <a:defRPr/>
            </a:pPr>
            <a:r>
              <a:rPr lang="ru-RU" sz="2400" b="1" kern="1200" dirty="0"/>
              <a:t>Погрузка лесных грузов по Дальневосточной железной дороге в январе 2019, 2020 годов.</a:t>
            </a:r>
            <a:endParaRPr lang="ru-RU" altLang="ru-RU" sz="2400" i="1" kern="1200" dirty="0">
              <a:solidFill>
                <a:schemeClr val="tx1">
                  <a:lumMod val="50000"/>
                </a:schemeClr>
              </a:solidFill>
              <a:ea typeface="+mn-ea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4035" y="1191457"/>
            <a:ext cx="2994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Всего,</a:t>
            </a:r>
          </a:p>
          <a:p>
            <a:pPr algn="ctr"/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 тыс. тонн ср/</a:t>
            </a: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сут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627471" y="1191457"/>
            <a:ext cx="37411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Круглый лес,</a:t>
            </a:r>
          </a:p>
          <a:p>
            <a:pPr algn="ctr"/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 тыс. тонн ср/</a:t>
            </a: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сут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280809" y="1165882"/>
            <a:ext cx="3791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Пиломатериалы, </a:t>
            </a:r>
          </a:p>
          <a:p>
            <a:pPr algn="ctr"/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тыс. тонн ср/</a:t>
            </a: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сут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4287053" y="1339930"/>
            <a:ext cx="4532" cy="44413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8144257" y="1342523"/>
            <a:ext cx="4532" cy="44413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5209095" y="6233113"/>
            <a:ext cx="209355" cy="169919"/>
          </a:xfrm>
          <a:prstGeom prst="rect">
            <a:avLst/>
          </a:prstGeom>
          <a:solidFill>
            <a:srgbClr val="056F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50" name="Прямоугольник 49"/>
          <p:cNvSpPr/>
          <p:nvPr/>
        </p:nvSpPr>
        <p:spPr>
          <a:xfrm>
            <a:off x="6555925" y="6233113"/>
            <a:ext cx="209355" cy="169919"/>
          </a:xfrm>
          <a:prstGeom prst="rect">
            <a:avLst/>
          </a:prstGeom>
          <a:solidFill>
            <a:srgbClr val="CCD2DA"/>
          </a:solidFill>
          <a:ln>
            <a:solidFill>
              <a:srgbClr val="CCD2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51" name="TextBox 50"/>
          <p:cNvSpPr txBox="1"/>
          <p:nvPr/>
        </p:nvSpPr>
        <p:spPr>
          <a:xfrm>
            <a:off x="5265422" y="6140007"/>
            <a:ext cx="12529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Всего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555925" y="6140007"/>
            <a:ext cx="14998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экспорт</a:t>
            </a:r>
          </a:p>
        </p:txBody>
      </p:sp>
      <p:sp>
        <p:nvSpPr>
          <p:cNvPr id="57" name="Shape 56"/>
          <p:cNvSpPr/>
          <p:nvPr/>
        </p:nvSpPr>
        <p:spPr>
          <a:xfrm rot="2403999">
            <a:off x="9875887" y="4609706"/>
            <a:ext cx="628304" cy="371101"/>
          </a:xfrm>
          <a:prstGeom prst="swooshArrow">
            <a:avLst>
              <a:gd name="adj1" fmla="val 25000"/>
              <a:gd name="adj2" fmla="val 25000"/>
            </a:avLst>
          </a:prstGeom>
          <a:solidFill>
            <a:srgbClr val="FF0000"/>
          </a:solidFill>
          <a:scene3d>
            <a:camera prst="orthographicFront"/>
            <a:lightRig rig="flat" dir="t"/>
          </a:scene3d>
          <a:sp3d z="-190500" extrusionH="12700" prstMaterial="plastic">
            <a:bevelT w="50800" h="50800"/>
          </a:sp3d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3">
            <a:schemeClr val="accent3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>
            <a:lvl1pPr marL="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867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8" name="Shape 57"/>
          <p:cNvSpPr/>
          <p:nvPr/>
        </p:nvSpPr>
        <p:spPr>
          <a:xfrm rot="2403999">
            <a:off x="9730176" y="3647675"/>
            <a:ext cx="806249" cy="371101"/>
          </a:xfrm>
          <a:prstGeom prst="swooshArrow">
            <a:avLst>
              <a:gd name="adj1" fmla="val 25000"/>
              <a:gd name="adj2" fmla="val 25000"/>
            </a:avLst>
          </a:prstGeom>
          <a:solidFill>
            <a:srgbClr val="FF0000"/>
          </a:solidFill>
          <a:scene3d>
            <a:camera prst="orthographicFront"/>
            <a:lightRig rig="flat" dir="t"/>
          </a:scene3d>
          <a:sp3d z="-190500" extrusionH="12700" prstMaterial="plastic">
            <a:bevelT w="50800" h="50800"/>
          </a:sp3d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3">
            <a:schemeClr val="accent3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>
            <a:lvl1pPr marL="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867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9" name="Shape 58"/>
          <p:cNvSpPr/>
          <p:nvPr/>
        </p:nvSpPr>
        <p:spPr>
          <a:xfrm rot="2403999">
            <a:off x="5821314" y="2955516"/>
            <a:ext cx="806249" cy="371101"/>
          </a:xfrm>
          <a:prstGeom prst="swooshArrow">
            <a:avLst>
              <a:gd name="adj1" fmla="val 25000"/>
              <a:gd name="adj2" fmla="val 25000"/>
            </a:avLst>
          </a:prstGeom>
          <a:solidFill>
            <a:srgbClr val="FF0000"/>
          </a:solidFill>
          <a:scene3d>
            <a:camera prst="orthographicFront"/>
            <a:lightRig rig="flat" dir="t"/>
          </a:scene3d>
          <a:sp3d z="-190500" extrusionH="12700" prstMaterial="plastic">
            <a:bevelT w="50800" h="50800"/>
          </a:sp3d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3">
            <a:schemeClr val="accent3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>
            <a:lvl1pPr marL="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867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0" name="Shape 59"/>
          <p:cNvSpPr/>
          <p:nvPr/>
        </p:nvSpPr>
        <p:spPr>
          <a:xfrm rot="2403999">
            <a:off x="5828674" y="4227074"/>
            <a:ext cx="806249" cy="371101"/>
          </a:xfrm>
          <a:prstGeom prst="swooshArrow">
            <a:avLst>
              <a:gd name="adj1" fmla="val 25000"/>
              <a:gd name="adj2" fmla="val 25000"/>
            </a:avLst>
          </a:prstGeom>
          <a:solidFill>
            <a:srgbClr val="FF0000"/>
          </a:solidFill>
          <a:scene3d>
            <a:camera prst="orthographicFront"/>
            <a:lightRig rig="flat" dir="t"/>
          </a:scene3d>
          <a:sp3d z="-190500" extrusionH="12700" prstMaterial="plastic">
            <a:bevelT w="50800" h="50800"/>
          </a:sp3d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3">
            <a:schemeClr val="accent3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>
            <a:lvl1pPr marL="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867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1" name="Shape 60"/>
          <p:cNvSpPr/>
          <p:nvPr/>
        </p:nvSpPr>
        <p:spPr>
          <a:xfrm rot="2403999">
            <a:off x="1805450" y="2395912"/>
            <a:ext cx="806249" cy="371101"/>
          </a:xfrm>
          <a:prstGeom prst="swooshArrow">
            <a:avLst>
              <a:gd name="adj1" fmla="val 25000"/>
              <a:gd name="adj2" fmla="val 25000"/>
            </a:avLst>
          </a:prstGeom>
          <a:solidFill>
            <a:srgbClr val="FF0000"/>
          </a:solidFill>
          <a:scene3d>
            <a:camera prst="orthographicFront"/>
            <a:lightRig rig="flat" dir="t"/>
          </a:scene3d>
          <a:sp3d z="-190500" extrusionH="12700" prstMaterial="plastic">
            <a:bevelT w="50800" h="50800"/>
          </a:sp3d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3">
            <a:schemeClr val="accent3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>
            <a:lvl1pPr marL="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867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2" name="Shape 61"/>
          <p:cNvSpPr/>
          <p:nvPr/>
        </p:nvSpPr>
        <p:spPr>
          <a:xfrm rot="2821890">
            <a:off x="1742788" y="3982052"/>
            <a:ext cx="773192" cy="371101"/>
          </a:xfrm>
          <a:prstGeom prst="swooshArrow">
            <a:avLst>
              <a:gd name="adj1" fmla="val 25000"/>
              <a:gd name="adj2" fmla="val 25000"/>
            </a:avLst>
          </a:prstGeom>
          <a:solidFill>
            <a:srgbClr val="FF0000"/>
          </a:solidFill>
          <a:scene3d>
            <a:camera prst="orthographicFront"/>
            <a:lightRig rig="flat" dir="t"/>
          </a:scene3d>
          <a:sp3d z="-190500" extrusionH="12700" prstMaterial="plastic">
            <a:bevelT w="50800" h="50800"/>
          </a:sp3d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3">
            <a:schemeClr val="accent3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>
            <a:lvl1pPr marL="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867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815337" y="2009895"/>
            <a:ext cx="1065836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67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-39% к 2019 г.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806823" y="2615408"/>
            <a:ext cx="1065836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67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-41% к 2019 г.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9717341" y="3238783"/>
            <a:ext cx="1065836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67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-29% к 2019 г.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571761" y="3519567"/>
            <a:ext cx="1065836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67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-43% к 2019 г.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678066" y="3745269"/>
            <a:ext cx="1065836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67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-47% к 2019 г.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9643827" y="4155793"/>
            <a:ext cx="1065836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67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-29% к 2019 г.</a:t>
            </a:r>
          </a:p>
        </p:txBody>
      </p:sp>
    </p:spTree>
    <p:extLst>
      <p:ext uri="{BB962C8B-B14F-4D97-AF65-F5344CB8AC3E}">
        <p14:creationId xmlns:p14="http://schemas.microsoft.com/office/powerpoint/2010/main" val="149482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A285-7E58-49B9-9519-7D203C879908}" type="slidenum">
              <a:rPr lang="ru-RU" smtClean="0"/>
              <a:pPr/>
              <a:t>42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26" y="-891866"/>
            <a:ext cx="12944475" cy="859745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9906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solidFill>
                  <a:srgbClr val="000000"/>
                </a:solidFill>
              </a:rPr>
              <a:t>Шелеховский КЛПХ 17 июня 2020г. Заготовлено и складировано к отгрузке 145тыс.м3. Из-за пошлины и обвала рынка потребления – продукция не продаётся ни на экспорт, ни на внутреннее лесопиление.</a:t>
            </a:r>
          </a:p>
          <a:p>
            <a:pPr algn="ctr"/>
            <a:r>
              <a:rPr lang="ru-RU" b="1" dirty="0" smtClean="0">
                <a:solidFill>
                  <a:srgbClr val="000000"/>
                </a:solidFill>
              </a:rPr>
              <a:t>Потеря в налоговых поступлениях 108 </a:t>
            </a:r>
            <a:r>
              <a:rPr lang="ru-RU" b="1" dirty="0" err="1" smtClean="0">
                <a:solidFill>
                  <a:srgbClr val="000000"/>
                </a:solidFill>
              </a:rPr>
              <a:t>млн.р</a:t>
            </a:r>
            <a:r>
              <a:rPr lang="ru-RU" b="1" dirty="0" smtClean="0">
                <a:solidFill>
                  <a:srgbClr val="000000"/>
                </a:solidFill>
              </a:rPr>
              <a:t>.</a:t>
            </a:r>
            <a:endParaRPr lang="ru-RU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50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7350"/>
            <a:ext cx="12192000" cy="6540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/>
              <a:t>Структура использования расчётной лесосеки 28,1 млн.м3    в Хабаровском крае в 2019г.</a:t>
            </a:r>
            <a:endParaRPr lang="ru-RU" sz="40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A285-7E58-49B9-9519-7D203C879908}" type="slidenum">
              <a:rPr lang="ru-RU" smtClean="0"/>
              <a:pPr/>
              <a:t>43</a:t>
            </a:fld>
            <a:endParaRPr lang="ru-RU"/>
          </a:p>
        </p:txBody>
      </p:sp>
      <p:graphicFrame>
        <p:nvGraphicFramePr>
          <p:cNvPr id="5" name="Диаграмма 4"/>
          <p:cNvGraphicFramePr>
            <a:graphicFrameLocks/>
          </p:cNvGraphicFramePr>
          <p:nvPr/>
        </p:nvGraphicFramePr>
        <p:xfrm>
          <a:off x="0" y="897924"/>
          <a:ext cx="12192000" cy="5960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290458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A285-7E58-49B9-9519-7D203C879908}" type="slidenum">
              <a:rPr lang="ru-RU" smtClean="0"/>
              <a:pPr/>
              <a:t>44</a:t>
            </a:fld>
            <a:endParaRPr lang="ru-RU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587394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8454" y="365125"/>
            <a:ext cx="10645346" cy="5854443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ЕЖЕГОДНЫЙ ЭКСПОРТНЫЙ ПОТЕНЦИАЛ </a:t>
            </a:r>
            <a:r>
              <a:rPr lang="ru-RU" b="1" dirty="0" smtClean="0"/>
              <a:t>ХАБАРОВСКОГО КРАЯ 13 </a:t>
            </a:r>
            <a:r>
              <a:rPr lang="ru-RU" b="1" dirty="0"/>
              <a:t>млн.м3. </a:t>
            </a:r>
            <a:r>
              <a:rPr lang="ru-RU" b="1" dirty="0" smtClean="0"/>
              <a:t>ЛЕСОМАТЕРИАЛОВ.</a:t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Ежегодно недополучаем из-за неиспользования лесов около 6 млрд. рублей налогов</a:t>
            </a:r>
            <a:endParaRPr lang="ru-RU" b="1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/>
          </p:nvPr>
        </p:nvGraphicFramePr>
        <p:xfrm>
          <a:off x="1981200" y="1772817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880043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66370CCF-CCD7-4A35-A8D3-209AD93E65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875"/>
            <a:ext cx="12192000" cy="6787724"/>
          </a:xfrm>
        </p:spPr>
      </p:pic>
      <p:pic>
        <p:nvPicPr>
          <p:cNvPr id="6" name="Объект 4">
            <a:extLst>
              <a:ext uri="{FF2B5EF4-FFF2-40B4-BE49-F238E27FC236}">
                <a16:creationId xmlns="" xmlns:a16="http://schemas.microsoft.com/office/drawing/2014/main" id="{A9D3A19A-EFB3-4097-93F5-6E08B230DB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8576"/>
            <a:ext cx="4572000" cy="2572942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187249" y="6492875"/>
            <a:ext cx="2743200" cy="365125"/>
          </a:xfrm>
        </p:spPr>
        <p:txBody>
          <a:bodyPr/>
          <a:lstStyle/>
          <a:p>
            <a:fld id="{2A2DA285-7E58-49B9-9519-7D203C879908}" type="slidenum">
              <a:rPr lang="ru-RU" smtClean="0"/>
              <a:pPr/>
              <a:t>46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9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395" y="2399871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/>
              <a:t>ИЗ-ЗА ЧЕГО ОТРАСЛЕВОЙ КРИЗИС?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A285-7E58-49B9-9519-7D203C879908}" type="slidenum">
              <a:rPr lang="ru-RU" smtClean="0"/>
              <a:pPr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7636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33581B2-19E9-4D8C-86D3-DBDA66DC6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424988"/>
          </a:xfrm>
        </p:spPr>
        <p:txBody>
          <a:bodyPr>
            <a:noAutofit/>
          </a:bodyPr>
          <a:lstStyle/>
          <a:p>
            <a:pPr algn="ctr"/>
            <a:r>
              <a:rPr lang="ru-RU" sz="2100" b="1" dirty="0" smtClean="0"/>
              <a:t>Разница в государственном регулировании лесной промышленности РФ и Дальнего Востока</a:t>
            </a:r>
            <a:endParaRPr lang="ru-RU" sz="2100" b="1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9131491"/>
              </p:ext>
            </p:extLst>
          </p:nvPr>
        </p:nvGraphicFramePr>
        <p:xfrm>
          <a:off x="107092" y="424988"/>
          <a:ext cx="12015286" cy="6412348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4315643"/>
                <a:gridCol w="7699643"/>
              </a:tblGrid>
              <a:tr h="4275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</a:rPr>
                        <a:t>Постановление </a:t>
                      </a:r>
                      <a:r>
                        <a:rPr lang="ru-RU" sz="1400" b="1" u="none" strike="noStrike" dirty="0">
                          <a:effectLst/>
                        </a:rPr>
                        <a:t>Правительства РФ №779 от 30.07.2012 </a:t>
                      </a:r>
                      <a:r>
                        <a:rPr lang="ru-RU" sz="1400" b="1" u="none" strike="noStrike" dirty="0" smtClean="0">
                          <a:effectLst/>
                        </a:rPr>
                        <a:t>года. </a:t>
                      </a:r>
                      <a:r>
                        <a:rPr lang="ru-RU" sz="1400" b="1" u="none" strike="noStrike" dirty="0" smtClean="0">
                          <a:solidFill>
                            <a:srgbClr val="0000CC"/>
                          </a:solidFill>
                          <a:effectLst/>
                        </a:rPr>
                        <a:t>Регулирование экспорта во всей России</a:t>
                      </a:r>
                      <a:endParaRPr lang="ru-RU" sz="1400" b="1" i="0" u="none" strike="noStrike" dirty="0">
                        <a:solidFill>
                          <a:srgbClr val="0000CC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effectLst/>
                        </a:rPr>
                        <a:t>Постановление </a:t>
                      </a:r>
                      <a:r>
                        <a:rPr lang="ru-RU" sz="1400" b="1" u="none" strike="noStrike" dirty="0">
                          <a:effectLst/>
                        </a:rPr>
                        <a:t>Правительства РФ </a:t>
                      </a:r>
                      <a:r>
                        <a:rPr lang="ru-RU" sz="1400" b="1" u="none" strike="noStrike" dirty="0" smtClean="0">
                          <a:effectLst/>
                        </a:rPr>
                        <a:t>№1520 от </a:t>
                      </a:r>
                      <a:r>
                        <a:rPr lang="ru-RU" sz="1400" b="1" u="none" strike="noStrike" dirty="0">
                          <a:effectLst/>
                        </a:rPr>
                        <a:t>12.12.2017 года и новый проект постановления правительства </a:t>
                      </a:r>
                      <a:r>
                        <a:rPr lang="ru-RU" sz="1400" b="1" u="none" strike="noStrike" dirty="0" smtClean="0">
                          <a:effectLst/>
                        </a:rPr>
                        <a:t>РФ. </a:t>
                      </a:r>
                      <a:r>
                        <a:rPr lang="ru-RU" sz="14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Регулирование экспорта на Дальнем Востоке</a:t>
                      </a:r>
                    </a:p>
                  </a:txBody>
                  <a:tcPr marL="6332" marR="6332" marT="6332" marB="0" anchor="b"/>
                </a:tc>
              </a:tr>
              <a:tr h="31164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</a:rPr>
                        <a:t>Правила распределения между участниками ВЭД тарифных квот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6332" marR="6332" marT="633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53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effectLst/>
                        </a:rPr>
                        <a:t>   Свободный</a:t>
                      </a:r>
                      <a:r>
                        <a:rPr lang="ru-RU" sz="1400" u="none" strike="noStrike" dirty="0">
                          <a:effectLst/>
                        </a:rPr>
                        <a:t>, заявительный характер получения квоты.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6332" marR="6332" marT="633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 smtClean="0">
                          <a:effectLst/>
                        </a:rPr>
                        <a:t>   Дискриминационный </a:t>
                      </a:r>
                      <a:r>
                        <a:rPr lang="ru-RU" sz="1400" u="none" strike="noStrike" dirty="0">
                          <a:effectLst/>
                        </a:rPr>
                        <a:t>порядок распределения квоты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6332" marR="6332" marT="6332" marB="0" anchor="b"/>
                </a:tc>
              </a:tr>
              <a:tr h="2153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effectLst/>
                        </a:rPr>
                        <a:t>   Нет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6332" marR="6332" marT="633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 smtClean="0">
                          <a:effectLst/>
                        </a:rPr>
                        <a:t>   Экспорт </a:t>
                      </a:r>
                      <a:r>
                        <a:rPr lang="ru-RU" sz="1400" u="none" strike="noStrike" dirty="0">
                          <a:effectLst/>
                        </a:rPr>
                        <a:t>в базовом периоде продукции лесопереработки.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6332" marR="6332" marT="6332" marB="0" anchor="b"/>
                </a:tc>
              </a:tr>
              <a:tr h="105184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effectLst/>
                        </a:rPr>
                        <a:t>   Нет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6332" marR="6332" marT="63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effectLst/>
                        </a:rPr>
                        <a:t>   В </a:t>
                      </a:r>
                      <a:r>
                        <a:rPr lang="ru-RU" sz="1400" u="none" strike="noStrike" dirty="0">
                          <a:effectLst/>
                        </a:rPr>
                        <a:t>Едином государственном реестре юридических лиц или Едином государственном реестре индивидуальных предпринимателей на 1-е число месяца, предшествующего месяцу, в котором представляются документы для получения тарифной квоты, не содержатся сведения о начале процедуры ликвидации, в том числе процедуры банкротства в соответствии с Федеральным законом "О несостоятельности (банкротстве)"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6332" marR="6332" marT="6332" marB="0" anchor="ctr"/>
                </a:tc>
              </a:tr>
              <a:tr h="63359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effectLst/>
                        </a:rPr>
                        <a:t>   Нет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6332" marR="6332" marT="63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effectLst/>
                        </a:rPr>
                        <a:t>   Отсутствует </a:t>
                      </a:r>
                      <a:r>
                        <a:rPr lang="ru-RU" sz="1400" u="none" strike="noStrike" dirty="0">
                          <a:effectLst/>
                        </a:rPr>
                        <a:t>неисполненная обязанность по уплате налогов, сборов, страховых взносов, пеней, штрафов, процентов, подлежащих уплате в соответствии с законодательством Российской Федерации о налогах и сборах.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6332" marR="6332" marT="6332" marB="0" anchor="ctr"/>
                </a:tc>
              </a:tr>
              <a:tr h="4244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effectLst/>
                        </a:rPr>
                        <a:t>   Нет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6332" marR="6332" marT="63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effectLst/>
                        </a:rPr>
                        <a:t>   Доля </a:t>
                      </a:r>
                      <a:r>
                        <a:rPr lang="ru-RU" sz="1400" u="none" strike="noStrike" dirty="0">
                          <a:effectLst/>
                        </a:rPr>
                        <a:t>экспорта производимой заявителями продукции лесопереработки в течение базового периода составляла: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6332" marR="6332" marT="6332" marB="0" anchor="ctr"/>
                </a:tc>
              </a:tr>
              <a:tr h="4244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effectLst/>
                        </a:rPr>
                        <a:t>   Нет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6332" marR="6332" marT="63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effectLst/>
                        </a:rPr>
                        <a:t>   -</a:t>
                      </a:r>
                      <a:r>
                        <a:rPr lang="ru-RU" sz="1400" u="none" strike="noStrike" dirty="0">
                          <a:effectLst/>
                        </a:rPr>
                        <a:t>с 1 января 2018 г. - не менее 20 процентов общей стоимости экспорта ели, пихты и лиственницы, а также продукции лесопереработки;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6332" marR="6332" marT="6332" marB="0" anchor="ctr"/>
                </a:tc>
              </a:tr>
              <a:tr h="4244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effectLst/>
                        </a:rPr>
                        <a:t>   Нет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6332" marR="6332" marT="63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effectLst/>
                        </a:rPr>
                        <a:t>   -</a:t>
                      </a:r>
                      <a:r>
                        <a:rPr lang="ru-RU" sz="1400" u="none" strike="noStrike" dirty="0">
                          <a:effectLst/>
                        </a:rPr>
                        <a:t>с 1 января 2019 г. - не менее 25 процентов общей стоимости экспорта ели, пихты и лиственницы, а также продукции лесопереработки;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6332" marR="6332" marT="6332" marB="0" anchor="ctr"/>
                </a:tc>
              </a:tr>
              <a:tr h="4244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effectLst/>
                        </a:rPr>
                        <a:t>   Нет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6332" marR="6332" marT="63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effectLst/>
                        </a:rPr>
                        <a:t>   -</a:t>
                      </a:r>
                      <a:r>
                        <a:rPr lang="ru-RU" sz="1400" u="none" strike="noStrike" dirty="0">
                          <a:effectLst/>
                        </a:rPr>
                        <a:t>с 1 января 2020 г. - не менее 30 процентов общей стоимости экспорта ели, пихты и лиственницы, а также продукции лесопереработки;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6332" marR="6332" marT="6332" marB="0" anchor="ctr"/>
                </a:tc>
              </a:tr>
              <a:tr h="4244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effectLst/>
                        </a:rPr>
                        <a:t>   Нет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6332" marR="6332" marT="63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effectLst/>
                        </a:rPr>
                        <a:t>   -</a:t>
                      </a:r>
                      <a:r>
                        <a:rPr lang="ru-RU" sz="1400" u="none" strike="noStrike" dirty="0">
                          <a:effectLst/>
                        </a:rPr>
                        <a:t>с 1 января 2021 г. - не менее 35 процентов общей стоимости экспорта ели, пихты и лиственницы, а также продукции лесопереработки.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6332" marR="6332" marT="6332" marB="0" anchor="ctr"/>
                </a:tc>
              </a:tr>
              <a:tr h="324902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</a:rPr>
                        <a:t>Сроки рассмотрения заявления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6332" marR="6332" marT="633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53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effectLst/>
                        </a:rPr>
                        <a:t>   10 </a:t>
                      </a:r>
                      <a:r>
                        <a:rPr lang="ru-RU" sz="1400" u="none" strike="noStrike" dirty="0">
                          <a:effectLst/>
                        </a:rPr>
                        <a:t>дней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6332" marR="6332" marT="63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effectLst/>
                        </a:rPr>
                        <a:t>   15 </a:t>
                      </a:r>
                      <a:r>
                        <a:rPr lang="ru-RU" sz="1400" u="none" strike="noStrike" dirty="0">
                          <a:effectLst/>
                        </a:rPr>
                        <a:t>дней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6332" marR="6332" marT="6332" marB="0" anchor="ctr"/>
                </a:tc>
              </a:tr>
              <a:tr h="31827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</a:rPr>
                        <a:t>Документы предоставляемые для получения лицензии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6332" marR="6332" marT="633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774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</a:rPr>
                        <a:t>заявление о выдаче лицензии и электронная копия заявления;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6332" marR="6332" marT="63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</a:rPr>
                        <a:t>а) заявление о выдаче лицензии и электронная копия заявления с указанием в графе 16 "Дополнительная информация" номера и даты подачи декларации о сделках с древесиной;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6332" marR="6332" marT="6332" marB="0" anchor="ctr"/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448800" y="6470900"/>
            <a:ext cx="2743200" cy="365125"/>
          </a:xfrm>
        </p:spPr>
        <p:txBody>
          <a:bodyPr/>
          <a:lstStyle/>
          <a:p>
            <a:fld id="{2A2DA285-7E58-49B9-9519-7D203C879908}" type="slidenum">
              <a:rPr lang="ru-RU" smtClean="0"/>
              <a:pPr/>
              <a:t>48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723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6674663"/>
              </p:ext>
            </p:extLst>
          </p:nvPr>
        </p:nvGraphicFramePr>
        <p:xfrm>
          <a:off x="0" y="30178"/>
          <a:ext cx="12192000" cy="6827822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4399005"/>
                <a:gridCol w="7792995"/>
              </a:tblGrid>
              <a:tr h="3512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effectLst/>
                        </a:rPr>
                        <a:t>   копия </a:t>
                      </a:r>
                      <a:r>
                        <a:rPr lang="ru-RU" sz="1400" u="none" strike="noStrike" dirty="0">
                          <a:effectLst/>
                        </a:rPr>
                        <a:t>внешнеторгового договора (контракта);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effectLst/>
                        </a:rPr>
                        <a:t>   б</a:t>
                      </a:r>
                      <a:r>
                        <a:rPr lang="ru-RU" sz="1400" u="none" strike="noStrike" dirty="0">
                          <a:effectLst/>
                        </a:rPr>
                        <a:t>) копия внешнеторгового договора (контракта), приложения и (или) дополнения к нему;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4900" marR="4900" marT="4900" marB="0" anchor="ctr"/>
                </a:tc>
              </a:tr>
              <a:tr h="4273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effectLst/>
                        </a:rPr>
                        <a:t>   копия </a:t>
                      </a:r>
                      <a:r>
                        <a:rPr lang="ru-RU" sz="1400" u="none" strike="noStrike" dirty="0">
                          <a:effectLst/>
                        </a:rPr>
                        <a:t>документа о постановке на учет в налоговом органе;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effectLst/>
                        </a:rPr>
                        <a:t>   в</a:t>
                      </a:r>
                      <a:r>
                        <a:rPr lang="ru-RU" sz="1400" u="none" strike="noStrike" dirty="0">
                          <a:effectLst/>
                        </a:rPr>
                        <a:t>) копия документа о постановке на учет в налоговом органе;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4900" marR="4900" marT="4900" marB="0" anchor="ctr"/>
                </a:tc>
              </a:tr>
              <a:tr h="4273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effectLst/>
                        </a:rPr>
                        <a:t>   копия </a:t>
                      </a:r>
                      <a:r>
                        <a:rPr lang="ru-RU" sz="1400" u="none" strike="noStrike" dirty="0">
                          <a:effectLst/>
                        </a:rPr>
                        <a:t>документа, подтверждающего оплату </a:t>
                      </a:r>
                      <a:r>
                        <a:rPr lang="ru-RU" sz="1400" u="none" strike="noStrike" dirty="0" smtClean="0">
                          <a:effectLst/>
                        </a:rPr>
                        <a:t>государственной</a:t>
                      </a:r>
                      <a:r>
                        <a:rPr lang="ru-RU" sz="1400" u="none" strike="noStrike" baseline="0" dirty="0" smtClean="0">
                          <a:effectLst/>
                        </a:rPr>
                        <a:t> </a:t>
                      </a:r>
                      <a:r>
                        <a:rPr lang="ru-RU" sz="1400" u="none" strike="noStrike" dirty="0" smtClean="0">
                          <a:effectLst/>
                        </a:rPr>
                        <a:t>пошлины</a:t>
                      </a:r>
                      <a:r>
                        <a:rPr lang="ru-RU" sz="1400" u="none" strike="noStrike" dirty="0">
                          <a:effectLst/>
                        </a:rPr>
                        <a:t>;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effectLst/>
                        </a:rPr>
                        <a:t>   г</a:t>
                      </a:r>
                      <a:r>
                        <a:rPr lang="ru-RU" sz="1400" u="none" strike="noStrike" dirty="0">
                          <a:effectLst/>
                        </a:rPr>
                        <a:t>) копия документа, подтверждающего уплату государственной пошлины;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4900" marR="4900" marT="4900" marB="0" anchor="ctr"/>
                </a:tc>
              </a:tr>
              <a:tr h="19061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effectLst/>
                        </a:rPr>
                        <a:t>   копия </a:t>
                      </a:r>
                      <a:r>
                        <a:rPr lang="ru-RU" sz="1400" u="none" strike="noStrike" dirty="0">
                          <a:effectLst/>
                        </a:rPr>
                        <a:t>договора (договоров) купли-продажи (поставки) ели и сосны обыкновенной с арендатором (арендаторами) лесного участка в объеме, не превышающем объем, указанный в разрешении на тарифную квоту, выданном участнику внешнеэкономической деятельности компетентным органом государства - члена Европейского союза (далее - разрешение на квоту), в случае если заявитель не является арендатором лесного участка.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effectLst/>
                        </a:rPr>
                        <a:t> Нет</a:t>
                      </a:r>
                      <a:r>
                        <a:rPr lang="ru-RU" sz="1400" u="none" strike="noStrike" dirty="0">
                          <a:effectLst/>
                        </a:rPr>
                        <a:t>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4900" marR="4900" marT="4900" marB="0" anchor="ctr"/>
                </a:tc>
              </a:tr>
              <a:tr h="105376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</a:rPr>
                        <a:t>Нет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effectLst/>
                        </a:rPr>
                        <a:t>   д</a:t>
                      </a:r>
                      <a:r>
                        <a:rPr lang="ru-RU" sz="1400" u="none" strike="noStrike" dirty="0">
                          <a:effectLst/>
                        </a:rPr>
                        <a:t>) письмо субъекта Российской Федерации с подтверждением наличия у заявителя и (или) хозяйствующего субъекта, входящего с заявителем в одну группу лиц, лесоперерабатывающих мощностей, а также с указанием максимально возможного и действительного объема производства продукции лесопереработки данными лицами за год, предшествующий году получения лицензии;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4900" marR="4900" marT="4900" marB="0" anchor="ctr"/>
                </a:tc>
              </a:tr>
              <a:tr h="105376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</a:rPr>
                        <a:t>Нет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effectLst/>
                        </a:rPr>
                        <a:t>   е</a:t>
                      </a:r>
                      <a:r>
                        <a:rPr lang="ru-RU" sz="1400" u="none" strike="noStrike" dirty="0">
                          <a:effectLst/>
                        </a:rPr>
                        <a:t>) перечень хозяйствующих субъектов, образующих с заявителем группу лиц (в случае, если объем тарифной квоты распределен в отношении хозяйствующего субъекта, образующего с заявителем группу лиц), и документы, подтверждающие основания, по которым такие хозяйствующие субъекты образуют с заявителем группу лиц, заверенные подписью и печатью (при ее наличии) заявителя;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4900" marR="4900" marT="4900" marB="0" anchor="ctr"/>
                </a:tc>
              </a:tr>
              <a:tr h="15806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</a:rPr>
                        <a:t>Нет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effectLst/>
                        </a:rPr>
                        <a:t>   ж</a:t>
                      </a:r>
                      <a:r>
                        <a:rPr lang="ru-RU" sz="1400" u="none" strike="noStrike" dirty="0">
                          <a:effectLst/>
                        </a:rPr>
                        <a:t>) справка налогового органа, подтверждающая отсутствие у заявителя на 1-е число месяца, предшествующего месяцу, в котором представляются документы для получения тарифной квоты, неисполненной обязанности по уплате налогов, сборов, страховых взносов, пеней, штрафов, процентов, подлежащих уплате в соответствии с законодательством Российской Федерации о налогах и сборах (в случае непредставления заявителем такого документа Министерство промышленности и торговли Российской Федерации запрашивает его самостоятельно).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4900" marR="4900" marT="4900" marB="0" anchor="ctr"/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A285-7E58-49B9-9519-7D203C879908}" type="slidenum">
              <a:rPr lang="ru-RU" smtClean="0"/>
              <a:pPr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872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002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/>
              <a:t>Допустимый объём изъятия древесины (</a:t>
            </a:r>
            <a:r>
              <a:rPr lang="ru-RU" sz="3200" b="1" dirty="0" smtClean="0">
                <a:solidFill>
                  <a:srgbClr val="0000CC"/>
                </a:solidFill>
              </a:rPr>
              <a:t>расчётная лесосека</a:t>
            </a:r>
            <a:r>
              <a:rPr lang="ru-RU" sz="3200" dirty="0" smtClean="0"/>
              <a:t>)</a:t>
            </a:r>
            <a:br>
              <a:rPr lang="ru-RU" sz="3200" dirty="0" smtClean="0"/>
            </a:br>
            <a:r>
              <a:rPr lang="ru-RU" sz="2400" dirty="0" smtClean="0"/>
              <a:t>и принцип неистощимого лесопользования</a:t>
            </a: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A285-7E58-49B9-9519-7D203C879908}" type="slidenum">
              <a:rPr lang="ru-RU" smtClean="0"/>
              <a:pPr/>
              <a:t>5</a:t>
            </a:fld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1492384"/>
              </p:ext>
            </p:extLst>
          </p:nvPr>
        </p:nvGraphicFramePr>
        <p:xfrm>
          <a:off x="1519880" y="1425146"/>
          <a:ext cx="9152240" cy="49410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915224"/>
                <a:gridCol w="915224"/>
                <a:gridCol w="915224"/>
                <a:gridCol w="915224"/>
                <a:gridCol w="915224"/>
                <a:gridCol w="915224"/>
                <a:gridCol w="915224"/>
                <a:gridCol w="915224"/>
                <a:gridCol w="915224"/>
                <a:gridCol w="915224"/>
              </a:tblGrid>
              <a:tr h="49312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 </a:t>
                      </a:r>
                      <a:r>
                        <a:rPr lang="ru-RU" sz="900" dirty="0" smtClean="0"/>
                        <a:t>расчётная лесосека</a:t>
                      </a:r>
                      <a:endParaRPr lang="ru-RU" sz="900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</a:t>
                      </a:r>
                      <a:endParaRPr lang="ru-RU" dirty="0"/>
                    </a:p>
                  </a:txBody>
                  <a:tcPr/>
                </a:tc>
              </a:tr>
              <a:tr h="49312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</a:t>
                      </a:r>
                      <a:endParaRPr lang="ru-RU" dirty="0"/>
                    </a:p>
                  </a:txBody>
                  <a:tcPr/>
                </a:tc>
              </a:tr>
              <a:tr h="49312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30</a:t>
                      </a:r>
                      <a:endParaRPr lang="ru-RU" dirty="0"/>
                    </a:p>
                  </a:txBody>
                  <a:tcPr/>
                </a:tc>
              </a:tr>
              <a:tr h="49312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40</a:t>
                      </a:r>
                      <a:endParaRPr lang="ru-RU" dirty="0"/>
                    </a:p>
                  </a:txBody>
                  <a:tcPr/>
                </a:tc>
              </a:tr>
              <a:tr h="49312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50</a:t>
                      </a:r>
                      <a:endParaRPr lang="ru-RU" dirty="0"/>
                    </a:p>
                  </a:txBody>
                  <a:tcPr/>
                </a:tc>
              </a:tr>
              <a:tr h="49312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60</a:t>
                      </a:r>
                      <a:endParaRPr lang="ru-RU" dirty="0"/>
                    </a:p>
                  </a:txBody>
                  <a:tcPr/>
                </a:tc>
              </a:tr>
              <a:tr h="49312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70</a:t>
                      </a:r>
                      <a:endParaRPr lang="ru-RU" dirty="0"/>
                    </a:p>
                  </a:txBody>
                  <a:tcPr/>
                </a:tc>
              </a:tr>
              <a:tr h="49312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80</a:t>
                      </a:r>
                      <a:endParaRPr lang="ru-RU" dirty="0"/>
                    </a:p>
                  </a:txBody>
                  <a:tcPr/>
                </a:tc>
              </a:tr>
              <a:tr h="49312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90</a:t>
                      </a:r>
                      <a:endParaRPr lang="ru-RU" dirty="0"/>
                    </a:p>
                  </a:txBody>
                  <a:tcPr/>
                </a:tc>
              </a:tr>
              <a:tr h="49312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100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366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A285-7E58-49B9-9519-7D203C879908}" type="slidenum">
              <a:rPr lang="ru-RU" smtClean="0"/>
              <a:pPr/>
              <a:t>50</a:t>
            </a:fld>
            <a:endParaRPr lang="ru-RU"/>
          </a:p>
        </p:txBody>
      </p:sp>
      <p:graphicFrame>
        <p:nvGraphicFramePr>
          <p:cNvPr id="5" name="Объект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0917556"/>
              </p:ext>
            </p:extLst>
          </p:nvPr>
        </p:nvGraphicFramePr>
        <p:xfrm>
          <a:off x="609600" y="0"/>
          <a:ext cx="4882856" cy="6860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6" name="Acrobat Document" r:id="rId3" imgW="5714983" imgH="8029530" progId="AcroExch.Document.DC">
                  <p:embed/>
                </p:oleObj>
              </mc:Choice>
              <mc:Fallback>
                <p:oleObj name="Acrobat Document" r:id="rId3" imgW="5714983" imgH="802953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9600" y="0"/>
                        <a:ext cx="4882856" cy="6860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7998814"/>
              </p:ext>
            </p:extLst>
          </p:nvPr>
        </p:nvGraphicFramePr>
        <p:xfrm>
          <a:off x="5978722" y="2025"/>
          <a:ext cx="488881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7" name="Acrobat Document" r:id="rId5" imgW="5724434" imgH="8029530" progId="AcroExch.Document.DC">
                  <p:embed/>
                </p:oleObj>
              </mc:Choice>
              <mc:Fallback>
                <p:oleObj name="Acrobat Document" r:id="rId5" imgW="5724434" imgH="802953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978722" y="2025"/>
                        <a:ext cx="4888812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252101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9046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 ближайшее время произойдёт: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508341"/>
            <a:ext cx="10515600" cy="5221373"/>
          </a:xfrm>
        </p:spPr>
        <p:txBody>
          <a:bodyPr/>
          <a:lstStyle/>
          <a:p>
            <a:r>
              <a:rPr lang="ru-RU" dirty="0" smtClean="0"/>
              <a:t>Резкая деградация отрасли.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За этим последует:</a:t>
            </a:r>
          </a:p>
          <a:p>
            <a:r>
              <a:rPr lang="ru-RU" dirty="0" smtClean="0"/>
              <a:t>Отмена пошлины, увеличение </a:t>
            </a:r>
            <a:r>
              <a:rPr lang="ru-RU" dirty="0" err="1" smtClean="0"/>
              <a:t>лесопользователей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 smtClean="0">
                <a:solidFill>
                  <a:srgbClr val="C00000"/>
                </a:solidFill>
              </a:rPr>
              <a:t>Необходимо:</a:t>
            </a:r>
          </a:p>
          <a:p>
            <a:r>
              <a:rPr lang="ru-RU" dirty="0" smtClean="0"/>
              <a:t>Совместно </a:t>
            </a:r>
            <a:r>
              <a:rPr lang="ru-RU" dirty="0"/>
              <a:t>с правительством </a:t>
            </a:r>
            <a:r>
              <a:rPr lang="ru-RU" dirty="0" smtClean="0"/>
              <a:t>ХКС </a:t>
            </a:r>
            <a:r>
              <a:rPr lang="ru-RU" dirty="0" err="1" smtClean="0"/>
              <a:t>ситемная</a:t>
            </a:r>
            <a:r>
              <a:rPr lang="ru-RU" dirty="0" smtClean="0"/>
              <a:t> работа с </a:t>
            </a:r>
            <a:r>
              <a:rPr lang="ru-RU" dirty="0" err="1" smtClean="0"/>
              <a:t>лесопользователями</a:t>
            </a:r>
            <a:r>
              <a:rPr lang="ru-RU" dirty="0" smtClean="0"/>
              <a:t>, особенно новыми, мониторинг показателя уплаченных налогов, как единственного аргумента эффективности отрасли.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A285-7E58-49B9-9519-7D203C879908}" type="slidenum">
              <a:rPr lang="ru-RU" smtClean="0"/>
              <a:pPr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64566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401022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4567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6758" y="-106532"/>
            <a:ext cx="8577412" cy="5904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/>
              <a:t>Структура расчётной лесосеки ДФО 115,3 млн.м3</a:t>
            </a:r>
            <a:endParaRPr lang="ru-RU" sz="36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A285-7E58-49B9-9519-7D203C879908}" type="slidenum">
              <a:rPr lang="ru-RU" smtClean="0"/>
              <a:pPr/>
              <a:t>7</a:t>
            </a:fld>
            <a:endParaRPr lang="ru-RU"/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2275181"/>
              </p:ext>
            </p:extLst>
          </p:nvPr>
        </p:nvGraphicFramePr>
        <p:xfrm>
          <a:off x="1576902" y="533400"/>
          <a:ext cx="8934450" cy="63087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3488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8175" y="0"/>
            <a:ext cx="10515600" cy="70802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/>
              <a:t>Объёмы закреплённые в договорах аренды 2019 г.</a:t>
            </a:r>
            <a:endParaRPr lang="ru-RU" sz="36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A285-7E58-49B9-9519-7D203C879908}" type="slidenum">
              <a:rPr lang="ru-RU" smtClean="0"/>
              <a:pPr/>
              <a:t>8</a:t>
            </a:fld>
            <a:endParaRPr lang="ru-RU"/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5019353"/>
              </p:ext>
            </p:extLst>
          </p:nvPr>
        </p:nvGraphicFramePr>
        <p:xfrm>
          <a:off x="981075" y="708026"/>
          <a:ext cx="10372725" cy="61499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775461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5" y="0"/>
            <a:ext cx="11906250" cy="5778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/>
              <a:t>Объёмы заготовки по заключенным договорам аренды 2019 г.</a:t>
            </a:r>
            <a:endParaRPr lang="ru-RU" sz="36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A285-7E58-49B9-9519-7D203C879908}" type="slidenum">
              <a:rPr lang="ru-RU" smtClean="0"/>
              <a:pPr/>
              <a:t>9</a:t>
            </a:fld>
            <a:endParaRPr lang="ru-RU"/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8759620"/>
              </p:ext>
            </p:extLst>
          </p:nvPr>
        </p:nvGraphicFramePr>
        <p:xfrm>
          <a:off x="0" y="469106"/>
          <a:ext cx="12192000" cy="6388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2234465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5889</TotalTime>
  <Words>2975</Words>
  <Application>Microsoft Office PowerPoint</Application>
  <PresentationFormat>Произвольный</PresentationFormat>
  <Paragraphs>652</Paragraphs>
  <Slides>51</Slides>
  <Notes>5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3" baseType="lpstr">
      <vt:lpstr>Тема Office</vt:lpstr>
      <vt:lpstr>Acrobat Document</vt:lpstr>
      <vt:lpstr>Презентация PowerPoint</vt:lpstr>
      <vt:lpstr>Потребление древесины на одного человека около 0,33кбм. в год </vt:lpstr>
      <vt:lpstr>РОССИЙСКАЯ ФЕДЕРАЦИЯ</vt:lpstr>
      <vt:lpstr>Лесная промышленность – экспортно-ориентрированая отрасль</vt:lpstr>
      <vt:lpstr>Допустимый объём изъятия древесины (расчётная лесосека) и принцип неистощимого лесопользования</vt:lpstr>
      <vt:lpstr>Презентация PowerPoint</vt:lpstr>
      <vt:lpstr>Структура расчётной лесосеки ДФО 115,3 млн.м3</vt:lpstr>
      <vt:lpstr>Объёмы закреплённые в договорах аренды 2019 г.</vt:lpstr>
      <vt:lpstr>Объёмы заготовки по заключенным договорам аренды 2019 г.</vt:lpstr>
      <vt:lpstr>Структура использования расчётной лесосеки 28,1 млн.м3    в Хабаровском крае в 2019г.</vt:lpstr>
      <vt:lpstr>Презентация PowerPoint</vt:lpstr>
      <vt:lpstr>ЗАГОТОВКА ДРЕВЕСИНЫ В ДФО 2019 ГОД</vt:lpstr>
      <vt:lpstr>Ключевые показатели отрасли</vt:lpstr>
      <vt:lpstr>Презентация PowerPoint</vt:lpstr>
      <vt:lpstr>Презентация PowerPoint</vt:lpstr>
      <vt:lpstr>Презентация PowerPoint</vt:lpstr>
      <vt:lpstr>Анализ Японского рынка </vt:lpstr>
      <vt:lpstr>Анализ влияния США и Канады на рынок Японии</vt:lpstr>
      <vt:lpstr>Презентация PowerPoint</vt:lpstr>
      <vt:lpstr>Презентация PowerPoint</vt:lpstr>
      <vt:lpstr>Презентация PowerPoint</vt:lpstr>
      <vt:lpstr>Макропоказатели лесной промышленности ДФО 2007 – 2016гг.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Экспорт первого квартала последних трёх лет 2018, 2019, 2020гг. грузоотправителями на полигоне ДВЖД</vt:lpstr>
      <vt:lpstr>Презентация PowerPoint</vt:lpstr>
      <vt:lpstr>Презентация PowerPoint</vt:lpstr>
      <vt:lpstr>Презентация PowerPoint</vt:lpstr>
      <vt:lpstr>Структура использования расчётной лесосеки 28,1 млн.м3    в Хабаровском крае в 2019г.</vt:lpstr>
      <vt:lpstr>Презентация PowerPoint</vt:lpstr>
      <vt:lpstr>ЕЖЕГОДНЫЙ ЭКСПОРТНЫЙ ПОТЕНЦИАЛ ХАБАРОВСКОГО КРАЯ 13 млн.м3. ЛЕСОМАТЕРИАЛОВ.  Ежегодно недополучаем из-за неиспользования лесов около 6 млрд. рублей налогов</vt:lpstr>
      <vt:lpstr>Презентация PowerPoint</vt:lpstr>
      <vt:lpstr>ИЗ-ЗА ЧЕГО ОТРАСЛЕВОЙ КРИЗИС?</vt:lpstr>
      <vt:lpstr>Разница в государственном регулировании лесной промышленности РФ и Дальнего Востока</vt:lpstr>
      <vt:lpstr>Презентация PowerPoint</vt:lpstr>
      <vt:lpstr>Презентация PowerPoint</vt:lpstr>
      <vt:lpstr>В ближайшее время произойдёт: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TAKE</dc:creator>
  <cp:lastModifiedBy>Internet</cp:lastModifiedBy>
  <cp:revision>209</cp:revision>
  <dcterms:created xsi:type="dcterms:W3CDTF">2019-12-26T05:51:10Z</dcterms:created>
  <dcterms:modified xsi:type="dcterms:W3CDTF">2022-03-10T08:45:16Z</dcterms:modified>
</cp:coreProperties>
</file>