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2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2" r:id="rId1"/>
  </p:sldMasterIdLst>
  <p:notesMasterIdLst>
    <p:notesMasterId r:id="rId5"/>
  </p:notesMasterIdLst>
  <p:sldIdLst>
    <p:sldId id="456" r:id="rId2"/>
    <p:sldId id="453" r:id="rId3"/>
    <p:sldId id="454" r:id="rId4"/>
  </p:sldIdLst>
  <p:sldSz cx="10693400" cy="7561263"/>
  <p:notesSz cx="6718300" cy="9867900"/>
  <p:defaultTextStyle>
    <a:defPPr>
      <a:defRPr lang="ru-RU"/>
    </a:defPPr>
    <a:lvl1pPr marL="0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9783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39564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59348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79131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98910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18694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38477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58258" algn="l" defTabSz="103956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3CEDAF6-CED1-4A84-A9A2-6B14E9F3A1EE}">
          <p14:sldIdLst>
            <p14:sldId id="456"/>
            <p14:sldId id="453"/>
            <p14:sldId id="45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8ED5"/>
    <a:srgbClr val="88E0EC"/>
    <a:srgbClr val="DAA600"/>
    <a:srgbClr val="FFD966"/>
    <a:srgbClr val="F6BB00"/>
    <a:srgbClr val="95A4E3"/>
    <a:srgbClr val="C6E0B4"/>
    <a:srgbClr val="FF9999"/>
    <a:srgbClr val="FFC305"/>
    <a:srgbClr val="EDE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50" autoAdjust="0"/>
    <p:restoredTop sz="94340" autoAdjust="0"/>
  </p:normalViewPr>
  <p:slideViewPr>
    <p:cSldViewPr showGuides="1">
      <p:cViewPr varScale="1">
        <p:scale>
          <a:sx n="91" d="100"/>
          <a:sy n="91" d="100"/>
        </p:scale>
        <p:origin x="-216" y="-114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rPr>
                      <a:t>1,95</a:t>
                    </a:r>
                    <a:endParaRPr lang="en-US" sz="2000" b="1" dirty="0">
                      <a:solidFill>
                        <a:schemeClr val="bg1"/>
                      </a:solidFill>
                      <a:latin typeface="Arial Narrow" panose="020B060602020203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4D3-4632-87CB-B591E867BA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4D3-4632-87CB-B591E867BA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4D3-4632-87CB-B591E867BA6C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1,94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4D3-4632-87CB-B591E867BA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4D3-4632-87CB-B591E867BA6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1,93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4D3-4632-87CB-B591E867BA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4D3-4632-87CB-B591E867BA6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1,92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4D3-4632-87CB-B591E867BA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24D3-4632-87CB-B591E867BA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36"/>
        <c:overlap val="-27"/>
        <c:axId val="73913856"/>
        <c:axId val="73915392"/>
      </c:barChart>
      <c:catAx>
        <c:axId val="739138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3915392"/>
        <c:crosses val="autoZero"/>
        <c:auto val="1"/>
        <c:lblAlgn val="ctr"/>
        <c:lblOffset val="100"/>
        <c:noMultiLvlLbl val="0"/>
      </c:catAx>
      <c:valAx>
        <c:axId val="73915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3913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000" b="1" i="0" u="none" strike="noStrike" kern="1200" baseline="0">
                        <a:solidFill>
                          <a:schemeClr val="bg1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r>
                      <a:rPr lang="en-US" sz="2000" b="1" dirty="0" smtClean="0">
                        <a:solidFill>
                          <a:schemeClr val="bg1"/>
                        </a:solidFill>
                        <a:latin typeface="Arial Narrow" panose="020B0606020202030204" pitchFamily="34" charset="0"/>
                      </a:rPr>
                      <a:t>13,2</a:t>
                    </a:r>
                    <a:endParaRPr lang="en-US" sz="2000" b="1" dirty="0">
                      <a:solidFill>
                        <a:schemeClr val="bg1"/>
                      </a:solidFill>
                      <a:latin typeface="Arial Narrow" panose="020B060602020203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2B0-4C6A-B740-96872F3EC2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2B0-4C6A-B740-96872F3EC2A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2B0-4C6A-B740-96872F3EC2A2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13,1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2B0-4C6A-B740-96872F3EC2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2B0-4C6A-B740-96872F3EC2A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13,0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2B0-4C6A-B740-96872F3EC2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2B0-4C6A-B740-96872F3EC2A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12,9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52B0-4C6A-B740-96872F3EC2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2B0-4C6A-B740-96872F3EC2A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36"/>
        <c:overlap val="-27"/>
        <c:axId val="22515712"/>
        <c:axId val="22517248"/>
      </c:barChart>
      <c:catAx>
        <c:axId val="2251571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2517248"/>
        <c:crosses val="autoZero"/>
        <c:auto val="1"/>
        <c:lblAlgn val="ctr"/>
        <c:lblOffset val="100"/>
        <c:noMultiLvlLbl val="0"/>
      </c:catAx>
      <c:valAx>
        <c:axId val="225172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15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DE0A6-FF41-448D-8F23-0F4290CB763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7EE489B-EEF4-4971-A811-9FB4BB2DE646}">
      <dgm:prSet phldrT="[Текст]"/>
      <dgm:spPr/>
      <dgm:t>
        <a:bodyPr/>
        <a:lstStyle/>
        <a:p>
          <a:endParaRPr lang="ru-RU" dirty="0"/>
        </a:p>
      </dgm:t>
    </dgm:pt>
    <dgm:pt modelId="{3AA5062F-9735-44D8-8A39-4D4DB96927A4}" type="parTrans" cxnId="{E30D47F6-A33C-49E0-B781-A38B67F39725}">
      <dgm:prSet/>
      <dgm:spPr/>
      <dgm:t>
        <a:bodyPr/>
        <a:lstStyle/>
        <a:p>
          <a:endParaRPr lang="ru-RU"/>
        </a:p>
      </dgm:t>
    </dgm:pt>
    <dgm:pt modelId="{64EA7860-A1D9-44DC-AD44-7124B7E1B863}" type="sibTrans" cxnId="{E30D47F6-A33C-49E0-B781-A38B67F39725}">
      <dgm:prSet/>
      <dgm:spPr/>
      <dgm:t>
        <a:bodyPr/>
        <a:lstStyle/>
        <a:p>
          <a:endParaRPr lang="ru-RU"/>
        </a:p>
      </dgm:t>
    </dgm:pt>
    <dgm:pt modelId="{8F87921D-2907-43EB-AA7D-2847FCA58B6B}" type="pres">
      <dgm:prSet presAssocID="{95BDE0A6-FF41-448D-8F23-0F4290CB7630}" presName="arrowDiagram" presStyleCnt="0">
        <dgm:presLayoutVars>
          <dgm:chMax val="5"/>
          <dgm:dir/>
          <dgm:resizeHandles val="exact"/>
        </dgm:presLayoutVars>
      </dgm:prSet>
      <dgm:spPr/>
    </dgm:pt>
    <dgm:pt modelId="{21749D65-B55B-47A8-BC5E-2143EE48B290}" type="pres">
      <dgm:prSet presAssocID="{95BDE0A6-FF41-448D-8F23-0F4290CB7630}" presName="arrow" presStyleLbl="bgShp" presStyleIdx="0" presStyleCnt="1" custAng="2384377" custFlipHor="0" custScaleX="100000" custScaleY="98243" custLinFactNeighborX="-78991" custLinFactNeighborY="-5982"/>
      <dgm:spPr>
        <a:solidFill>
          <a:schemeClr val="accent6">
            <a:lumMod val="75000"/>
          </a:schemeClr>
        </a:solidFill>
      </dgm:spPr>
    </dgm:pt>
    <dgm:pt modelId="{CAB64944-6CF4-49DB-ABF3-E729952F7326}" type="pres">
      <dgm:prSet presAssocID="{95BDE0A6-FF41-448D-8F23-0F4290CB7630}" presName="arrowDiagram1" presStyleCnt="0">
        <dgm:presLayoutVars>
          <dgm:bulletEnabled val="1"/>
        </dgm:presLayoutVars>
      </dgm:prSet>
      <dgm:spPr/>
    </dgm:pt>
    <dgm:pt modelId="{C56F966B-B549-4E98-A329-713FBD5315EF}" type="pres">
      <dgm:prSet presAssocID="{97EE489B-EEF4-4971-A811-9FB4BB2DE646}" presName="bullet1" presStyleLbl="node1" presStyleIdx="0" presStyleCnt="1"/>
      <dgm:spPr>
        <a:solidFill>
          <a:schemeClr val="accent1"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70EE0325-D2F4-4C93-AB01-509A47239B04}" type="pres">
      <dgm:prSet presAssocID="{97EE489B-EEF4-4971-A811-9FB4BB2DE646}" presName="textBox1" presStyleLbl="revTx" presStyleIdx="0" presStyleCnt="1" custLinFactX="200000" custLinFactY="50798" custLinFactNeighborX="2036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E7A25D-EAC6-41C1-B52C-8B233DCE4B1F}" type="presOf" srcId="{97EE489B-EEF4-4971-A811-9FB4BB2DE646}" destId="{70EE0325-D2F4-4C93-AB01-509A47239B04}" srcOrd="0" destOrd="0" presId="urn:microsoft.com/office/officeart/2005/8/layout/arrow2"/>
    <dgm:cxn modelId="{7E6E1E15-4EC0-4180-906C-B3226D1B5964}" type="presOf" srcId="{95BDE0A6-FF41-448D-8F23-0F4290CB7630}" destId="{8F87921D-2907-43EB-AA7D-2847FCA58B6B}" srcOrd="0" destOrd="0" presId="urn:microsoft.com/office/officeart/2005/8/layout/arrow2"/>
    <dgm:cxn modelId="{E30D47F6-A33C-49E0-B781-A38B67F39725}" srcId="{95BDE0A6-FF41-448D-8F23-0F4290CB7630}" destId="{97EE489B-EEF4-4971-A811-9FB4BB2DE646}" srcOrd="0" destOrd="0" parTransId="{3AA5062F-9735-44D8-8A39-4D4DB96927A4}" sibTransId="{64EA7860-A1D9-44DC-AD44-7124B7E1B863}"/>
    <dgm:cxn modelId="{A99F6E7E-5AF2-49D7-80EA-DFF9723105C5}" type="presParOf" srcId="{8F87921D-2907-43EB-AA7D-2847FCA58B6B}" destId="{21749D65-B55B-47A8-BC5E-2143EE48B290}" srcOrd="0" destOrd="0" presId="urn:microsoft.com/office/officeart/2005/8/layout/arrow2"/>
    <dgm:cxn modelId="{196FA6BD-501A-457D-B2FB-6F449C57D3E7}" type="presParOf" srcId="{8F87921D-2907-43EB-AA7D-2847FCA58B6B}" destId="{CAB64944-6CF4-49DB-ABF3-E729952F7326}" srcOrd="1" destOrd="0" presId="urn:microsoft.com/office/officeart/2005/8/layout/arrow2"/>
    <dgm:cxn modelId="{04819679-FCC3-4D71-9480-2B9705B187D2}" type="presParOf" srcId="{CAB64944-6CF4-49DB-ABF3-E729952F7326}" destId="{C56F966B-B549-4E98-A329-713FBD5315EF}" srcOrd="0" destOrd="0" presId="urn:microsoft.com/office/officeart/2005/8/layout/arrow2"/>
    <dgm:cxn modelId="{6C717AEA-7711-471F-992A-9AD4EBB9B406}" type="presParOf" srcId="{CAB64944-6CF4-49DB-ABF3-E729952F7326}" destId="{70EE0325-D2F4-4C93-AB01-509A47239B04}" srcOrd="1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BDE0A6-FF41-448D-8F23-0F4290CB763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97EE489B-EEF4-4971-A811-9FB4BB2DE646}">
      <dgm:prSet phldrT="[Текст]"/>
      <dgm:spPr/>
      <dgm:t>
        <a:bodyPr/>
        <a:lstStyle/>
        <a:p>
          <a:endParaRPr lang="ru-RU" dirty="0"/>
        </a:p>
      </dgm:t>
    </dgm:pt>
    <dgm:pt modelId="{3AA5062F-9735-44D8-8A39-4D4DB96927A4}" type="parTrans" cxnId="{E30D47F6-A33C-49E0-B781-A38B67F39725}">
      <dgm:prSet/>
      <dgm:spPr/>
      <dgm:t>
        <a:bodyPr/>
        <a:lstStyle/>
        <a:p>
          <a:endParaRPr lang="ru-RU"/>
        </a:p>
      </dgm:t>
    </dgm:pt>
    <dgm:pt modelId="{64EA7860-A1D9-44DC-AD44-7124B7E1B863}" type="sibTrans" cxnId="{E30D47F6-A33C-49E0-B781-A38B67F39725}">
      <dgm:prSet/>
      <dgm:spPr/>
      <dgm:t>
        <a:bodyPr/>
        <a:lstStyle/>
        <a:p>
          <a:endParaRPr lang="ru-RU"/>
        </a:p>
      </dgm:t>
    </dgm:pt>
    <dgm:pt modelId="{8F87921D-2907-43EB-AA7D-2847FCA58B6B}" type="pres">
      <dgm:prSet presAssocID="{95BDE0A6-FF41-448D-8F23-0F4290CB7630}" presName="arrowDiagram" presStyleCnt="0">
        <dgm:presLayoutVars>
          <dgm:chMax val="5"/>
          <dgm:dir/>
          <dgm:resizeHandles val="exact"/>
        </dgm:presLayoutVars>
      </dgm:prSet>
      <dgm:spPr/>
    </dgm:pt>
    <dgm:pt modelId="{21749D65-B55B-47A8-BC5E-2143EE48B290}" type="pres">
      <dgm:prSet presAssocID="{95BDE0A6-FF41-448D-8F23-0F4290CB7630}" presName="arrow" presStyleLbl="bgShp" presStyleIdx="0" presStyleCnt="1" custAng="2384377" custFlipHor="0" custScaleX="100000" custScaleY="98243" custLinFactNeighborX="-78991" custLinFactNeighborY="-5982"/>
      <dgm:spPr>
        <a:solidFill>
          <a:schemeClr val="accent6">
            <a:lumMod val="75000"/>
          </a:schemeClr>
        </a:solidFill>
      </dgm:spPr>
    </dgm:pt>
    <dgm:pt modelId="{CAB64944-6CF4-49DB-ABF3-E729952F7326}" type="pres">
      <dgm:prSet presAssocID="{95BDE0A6-FF41-448D-8F23-0F4290CB7630}" presName="arrowDiagram1" presStyleCnt="0">
        <dgm:presLayoutVars>
          <dgm:bulletEnabled val="1"/>
        </dgm:presLayoutVars>
      </dgm:prSet>
      <dgm:spPr/>
    </dgm:pt>
    <dgm:pt modelId="{C56F966B-B549-4E98-A329-713FBD5315EF}" type="pres">
      <dgm:prSet presAssocID="{97EE489B-EEF4-4971-A811-9FB4BB2DE646}" presName="bullet1" presStyleLbl="node1" presStyleIdx="0" presStyleCnt="1"/>
      <dgm:spPr>
        <a:solidFill>
          <a:schemeClr val="accent1">
            <a:hueOff val="0"/>
            <a:satOff val="0"/>
            <a:lumOff val="0"/>
            <a:alpha val="0"/>
          </a:schemeClr>
        </a:solidFill>
        <a:ln>
          <a:noFill/>
        </a:ln>
      </dgm:spPr>
    </dgm:pt>
    <dgm:pt modelId="{70EE0325-D2F4-4C93-AB01-509A47239B04}" type="pres">
      <dgm:prSet presAssocID="{97EE489B-EEF4-4971-A811-9FB4BB2DE646}" presName="textBox1" presStyleLbl="revTx" presStyleIdx="0" presStyleCnt="1" custLinFactX="200000" custLinFactY="50798" custLinFactNeighborX="2036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8A0076-F991-4EF3-8CE2-D72FC9B8A4C7}" type="presOf" srcId="{95BDE0A6-FF41-448D-8F23-0F4290CB7630}" destId="{8F87921D-2907-43EB-AA7D-2847FCA58B6B}" srcOrd="0" destOrd="0" presId="urn:microsoft.com/office/officeart/2005/8/layout/arrow2"/>
    <dgm:cxn modelId="{E30D47F6-A33C-49E0-B781-A38B67F39725}" srcId="{95BDE0A6-FF41-448D-8F23-0F4290CB7630}" destId="{97EE489B-EEF4-4971-A811-9FB4BB2DE646}" srcOrd="0" destOrd="0" parTransId="{3AA5062F-9735-44D8-8A39-4D4DB96927A4}" sibTransId="{64EA7860-A1D9-44DC-AD44-7124B7E1B863}"/>
    <dgm:cxn modelId="{E6949C4A-8912-4672-8871-E1AA331F9871}" type="presOf" srcId="{97EE489B-EEF4-4971-A811-9FB4BB2DE646}" destId="{70EE0325-D2F4-4C93-AB01-509A47239B04}" srcOrd="0" destOrd="0" presId="urn:microsoft.com/office/officeart/2005/8/layout/arrow2"/>
    <dgm:cxn modelId="{C771249F-F195-4555-998D-B179C07A793A}" type="presParOf" srcId="{8F87921D-2907-43EB-AA7D-2847FCA58B6B}" destId="{21749D65-B55B-47A8-BC5E-2143EE48B290}" srcOrd="0" destOrd="0" presId="urn:microsoft.com/office/officeart/2005/8/layout/arrow2"/>
    <dgm:cxn modelId="{9DE6EB5B-2E42-48CC-B41C-211D0E25BEFA}" type="presParOf" srcId="{8F87921D-2907-43EB-AA7D-2847FCA58B6B}" destId="{CAB64944-6CF4-49DB-ABF3-E729952F7326}" srcOrd="1" destOrd="0" presId="urn:microsoft.com/office/officeart/2005/8/layout/arrow2"/>
    <dgm:cxn modelId="{72DA73D6-3E35-4246-92E7-2F577AB533CD}" type="presParOf" srcId="{CAB64944-6CF4-49DB-ABF3-E729952F7326}" destId="{C56F966B-B549-4E98-A329-713FBD5315EF}" srcOrd="0" destOrd="0" presId="urn:microsoft.com/office/officeart/2005/8/layout/arrow2"/>
    <dgm:cxn modelId="{30B4EF5A-5373-4766-9880-A2BD948AAD27}" type="presParOf" srcId="{CAB64944-6CF4-49DB-ABF3-E729952F7326}" destId="{70EE0325-D2F4-4C93-AB01-509A47239B04}" srcOrd="1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49D65-B55B-47A8-BC5E-2143EE48B290}">
      <dsp:nvSpPr>
        <dsp:cNvPr id="0" name=""/>
        <dsp:cNvSpPr/>
      </dsp:nvSpPr>
      <dsp:spPr>
        <a:xfrm rot="2384377">
          <a:off x="-850976" y="51881"/>
          <a:ext cx="2729308" cy="167584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F966B-B549-4E98-A329-713FBD5315EF}">
      <dsp:nvSpPr>
        <dsp:cNvPr id="0" name=""/>
        <dsp:cNvSpPr/>
      </dsp:nvSpPr>
      <dsp:spPr>
        <a:xfrm>
          <a:off x="2082462" y="382835"/>
          <a:ext cx="201968" cy="20196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E0325-D2F4-4C93-AB01-509A47239B04}">
      <dsp:nvSpPr>
        <dsp:cNvPr id="0" name=""/>
        <dsp:cNvSpPr/>
      </dsp:nvSpPr>
      <dsp:spPr>
        <a:xfrm>
          <a:off x="1637584" y="535700"/>
          <a:ext cx="1091723" cy="1258893"/>
        </a:xfrm>
        <a:prstGeom prst="round2Diag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019" bIns="0" numCol="1" spcCol="1270" anchor="t" anchorCtr="0">
          <a:noAutofit/>
        </a:bodyPr>
        <a:lstStyle/>
        <a:p>
          <a:pPr lvl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1690878" y="588994"/>
        <a:ext cx="985135" cy="11523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749D65-B55B-47A8-BC5E-2143EE48B290}">
      <dsp:nvSpPr>
        <dsp:cNvPr id="0" name=""/>
        <dsp:cNvSpPr/>
      </dsp:nvSpPr>
      <dsp:spPr>
        <a:xfrm rot="2384377">
          <a:off x="-850976" y="51881"/>
          <a:ext cx="2729308" cy="1675846"/>
        </a:xfrm>
        <a:prstGeom prst="swooshArrow">
          <a:avLst>
            <a:gd name="adj1" fmla="val 25000"/>
            <a:gd name="adj2" fmla="val 25000"/>
          </a:avLst>
        </a:prstGeom>
        <a:solidFill>
          <a:schemeClr val="accent6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6F966B-B549-4E98-A329-713FBD5315EF}">
      <dsp:nvSpPr>
        <dsp:cNvPr id="0" name=""/>
        <dsp:cNvSpPr/>
      </dsp:nvSpPr>
      <dsp:spPr>
        <a:xfrm>
          <a:off x="2082462" y="382835"/>
          <a:ext cx="201968" cy="201968"/>
        </a:xfrm>
        <a:prstGeom prst="ellipse">
          <a:avLst/>
        </a:prstGeom>
        <a:solidFill>
          <a:schemeClr val="accent1">
            <a:hueOff val="0"/>
            <a:satOff val="0"/>
            <a:lumOff val="0"/>
            <a:alpha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E0325-D2F4-4C93-AB01-509A47239B04}">
      <dsp:nvSpPr>
        <dsp:cNvPr id="0" name=""/>
        <dsp:cNvSpPr/>
      </dsp:nvSpPr>
      <dsp:spPr>
        <a:xfrm>
          <a:off x="1637584" y="535700"/>
          <a:ext cx="1091723" cy="1258893"/>
        </a:xfrm>
        <a:prstGeom prst="round2Diag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07019" bIns="0" numCol="1" spcCol="1270" anchor="t" anchorCtr="0">
          <a:noAutofit/>
        </a:bodyPr>
        <a:lstStyle/>
        <a:p>
          <a:pPr lvl="0" algn="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 dirty="0"/>
        </a:p>
      </dsp:txBody>
      <dsp:txXfrm>
        <a:off x="1690878" y="588994"/>
        <a:ext cx="985135" cy="11523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9"/>
            <a:ext cx="2911264" cy="4933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5491" y="19"/>
            <a:ext cx="2911264" cy="493395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10.03.2022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739775"/>
            <a:ext cx="5241925" cy="3706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831" y="4687280"/>
            <a:ext cx="5374640" cy="4440555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2818"/>
            <a:ext cx="2911264" cy="49339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5491" y="9372818"/>
            <a:ext cx="2911264" cy="49339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9783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9564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59348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79131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98910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8694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8477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8258" algn="l" defTabSz="103956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41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19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9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98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9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9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9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9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3470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19966" indent="0">
              <a:buNone/>
              <a:defRPr sz="3200"/>
            </a:lvl2pPr>
            <a:lvl3pPr marL="1039932" indent="0">
              <a:buNone/>
              <a:defRPr sz="2700"/>
            </a:lvl3pPr>
            <a:lvl4pPr marL="1559899" indent="0">
              <a:buNone/>
              <a:defRPr sz="2300"/>
            </a:lvl4pPr>
            <a:lvl5pPr marL="2079865" indent="0">
              <a:buNone/>
              <a:defRPr sz="2300"/>
            </a:lvl5pPr>
            <a:lvl6pPr marL="2599828" indent="0">
              <a:buNone/>
              <a:defRPr sz="2300"/>
            </a:lvl6pPr>
            <a:lvl7pPr marL="3119796" indent="0">
              <a:buNone/>
              <a:defRPr sz="2300"/>
            </a:lvl7pPr>
            <a:lvl8pPr marL="3639762" indent="0">
              <a:buNone/>
              <a:defRPr sz="2300"/>
            </a:lvl8pPr>
            <a:lvl9pPr marL="4159725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19966" indent="0">
              <a:buNone/>
              <a:defRPr sz="1400"/>
            </a:lvl2pPr>
            <a:lvl3pPr marL="1039932" indent="0">
              <a:buNone/>
              <a:defRPr sz="1100"/>
            </a:lvl3pPr>
            <a:lvl4pPr marL="1559899" indent="0">
              <a:buNone/>
              <a:defRPr sz="1000"/>
            </a:lvl4pPr>
            <a:lvl5pPr marL="2079865" indent="0">
              <a:buNone/>
              <a:defRPr sz="1000"/>
            </a:lvl5pPr>
            <a:lvl6pPr marL="2599828" indent="0">
              <a:buNone/>
              <a:defRPr sz="1000"/>
            </a:lvl6pPr>
            <a:lvl7pPr marL="3119796" indent="0">
              <a:buNone/>
              <a:defRPr sz="1000"/>
            </a:lvl7pPr>
            <a:lvl8pPr marL="3639762" indent="0">
              <a:buNone/>
              <a:defRPr sz="1000"/>
            </a:lvl8pPr>
            <a:lvl9pPr marL="41597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085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03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041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91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6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45" y="1771668"/>
            <a:ext cx="8561139" cy="5324475"/>
          </a:xfrm>
        </p:spPr>
        <p:txBody>
          <a:bodyPr/>
          <a:lstStyle>
            <a:lvl1pPr marL="362446" indent="0">
              <a:buFontTx/>
              <a:buNone/>
              <a:defRPr b="1">
                <a:latin typeface="+mj-lt"/>
              </a:defRPr>
            </a:lvl1pPr>
            <a:lvl2pPr marL="359281" indent="3175">
              <a:defRPr>
                <a:latin typeface="+mj-lt"/>
              </a:defRPr>
            </a:lvl2pPr>
            <a:lvl3pPr marL="626768" indent="-259570">
              <a:tabLst/>
              <a:defRPr>
                <a:latin typeface="+mj-lt"/>
              </a:defRPr>
            </a:lvl3pPr>
            <a:lvl4pPr marL="0" indent="359281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5"/>
            <a:ext cx="1080120" cy="415498"/>
          </a:xfrm>
          <a:prstGeom prst="rect">
            <a:avLst/>
          </a:prstGeom>
          <a:noFill/>
        </p:spPr>
        <p:txBody>
          <a:bodyPr wrap="square" lIns="91168" tIns="45585" rIns="91168" bIns="45585" rtlCol="0">
            <a:noAutofit/>
          </a:bodyPr>
          <a:lstStyle/>
          <a:p>
            <a:pPr defTabSz="1039932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70"/>
            <a:ext cx="8580438" cy="1219199"/>
          </a:xfrm>
        </p:spPr>
        <p:txBody>
          <a:bodyPr/>
          <a:lstStyle>
            <a:lvl1pPr marL="0" marR="0" indent="0" defTabSz="10399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399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907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45" y="1771668"/>
            <a:ext cx="8561139" cy="5324475"/>
          </a:xfrm>
        </p:spPr>
        <p:txBody>
          <a:bodyPr/>
          <a:lstStyle>
            <a:lvl1pPr marL="362446" indent="0">
              <a:buFontTx/>
              <a:buNone/>
              <a:defRPr b="1">
                <a:latin typeface="+mj-lt"/>
              </a:defRPr>
            </a:lvl1pPr>
            <a:lvl2pPr marL="362446" indent="0">
              <a:defRPr>
                <a:latin typeface="+mj-lt"/>
              </a:defRPr>
            </a:lvl2pPr>
            <a:lvl3pPr marL="626768" indent="-259570">
              <a:defRPr>
                <a:latin typeface="+mj-lt"/>
              </a:defRPr>
            </a:lvl3pPr>
            <a:lvl4pPr marL="0" indent="359281">
              <a:defRPr>
                <a:latin typeface="+mj-lt"/>
              </a:defRPr>
            </a:lvl4pPr>
            <a:lvl5pPr marL="143080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70"/>
            <a:ext cx="8581268" cy="1219199"/>
          </a:xfrm>
        </p:spPr>
        <p:txBody>
          <a:bodyPr/>
          <a:lstStyle>
            <a:lvl1pPr marL="0" marR="0" indent="0" defTabSz="10399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39932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47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9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4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45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9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39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5989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798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998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197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397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597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09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6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7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4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44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966" indent="0">
              <a:buNone/>
              <a:defRPr sz="2300" b="1"/>
            </a:lvl2pPr>
            <a:lvl3pPr marL="1039932" indent="0">
              <a:buNone/>
              <a:defRPr sz="2100" b="1"/>
            </a:lvl3pPr>
            <a:lvl4pPr marL="1559899" indent="0">
              <a:buNone/>
              <a:defRPr sz="1800" b="1"/>
            </a:lvl4pPr>
            <a:lvl5pPr marL="2079865" indent="0">
              <a:buNone/>
              <a:defRPr sz="1800" b="1"/>
            </a:lvl5pPr>
            <a:lvl6pPr marL="2599828" indent="0">
              <a:buNone/>
              <a:defRPr sz="1800" b="1"/>
            </a:lvl6pPr>
            <a:lvl7pPr marL="3119796" indent="0">
              <a:buNone/>
              <a:defRPr sz="1800" b="1"/>
            </a:lvl7pPr>
            <a:lvl8pPr marL="3639762" indent="0">
              <a:buNone/>
              <a:defRPr sz="1800" b="1"/>
            </a:lvl8pPr>
            <a:lvl9pPr marL="415972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44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4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966" indent="0">
              <a:buNone/>
              <a:defRPr sz="2300" b="1"/>
            </a:lvl2pPr>
            <a:lvl3pPr marL="1039932" indent="0">
              <a:buNone/>
              <a:defRPr sz="2100" b="1"/>
            </a:lvl3pPr>
            <a:lvl4pPr marL="1559899" indent="0">
              <a:buNone/>
              <a:defRPr sz="1800" b="1"/>
            </a:lvl4pPr>
            <a:lvl5pPr marL="2079865" indent="0">
              <a:buNone/>
              <a:defRPr sz="1800" b="1"/>
            </a:lvl5pPr>
            <a:lvl6pPr marL="2599828" indent="0">
              <a:buNone/>
              <a:defRPr sz="1800" b="1"/>
            </a:lvl6pPr>
            <a:lvl7pPr marL="3119796" indent="0">
              <a:buNone/>
              <a:defRPr sz="1800" b="1"/>
            </a:lvl7pPr>
            <a:lvl8pPr marL="3639762" indent="0">
              <a:buNone/>
              <a:defRPr sz="1800" b="1"/>
            </a:lvl8pPr>
            <a:lvl9pPr marL="4159725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4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63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606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359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3995" tIns="51998" rIns="103995" bIns="51998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582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90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90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19966" indent="0">
              <a:buNone/>
              <a:defRPr sz="1400"/>
            </a:lvl2pPr>
            <a:lvl3pPr marL="1039932" indent="0">
              <a:buNone/>
              <a:defRPr sz="1100"/>
            </a:lvl3pPr>
            <a:lvl4pPr marL="1559899" indent="0">
              <a:buNone/>
              <a:defRPr sz="1000"/>
            </a:lvl4pPr>
            <a:lvl5pPr marL="2079865" indent="0">
              <a:buNone/>
              <a:defRPr sz="1000"/>
            </a:lvl5pPr>
            <a:lvl6pPr marL="2599828" indent="0">
              <a:buNone/>
              <a:defRPr sz="1000"/>
            </a:lvl6pPr>
            <a:lvl7pPr marL="3119796" indent="0">
              <a:buNone/>
              <a:defRPr sz="1000"/>
            </a:lvl7pPr>
            <a:lvl8pPr marL="3639762" indent="0">
              <a:buNone/>
              <a:defRPr sz="1000"/>
            </a:lvl8pPr>
            <a:lvl9pPr marL="4159725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22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31" y="540277"/>
            <a:ext cx="8588251" cy="1224136"/>
          </a:xfrm>
          <a:prstGeom prst="rect">
            <a:avLst/>
          </a:prstGeom>
        </p:spPr>
        <p:txBody>
          <a:bodyPr vert="horz" lIns="103995" tIns="51998" rIns="103995" bIns="51998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31" y="1764295"/>
            <a:ext cx="8588251" cy="5331830"/>
          </a:xfrm>
          <a:prstGeom prst="rect">
            <a:avLst/>
          </a:prstGeom>
        </p:spPr>
        <p:txBody>
          <a:bodyPr vert="horz" lIns="103995" tIns="51998" rIns="103995" bIns="51998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90"/>
            <a:ext cx="2495127" cy="402567"/>
          </a:xfrm>
          <a:prstGeom prst="rect">
            <a:avLst/>
          </a:prstGeom>
        </p:spPr>
        <p:txBody>
          <a:bodyPr vert="horz" lIns="103995" tIns="51998" rIns="103995" bIns="5199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9932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2" y="7008190"/>
            <a:ext cx="3386243" cy="402567"/>
          </a:xfrm>
          <a:prstGeom prst="rect">
            <a:avLst/>
          </a:prstGeom>
        </p:spPr>
        <p:txBody>
          <a:bodyPr vert="horz" lIns="103995" tIns="51998" rIns="103995" bIns="5199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39932"/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4" y="6660951"/>
            <a:ext cx="724718" cy="696626"/>
          </a:xfrm>
          <a:prstGeom prst="rect">
            <a:avLst/>
          </a:prstGeom>
        </p:spPr>
        <p:txBody>
          <a:bodyPr vert="horz" lIns="103995" tIns="51998" rIns="103995" bIns="51998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pPr defTabSz="1039932"/>
            <a:fld id="{E20E89E6-FE54-4E13-859C-1FA908D70D39}" type="slidenum">
              <a:rPr lang="ru-RU" smtClean="0">
                <a:solidFill>
                  <a:prstClr val="white"/>
                </a:solidFill>
              </a:rPr>
              <a:pPr defTabSz="1039932"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444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defTabSz="1039932" rtl="0" eaLnBrk="1" latinLnBrk="0" hangingPunct="1">
        <a:lnSpc>
          <a:spcPts val="5194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2446" indent="0" algn="l" defTabSz="1039932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2446" indent="0" algn="l" defTabSz="1039932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0655" indent="-259570" algn="l" defTabSz="1039932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59281" algn="just" defTabSz="1039932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0803" indent="0" algn="l" defTabSz="1039932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59812" indent="-259983" algn="l" defTabSz="103993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9778" indent="-259983" algn="l" defTabSz="103993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9745" indent="-259983" algn="l" defTabSz="103993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9711" indent="-259983" algn="l" defTabSz="103993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9966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39932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59899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79865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99828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9796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39762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59725" algn="l" defTabSz="103993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chart" Target="../charts/chart2.xml"/><Relationship Id="rId7" Type="http://schemas.openxmlformats.org/officeDocument/2006/relationships/diagramColors" Target="../diagrams/colors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24212" y="406321"/>
            <a:ext cx="9585689" cy="1219199"/>
          </a:xfrm>
        </p:spPr>
        <p:txBody>
          <a:bodyPr/>
          <a:lstStyle/>
          <a:p>
            <a:pPr algn="ctr"/>
            <a:r>
              <a:rPr lang="ru-RU" altLang="ru-RU" sz="2700" dirty="0">
                <a:latin typeface="Arial Narrow" panose="020B0606020202030204" pitchFamily="34" charset="0"/>
              </a:rPr>
              <a:t>Показатели результативности и эффективности</a:t>
            </a:r>
            <a:br>
              <a:rPr lang="ru-RU" altLang="ru-RU" sz="2700" dirty="0">
                <a:latin typeface="Arial Narrow" panose="020B0606020202030204" pitchFamily="34" charset="0"/>
              </a:rPr>
            </a:br>
            <a:r>
              <a:rPr lang="ru-RU" altLang="ru-RU" sz="2700" dirty="0">
                <a:latin typeface="Arial Narrow" panose="020B0606020202030204" pitchFamily="34" charset="0"/>
              </a:rPr>
              <a:t>контрольно-надзорной деятельности</a:t>
            </a:r>
            <a:endParaRPr lang="ru-RU" sz="2900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9826419" y="6467331"/>
            <a:ext cx="590365" cy="752626"/>
          </a:xfrm>
          <a:prstGeom prst="rect">
            <a:avLst/>
          </a:prstGeom>
        </p:spPr>
        <p:txBody>
          <a:bodyPr lIns="104306" tIns="52153" rIns="104306" bIns="52153"/>
          <a:lstStyle/>
          <a:p>
            <a:pPr>
              <a:defRPr/>
            </a:pPr>
            <a:fld id="{5EF8C9E5-F151-4322-A7E1-512F3382EA0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  <p:sp>
        <p:nvSpPr>
          <p:cNvPr id="5" name="TextBox 4"/>
          <p:cNvSpPr txBox="1"/>
          <p:nvPr/>
        </p:nvSpPr>
        <p:spPr>
          <a:xfrm>
            <a:off x="243182" y="1875540"/>
            <a:ext cx="2985690" cy="774087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pPr algn="ctr" defTabSz="1521123">
              <a:spcAft>
                <a:spcPct val="35000"/>
              </a:spcAft>
            </a:pPr>
            <a:r>
              <a:rPr lang="ru-RU" sz="2800" b="1" dirty="0">
                <a:solidFill>
                  <a:srgbClr val="FF0000"/>
                </a:solidFill>
              </a:rPr>
              <a:t>Ключевые </a:t>
            </a:r>
          </a:p>
          <a:p>
            <a:pPr algn="ctr" defTabSz="1521123">
              <a:spcAft>
                <a:spcPct val="35000"/>
              </a:spcAft>
            </a:pPr>
            <a:r>
              <a:rPr lang="ru-RU" sz="2800" b="1" dirty="0">
                <a:solidFill>
                  <a:srgbClr val="FF0000"/>
                </a:solidFill>
              </a:rPr>
              <a:t>(группа А)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14978" y="1557651"/>
            <a:ext cx="3195561" cy="873314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r>
              <a:rPr lang="ru-RU" sz="2500" b="1" dirty="0">
                <a:solidFill>
                  <a:srgbClr val="00B0F0"/>
                </a:solidFill>
              </a:rPr>
              <a:t>Индикативные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59427" y="2317084"/>
            <a:ext cx="2902223" cy="427209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r>
              <a:rPr lang="ru-RU" sz="2500" b="1" dirty="0">
                <a:solidFill>
                  <a:schemeClr val="accent5">
                    <a:lumMod val="75000"/>
                  </a:schemeClr>
                </a:solidFill>
              </a:rPr>
              <a:t>Группа В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2398" y="3420591"/>
            <a:ext cx="3002847" cy="2290958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pPr algn="ctr" defTabSz="1043110">
              <a:lnSpc>
                <a:spcPct val="120000"/>
              </a:lnSpc>
              <a:spcBef>
                <a:spcPts val="600"/>
              </a:spcBef>
            </a:pPr>
            <a:endParaRPr lang="ru-RU" b="1" dirty="0">
              <a:solidFill>
                <a:schemeClr val="accent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ctr" defTabSz="1043110">
              <a:lnSpc>
                <a:spcPct val="120000"/>
              </a:lnSpc>
              <a:spcBef>
                <a:spcPts val="600"/>
              </a:spcBef>
            </a:pPr>
            <a:r>
              <a:rPr lang="ru-RU" sz="2000" b="1" dirty="0">
                <a:solidFill>
                  <a:srgbClr val="FF0000"/>
                </a:solidFill>
              </a:rPr>
              <a:t>2 показателя эффективности, отражающие уровень безопасности охраняемых законом ценностей, выражающийся в минимизации причинения им вреда (ущерба)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5245" y="3145494"/>
            <a:ext cx="3184596" cy="3334471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pPr defTabSz="1043110"/>
            <a:r>
              <a:rPr lang="ru-RU" sz="1600" b="1" dirty="0">
                <a:solidFill>
                  <a:srgbClr val="7030A0"/>
                </a:solidFill>
              </a:rPr>
              <a:t>2 показателя эффективности, отражающие уровень безопасности охраняемых законом ценностей, выражающийся в минимизации причинения им вреда (ущерба), с учетом задействованных трудовых, материальных и финансовых ресурсов и административных и финансовых издержек подконтрольных субъектов, при осуществлении в отношении них контрольно-надзорных мероприятий</a:t>
            </a:r>
            <a:endParaRPr lang="ru-RU" sz="1600" b="1" dirty="0">
              <a:solidFill>
                <a:srgbClr val="7030A0"/>
              </a:solidFill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79411" y="2649628"/>
            <a:ext cx="1950113" cy="3227972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rmAutofit/>
          </a:bodyPr>
          <a:lstStyle/>
          <a:p>
            <a:pPr defTabSz="1043110"/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25632" y="2858174"/>
            <a:ext cx="3199956" cy="4018752"/>
          </a:xfrm>
          <a:prstGeom prst="rect">
            <a:avLst/>
          </a:prstGeom>
        </p:spPr>
        <p:txBody>
          <a:bodyPr vert="horz" wrap="square" lIns="104311" tIns="52156" rIns="104311" bIns="52156" rtlCol="0" anchor="ctr">
            <a:noAutofit/>
          </a:bodyPr>
          <a:lstStyle/>
          <a:p>
            <a:pPr hangingPunct="0"/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17 показателей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</a:rPr>
              <a:t>характеризующих различные аспекты контрольно-надзорной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</a:rPr>
              <a:t>деятельности</a:t>
            </a:r>
            <a:endParaRPr lang="ru-RU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06540" y="2262583"/>
            <a:ext cx="1768395" cy="536212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r>
              <a:rPr lang="ru-RU" sz="2800" b="1" dirty="0">
                <a:solidFill>
                  <a:srgbClr val="7030A0"/>
                </a:solidFill>
              </a:rPr>
              <a:t>Группа Б</a:t>
            </a:r>
          </a:p>
        </p:txBody>
      </p:sp>
    </p:spTree>
    <p:extLst>
      <p:ext uri="{BB962C8B-B14F-4D97-AF65-F5344CB8AC3E}">
        <p14:creationId xmlns:p14="http://schemas.microsoft.com/office/powerpoint/2010/main" val="79147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23612" y="2139573"/>
            <a:ext cx="9864000" cy="2403057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523612" y="335173"/>
            <a:ext cx="10019700" cy="943364"/>
          </a:xfrm>
          <a:prstGeom prst="rect">
            <a:avLst/>
          </a:prstGeom>
        </p:spPr>
        <p:txBody>
          <a:bodyPr vert="horz" lIns="113589" tIns="56792" rIns="113589" bIns="56792" rtlCol="0" anchor="ctr">
            <a:noAutofit/>
          </a:bodyPr>
          <a:lstStyle>
            <a:defPPr>
              <a:defRPr lang="ru-RU"/>
            </a:defPPr>
            <a:lvl1pPr defTabSz="914239">
              <a:lnSpc>
                <a:spcPct val="100000"/>
              </a:lnSpc>
              <a:spcBef>
                <a:spcPct val="0"/>
              </a:spcBef>
              <a:buNone/>
              <a:defRPr sz="2800" b="1" i="0" cap="all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А.2.1</a:t>
            </a:r>
            <a:r>
              <a:rPr lang="ru-RU" dirty="0" smtClean="0"/>
              <a:t> ОТКЛОНЕНИЕ ФАКТИЧЕСКИХ ПОСТУПЛЕНИЙ АДМИНИСТРИРУЕМЫХ ФНС РОССИИ ДОХОДОВ ОТ НАЧИСЛЕНИЙ</a:t>
            </a:r>
          </a:p>
        </p:txBody>
      </p:sp>
      <p:sp>
        <p:nvSpPr>
          <p:cNvPr id="112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9816098" y="6797536"/>
            <a:ext cx="588915" cy="423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defTabSz="1042320"/>
            <a:r>
              <a:rPr lang="ru-RU" sz="2400" b="1" kern="0" dirty="0">
                <a:solidFill>
                  <a:prstClr val="white"/>
                </a:solidFill>
                <a:latin typeface="Arial Narrow" panose="020B0606020202030204" pitchFamily="34" charset="0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7315" y="1113022"/>
            <a:ext cx="9073008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457200" marR="0" indent="-457200" algn="l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  <a:tabLst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предотвращение ущерба от неисполнения налогоплательщиками </a:t>
            </a:r>
          </a:p>
          <a:p>
            <a:pPr marL="0" marR="0" indent="0" algn="l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обязанности по уплате налогов и сборов в установленные сроки</a:t>
            </a: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24739" y="2359392"/>
                <a:ext cx="7201153" cy="1400947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indent="0" algn="l" defTabSz="1043056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𝑺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=</m:t>
                      </m:r>
                      <m:r>
                        <a:rPr kumimoji="0" lang="ru-RU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𝟏𝟎𝟎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%</m:t>
                      </m:r>
                      <m:r>
                        <a:rPr kumimoji="0" lang="ru-RU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−(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𝑷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/(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𝑵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+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𝑵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𝟏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)×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𝟏𝟎𝟎</m:t>
                      </m:r>
                      <m:r>
                        <a:rPr kumimoji="0" lang="en-US" sz="3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%)</m:t>
                      </m:r>
                    </m:oMath>
                  </m:oMathPara>
                </a14:m>
                <a:endParaRPr kumimoji="0" lang="ru-RU" sz="32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5AA9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739" y="2359392"/>
                <a:ext cx="7201153" cy="140094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810196" y="2114534"/>
            <a:ext cx="2808312" cy="2428096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 fontScale="92500" lnSpcReduction="20000"/>
          </a:bodyPr>
          <a:lstStyle/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Данные налоговой отчетности 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по форме </a:t>
            </a:r>
            <a:r>
              <a:rPr lang="ru-RU" sz="24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1-НМ</a:t>
            </a: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: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1100" b="1" i="1" dirty="0" smtClean="0">
              <a:solidFill>
                <a:srgbClr val="005AA9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i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S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– собираемость;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i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P</a:t>
            </a:r>
            <a:r>
              <a:rPr lang="en-US" sz="24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– сумма поступлений;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N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– сумма начислений;</a:t>
            </a:r>
            <a:endParaRPr kumimoji="0" lang="en-US" sz="24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2400" b="1" i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N</a:t>
            </a:r>
            <a:r>
              <a:rPr lang="en-US" sz="2400" b="1" i="1" baseline="-25000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1</a:t>
            </a:r>
            <a:r>
              <a:rPr lang="ru-RU" sz="24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– сумма поступлений по 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налогам и сборам, по которым 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отсутствуют начисления.</a:t>
            </a:r>
            <a:endParaRPr kumimoji="0" lang="ru-RU" sz="24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78548" y="5111981"/>
            <a:ext cx="4340224" cy="197749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государственной программы Российской Федерации </a:t>
            </a:r>
          </a:p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«Управление государственными финансами </a:t>
            </a:r>
          </a:p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и регулирование финансовых рынков»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5583" y="442466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Целевые значения </a:t>
            </a:r>
          </a:p>
        </p:txBody>
      </p:sp>
      <p:grpSp>
        <p:nvGrpSpPr>
          <p:cNvPr id="18" name="Группа 17"/>
          <p:cNvGrpSpPr/>
          <p:nvPr/>
        </p:nvGrpSpPr>
        <p:grpSpPr>
          <a:xfrm>
            <a:off x="-349207" y="4918370"/>
            <a:ext cx="5132406" cy="2606677"/>
            <a:chOff x="5561327" y="4954586"/>
            <a:chExt cx="5132406" cy="2606677"/>
          </a:xfrm>
        </p:grpSpPr>
        <p:graphicFrame>
          <p:nvGraphicFramePr>
            <p:cNvPr id="19" name="Диаграмма 18"/>
            <p:cNvGraphicFramePr/>
            <p:nvPr>
              <p:extLst/>
            </p:nvPr>
          </p:nvGraphicFramePr>
          <p:xfrm>
            <a:off x="5561327" y="4954586"/>
            <a:ext cx="5132406" cy="20808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0" name="TextBox 19"/>
            <p:cNvSpPr txBox="1"/>
            <p:nvPr/>
          </p:nvSpPr>
          <p:spPr>
            <a:xfrm>
              <a:off x="6642844" y="6646863"/>
              <a:ext cx="914400" cy="914400"/>
            </a:xfrm>
            <a:prstGeom prst="rect">
              <a:avLst/>
            </a:prstGeom>
          </p:spPr>
          <p:txBody>
            <a:bodyPr vert="horz" wrap="none" lIns="104306" tIns="52153" rIns="104306" bIns="52153" rtlCol="0" anchor="ctr">
              <a:normAutofit/>
            </a:bodyPr>
            <a:lstStyle/>
            <a:p>
              <a:pPr marL="0" marR="0" indent="0" algn="l" defTabSz="1043056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rPr>
                <a:t>2017      2018     2019     2020</a:t>
              </a:r>
            </a:p>
          </p:txBody>
        </p:sp>
      </p:grpSp>
      <p:graphicFrame>
        <p:nvGraphicFramePr>
          <p:cNvPr id="22" name="Схема 21"/>
          <p:cNvGraphicFramePr/>
          <p:nvPr>
            <p:extLst/>
          </p:nvPr>
        </p:nvGraphicFramePr>
        <p:xfrm>
          <a:off x="1818921" y="4286215"/>
          <a:ext cx="2729308" cy="1794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5761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517946" y="2743676"/>
            <a:ext cx="9864000" cy="1829043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732310" y="253933"/>
            <a:ext cx="9672703" cy="1878950"/>
          </a:xfrm>
          <a:prstGeom prst="rect">
            <a:avLst/>
          </a:prstGeom>
        </p:spPr>
        <p:txBody>
          <a:bodyPr vert="horz" lIns="113589" tIns="56792" rIns="113589" bIns="56792" rtlCol="0" anchor="ctr">
            <a:noAutofit/>
          </a:bodyPr>
          <a:lstStyle>
            <a:defPPr>
              <a:defRPr lang="ru-RU"/>
            </a:defPPr>
            <a:lvl1pPr defTabSz="914239">
              <a:lnSpc>
                <a:spcPct val="100000"/>
              </a:lnSpc>
              <a:spcBef>
                <a:spcPct val="0"/>
              </a:spcBef>
              <a:buNone/>
              <a:defRPr sz="2800" b="1" i="0" cap="all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ru-RU" sz="27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А.2.2</a:t>
            </a:r>
            <a:r>
              <a:rPr lang="ru-RU" sz="2700" dirty="0" smtClean="0"/>
              <a:t> СООТНОШЕНИЕ ОБЪЕМА ЗАДОЛЖЕННОСТИ И </a:t>
            </a:r>
            <a:r>
              <a:rPr lang="ru-RU" sz="2700" dirty="0"/>
              <a:t>ОБЪЕМА ПОСТУПЛЕНИЙ ПО НАЛОГАМ И СБОРАМ, СТРАХОВЫМ </a:t>
            </a:r>
            <a:r>
              <a:rPr lang="ru-RU" sz="2700" dirty="0" smtClean="0"/>
              <a:t>ВЗНОСАМ В БЮДЖЕТНУЮ СИСТЕМУ Российской федерации </a:t>
            </a:r>
          </a:p>
        </p:txBody>
      </p:sp>
      <p:sp>
        <p:nvSpPr>
          <p:cNvPr id="112" name="Номер слайда 3"/>
          <p:cNvSpPr>
            <a:spLocks noGrp="1"/>
          </p:cNvSpPr>
          <p:nvPr>
            <p:ph type="sldNum" sz="quarter" idx="11"/>
          </p:nvPr>
        </p:nvSpPr>
        <p:spPr bwMode="auto">
          <a:xfrm>
            <a:off x="9816098" y="6797536"/>
            <a:ext cx="588915" cy="423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defTabSz="1042320"/>
            <a:r>
              <a:rPr lang="ru-RU" sz="2400" b="1" kern="0" dirty="0" smtClean="0">
                <a:solidFill>
                  <a:prstClr val="white"/>
                </a:solidFill>
                <a:latin typeface="Arial Narrow" panose="020B0606020202030204" pitchFamily="34" charset="0"/>
              </a:rPr>
              <a:t>2</a:t>
            </a:r>
            <a:endParaRPr lang="ru-RU" sz="2400" b="1" kern="0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4375" y="1829276"/>
            <a:ext cx="928413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marL="457200" marR="0" indent="-457200" algn="l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50000"/>
              <a:buFont typeface="Wingdings" panose="05000000000000000000" pitchFamily="2" charset="2"/>
              <a:buChar char="ü"/>
              <a:tabLst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предотвращение ущерба от наращивания неуплаты обязательных </a:t>
            </a:r>
          </a:p>
          <a:p>
            <a:pPr marR="0" algn="l" defTabSz="1043056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Pct val="150000"/>
              <a:tabLst/>
            </a:pPr>
            <a:r>
              <a:rPr lang="ru-RU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платежей в срок по отношению к текущим поступлениям </a:t>
            </a:r>
            <a:endParaRPr kumimoji="0" lang="ru-RU" sz="28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5171405" y="3024767"/>
                <a:ext cx="2911737" cy="1311262"/>
              </a:xfrm>
              <a:prstGeom prst="rect">
                <a:avLst/>
              </a:prstGeom>
            </p:spPr>
            <p:txBody>
              <a:bodyPr vert="horz" wrap="none" lIns="0" tIns="0" rIns="0" bIns="0" rtlCol="0" anchor="ctr">
                <a:noAutofit/>
              </a:bodyPr>
              <a:lstStyle/>
              <a:p>
                <a:pPr marL="0" marR="0" indent="0" algn="l" defTabSz="1043056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ru-RU" sz="4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СГ</m:t>
                      </m:r>
                      <m:r>
                        <a:rPr kumimoji="0" lang="en-US" sz="4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j-ea"/>
                          <a:cs typeface="+mj-cs"/>
                        </a:rPr>
                        <m:t>= </m:t>
                      </m:r>
                      <m:f>
                        <m:fPr>
                          <m:ctrlPr>
                            <a:rPr kumimoji="0" lang="en-US" sz="4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5AA9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j-ea"/>
                              <a:cs typeface="+mj-cs"/>
                            </a:rPr>
                          </m:ctrlPr>
                        </m:fPr>
                        <m:num>
                          <m:r>
                            <a:rPr kumimoji="0" lang="ru-RU" sz="4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5AA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  <m:t>ЗД(ОП)</m:t>
                          </m:r>
                        </m:num>
                        <m:den>
                          <m:r>
                            <a:rPr kumimoji="0" lang="ru-RU" sz="4000" b="1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005AA9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  <m:t>П(ОП)</m:t>
                          </m:r>
                        </m:den>
                      </m:f>
                      <m:r>
                        <a:rPr kumimoji="0" lang="en-US" sz="4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×</m:t>
                      </m:r>
                      <m:r>
                        <a:rPr kumimoji="0" lang="en-US" sz="4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𝟏𝟎𝟎</m:t>
                      </m:r>
                      <m:r>
                        <a:rPr kumimoji="0" lang="en-US" sz="40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5AA9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+mj-cs"/>
                        </a:rPr>
                        <m:t>%</m:t>
                      </m:r>
                    </m:oMath>
                  </m:oMathPara>
                </a14:m>
                <a:endParaRPr kumimoji="0" lang="ru-RU" sz="40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005AA9"/>
                  </a:solidFill>
                  <a:effectLst/>
                  <a:uLnTx/>
                  <a:uFillTx/>
                  <a:latin typeface="+mj-lt"/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405" y="3024767"/>
                <a:ext cx="2911737" cy="1311262"/>
              </a:xfrm>
              <a:prstGeom prst="rect">
                <a:avLst/>
              </a:prstGeom>
              <a:blipFill rotWithShape="0">
                <a:blip r:embed="rId2"/>
                <a:stretch>
                  <a:fillRect r="-705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532607" y="2630898"/>
            <a:ext cx="4342144" cy="201817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Данные налоговой отчетности 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по форме </a:t>
            </a:r>
            <a:r>
              <a:rPr lang="ru-RU" sz="20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1-НМ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и</a:t>
            </a:r>
            <a:r>
              <a:rPr lang="ru-RU" sz="20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 4-НМ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:</a:t>
            </a: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1050" b="1" dirty="0" smtClean="0">
              <a:solidFill>
                <a:srgbClr val="005AA9"/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СГ</a:t>
            </a:r>
            <a:r>
              <a:rPr lang="en-US" sz="20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– соотношение за год;</a:t>
            </a:r>
            <a:endParaRPr lang="en-US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j-ea"/>
              <a:cs typeface="+mj-cs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ЗД(ОП)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kumimoji="0" lang="ru-RU" sz="2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– задолженность отчетного периода;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  <a:p>
            <a:pPr marL="0" marR="0" indent="0" algn="just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b="1" i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П(ОП)</a:t>
            </a:r>
            <a:r>
              <a:rPr lang="ru-RU" sz="2000" b="1" dirty="0" smtClean="0">
                <a:solidFill>
                  <a:srgbClr val="005AA9"/>
                </a:solidFill>
                <a:latin typeface="Arial Narrow" panose="020B0606020202030204" pitchFamily="34" charset="0"/>
                <a:ea typeface="+mj-ea"/>
                <a:cs typeface="+mj-cs"/>
              </a:rPr>
              <a:t>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– поступления отчетного периода.</a:t>
            </a:r>
            <a:endParaRPr kumimoji="0" lang="ru-RU" sz="200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-349207" y="4918370"/>
            <a:ext cx="5132406" cy="2606677"/>
            <a:chOff x="5561327" y="4954586"/>
            <a:chExt cx="5132406" cy="2606677"/>
          </a:xfrm>
        </p:grpSpPr>
        <p:graphicFrame>
          <p:nvGraphicFramePr>
            <p:cNvPr id="13" name="Диаграмма 12"/>
            <p:cNvGraphicFramePr/>
            <p:nvPr>
              <p:extLst/>
            </p:nvPr>
          </p:nvGraphicFramePr>
          <p:xfrm>
            <a:off x="5561327" y="4954586"/>
            <a:ext cx="5132406" cy="20808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6642844" y="6646863"/>
              <a:ext cx="914400" cy="914400"/>
            </a:xfrm>
            <a:prstGeom prst="rect">
              <a:avLst/>
            </a:prstGeom>
          </p:spPr>
          <p:txBody>
            <a:bodyPr vert="horz" wrap="none" lIns="104306" tIns="52153" rIns="104306" bIns="52153" rtlCol="0" anchor="ctr">
              <a:normAutofit/>
            </a:bodyPr>
            <a:lstStyle/>
            <a:p>
              <a:pPr marL="0" marR="0" indent="0" algn="l" defTabSz="1043056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uLnTx/>
                  <a:uFillTx/>
                  <a:latin typeface="Arial Narrow" panose="020B0606020202030204" pitchFamily="34" charset="0"/>
                  <a:ea typeface="+mj-ea"/>
                  <a:cs typeface="+mj-cs"/>
                </a:rPr>
                <a:t>2017      2018     2019     2020</a:t>
              </a: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978548" y="5111981"/>
            <a:ext cx="4340224" cy="1977492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государственной программы Российской Федерации </a:t>
            </a:r>
          </a:p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«Управление государственными финансами </a:t>
            </a:r>
          </a:p>
          <a:p>
            <a: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j-ea"/>
                <a:cs typeface="+mj-cs"/>
              </a:rPr>
              <a:t>и регулирование финансовых рынков»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Arial Narrow" panose="020B0606020202030204" pitchFamily="34" charset="0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135583" y="4424664"/>
            <a:ext cx="914400" cy="914400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Целевые значения </a:t>
            </a:r>
          </a:p>
        </p:txBody>
      </p:sp>
      <p:graphicFrame>
        <p:nvGraphicFramePr>
          <p:cNvPr id="21" name="Схема 20"/>
          <p:cNvGraphicFramePr/>
          <p:nvPr>
            <p:extLst/>
          </p:nvPr>
        </p:nvGraphicFramePr>
        <p:xfrm>
          <a:off x="1818921" y="4286215"/>
          <a:ext cx="2729308" cy="1794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791277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Present_FNS2012_A4</Template>
  <TotalTime>14038</TotalTime>
  <Words>280</Words>
  <Application>Microsoft Office PowerPoint</Application>
  <PresentationFormat>Произвольный</PresentationFormat>
  <Paragraphs>54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1_Present_FNS2012_A4</vt:lpstr>
      <vt:lpstr>Показатели результативности и эффективности контрольно-надзорной деятельности</vt:lpstr>
      <vt:lpstr>Презентация PowerPoint</vt:lpstr>
      <vt:lpstr>Презентация PowerPoint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Internet</cp:lastModifiedBy>
  <cp:revision>946</cp:revision>
  <cp:lastPrinted>2017-10-10T17:15:37Z</cp:lastPrinted>
  <dcterms:created xsi:type="dcterms:W3CDTF">2013-04-18T07:19:29Z</dcterms:created>
  <dcterms:modified xsi:type="dcterms:W3CDTF">2022-03-10T09:01:42Z</dcterms:modified>
</cp:coreProperties>
</file>