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4" r:id="rId2"/>
    <p:sldMasterId id="2147483684" r:id="rId3"/>
  </p:sldMasterIdLst>
  <p:notesMasterIdLst>
    <p:notesMasterId r:id="rId18"/>
  </p:notesMasterIdLst>
  <p:sldIdLst>
    <p:sldId id="294" r:id="rId4"/>
    <p:sldId id="300" r:id="rId5"/>
    <p:sldId id="299" r:id="rId6"/>
    <p:sldId id="281" r:id="rId7"/>
    <p:sldId id="290" r:id="rId8"/>
    <p:sldId id="289" r:id="rId9"/>
    <p:sldId id="298" r:id="rId10"/>
    <p:sldId id="293" r:id="rId11"/>
    <p:sldId id="297" r:id="rId12"/>
    <p:sldId id="284" r:id="rId13"/>
    <p:sldId id="285" r:id="rId14"/>
    <p:sldId id="282" r:id="rId15"/>
    <p:sldId id="283" r:id="rId16"/>
    <p:sldId id="288" r:id="rId17"/>
  </p:sldIdLst>
  <p:sldSz cx="9144000" cy="5143500" type="screen16x9"/>
  <p:notesSz cx="6797675" cy="9928225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3381" autoAdjust="0"/>
  </p:normalViewPr>
  <p:slideViewPr>
    <p:cSldViewPr>
      <p:cViewPr varScale="1">
        <p:scale>
          <a:sx n="107" d="100"/>
          <a:sy n="107" d="100"/>
        </p:scale>
        <p:origin x="-84" y="-720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46067129482199E-4"/>
                  <c:y val="3.9867753406048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868416024457017E-2"/>
                  <c:y val="-4.71167731146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13336730144517E-3"/>
                  <c:y val="-6.886297609059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96885548691166E-2"/>
                  <c:y val="4.71167731146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289790459206421E-2"/>
                  <c:y val="-5.074114027727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4.6720463664734729E-2"/>
                  <c:y val="-5.79901599858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144576778549134E-2"/>
                  <c:y val="4.349240595195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639322336156931E-2"/>
                  <c:y val="-5.436550743994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700719699382204E-2"/>
                  <c:y val="5.074114027727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7825870963632892E-2"/>
                  <c:y val="-5.074171104376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4.711677311461561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66B3"/>
                        </a:solidFill>
                      </a:rPr>
                      <a:t>99.82</a:t>
                    </a:r>
                    <a:endParaRPr lang="en-US" dirty="0">
                      <a:solidFill>
                        <a:srgbClr val="0066B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15A2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98.37</c:v>
                </c:pt>
                <c:pt idx="1">
                  <c:v>99.68</c:v>
                </c:pt>
                <c:pt idx="2">
                  <c:v>99.02</c:v>
                </c:pt>
                <c:pt idx="3">
                  <c:v>99.12</c:v>
                </c:pt>
                <c:pt idx="4">
                  <c:v>99.66</c:v>
                </c:pt>
                <c:pt idx="5">
                  <c:v>99.64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E3-4164-AC8C-D117B2894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608"/>
        <c:axId val="21158144"/>
      </c:lineChart>
      <c:catAx>
        <c:axId val="211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58144"/>
        <c:crosses val="autoZero"/>
        <c:auto val="0"/>
        <c:lblAlgn val="ctr"/>
        <c:lblOffset val="100"/>
        <c:noMultiLvlLbl val="0"/>
      </c:catAx>
      <c:valAx>
        <c:axId val="21158144"/>
        <c:scaling>
          <c:orientation val="minMax"/>
          <c:min val="9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56608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A7-461C-9CC4-0410400D1BB1}"/>
              </c:ext>
            </c:extLst>
          </c:dPt>
          <c:dPt>
            <c:idx val="1"/>
            <c:bubble3D val="0"/>
            <c:spPr>
              <a:solidFill>
                <a:srgbClr val="CBEF7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A7-461C-9CC4-0410400D1B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A7-461C-9CC4-0410400D1B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A7-461C-9CC4-0410400D1BB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A7-461C-9CC4-0410400D1BB1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0.97870000000000001</c:v>
                </c:pt>
                <c:pt idx="1">
                  <c:v>1.44E-2</c:v>
                </c:pt>
                <c:pt idx="2">
                  <c:v>2.3999999999999998E-3</c:v>
                </c:pt>
                <c:pt idx="3">
                  <c:v>1.2999999999999999E-3</c:v>
                </c:pt>
                <c:pt idx="4">
                  <c:v>3.2000000000000002E-3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A7-461C-9CC4-0410400D1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6A112-C7C7-4E9D-A7BD-3A709065B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03823-19E5-4D6C-BD48-0105E75A470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Единая точка очного оказания всех услуг </a:t>
          </a:r>
          <a:r>
            <a: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сервисов</a:t>
          </a:r>
        </a:p>
      </dgm:t>
    </dgm:pt>
    <dgm:pt modelId="{4D2F3A29-61E3-4154-94F6-DA894165917C}" type="parTrans" cxnId="{276A8B1D-6FF6-48DD-8C4E-53BA5F17F965}">
      <dgm:prSet/>
      <dgm:spPr/>
      <dgm:t>
        <a:bodyPr/>
        <a:lstStyle/>
        <a:p>
          <a:endParaRPr lang="ru-RU" sz="1600"/>
        </a:p>
      </dgm:t>
    </dgm:pt>
    <dgm:pt modelId="{E2BCDADE-58AA-47E1-B22C-B89562D68079}" type="sibTrans" cxnId="{276A8B1D-6FF6-48DD-8C4E-53BA5F17F965}">
      <dgm:prSet/>
      <dgm:spPr/>
      <dgm:t>
        <a:bodyPr/>
        <a:lstStyle/>
        <a:p>
          <a:endParaRPr lang="ru-RU" sz="1600"/>
        </a:p>
      </dgm:t>
    </dgm:pt>
    <dgm:pt modelId="{2D78624F-C3A5-49C2-A63B-973699FBC52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Окно в </a:t>
          </a:r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цифровой мир </a:t>
          </a:r>
        </a:p>
      </dgm:t>
    </dgm:pt>
    <dgm:pt modelId="{960E6A82-CF73-4715-99FE-9D70D2AFA794}" type="parTrans" cxnId="{37D42BE7-11D1-4826-A705-87CF0976922A}">
      <dgm:prSet/>
      <dgm:spPr/>
      <dgm:t>
        <a:bodyPr/>
        <a:lstStyle/>
        <a:p>
          <a:endParaRPr lang="ru-RU" sz="1600"/>
        </a:p>
      </dgm:t>
    </dgm:pt>
    <dgm:pt modelId="{49AF71B7-B58E-4E6E-864A-40BE25E78283}" type="sibTrans" cxnId="{37D42BE7-11D1-4826-A705-87CF0976922A}">
      <dgm:prSet/>
      <dgm:spPr/>
      <dgm:t>
        <a:bodyPr/>
        <a:lstStyle/>
        <a:p>
          <a:endParaRPr lang="ru-RU" sz="1600"/>
        </a:p>
      </dgm:t>
    </dgm:pt>
    <dgm:pt modelId="{6A7ED327-BEE7-4D88-8E9C-AB34A39E4F5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защиты прав заявителей</a:t>
          </a:r>
        </a:p>
      </dgm:t>
    </dgm:pt>
    <dgm:pt modelId="{64F10DB5-BB8F-430C-8AD1-0EA9240B1D4C}" type="parTrans" cxnId="{714FC26E-5F79-4640-926B-7AF9B72121D1}">
      <dgm:prSet/>
      <dgm:spPr/>
      <dgm:t>
        <a:bodyPr/>
        <a:lstStyle/>
        <a:p>
          <a:endParaRPr lang="ru-RU" sz="1600"/>
        </a:p>
      </dgm:t>
    </dgm:pt>
    <dgm:pt modelId="{FF4CDB18-334B-4CEC-94F6-13CD6957BDF8}" type="sibTrans" cxnId="{714FC26E-5F79-4640-926B-7AF9B72121D1}">
      <dgm:prSet/>
      <dgm:spPr/>
      <dgm:t>
        <a:bodyPr/>
        <a:lstStyle/>
        <a:p>
          <a:endParaRPr lang="ru-RU" sz="1600"/>
        </a:p>
      </dgm:t>
    </dgm:pt>
    <dgm:pt modelId="{BB78877E-CE95-4CA5-BA9E-0596E4A2956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передовых технологий оказания </a:t>
          </a:r>
          <a:r>
            <a: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</a:t>
          </a:r>
          <a:endParaRPr lang="ru-RU" sz="16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9640B8-864A-4300-BDAE-12D768D9CA36}" type="parTrans" cxnId="{FA09A5B0-2F04-4F2F-A73A-71F56460496E}">
      <dgm:prSet/>
      <dgm:spPr/>
      <dgm:t>
        <a:bodyPr/>
        <a:lstStyle/>
        <a:p>
          <a:endParaRPr lang="ru-RU" sz="1600"/>
        </a:p>
      </dgm:t>
    </dgm:pt>
    <dgm:pt modelId="{F6E7B2DD-BD24-43C7-86E9-187F55999C2C}" type="sibTrans" cxnId="{FA09A5B0-2F04-4F2F-A73A-71F56460496E}">
      <dgm:prSet/>
      <dgm:spPr/>
      <dgm:t>
        <a:bodyPr/>
        <a:lstStyle/>
        <a:p>
          <a:endParaRPr lang="ru-RU" sz="1600"/>
        </a:p>
      </dgm:t>
    </dgm:pt>
    <dgm:pt modelId="{30CD1A2A-1C4D-47AF-8CA5-F7EC0872C8D2}" type="pres">
      <dgm:prSet presAssocID="{7A06A112-C7C7-4E9D-A7BD-3A709065B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B7706-8D02-44C1-B52D-44794E414665}" type="pres">
      <dgm:prSet presAssocID="{3A803823-19E5-4D6C-BD48-0105E75A4709}" presName="node" presStyleLbl="node1" presStyleIdx="0" presStyleCnt="4" custScaleY="16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C8FB-120F-4797-871A-D55B21A61295}" type="pres">
      <dgm:prSet presAssocID="{E2BCDADE-58AA-47E1-B22C-B89562D68079}" presName="sibTrans" presStyleCnt="0"/>
      <dgm:spPr/>
    </dgm:pt>
    <dgm:pt modelId="{24824E49-F907-43F4-9001-E7A4B46B2498}" type="pres">
      <dgm:prSet presAssocID="{2D78624F-C3A5-49C2-A63B-973699FBC527}" presName="node" presStyleLbl="node1" presStyleIdx="1" presStyleCnt="4" custScaleY="16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D10C-A161-4869-AF40-E3017C7EE517}" type="pres">
      <dgm:prSet presAssocID="{49AF71B7-B58E-4E6E-864A-40BE25E78283}" presName="sibTrans" presStyleCnt="0"/>
      <dgm:spPr/>
    </dgm:pt>
    <dgm:pt modelId="{E87AF72A-470E-4D7F-810F-848F2F9D2E5D}" type="pres">
      <dgm:prSet presAssocID="{6A7ED327-BEE7-4D88-8E9C-AB34A39E4F5E}" presName="node" presStyleLbl="node1" presStyleIdx="2" presStyleCnt="4" custScaleY="16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75A83-4373-414E-A152-C65050F41DD1}" type="pres">
      <dgm:prSet presAssocID="{FF4CDB18-334B-4CEC-94F6-13CD6957BDF8}" presName="sibTrans" presStyleCnt="0"/>
      <dgm:spPr/>
    </dgm:pt>
    <dgm:pt modelId="{256D1969-161B-4642-8726-7EEDA738BD7A}" type="pres">
      <dgm:prSet presAssocID="{BB78877E-CE95-4CA5-BA9E-0596E4A2956D}" presName="node" presStyleLbl="node1" presStyleIdx="3" presStyleCnt="4" custScaleY="16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076E9-190E-4CC2-876E-D6CE564B002B}" type="presOf" srcId="{2D78624F-C3A5-49C2-A63B-973699FBC527}" destId="{24824E49-F907-43F4-9001-E7A4B46B2498}" srcOrd="0" destOrd="0" presId="urn:microsoft.com/office/officeart/2005/8/layout/default"/>
    <dgm:cxn modelId="{37D42BE7-11D1-4826-A705-87CF0976922A}" srcId="{7A06A112-C7C7-4E9D-A7BD-3A709065B152}" destId="{2D78624F-C3A5-49C2-A63B-973699FBC527}" srcOrd="1" destOrd="0" parTransId="{960E6A82-CF73-4715-99FE-9D70D2AFA794}" sibTransId="{49AF71B7-B58E-4E6E-864A-40BE25E78283}"/>
    <dgm:cxn modelId="{276A8B1D-6FF6-48DD-8C4E-53BA5F17F965}" srcId="{7A06A112-C7C7-4E9D-A7BD-3A709065B152}" destId="{3A803823-19E5-4D6C-BD48-0105E75A4709}" srcOrd="0" destOrd="0" parTransId="{4D2F3A29-61E3-4154-94F6-DA894165917C}" sibTransId="{E2BCDADE-58AA-47E1-B22C-B89562D68079}"/>
    <dgm:cxn modelId="{714FC26E-5F79-4640-926B-7AF9B72121D1}" srcId="{7A06A112-C7C7-4E9D-A7BD-3A709065B152}" destId="{6A7ED327-BEE7-4D88-8E9C-AB34A39E4F5E}" srcOrd="2" destOrd="0" parTransId="{64F10DB5-BB8F-430C-8AD1-0EA9240B1D4C}" sibTransId="{FF4CDB18-334B-4CEC-94F6-13CD6957BDF8}"/>
    <dgm:cxn modelId="{627C5AD9-2AA1-4F86-B043-69137FBCF2D0}" type="presOf" srcId="{7A06A112-C7C7-4E9D-A7BD-3A709065B152}" destId="{30CD1A2A-1C4D-47AF-8CA5-F7EC0872C8D2}" srcOrd="0" destOrd="0" presId="urn:microsoft.com/office/officeart/2005/8/layout/default"/>
    <dgm:cxn modelId="{CD75A534-F297-4F9B-B029-9F69E05148D7}" type="presOf" srcId="{6A7ED327-BEE7-4D88-8E9C-AB34A39E4F5E}" destId="{E87AF72A-470E-4D7F-810F-848F2F9D2E5D}" srcOrd="0" destOrd="0" presId="urn:microsoft.com/office/officeart/2005/8/layout/default"/>
    <dgm:cxn modelId="{9D2B0401-0400-44E8-810D-9F6D59DBBD83}" type="presOf" srcId="{BB78877E-CE95-4CA5-BA9E-0596E4A2956D}" destId="{256D1969-161B-4642-8726-7EEDA738BD7A}" srcOrd="0" destOrd="0" presId="urn:microsoft.com/office/officeart/2005/8/layout/default"/>
    <dgm:cxn modelId="{FA09A5B0-2F04-4F2F-A73A-71F56460496E}" srcId="{7A06A112-C7C7-4E9D-A7BD-3A709065B152}" destId="{BB78877E-CE95-4CA5-BA9E-0596E4A2956D}" srcOrd="3" destOrd="0" parTransId="{A09640B8-864A-4300-BDAE-12D768D9CA36}" sibTransId="{F6E7B2DD-BD24-43C7-86E9-187F55999C2C}"/>
    <dgm:cxn modelId="{1573B7C4-7D5A-4C9C-A8E6-B694F1BAE7E6}" type="presOf" srcId="{3A803823-19E5-4D6C-BD48-0105E75A4709}" destId="{483B7706-8D02-44C1-B52D-44794E414665}" srcOrd="0" destOrd="0" presId="urn:microsoft.com/office/officeart/2005/8/layout/default"/>
    <dgm:cxn modelId="{D4E7906B-44D1-4B7F-B79B-C5F97D897081}" type="presParOf" srcId="{30CD1A2A-1C4D-47AF-8CA5-F7EC0872C8D2}" destId="{483B7706-8D02-44C1-B52D-44794E414665}" srcOrd="0" destOrd="0" presId="urn:microsoft.com/office/officeart/2005/8/layout/default"/>
    <dgm:cxn modelId="{55449BBB-57BA-428C-BAC3-A63FD5EADB86}" type="presParOf" srcId="{30CD1A2A-1C4D-47AF-8CA5-F7EC0872C8D2}" destId="{4080C8FB-120F-4797-871A-D55B21A61295}" srcOrd="1" destOrd="0" presId="urn:microsoft.com/office/officeart/2005/8/layout/default"/>
    <dgm:cxn modelId="{CE390F2D-E52F-4EBF-B0C9-E0680C6CFCE9}" type="presParOf" srcId="{30CD1A2A-1C4D-47AF-8CA5-F7EC0872C8D2}" destId="{24824E49-F907-43F4-9001-E7A4B46B2498}" srcOrd="2" destOrd="0" presId="urn:microsoft.com/office/officeart/2005/8/layout/default"/>
    <dgm:cxn modelId="{F2DE5FF2-8C4C-4908-A0AF-5E3FF9508622}" type="presParOf" srcId="{30CD1A2A-1C4D-47AF-8CA5-F7EC0872C8D2}" destId="{A491D10C-A161-4869-AF40-E3017C7EE517}" srcOrd="3" destOrd="0" presId="urn:microsoft.com/office/officeart/2005/8/layout/default"/>
    <dgm:cxn modelId="{8A59C01B-C9EA-4EDF-ADD6-197894AA0A89}" type="presParOf" srcId="{30CD1A2A-1C4D-47AF-8CA5-F7EC0872C8D2}" destId="{E87AF72A-470E-4D7F-810F-848F2F9D2E5D}" srcOrd="4" destOrd="0" presId="urn:microsoft.com/office/officeart/2005/8/layout/default"/>
    <dgm:cxn modelId="{7E03F8FC-DCD5-4556-A79B-01C0A43069F2}" type="presParOf" srcId="{30CD1A2A-1C4D-47AF-8CA5-F7EC0872C8D2}" destId="{D6675A83-4373-414E-A152-C65050F41DD1}" srcOrd="5" destOrd="0" presId="urn:microsoft.com/office/officeart/2005/8/layout/default"/>
    <dgm:cxn modelId="{5AC175CC-A2EA-464A-B87A-E708C993B5DE}" type="presParOf" srcId="{30CD1A2A-1C4D-47AF-8CA5-F7EC0872C8D2}" destId="{256D1969-161B-4642-8726-7EEDA738BD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7706-8D02-44C1-B52D-44794E414665}">
      <dsp:nvSpPr>
        <dsp:cNvPr id="0" name=""/>
        <dsp:cNvSpPr/>
      </dsp:nvSpPr>
      <dsp:spPr>
        <a:xfrm>
          <a:off x="1837" y="148145"/>
          <a:ext cx="1457681" cy="14457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Единая точка очного оказания всех услуг </a:t>
          </a:r>
          <a:r>
            <a:rPr lang="ru-RU" sz="16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сервисов</a:t>
          </a:r>
        </a:p>
      </dsp:txBody>
      <dsp:txXfrm>
        <a:off x="1837" y="148145"/>
        <a:ext cx="1457681" cy="1445763"/>
      </dsp:txXfrm>
    </dsp:sp>
    <dsp:sp modelId="{24824E49-F907-43F4-9001-E7A4B46B2498}">
      <dsp:nvSpPr>
        <dsp:cNvPr id="0" name=""/>
        <dsp:cNvSpPr/>
      </dsp:nvSpPr>
      <dsp:spPr>
        <a:xfrm>
          <a:off x="1605287" y="148145"/>
          <a:ext cx="1457681" cy="14457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Окно в </a:t>
          </a: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цифровой мир </a:t>
          </a:r>
        </a:p>
      </dsp:txBody>
      <dsp:txXfrm>
        <a:off x="1605287" y="148145"/>
        <a:ext cx="1457681" cy="1445763"/>
      </dsp:txXfrm>
    </dsp:sp>
    <dsp:sp modelId="{E87AF72A-470E-4D7F-810F-848F2F9D2E5D}">
      <dsp:nvSpPr>
        <dsp:cNvPr id="0" name=""/>
        <dsp:cNvSpPr/>
      </dsp:nvSpPr>
      <dsp:spPr>
        <a:xfrm>
          <a:off x="3208737" y="148145"/>
          <a:ext cx="1457681" cy="14457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защиты прав заявителей</a:t>
          </a:r>
        </a:p>
      </dsp:txBody>
      <dsp:txXfrm>
        <a:off x="3208737" y="148145"/>
        <a:ext cx="1457681" cy="1445763"/>
      </dsp:txXfrm>
    </dsp:sp>
    <dsp:sp modelId="{256D1969-161B-4642-8726-7EEDA738BD7A}">
      <dsp:nvSpPr>
        <dsp:cNvPr id="0" name=""/>
        <dsp:cNvSpPr/>
      </dsp:nvSpPr>
      <dsp:spPr>
        <a:xfrm>
          <a:off x="4812187" y="148145"/>
          <a:ext cx="1457681" cy="14457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 передовых технологий оказания </a:t>
          </a:r>
          <a:r>
            <a:rPr lang="ru-RU" sz="16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услуг</a:t>
          </a:r>
          <a:endParaRPr lang="ru-R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2187" y="148145"/>
        <a:ext cx="1457681" cy="144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A8AAFFFB-86A9-4187-A981-FF7BC8C0FB3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54FA227-3391-4AEB-A291-CAF88DA4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6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>
                <a:solidFill>
                  <a:prstClr val="black"/>
                </a:solidFill>
              </a:rPr>
              <a:pPr/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9400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3"/>
            <a:ext cx="7772400" cy="1102519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52174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236" indent="0">
              <a:buNone/>
              <a:defRPr sz="2100"/>
            </a:lvl2pPr>
            <a:lvl3pPr marL="684470" indent="0">
              <a:buNone/>
              <a:defRPr sz="1800"/>
            </a:lvl3pPr>
            <a:lvl4pPr marL="1026705" indent="0">
              <a:buNone/>
              <a:defRPr sz="1500"/>
            </a:lvl4pPr>
            <a:lvl5pPr marL="1368941" indent="0">
              <a:buNone/>
              <a:defRPr sz="1500"/>
            </a:lvl5pPr>
            <a:lvl6pPr marL="1711175" indent="0">
              <a:buNone/>
              <a:defRPr sz="1500"/>
            </a:lvl6pPr>
            <a:lvl7pPr marL="2053412" indent="0">
              <a:buNone/>
              <a:defRPr sz="1500"/>
            </a:lvl7pPr>
            <a:lvl8pPr marL="2395646" indent="0">
              <a:buNone/>
              <a:defRPr sz="1500"/>
            </a:lvl8pPr>
            <a:lvl9pPr marL="2737879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236" indent="0">
              <a:buNone/>
              <a:defRPr sz="900"/>
            </a:lvl2pPr>
            <a:lvl3pPr marL="684470" indent="0">
              <a:buNone/>
              <a:defRPr sz="750"/>
            </a:lvl3pPr>
            <a:lvl4pPr marL="1026705" indent="0">
              <a:buNone/>
              <a:defRPr sz="675"/>
            </a:lvl4pPr>
            <a:lvl5pPr marL="1368941" indent="0">
              <a:buNone/>
              <a:defRPr sz="675"/>
            </a:lvl5pPr>
            <a:lvl6pPr marL="1711175" indent="0">
              <a:buNone/>
              <a:defRPr sz="675"/>
            </a:lvl6pPr>
            <a:lvl7pPr marL="2053412" indent="0">
              <a:buNone/>
              <a:defRPr sz="675"/>
            </a:lvl7pPr>
            <a:lvl8pPr marL="2395646" indent="0">
              <a:buNone/>
              <a:defRPr sz="675"/>
            </a:lvl8pPr>
            <a:lvl9pPr marL="273787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5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0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43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800" b="1" dirty="0">
                <a:solidFill>
                  <a:srgbClr val="FFFFFF"/>
                </a:solidFill>
              </a:rPr>
              <a:t>ФЕДЕРАЛЬНАЯ НАЛОГОВАЯ 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89056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2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9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54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10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2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99429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2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9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54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10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2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4356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2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54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10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2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6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8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1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67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2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2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54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10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0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54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E6E7E8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10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4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12936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3"/>
            <a:ext cx="7320689" cy="3621940"/>
          </a:xfrm>
        </p:spPr>
        <p:txBody>
          <a:bodyPr/>
          <a:lstStyle>
            <a:lvl1pPr marL="238558" indent="0">
              <a:buFontTx/>
              <a:buNone/>
              <a:defRPr b="1">
                <a:latin typeface="+mj-lt"/>
              </a:defRPr>
            </a:lvl1pPr>
            <a:lvl2pPr marL="236474" indent="2087">
              <a:defRPr>
                <a:latin typeface="+mj-lt"/>
              </a:defRPr>
            </a:lvl2pPr>
            <a:lvl3pPr marL="412531" indent="-170846">
              <a:tabLst/>
              <a:defRPr>
                <a:latin typeface="+mj-lt"/>
              </a:defRPr>
            </a:lvl3pPr>
            <a:lvl4pPr marL="0" indent="23647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3"/>
            <a:ext cx="923618" cy="282640"/>
          </a:xfrm>
          <a:prstGeom prst="rect">
            <a:avLst/>
          </a:prstGeom>
          <a:noFill/>
        </p:spPr>
        <p:txBody>
          <a:bodyPr wrap="square" lIns="60005" tIns="30003" rIns="60005" bIns="30003" rtlCol="0">
            <a:noAutofit/>
          </a:bodyPr>
          <a:lstStyle/>
          <a:p>
            <a:pPr defTabSz="684833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marL="0" marR="0" lvl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5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409609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3"/>
            <a:ext cx="7320689" cy="3621940"/>
          </a:xfrm>
        </p:spPr>
        <p:txBody>
          <a:bodyPr/>
          <a:lstStyle>
            <a:lvl1pPr marL="238558" indent="0">
              <a:buFontTx/>
              <a:buNone/>
              <a:defRPr b="1">
                <a:latin typeface="+mj-lt"/>
              </a:defRPr>
            </a:lvl1pPr>
            <a:lvl2pPr marL="236474" indent="2087">
              <a:defRPr>
                <a:latin typeface="+mj-lt"/>
              </a:defRPr>
            </a:lvl2pPr>
            <a:lvl3pPr marL="412531" indent="-170846">
              <a:tabLst/>
              <a:defRPr>
                <a:latin typeface="+mj-lt"/>
              </a:defRPr>
            </a:lvl3pPr>
            <a:lvl4pPr marL="0" indent="23647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3"/>
            <a:ext cx="923618" cy="282640"/>
          </a:xfrm>
          <a:prstGeom prst="rect">
            <a:avLst/>
          </a:prstGeom>
          <a:noFill/>
        </p:spPr>
        <p:txBody>
          <a:bodyPr wrap="square" lIns="60005" tIns="30003" rIns="60005" bIns="30003" rtlCol="0">
            <a:noAutofit/>
          </a:bodyPr>
          <a:lstStyle/>
          <a:p>
            <a:pPr defTabSz="684833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marL="0" marR="0" lvl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3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2358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pPr defTabSz="914239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0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4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2"/>
            <a:ext cx="7320689" cy="225480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7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5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3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4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4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5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3"/>
            <a:ext cx="7320689" cy="3621940"/>
          </a:xfrm>
        </p:spPr>
        <p:txBody>
          <a:bodyPr/>
          <a:lstStyle>
            <a:lvl1pPr marL="238558" indent="0">
              <a:buFontTx/>
              <a:buNone/>
              <a:defRPr b="1">
                <a:latin typeface="+mj-lt"/>
              </a:defRPr>
            </a:lvl1pPr>
            <a:lvl2pPr marL="238558" indent="0">
              <a:defRPr>
                <a:latin typeface="+mj-lt"/>
              </a:defRPr>
            </a:lvl2pPr>
            <a:lvl3pPr marL="412531" indent="-170846">
              <a:defRPr>
                <a:latin typeface="+mj-lt"/>
              </a:defRPr>
            </a:lvl3pPr>
            <a:lvl4pPr marL="0" indent="236474">
              <a:defRPr>
                <a:latin typeface="+mj-lt"/>
              </a:defRPr>
            </a:lvl4pPr>
            <a:lvl5pPr marL="94173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11"/>
            <a:ext cx="7337901" cy="829352"/>
          </a:xfrm>
        </p:spPr>
        <p:txBody>
          <a:bodyPr/>
          <a:lstStyle>
            <a:lvl1pPr marL="0" marR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marL="0" marR="0" lvl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5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7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8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45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23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49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pPr defTabSz="914239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0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" y="2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9" y="759384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2572292"/>
            <a:ext cx="7320689" cy="225480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3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89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11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34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56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78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3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7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6" indent="0">
              <a:buNone/>
              <a:defRPr sz="1500" b="1"/>
            </a:lvl2pPr>
            <a:lvl3pPr marL="684470" indent="0">
              <a:buNone/>
              <a:defRPr sz="1350" b="1"/>
            </a:lvl3pPr>
            <a:lvl4pPr marL="1026705" indent="0">
              <a:buNone/>
              <a:defRPr sz="1200" b="1"/>
            </a:lvl4pPr>
            <a:lvl5pPr marL="1368941" indent="0">
              <a:buNone/>
              <a:defRPr sz="1200" b="1"/>
            </a:lvl5pPr>
            <a:lvl6pPr marL="1711175" indent="0">
              <a:buNone/>
              <a:defRPr sz="1200" b="1"/>
            </a:lvl6pPr>
            <a:lvl7pPr marL="2053412" indent="0">
              <a:buNone/>
              <a:defRPr sz="1200" b="1"/>
            </a:lvl7pPr>
            <a:lvl8pPr marL="2395646" indent="0">
              <a:buNone/>
              <a:defRPr sz="1200" b="1"/>
            </a:lvl8pPr>
            <a:lvl9pPr marL="273787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7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7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6" indent="0">
              <a:buNone/>
              <a:defRPr sz="1500" b="1"/>
            </a:lvl2pPr>
            <a:lvl3pPr marL="684470" indent="0">
              <a:buNone/>
              <a:defRPr sz="1350" b="1"/>
            </a:lvl3pPr>
            <a:lvl4pPr marL="1026705" indent="0">
              <a:buNone/>
              <a:defRPr sz="1200" b="1"/>
            </a:lvl4pPr>
            <a:lvl5pPr marL="1368941" indent="0">
              <a:buNone/>
              <a:defRPr sz="1200" b="1"/>
            </a:lvl5pPr>
            <a:lvl6pPr marL="1711175" indent="0">
              <a:buNone/>
              <a:defRPr sz="1200" b="1"/>
            </a:lvl6pPr>
            <a:lvl7pPr marL="2053412" indent="0">
              <a:buNone/>
              <a:defRPr sz="1200" b="1"/>
            </a:lvl7pPr>
            <a:lvl8pPr marL="2395646" indent="0">
              <a:buNone/>
              <a:defRPr sz="1200" b="1"/>
            </a:lvl8pPr>
            <a:lvl9pPr marL="273787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7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5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>
            <a:lvl1pPr algn="ctr">
              <a:defRPr sz="18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0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236" indent="0">
              <a:buNone/>
              <a:defRPr sz="900"/>
            </a:lvl2pPr>
            <a:lvl3pPr marL="684470" indent="0">
              <a:buNone/>
              <a:defRPr sz="750"/>
            </a:lvl3pPr>
            <a:lvl4pPr marL="1026705" indent="0">
              <a:buNone/>
              <a:defRPr sz="675"/>
            </a:lvl4pPr>
            <a:lvl5pPr marL="1368941" indent="0">
              <a:buNone/>
              <a:defRPr sz="675"/>
            </a:lvl5pPr>
            <a:lvl6pPr marL="1711175" indent="0">
              <a:buNone/>
              <a:defRPr sz="675"/>
            </a:lvl6pPr>
            <a:lvl7pPr marL="2053412" indent="0">
              <a:buNone/>
              <a:defRPr sz="675"/>
            </a:lvl7pPr>
            <a:lvl8pPr marL="2395646" indent="0">
              <a:buNone/>
              <a:defRPr sz="675"/>
            </a:lvl8pPr>
            <a:lvl9pPr marL="273787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4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4" y="367528"/>
            <a:ext cx="7343873" cy="832711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4" y="1200152"/>
            <a:ext cx="7343873" cy="3626943"/>
          </a:xfrm>
          <a:prstGeom prst="rect">
            <a:avLst/>
          </a:prstGeom>
        </p:spPr>
        <p:txBody>
          <a:bodyPr vert="horz" lIns="91264" tIns="45632" rIns="91264" bIns="4563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73"/>
            <a:ext cx="2133600" cy="273844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3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73"/>
            <a:ext cx="2895600" cy="273844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3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101" y="4531069"/>
            <a:ext cx="619711" cy="473876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>
            <a:lvl1pPr algn="ctr">
              <a:lnSpc>
                <a:spcPts val="1578"/>
              </a:lnSpc>
              <a:defRPr sz="1800">
                <a:solidFill>
                  <a:schemeClr val="bg1"/>
                </a:solidFill>
              </a:defRPr>
            </a:lvl1pPr>
          </a:lstStyle>
          <a:p>
            <a:pPr defTabSz="684833"/>
            <a:fld id="{8954F463-B31C-4AEE-9AF8-CD5F70BF198E}" type="slidenum">
              <a:rPr lang="ru-RU" smtClean="0">
                <a:solidFill>
                  <a:prstClr val="white"/>
                </a:solidFill>
              </a:rPr>
              <a:pPr defTabSz="68483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4470" rtl="0" eaLnBrk="1" latinLnBrk="0" hangingPunct="1">
        <a:lnSpc>
          <a:spcPts val="3415"/>
        </a:lnSpc>
        <a:spcBef>
          <a:spcPct val="0"/>
        </a:spcBef>
        <a:buNone/>
        <a:defRPr sz="277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38558" indent="0" algn="l" defTabSz="684470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38558" indent="0" algn="l" defTabSz="684470" rtl="0" eaLnBrk="1" latinLnBrk="0" hangingPunct="1">
        <a:spcBef>
          <a:spcPct val="20000"/>
        </a:spcBef>
        <a:buFont typeface="Arial" pitchFamily="34" charset="0"/>
        <a:buNone/>
        <a:defRPr sz="157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67744" indent="-170846" algn="l" defTabSz="684470" rtl="0" eaLnBrk="1" latinLnBrk="0" hangingPunct="1">
        <a:spcBef>
          <a:spcPct val="20000"/>
        </a:spcBef>
        <a:buFont typeface="Arial" pitchFamily="34" charset="0"/>
        <a:buChar char="•"/>
        <a:defRPr sz="157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36474" algn="just" defTabSz="684470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tabLst/>
        <a:defRPr sz="105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941736" indent="0" algn="l" defTabSz="684470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defRPr sz="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882292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528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764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998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236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470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05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941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1175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3412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5646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879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EA65C3-A094-4EBA-ACB1-40E972773B5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13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7"/>
            <a:ext cx="7343873" cy="83271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2"/>
            <a:ext cx="7343873" cy="362694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069"/>
            <a:ext cx="619711" cy="47387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14239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1423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9" r:id="rId13"/>
    <p:sldLayoutId id="2147483700" r:id="rId14"/>
  </p:sldLayoutIdLst>
  <p:hf hdr="0" ftr="0" dt="0"/>
  <p:txStyles>
    <p:titleStyle>
      <a:lvl1pPr algn="l" defTabSz="914239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641" indent="0" algn="l" defTabSz="9142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0" algn="l" defTabSz="9142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58" algn="just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0" algn="l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microsoft.com/office/2007/relationships/hdphoto" Target="../media/hdphoto1.wdp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 4"/>
          <p:cNvSpPr txBox="1">
            <a:spLocks/>
          </p:cNvSpPr>
          <p:nvPr/>
        </p:nvSpPr>
        <p:spPr>
          <a:xfrm>
            <a:off x="8392308" y="4552950"/>
            <a:ext cx="503585" cy="3934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2100" smtClean="0"/>
              <a:pPr/>
              <a:t>1</a:t>
            </a:fld>
            <a:endParaRPr lang="ru-RU" sz="2100" dirty="0"/>
          </a:p>
        </p:txBody>
      </p:sp>
      <p:sp>
        <p:nvSpPr>
          <p:cNvPr id="113" name="TextBox 7"/>
          <p:cNvSpPr txBox="1"/>
          <p:nvPr/>
        </p:nvSpPr>
        <p:spPr>
          <a:xfrm>
            <a:off x="533400" y="3105150"/>
            <a:ext cx="7772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313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Приказ Минэкономразвития России от 22.03.2019 № 156</a:t>
            </a:r>
          </a:p>
          <a:p>
            <a:pPr marL="87313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«Об утверждении методических рекомендаций по внедрению системы оценки гражданами эффективности деятельности руководителей территориальных органов федеральных органов исполнительной власти (их структурных подразделений) и территориальных органов государственных внебюджетных фондов»</a:t>
            </a:r>
          </a:p>
        </p:txBody>
      </p:sp>
      <p:sp>
        <p:nvSpPr>
          <p:cNvPr id="114" name="TextBox 5"/>
          <p:cNvSpPr txBox="1"/>
          <p:nvPr/>
        </p:nvSpPr>
        <p:spPr>
          <a:xfrm>
            <a:off x="533400" y="1047750"/>
            <a:ext cx="81534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313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8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Постановление Правительства Российской Федерации от 12.12.2012 № 1284</a:t>
            </a:r>
          </a:p>
          <a:p>
            <a:pPr marL="87313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28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«Об оценке гражданами эффективности деятельности руководителей территориальных органов федеральных органов исполнительной власти (их структурных подразделений) с учетом качества предоставления ими государственных услуг, а также о применении результатов указанной оценки как основания для принятия решения о досрочном прекращении исполнения соответствующими руководителями своих должностных обязанностей»</a:t>
            </a:r>
          </a:p>
        </p:txBody>
      </p:sp>
      <p:sp>
        <p:nvSpPr>
          <p:cNvPr id="116" name="TextBox 5"/>
          <p:cNvSpPr txBox="1"/>
          <p:nvPr/>
        </p:nvSpPr>
        <p:spPr>
          <a:xfrm>
            <a:off x="381000" y="361958"/>
            <a:ext cx="8458200" cy="34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-28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ОЦЕНКА КАЧЕСТВА УСЛУГ</a:t>
            </a:r>
            <a:endParaRPr kumimoji="0" lang="en-US" sz="2200" b="1" i="0" u="none" strike="noStrike" kern="0" cap="none" spc="-28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1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54F463-B31C-4AEE-9AF8-CD5F70BF198E}" type="slidenum">
              <a:rPr lang="ru-RU" sz="2100" smtClean="0">
                <a:solidFill>
                  <a:prstClr val="white"/>
                </a:solidFill>
              </a:rPr>
              <a:pPr/>
              <a:t>10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11518"/>
            <a:ext cx="8194951" cy="70775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/>
              <a:t>Взаимодействие с многофункциональным центром предоставления государственных и муниципальных услуг</a:t>
            </a:r>
            <a:endParaRPr lang="ru-RU" sz="2000" dirty="0"/>
          </a:p>
        </p:txBody>
      </p:sp>
      <p:pic>
        <p:nvPicPr>
          <p:cNvPr id="6" name="Picture 2" descr="https://www.prisma-informatik.de/newsroom/wp-content/uploads/2018/02/Dynamics_365_digitale_Transformation-1024x708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289" t="8525" r="6050" b="9686"/>
          <a:stretch>
            <a:fillRect/>
          </a:stretch>
        </p:blipFill>
        <p:spPr bwMode="auto">
          <a:xfrm>
            <a:off x="1403648" y="999308"/>
            <a:ext cx="6192688" cy="3905734"/>
          </a:xfrm>
          <a:prstGeom prst="rect">
            <a:avLst/>
          </a:prstGeom>
          <a:noFill/>
        </p:spPr>
      </p:pic>
      <p:pic>
        <p:nvPicPr>
          <p:cNvPr id="7" name="Picture 3" descr="ÐÐ°ÑÑÐ¸Ð½ÐºÐ¸ Ð¿Ð¾ Ð·Ð°Ð¿ÑÐ¾ÑÑ Ð¿Ð¸ÐºÑÐ¾Ð³ÑÐ°Ð¼Ð¼Ñ Ð¼Ð¾Ð¸ Ð´Ð¾ÐºÑÐ¼ÐµÐ½ÑÑ"/>
          <p:cNvPicPr>
            <a:picLocks noChangeAspect="1" noChangeArrowheads="1"/>
          </p:cNvPicPr>
          <p:nvPr/>
        </p:nvPicPr>
        <p:blipFill>
          <a:blip r:embed="rId3"/>
          <a:srcRect l="22889" t="16000" r="23778" b="11000"/>
          <a:stretch>
            <a:fillRect/>
          </a:stretch>
        </p:blipFill>
        <p:spPr bwMode="auto">
          <a:xfrm>
            <a:off x="3783911" y="2510639"/>
            <a:ext cx="1432193" cy="203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2700" stA="5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99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z="2100" smtClean="0">
                <a:solidFill>
                  <a:prstClr val="white"/>
                </a:solidFill>
              </a:rPr>
              <a:pPr/>
              <a:t>11</a:t>
            </a:fld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7" name="Picture 3" descr="ÐÐ°ÑÑÐ¸Ð½ÐºÐ¸ Ð¿Ð¾ Ð·Ð°Ð¿ÑÐ¾ÑÑ Ð¿Ð¸ÐºÑÐ¾Ð³ÑÐ°Ð¼Ð¼Ñ Ð¼Ð¾Ð¸ Ð´Ð¾ÐºÑÐ¼ÐµÐ½ÑÑ"/>
          <p:cNvPicPr>
            <a:picLocks noChangeAspect="1" noChangeArrowheads="1"/>
          </p:cNvPicPr>
          <p:nvPr/>
        </p:nvPicPr>
        <p:blipFill>
          <a:blip r:embed="rId2"/>
          <a:srcRect l="22889" t="16000" r="23778" b="11000"/>
          <a:stretch>
            <a:fillRect/>
          </a:stretch>
        </p:blipFill>
        <p:spPr bwMode="auto">
          <a:xfrm>
            <a:off x="7239005" y="361952"/>
            <a:ext cx="1432193" cy="203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2700" stA="5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38200" y="120015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400" dirty="0" smtClean="0">
                <a:solidFill>
                  <a:srgbClr val="C00000"/>
                </a:solidFill>
              </a:rPr>
              <a:t>Постановление Правительства </a:t>
            </a:r>
            <a:r>
              <a:rPr lang="ru-RU" sz="2400" dirty="0">
                <a:solidFill>
                  <a:srgbClr val="C00000"/>
                </a:solidFill>
              </a:rPr>
              <a:t>Российской </a:t>
            </a:r>
            <a:r>
              <a:rPr lang="ru-RU" sz="2400" dirty="0" smtClean="0">
                <a:solidFill>
                  <a:srgbClr val="C00000"/>
                </a:solidFill>
              </a:rPr>
              <a:t>Федерации от </a:t>
            </a:r>
            <a:r>
              <a:rPr lang="ru-RU" sz="2400" dirty="0">
                <a:solidFill>
                  <a:srgbClr val="C00000"/>
                </a:solidFill>
              </a:rPr>
              <a:t>27.09.2011 № 797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63855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400" dirty="0" smtClean="0">
                <a:solidFill>
                  <a:srgbClr val="C00000"/>
                </a:solidFill>
              </a:rPr>
              <a:t>Приказ ФНС России от 17.08.2017 № СА-7-17/615@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172378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400" dirty="0" smtClean="0">
                <a:solidFill>
                  <a:srgbClr val="C00000"/>
                </a:solidFill>
              </a:rPr>
              <a:t>Налоговый кодекс Российской Федерации (в редакции Федерального закона от 29.09.2019 № 325-ФЗ)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земной шар">
            <a:extLst>
              <a:ext uri="{FF2B5EF4-FFF2-40B4-BE49-F238E27FC236}">
                <a16:creationId xmlns="" xmlns:a16="http://schemas.microsoft.com/office/drawing/2014/main" id="{D42C1C38-06E4-4764-B250-49D6200E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05858"/>
            <a:ext cx="714391" cy="7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7495"/>
            <a:ext cx="7399847" cy="5516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Соглашение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о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взаимодействии МФЦ и УФНС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от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29.03.2019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326301" y="4552950"/>
            <a:ext cx="589099" cy="365831"/>
          </a:xfrm>
          <a:prstGeom prst="rect">
            <a:avLst/>
          </a:prstGeom>
        </p:spPr>
        <p:txBody>
          <a:bodyPr vert="horz" lIns="71561" tIns="35780" rIns="71561" bIns="35780" rtlCol="0" anchor="ctr"/>
          <a:lstStyle>
            <a:defPPr>
              <a:defRPr lang="ru-RU"/>
            </a:defPPr>
            <a:lvl1pPr marL="0" algn="r" defTabSz="1042688" rtl="0" eaLnBrk="1" latinLnBrk="0" hangingPunct="1">
              <a:defRPr sz="10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4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8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32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76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719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6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40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751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z="2100">
                <a:solidFill>
                  <a:prstClr val="white"/>
                </a:solidFill>
              </a:rPr>
              <a:pPr algn="ctr"/>
              <a:t>12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384" y="1009233"/>
            <a:ext cx="79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 smtClean="0">
                <a:solidFill>
                  <a:prstClr val="black"/>
                </a:solidFill>
              </a:rPr>
              <a:t>СМЭВ</a:t>
            </a:r>
            <a:endParaRPr lang="ru-RU" sz="1800" dirty="0">
              <a:solidFill>
                <a:prstClr val="black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C9267B8-9C74-4ED2-B2A3-CA49E4572D99}"/>
              </a:ext>
            </a:extLst>
          </p:cNvPr>
          <p:cNvGrpSpPr/>
          <p:nvPr/>
        </p:nvGrpSpPr>
        <p:grpSpPr>
          <a:xfrm>
            <a:off x="8125944" y="725668"/>
            <a:ext cx="685818" cy="652897"/>
            <a:chOff x="1976418" y="1737808"/>
            <a:chExt cx="1096458" cy="1079693"/>
          </a:xfrm>
        </p:grpSpPr>
        <p:pic>
          <p:nvPicPr>
            <p:cNvPr id="11" name="Рисунок 10" descr="Изображение выглядит как компьютер, пли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A098723-FC1B-411A-941E-D5ECC5510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6418" y="1737808"/>
              <a:ext cx="1096458" cy="1079693"/>
            </a:xfrm>
            <a:prstGeom prst="rect">
              <a:avLst/>
            </a:prstGeom>
          </p:spPr>
        </p:pic>
        <p:pic>
          <p:nvPicPr>
            <p:cNvPr id="12" name="Picture 2" descr="ÐÐ°ÑÑÐ¸Ð½ÐºÐ¸ Ð¿Ð¾ Ð·Ð°Ð¿ÑÐ¾ÑÑ Ð»Ð¾Ð³Ð¾ÑÐ¸Ð¿ Ð¼Ð¾Ð¸ Ð´Ð¾ÐºÑÐ¼ÐµÐ½ÑÑ">
              <a:extLst>
                <a:ext uri="{FF2B5EF4-FFF2-40B4-BE49-F238E27FC236}">
                  <a16:creationId xmlns="" xmlns:a16="http://schemas.microsoft.com/office/drawing/2014/main" id="{FF27E4A5-07F2-43F7-841F-CA898163F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44" y="1914860"/>
              <a:ext cx="277395" cy="379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Пользователь">
              <a:extLst>
                <a:ext uri="{FF2B5EF4-FFF2-40B4-BE49-F238E27FC236}">
                  <a16:creationId xmlns="" xmlns:a16="http://schemas.microsoft.com/office/drawing/2014/main" id="{D33FC237-C902-4E95-8E6C-5A0C2975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509959" y="1881613"/>
              <a:ext cx="446465" cy="446465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440923" y="1546019"/>
            <a:ext cx="278495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ru-RU" sz="1500" dirty="0">
                <a:solidFill>
                  <a:srgbClr val="1F497D"/>
                </a:solidFill>
              </a:rPr>
              <a:t>1. Государственная </a:t>
            </a:r>
            <a:r>
              <a:rPr lang="ru-RU" sz="1500" dirty="0" smtClean="0">
                <a:solidFill>
                  <a:srgbClr val="1F497D"/>
                </a:solidFill>
              </a:rPr>
              <a:t>регистрация</a:t>
            </a:r>
            <a:endParaRPr lang="ru-RU" sz="1500" dirty="0">
              <a:solidFill>
                <a:srgbClr val="1F497D"/>
              </a:solidFill>
            </a:endParaRPr>
          </a:p>
          <a:p>
            <a:pPr defTabSz="914400">
              <a:spcAft>
                <a:spcPts val="300"/>
              </a:spcAft>
            </a:pPr>
            <a:r>
              <a:rPr lang="ru-RU" sz="1500" dirty="0">
                <a:solidFill>
                  <a:srgbClr val="1F497D"/>
                </a:solidFill>
              </a:rPr>
              <a:t>2. </a:t>
            </a:r>
            <a:r>
              <a:rPr lang="ru-RU" sz="1500" dirty="0" smtClean="0">
                <a:solidFill>
                  <a:srgbClr val="1F497D"/>
                </a:solidFill>
              </a:rPr>
              <a:t>Предоставление сведений</a:t>
            </a:r>
            <a:r>
              <a:rPr lang="ru-RU" sz="1500" dirty="0">
                <a:solidFill>
                  <a:srgbClr val="1F497D"/>
                </a:solidFill>
              </a:rPr>
              <a:t>, содержащихся в </a:t>
            </a:r>
            <a:r>
              <a:rPr lang="ru-RU" sz="1500" dirty="0" smtClean="0">
                <a:solidFill>
                  <a:srgbClr val="1F497D"/>
                </a:solidFill>
              </a:rPr>
              <a:t>РДЛ</a:t>
            </a:r>
            <a:endParaRPr lang="ru-RU" sz="1500" dirty="0">
              <a:solidFill>
                <a:srgbClr val="1F497D"/>
              </a:solidFill>
            </a:endParaRP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1F497D"/>
                </a:solidFill>
              </a:rPr>
              <a:t>3. </a:t>
            </a:r>
            <a:r>
              <a:rPr lang="ru-RU" sz="1500" dirty="0">
                <a:solidFill>
                  <a:srgbClr val="1F497D"/>
                </a:solidFill>
              </a:rPr>
              <a:t>Предоставление выписки из </a:t>
            </a:r>
            <a:r>
              <a:rPr lang="ru-RU" sz="1500" dirty="0" smtClean="0">
                <a:solidFill>
                  <a:srgbClr val="1F497D"/>
                </a:solidFill>
              </a:rPr>
              <a:t>ЕГРН</a:t>
            </a:r>
          </a:p>
          <a:p>
            <a:pPr defTabSz="914400"/>
            <a:r>
              <a:rPr lang="ru-RU" sz="1500" dirty="0" smtClean="0">
                <a:solidFill>
                  <a:srgbClr val="1F497D"/>
                </a:solidFill>
              </a:rPr>
              <a:t>4. </a:t>
            </a:r>
            <a:r>
              <a:rPr lang="ru-RU" sz="1500" dirty="0">
                <a:solidFill>
                  <a:srgbClr val="1F497D"/>
                </a:solidFill>
              </a:rPr>
              <a:t>Предоставление сведений и документов, содержащихся в </a:t>
            </a:r>
            <a:r>
              <a:rPr lang="ru-RU" sz="1500" dirty="0" smtClean="0">
                <a:solidFill>
                  <a:srgbClr val="1F497D"/>
                </a:solidFill>
              </a:rPr>
              <a:t>ЕГРЮЛ и ЕГРИП</a:t>
            </a:r>
          </a:p>
          <a:p>
            <a:pPr lvl="0" defTabSz="914400"/>
            <a:r>
              <a:rPr lang="ru-RU" sz="1500" dirty="0" smtClean="0">
                <a:solidFill>
                  <a:srgbClr val="1F497D"/>
                </a:solidFill>
              </a:rPr>
              <a:t>5. </a:t>
            </a:r>
            <a:r>
              <a:rPr lang="ru-RU" sz="1500" dirty="0">
                <a:solidFill>
                  <a:srgbClr val="1F497D"/>
                </a:solidFill>
              </a:rPr>
              <a:t>Бесплатное информирование в части приема запроса и выдачи справки об исполнении налогоплательщиком обязанности по уплате </a:t>
            </a:r>
            <a:r>
              <a:rPr lang="ru-RU" sz="1500" dirty="0" smtClean="0">
                <a:solidFill>
                  <a:srgbClr val="1F497D"/>
                </a:solidFill>
              </a:rPr>
              <a:t>налогов</a:t>
            </a:r>
            <a:endParaRPr lang="ru-RU" sz="1500" dirty="0">
              <a:solidFill>
                <a:srgbClr val="1F497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5873" y="863825"/>
            <a:ext cx="5228695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6. Прием заявления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о 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предоставлении налоговой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льготы</a:t>
            </a:r>
            <a:endParaRPr lang="ru-RU" sz="1500" dirty="0">
              <a:solidFill>
                <a:srgbClr val="F79646">
                  <a:lumMod val="75000"/>
                </a:srgbClr>
              </a:solidFill>
            </a:endParaRPr>
          </a:p>
          <a:p>
            <a:pPr defTabSz="914400">
              <a:spcAft>
                <a:spcPts val="300"/>
              </a:spcAft>
            </a:pP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7. Прием уведомления о выбранных объектах налогообложения, в отношении которых предоставляется налоговая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льгота</a:t>
            </a: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8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. Прием уведомления о выбранном земельном участке, в отношении которого применяется налоговый вычет по земельному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налогу</a:t>
            </a: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9. Прием 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заявления о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выдаче налогового уведомления</a:t>
            </a: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10. Прием 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заявления о гибели или уничтожении объекта налогообложения</a:t>
            </a: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11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. Прием заявления о постановке на учет в налоговом органе и выдача (повторная выдача) свидетельства о постановке на учет</a:t>
            </a: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12. 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Прием сообщений о наличии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объектов налогообложения</a:t>
            </a:r>
            <a:endParaRPr lang="ru-RU" sz="1500" dirty="0">
              <a:solidFill>
                <a:srgbClr val="F79646">
                  <a:lumMod val="75000"/>
                </a:srgbClr>
              </a:solidFill>
            </a:endParaRPr>
          </a:p>
          <a:p>
            <a:pPr defTabSz="914400">
              <a:spcAft>
                <a:spcPts val="300"/>
              </a:spcAft>
            </a:pP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13. </a:t>
            </a:r>
            <a:r>
              <a:rPr lang="ru-RU" sz="1500" dirty="0">
                <a:solidFill>
                  <a:srgbClr val="F79646">
                    <a:lumMod val="75000"/>
                  </a:srgbClr>
                </a:solidFill>
              </a:rPr>
              <a:t>Прием заявления к налоговому уведомлению об уточнении </a:t>
            </a:r>
            <a:r>
              <a:rPr lang="ru-RU" sz="1500" dirty="0" smtClean="0">
                <a:solidFill>
                  <a:srgbClr val="F79646">
                    <a:lumMod val="75000"/>
                  </a:srgbClr>
                </a:solidFill>
              </a:rPr>
              <a:t>сведений</a:t>
            </a:r>
            <a:endParaRPr lang="ru-RU" sz="15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2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icon goal">
            <a:extLst>
              <a:ext uri="{FF2B5EF4-FFF2-40B4-BE49-F238E27FC236}">
                <a16:creationId xmlns="" xmlns:a16="http://schemas.microsoft.com/office/drawing/2014/main" id="{7A392F60-C829-4474-BBE0-609A8396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8016" y="2190757"/>
            <a:ext cx="381001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34060"/>
              </p:ext>
            </p:extLst>
          </p:nvPr>
        </p:nvGraphicFramePr>
        <p:xfrm>
          <a:off x="609604" y="514351"/>
          <a:ext cx="7776363" cy="3902424"/>
        </p:xfrm>
        <a:graphic>
          <a:graphicData uri="http://schemas.openxmlformats.org/drawingml/2006/table">
            <a:tbl>
              <a:tblPr firstRow="1" firstCol="1" bandRow="1"/>
              <a:tblGrid>
                <a:gridCol w="1299363"/>
                <a:gridCol w="895153"/>
                <a:gridCol w="985942"/>
                <a:gridCol w="1095662"/>
                <a:gridCol w="1309694"/>
                <a:gridCol w="1204607"/>
                <a:gridCol w="985942"/>
              </a:tblGrid>
              <a:tr h="61098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запросов налогоплательщиков, представленных в МФЦ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7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b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регистрация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</a:t>
                      </a:r>
                      <a:b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сведений из РДЛ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</a:t>
                      </a:r>
                      <a:b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выписки из ЕГРН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</a:t>
                      </a:r>
                      <a:b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сведений и документов из ЕГРЮЛ, ЕГРИП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Выдача справки об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исполнении налогоплательщиком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обязанности по уплате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налогов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Прием запросов в сфере налогообложения имущества физических лиц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на учет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1 квартал 2019 года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1 квартал 2020 года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3335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4" descr="Картинки по запросу icon goal">
            <a:extLst>
              <a:ext uri="{FF2B5EF4-FFF2-40B4-BE49-F238E27FC236}">
                <a16:creationId xmlns="" xmlns:a16="http://schemas.microsoft.com/office/drawing/2014/main" id="{7A392F60-C829-4474-BBE0-609A8396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7816" y="2203063"/>
            <a:ext cx="381001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icon goal">
            <a:extLst>
              <a:ext uri="{FF2B5EF4-FFF2-40B4-BE49-F238E27FC236}">
                <a16:creationId xmlns="" xmlns:a16="http://schemas.microsoft.com/office/drawing/2014/main" id="{7A392F60-C829-4474-BBE0-609A8396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24813" y="2190758"/>
            <a:ext cx="381001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8382000" y="4552950"/>
            <a:ext cx="533400" cy="381000"/>
          </a:xfrm>
          <a:prstGeom prst="rect">
            <a:avLst/>
          </a:prstGeom>
        </p:spPr>
        <p:txBody>
          <a:bodyPr vert="horz" lIns="71561" tIns="35780" rIns="71561" bIns="35780" rtlCol="0" anchor="ctr"/>
          <a:lstStyle>
            <a:defPPr>
              <a:defRPr lang="ru-RU"/>
            </a:defPPr>
            <a:lvl1pPr marL="0" algn="r" defTabSz="1042688" rtl="0" eaLnBrk="1" latinLnBrk="0" hangingPunct="1">
              <a:defRPr sz="10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4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8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32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76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719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6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40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751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z="2100">
                <a:solidFill>
                  <a:prstClr val="white"/>
                </a:solidFill>
              </a:rPr>
              <a:pPr algn="ctr"/>
              <a:t>13</a:t>
            </a:fld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02E853-D17F-4E59-B753-5A6110CD2E7E}"/>
              </a:ext>
            </a:extLst>
          </p:cNvPr>
          <p:cNvSpPr txBox="1"/>
          <p:nvPr/>
        </p:nvSpPr>
        <p:spPr>
          <a:xfrm>
            <a:off x="722450" y="568025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000" b="1" cap="all" dirty="0">
                <a:solidFill>
                  <a:srgbClr val="1F497D"/>
                </a:solidFill>
                <a:latin typeface="Arial"/>
                <a:cs typeface="Arial"/>
              </a:rPr>
              <a:t>НАПРАВЛЕНИЯ РАЗВИТИЯ </a:t>
            </a:r>
            <a:r>
              <a:rPr lang="ru-RU" sz="2000" b="1" cap="all" dirty="0" smtClean="0">
                <a:solidFill>
                  <a:srgbClr val="1F497D"/>
                </a:solidFill>
                <a:latin typeface="Arial"/>
                <a:cs typeface="Arial"/>
              </a:rPr>
              <a:t>МФЦ</a:t>
            </a:r>
            <a:endParaRPr lang="ru-RU" sz="2000" b="1" cap="all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187BDAD-43F1-46AE-9140-7E3C256BE095}"/>
              </a:ext>
            </a:extLst>
          </p:cNvPr>
          <p:cNvSpPr/>
          <p:nvPr/>
        </p:nvSpPr>
        <p:spPr>
          <a:xfrm>
            <a:off x="683568" y="1415825"/>
            <a:ext cx="763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клиентоориентированной среды, обеспечивающей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взаимодействие граждан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бизнеса с государством и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поставщиками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массовых социально-значимых услуг и защиту интересов заявителей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icon goal">
            <a:extLst>
              <a:ext uri="{FF2B5EF4-FFF2-40B4-BE49-F238E27FC236}">
                <a16:creationId xmlns="" xmlns:a16="http://schemas.microsoft.com/office/drawing/2014/main" id="{7A392F60-C829-4474-BBE0-609A8396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6551" y="262096"/>
            <a:ext cx="1153737" cy="11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43608" y="2283719"/>
            <a:ext cx="6271707" cy="2274549"/>
            <a:chOff x="1808485" y="2166137"/>
            <a:chExt cx="6271707" cy="2274549"/>
          </a:xfrm>
        </p:grpSpPr>
        <p:graphicFrame>
          <p:nvGraphicFramePr>
            <p:cNvPr id="2" name="Схема 1">
              <a:extLst>
                <a:ext uri="{FF2B5EF4-FFF2-40B4-BE49-F238E27FC236}">
                  <a16:creationId xmlns="" xmlns:a16="http://schemas.microsoft.com/office/drawing/2014/main" id="{AB4E1E66-15AA-496D-8BBF-B1A695651D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0257000"/>
                </p:ext>
              </p:extLst>
            </p:nvPr>
          </p:nvGraphicFramePr>
          <p:xfrm>
            <a:off x="1808485" y="2698632"/>
            <a:ext cx="6271707" cy="1742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7" name="Прямая соединительная линия 6"/>
            <p:cNvCxnSpPr/>
            <p:nvPr/>
          </p:nvCxnSpPr>
          <p:spPr>
            <a:xfrm>
              <a:off x="4911213" y="2166137"/>
              <a:ext cx="0" cy="429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03987" y="2595716"/>
              <a:ext cx="4911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2403987" y="2595716"/>
              <a:ext cx="7374" cy="24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214145" y="2595716"/>
              <a:ext cx="7374" cy="24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763527" y="2600107"/>
              <a:ext cx="7374" cy="24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305535" y="2591326"/>
              <a:ext cx="7374" cy="24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"/>
          <p:cNvSpPr txBox="1">
            <a:spLocks/>
          </p:cNvSpPr>
          <p:nvPr/>
        </p:nvSpPr>
        <p:spPr>
          <a:xfrm>
            <a:off x="8382000" y="4552950"/>
            <a:ext cx="533400" cy="381000"/>
          </a:xfrm>
          <a:prstGeom prst="rect">
            <a:avLst/>
          </a:prstGeom>
        </p:spPr>
        <p:txBody>
          <a:bodyPr vert="horz" lIns="71561" tIns="35780" rIns="71561" bIns="35780" rtlCol="0" anchor="ctr"/>
          <a:lstStyle>
            <a:defPPr>
              <a:defRPr lang="ru-RU"/>
            </a:defPPr>
            <a:lvl1pPr marL="0" algn="r" defTabSz="1042688" rtl="0" eaLnBrk="1" latinLnBrk="0" hangingPunct="1">
              <a:defRPr sz="10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4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8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32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76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719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6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40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751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E89E6-FE54-4E13-859C-1FA908D70D39}" type="slidenum">
              <a:rPr lang="ru-RU" sz="2100">
                <a:solidFill>
                  <a:prstClr val="white"/>
                </a:solidFill>
              </a:rPr>
              <a:pPr algn="ctr"/>
              <a:t>14</a:t>
            </a:fld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 4"/>
          <p:cNvSpPr txBox="1">
            <a:spLocks/>
          </p:cNvSpPr>
          <p:nvPr/>
        </p:nvSpPr>
        <p:spPr>
          <a:xfrm>
            <a:off x="8392308" y="4552950"/>
            <a:ext cx="503585" cy="3934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2100" smtClean="0"/>
              <a:pPr/>
              <a:t>2</a:t>
            </a:fld>
            <a:endParaRPr lang="ru-RU" sz="21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533400" y="285750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настоящее время подлежат оценке гражданами </a:t>
            </a: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 услуг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Федеральной налоговой службы: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Предоставление сведений и документов, содержащихся в ЕГРЮЛ и ЕГРИП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Бесплатное информирование (в том числе в письменной форме) налогоплательщиков о действующих налогах, о законодательстве и принятых в соответствии с ним нормативных правовых актах, о порядке исчисления и уплаты налогов, о правах и обязанностях налогоплательщиков, о полномочиях налоговых органов и их должностных лиц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Прием налоговых деклараций (расчетов)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Предоставление выписки из ЕГРН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Предоставление заинтересованным лицам сведений, содержащихся в РДЛ</a:t>
            </a:r>
          </a:p>
        </p:txBody>
      </p:sp>
    </p:spTree>
    <p:extLst>
      <p:ext uri="{BB962C8B-B14F-4D97-AF65-F5344CB8AC3E}">
        <p14:creationId xmlns:p14="http://schemas.microsoft.com/office/powerpoint/2010/main" val="16955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666203" y="1175793"/>
            <a:ext cx="619711" cy="473876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68137" y="941863"/>
            <a:ext cx="3300102" cy="60446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4239">
              <a:lnSpc>
                <a:spcPts val="2100"/>
              </a:lnSpc>
            </a:pPr>
            <a:r>
              <a:rPr lang="ru-RU" sz="2200" b="1" dirty="0">
                <a:solidFill>
                  <a:srgbClr val="336699"/>
                </a:solidFill>
              </a:rPr>
              <a:t>5 критериев качества</a:t>
            </a:r>
          </a:p>
        </p:txBody>
      </p:sp>
      <p:sp>
        <p:nvSpPr>
          <p:cNvPr id="60" name="Прямоугольник: скругленные углы 13"/>
          <p:cNvSpPr/>
          <p:nvPr/>
        </p:nvSpPr>
        <p:spPr>
          <a:xfrm>
            <a:off x="6396136" y="1770888"/>
            <a:ext cx="898809" cy="67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1" name="Прямоугольник: скругленные углы 104"/>
          <p:cNvSpPr/>
          <p:nvPr/>
        </p:nvSpPr>
        <p:spPr>
          <a:xfrm>
            <a:off x="5276903" y="1762462"/>
            <a:ext cx="898809" cy="67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2" name="Прямоугольник: скругленные углы 105"/>
          <p:cNvSpPr/>
          <p:nvPr/>
        </p:nvSpPr>
        <p:spPr>
          <a:xfrm>
            <a:off x="7606726" y="1797236"/>
            <a:ext cx="898809" cy="67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3" name="Прямоугольник: скругленные углы 110"/>
          <p:cNvSpPr/>
          <p:nvPr/>
        </p:nvSpPr>
        <p:spPr>
          <a:xfrm>
            <a:off x="7072595" y="2690384"/>
            <a:ext cx="898809" cy="67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Прямоугольник: скругленные углы 115"/>
          <p:cNvSpPr/>
          <p:nvPr/>
        </p:nvSpPr>
        <p:spPr>
          <a:xfrm>
            <a:off x="5799026" y="2659644"/>
            <a:ext cx="898809" cy="67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9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5" name="Picture 2" descr="http://www.myiconfinder.com/uploads/iconsets/256-256-01765eee8251defe9cf7a363fc7e790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49" y="1821773"/>
            <a:ext cx="763117" cy="5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image.freepik.com/free-icon/wrench_318-47296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48" y="1938459"/>
            <a:ext cx="620450" cy="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downloadicons.net/sites/default/files/round--clock-icon-8681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6" y="1788210"/>
            <a:ext cx="538187" cy="4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http://st2.depositphotos.com/5266903/8882/v/170/depositphotos_88828540-Boyfriend-hello-ic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2235"/>
          <a:stretch/>
        </p:blipFill>
        <p:spPr bwMode="auto">
          <a:xfrm>
            <a:off x="7817520" y="1821773"/>
            <a:ext cx="599738" cy="6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http://www.right-sizing.com/wp/wp-content/uploads/2010/08/ComfortIcon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"/>
          <a:stretch/>
        </p:blipFill>
        <p:spPr bwMode="auto">
          <a:xfrm>
            <a:off x="5821065" y="2694463"/>
            <a:ext cx="844164" cy="5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http://vignette2.wikia.nocookie.net/gravityfalls/images/5/55/More_info_icon.png/revision/latest?cb=20140503152831&amp;path-prefix=ru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81" y="2659644"/>
            <a:ext cx="1129230" cy="8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6218482" y="3568237"/>
            <a:ext cx="727299" cy="773883"/>
            <a:chOff x="537356" y="5453012"/>
            <a:chExt cx="727299" cy="1031844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537356" y="5454243"/>
              <a:ext cx="727299" cy="1030613"/>
              <a:chOff x="3949203" y="5518461"/>
              <a:chExt cx="727299" cy="1030613"/>
            </a:xfrm>
          </p:grpSpPr>
          <p:pic>
            <p:nvPicPr>
              <p:cNvPr id="86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211640" y="6094214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3901512" y="5755461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095403" y="5745526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3997263" y="5655371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3998018" y="5566152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204236" y="5968995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3943760" y="5968994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359150" y="5849536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095403" y="5837167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https://image.freepik.com/free-icon/_318-2524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078" y="5633077"/>
                <a:ext cx="78060" cy="78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https://image.freepik.com/free-icon/_318-2524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994884" y="5843819"/>
                <a:ext cx="78060" cy="78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https://image.freepik.com/free-icon/_318-25248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605" y="5935413"/>
                <a:ext cx="113484" cy="113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https://image.freepik.com/free-icon/_318-2524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360" y="5726985"/>
                <a:ext cx="78060" cy="78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095403" y="5656145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https://image.freepik.com/free-icon/_318-2524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277912" y="5834928"/>
                <a:ext cx="78060" cy="78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390631" y="5749061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082013" y="6098591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4084107" y="6231722"/>
                <a:ext cx="387061" cy="247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Группа 73"/>
            <p:cNvGrpSpPr/>
            <p:nvPr/>
          </p:nvGrpSpPr>
          <p:grpSpPr>
            <a:xfrm>
              <a:off x="633106" y="5453012"/>
              <a:ext cx="462243" cy="948282"/>
              <a:chOff x="633106" y="5453012"/>
              <a:chExt cx="462243" cy="948282"/>
            </a:xfrm>
          </p:grpSpPr>
          <p:pic>
            <p:nvPicPr>
              <p:cNvPr id="75" name="Picture 4" descr="http://megaicons.net/static/img/icons_sizes/167/691/256/pixel-art-icon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414" r="76906" b="88639"/>
              <a:stretch/>
            </p:blipFill>
            <p:spPr bwMode="auto">
              <a:xfrm rot="13580531">
                <a:off x="585415" y="5775423"/>
                <a:ext cx="264805" cy="16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6" name="Группа 75"/>
              <p:cNvGrpSpPr/>
              <p:nvPr/>
            </p:nvGrpSpPr>
            <p:grpSpPr>
              <a:xfrm>
                <a:off x="654801" y="5453012"/>
                <a:ext cx="440548" cy="948282"/>
                <a:chOff x="3877215" y="5514178"/>
                <a:chExt cx="440548" cy="948282"/>
              </a:xfrm>
            </p:grpSpPr>
            <p:pic>
              <p:nvPicPr>
                <p:cNvPr id="77" name="Picture 4" descr="http://megaicons.net/static/img/icons_sizes/167/691/256/pixel-art-icon.pn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414" r="76906" b="88639"/>
                <a:stretch/>
              </p:blipFill>
              <p:spPr bwMode="auto">
                <a:xfrm rot="13580531">
                  <a:off x="4100649" y="5832736"/>
                  <a:ext cx="264805" cy="16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4" descr="http://megaicons.net/static/img/icons_sizes/167/691/256/pixel-art-icon.pn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414" r="76906" b="88639"/>
                <a:stretch/>
              </p:blipFill>
              <p:spPr bwMode="auto">
                <a:xfrm rot="13580531">
                  <a:off x="4095403" y="5656145"/>
                  <a:ext cx="264805" cy="16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4" descr="http://megaicons.net/static/img/icons_sizes/167/691/256/pixel-art-icon.pn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414" r="76906" b="88639"/>
                <a:stretch/>
              </p:blipFill>
              <p:spPr bwMode="auto">
                <a:xfrm rot="13580531">
                  <a:off x="3993920" y="5743932"/>
                  <a:ext cx="264805" cy="16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4" descr="http://megaicons.net/static/img/icons_sizes/167/691/256/pixel-art-icon.pn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414" r="76906" b="88639"/>
                <a:stretch/>
              </p:blipFill>
              <p:spPr bwMode="auto">
                <a:xfrm rot="13580531">
                  <a:off x="4096665" y="5744707"/>
                  <a:ext cx="264805" cy="16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4" descr="http://megaicons.net/static/img/icons_sizes/167/691/256/pixel-art-icon.png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3414" r="76906" b="88639"/>
                <a:stretch/>
              </p:blipFill>
              <p:spPr bwMode="auto">
                <a:xfrm rot="13580531">
                  <a:off x="3997655" y="5561869"/>
                  <a:ext cx="264805" cy="16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 descr="https://image.freepik.com/free-icon/_318-25248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7215" y="6068717"/>
                  <a:ext cx="113484" cy="1134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https://image.freepik.com/free-icon/_318-25248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3877215" y="6221431"/>
                  <a:ext cx="109343" cy="109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https://image.freepik.com/free-icon/_318-25248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025" y="6348977"/>
                  <a:ext cx="113484" cy="1134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https://image.freepik.com/free-icon/_318-25248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8205" y="6201776"/>
                  <a:ext cx="113484" cy="1134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04" name="Picture 4" descr="http://megaicons.net/static/img/icons_sizes/167/691/256/pixel-art-icon.pn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4" r="76906" b="88639"/>
          <a:stretch/>
        </p:blipFill>
        <p:spPr bwMode="auto">
          <a:xfrm rot="13580531">
            <a:off x="6551819" y="3920295"/>
            <a:ext cx="529077" cy="4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image.freepik.com/free-icon/_318-25248.jp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07367" y="3796576"/>
            <a:ext cx="243696" cy="1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s://image.freepik.com/free-icon/_318-25248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0" y="4027425"/>
            <a:ext cx="378322" cy="2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://megaicons.net/static/img/icons_sizes/167/691/256/pixel-art-icon.pn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4" r="76906" b="88639"/>
          <a:stretch/>
        </p:blipFill>
        <p:spPr bwMode="auto">
          <a:xfrm rot="13580531">
            <a:off x="6601254" y="3790444"/>
            <a:ext cx="357890" cy="3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megaicons.net/static/img/icons_sizes/167/691/256/pixel-art-icon.pn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4" r="76906" b="88639"/>
          <a:stretch/>
        </p:blipFill>
        <p:spPr bwMode="auto">
          <a:xfrm rot="13580531">
            <a:off x="6883542" y="3656527"/>
            <a:ext cx="357890" cy="3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http://megaicons.net/static/img/icons_sizes/167/691/256/pixel-art-icon.pn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4" r="76906" b="88639"/>
          <a:stretch/>
        </p:blipFill>
        <p:spPr bwMode="auto">
          <a:xfrm rot="13580531">
            <a:off x="6463579" y="3888162"/>
            <a:ext cx="357890" cy="3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7072595" y="3589511"/>
            <a:ext cx="1247940" cy="7796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Качество услуги в целом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19200" y="438150"/>
            <a:ext cx="3300102" cy="6044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14239">
              <a:lnSpc>
                <a:spcPts val="21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Источники оценок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057" y="1484304"/>
            <a:ext cx="1447800" cy="3810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ведомство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06" y="2440658"/>
            <a:ext cx="1295400" cy="40866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МФЦ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053" y="3362747"/>
            <a:ext cx="1295400" cy="44999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другое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3057" y="1244097"/>
            <a:ext cx="2057400" cy="8614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смс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терминалы СУО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18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Колл</a:t>
            </a:r>
            <a:r>
              <a: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-центр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201708" y="3237881"/>
            <a:ext cx="2514600" cy="79125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ЕПГУ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Сайт «Ваш контроль»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виджет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3057" y="2251685"/>
            <a:ext cx="2057400" cy="7510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смс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18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Колл</a:t>
            </a:r>
            <a:r>
              <a: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-центр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05400" y="351213"/>
            <a:ext cx="0" cy="413996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2000" y="2251685"/>
            <a:ext cx="403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2000" y="3033433"/>
            <a:ext cx="4038600" cy="40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Номер слайда 4"/>
          <p:cNvSpPr txBox="1">
            <a:spLocks/>
          </p:cNvSpPr>
          <p:nvPr/>
        </p:nvSpPr>
        <p:spPr>
          <a:xfrm>
            <a:off x="8417258" y="4552950"/>
            <a:ext cx="478635" cy="3934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2104"/>
              </a:lnSpc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z="2100" smtClean="0"/>
              <a:pPr/>
              <a:t>3</a:t>
            </a:fld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2084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89498" y="4552949"/>
            <a:ext cx="525902" cy="381001"/>
          </a:xfrm>
        </p:spPr>
        <p:txBody>
          <a:bodyPr>
            <a:normAutofit/>
          </a:bodyPr>
          <a:lstStyle/>
          <a:p>
            <a:fld id="{8954F463-B31C-4AEE-9AF8-CD5F70BF198E}" type="slidenum">
              <a:rPr lang="ru-RU" sz="2100" smtClean="0">
                <a:solidFill>
                  <a:prstClr val="white"/>
                </a:solidFill>
              </a:rPr>
              <a:pPr/>
              <a:t>4</a:t>
            </a:fld>
            <a:endParaRPr lang="ru-RU" sz="2100" dirty="0">
              <a:solidFill>
                <a:prstClr val="white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13041428"/>
              </p:ext>
            </p:extLst>
          </p:nvPr>
        </p:nvGraphicFramePr>
        <p:xfrm>
          <a:off x="537924" y="1419226"/>
          <a:ext cx="7850500" cy="35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62000" y="707169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cap="all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u="sng" cap="all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год</a:t>
            </a:r>
            <a:r>
              <a:rPr lang="ru-RU" sz="2000" cap="all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налоговыми органами получено 50 700</a:t>
            </a: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cap="all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оценок</a:t>
            </a:r>
            <a:endParaRPr lang="ru-RU" sz="2000" cap="all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67EEA34-F5F1-4858-AAC5-53721FF2FCEA}"/>
              </a:ext>
            </a:extLst>
          </p:cNvPr>
          <p:cNvGrpSpPr/>
          <p:nvPr/>
        </p:nvGrpSpPr>
        <p:grpSpPr>
          <a:xfrm>
            <a:off x="7431772" y="826801"/>
            <a:ext cx="1712237" cy="1716345"/>
            <a:chOff x="8580942" y="1657824"/>
            <a:chExt cx="2455719" cy="2472085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="" xmlns:a16="http://schemas.microsoft.com/office/drawing/2014/main" id="{B2B8E36C-2FBC-4CEA-9E49-65C86A056C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0610636"/>
                </p:ext>
              </p:extLst>
            </p:nvPr>
          </p:nvGraphicFramePr>
          <p:xfrm>
            <a:off x="8580942" y="1657824"/>
            <a:ext cx="2455719" cy="2472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56">
              <a:extLst>
                <a:ext uri="{FF2B5EF4-FFF2-40B4-BE49-F238E27FC236}">
                  <a16:creationId xmlns="" xmlns:a16="http://schemas.microsoft.com/office/drawing/2014/main" id="{ADF03272-5C3F-4A41-9C3A-1784C9E87184}"/>
                </a:ext>
              </a:extLst>
            </p:cNvPr>
            <p:cNvSpPr txBox="1"/>
            <p:nvPr/>
          </p:nvSpPr>
          <p:spPr>
            <a:xfrm>
              <a:off x="9036583" y="2588921"/>
              <a:ext cx="1835892" cy="75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99,64%</a:t>
              </a:r>
              <a:endPara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762000" y="287917"/>
            <a:ext cx="6552728" cy="46153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kern="0" dirty="0" smtClean="0">
                <a:solidFill>
                  <a:srgbClr val="2DBDB6">
                    <a:lumMod val="75000"/>
                  </a:srgbClr>
                </a:solidFill>
              </a:rPr>
              <a:t>«ВАШ Контроль»</a:t>
            </a:r>
            <a:endParaRPr lang="ru-RU" sz="2400" kern="0" dirty="0">
              <a:solidFill>
                <a:srgbClr val="2DBDB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2637288" y="622265"/>
            <a:ext cx="29131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РАСЧЕТ ПОКАЗАТЕЛЯ: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4258" y="136584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2000" i="1" dirty="0" smtClean="0"/>
              <a:t>Предыдущий период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11450" y="136584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2000" i="1" dirty="0" smtClean="0"/>
              <a:t>Следующий период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4534" y="2094383"/>
            <a:ext cx="99972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 smtClean="0"/>
              <a:t>98%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25833" y="2101893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/>
              <a:t>н</a:t>
            </a:r>
            <a:r>
              <a:rPr lang="ru-RU" sz="3000" dirty="0" smtClean="0"/>
              <a:t>е менее 90 %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818914" y="2648381"/>
            <a:ext cx="648072" cy="551963"/>
          </a:xfrm>
          <a:prstGeom prst="rightArrow">
            <a:avLst/>
          </a:prstGeom>
          <a:solidFill>
            <a:srgbClr val="FF0000"/>
          </a:solidFill>
          <a:ln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57122" y="2814463"/>
            <a:ext cx="99972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 smtClean="0"/>
              <a:t>95%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18421" y="2821973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/>
              <a:t>н</a:t>
            </a:r>
            <a:r>
              <a:rPr lang="ru-RU" sz="3000" dirty="0" smtClean="0"/>
              <a:t>е менее 90 %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959666" y="369862"/>
            <a:ext cx="864096" cy="921926"/>
            <a:chOff x="8946700" y="2340631"/>
            <a:chExt cx="544457" cy="59155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700" y="2340631"/>
              <a:ext cx="544457" cy="59155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57001" y="2425045"/>
              <a:ext cx="257191" cy="279440"/>
            </a:xfrm>
            <a:prstGeom prst="rect">
              <a:avLst/>
            </a:prstGeom>
          </p:spPr>
        </p:pic>
      </p:grpSp>
      <p:sp>
        <p:nvSpPr>
          <p:cNvPr id="18" name="Номер слайда 1"/>
          <p:cNvSpPr txBox="1">
            <a:spLocks/>
          </p:cNvSpPr>
          <p:nvPr/>
        </p:nvSpPr>
        <p:spPr>
          <a:xfrm>
            <a:off x="8324101" y="4531069"/>
            <a:ext cx="619711" cy="473876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78"/>
              </a:lnSpc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15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4F463-B31C-4AEE-9AF8-CD5F70BF198E}" type="slidenum">
              <a:rPr kumimoji="0" lang="ru-RU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ts val="157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64534" y="3638550"/>
            <a:ext cx="344086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 smtClean="0"/>
              <a:t>97%	</a:t>
            </a:r>
            <a:r>
              <a:rPr lang="ru-RU" sz="2000" b="0" dirty="0" smtClean="0"/>
              <a:t>(вновь назначенный)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0062" y="3638550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indent="0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3000" dirty="0"/>
              <a:t>н</a:t>
            </a:r>
            <a:r>
              <a:rPr lang="ru-RU" sz="3000" dirty="0" smtClean="0"/>
              <a:t>е менее 85 %</a:t>
            </a:r>
          </a:p>
        </p:txBody>
      </p:sp>
    </p:spTree>
    <p:extLst>
      <p:ext uri="{BB962C8B-B14F-4D97-AF65-F5344CB8AC3E}">
        <p14:creationId xmlns:p14="http://schemas.microsoft.com/office/powerpoint/2010/main" val="38344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54F463-B31C-4AEE-9AF8-CD5F70BF198E}" type="slidenum">
              <a:rPr lang="ru-RU" sz="2100" smtClean="0">
                <a:solidFill>
                  <a:prstClr val="white"/>
                </a:solidFill>
              </a:rPr>
              <a:pPr/>
              <a:t>6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92367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1575"/>
              </p:ext>
            </p:extLst>
          </p:nvPr>
        </p:nvGraphicFramePr>
        <p:xfrm>
          <a:off x="685800" y="514350"/>
          <a:ext cx="7620000" cy="4038599"/>
        </p:xfrm>
        <a:graphic>
          <a:graphicData uri="http://schemas.openxmlformats.org/drawingml/2006/table">
            <a:tbl>
              <a:tblPr firstRow="1" firstCol="1" bandRow="1"/>
              <a:tblGrid>
                <a:gridCol w="2790594"/>
                <a:gridCol w="2789836"/>
                <a:gridCol w="2039570"/>
              </a:tblGrid>
              <a:tr h="961571"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состоянию на 15 июня)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состоянию на 15 июня)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838">
                <a:tc gridSpan="3"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количество оценок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38"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122 903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41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↓ на 58 %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838">
                <a:tc gridSpan="3"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отрицательных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оценок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38"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41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068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↓ на 69 %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838">
                <a:tc gridSpan="3"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удовлетворенности</a:t>
                      </a:r>
                      <a:endParaRPr lang="ru-RU" sz="1100" u="sng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38"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41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23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4470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670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68941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1175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3412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395646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37879" algn="l" defTabSz="68447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068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↑ на 0,12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8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54F463-B31C-4AEE-9AF8-CD5F70BF198E}" type="slidenum">
              <a:rPr lang="ru-RU" sz="2100" smtClean="0">
                <a:solidFill>
                  <a:prstClr val="white"/>
                </a:solidFill>
              </a:rPr>
              <a:pPr/>
              <a:t>7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92367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8351"/>
              </p:ext>
            </p:extLst>
          </p:nvPr>
        </p:nvGraphicFramePr>
        <p:xfrm>
          <a:off x="685800" y="361950"/>
          <a:ext cx="7632848" cy="4590430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1728192"/>
                <a:gridCol w="1944216"/>
                <a:gridCol w="1440160"/>
              </a:tblGrid>
              <a:tr h="32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2019 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2020 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динамика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68"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Уровень удовлетворенности граждан по ИФНС 2700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93,51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96,09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↑ 2,58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99,96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↑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0,13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96,08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↓ 3,01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97,61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↑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2,39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↑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0,72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99,44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↓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0,56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99,60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99,74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↑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0,14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↑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0,24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99,68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99,66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↓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0,02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Уровень удовлетворенности граждан по ИФНС 2728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99,16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↑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0,05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319" marR="5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20E89E6-FE54-4E13-859C-1FA908D70D39}" type="slidenum">
              <a:rPr lang="ru-RU" sz="2100" smtClean="0">
                <a:solidFill>
                  <a:prstClr val="white"/>
                </a:solidFill>
              </a:rPr>
              <a:pPr/>
              <a:t>8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66800" y="1140001"/>
            <a:ext cx="77723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1800" spc="16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000" dirty="0">
                <a:latin typeface="Calibri"/>
              </a:rPr>
              <a:t>Сохранение </a:t>
            </a:r>
            <a:r>
              <a:rPr lang="ru-RU" sz="2000" dirty="0" smtClean="0">
                <a:latin typeface="Calibri"/>
              </a:rPr>
              <a:t>уровня удовлетворенности </a:t>
            </a:r>
            <a:r>
              <a:rPr lang="ru-RU" sz="2000" dirty="0">
                <a:latin typeface="Calibri"/>
              </a:rPr>
              <a:t>граждан качеством оказания </a:t>
            </a:r>
            <a:r>
              <a:rPr lang="ru-RU" sz="2000" dirty="0" smtClean="0">
                <a:latin typeface="Calibri"/>
              </a:rPr>
              <a:t>государственных услуг</a:t>
            </a:r>
            <a:endParaRPr lang="ru-RU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518224" y="1197818"/>
            <a:ext cx="336749" cy="342854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2590804" y="438158"/>
            <a:ext cx="424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-28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Группа по качеству ее функции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5780" y="3491270"/>
            <a:ext cx="7384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Проведение информационной работы с налогоплательщиками о новых возможностях получения государственных услуг, в том числе через электронные сервисы ФНС России, посредством ТКС, через МФЦ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518224" y="2037098"/>
            <a:ext cx="336749" cy="342854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8" name="Прямоугольник 17"/>
          <p:cNvSpPr/>
          <p:nvPr/>
        </p:nvSpPr>
        <p:spPr>
          <a:xfrm>
            <a:off x="1035780" y="185458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Проведение анализа причин неудовлетворительных оценок и отзывов налогоплательщиков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35780" y="2721817"/>
            <a:ext cx="7803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1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Выработка решений, направленных на устранение недостатков и недопущение их в дальнейшем</a:t>
            </a:r>
          </a:p>
        </p:txBody>
      </p:sp>
      <p:pic>
        <p:nvPicPr>
          <p:cNvPr id="22" name="Picture 11"/>
          <p:cNvPicPr>
            <a:picLocks noChangeAspect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532260" y="2798018"/>
            <a:ext cx="336749" cy="34285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532260" y="3638696"/>
            <a:ext cx="336749" cy="342854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651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20E89E6-FE54-4E13-859C-1FA908D70D39}" type="slidenum">
              <a:rPr lang="ru-RU" sz="2100" smtClean="0">
                <a:solidFill>
                  <a:prstClr val="white"/>
                </a:solidFill>
              </a:rPr>
              <a:pPr/>
              <a:t>9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856" y="3775103"/>
            <a:ext cx="3346520" cy="648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Единый портал «</a:t>
            </a:r>
            <a:r>
              <a:rPr lang="ru-RU" sz="2200" dirty="0" err="1" smtClean="0">
                <a:solidFill>
                  <a:prstClr val="white"/>
                </a:solidFill>
              </a:rPr>
              <a:t>Госуслуги</a:t>
            </a:r>
            <a:r>
              <a:rPr lang="ru-RU" sz="2200" dirty="0" smtClean="0">
                <a:solidFill>
                  <a:prstClr val="white"/>
                </a:solidFill>
              </a:rPr>
              <a:t>»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1" y="3790950"/>
            <a:ext cx="3346520" cy="6298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tIns="72000" rIns="0" bIns="0"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Специализированный сайт </a:t>
            </a:r>
            <a:r>
              <a:rPr lang="ru-RU" sz="2200" dirty="0">
                <a:solidFill>
                  <a:prstClr val="white"/>
                </a:solidFill>
              </a:rPr>
              <a:t>«Ваш </a:t>
            </a:r>
            <a:r>
              <a:rPr lang="ru-RU" sz="2200" dirty="0" smtClean="0">
                <a:solidFill>
                  <a:prstClr val="white"/>
                </a:solidFill>
              </a:rPr>
              <a:t>контроль»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856" y="2571750"/>
            <a:ext cx="3346520" cy="650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Интернет-сервис «Анкетирование»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5996" y="2571750"/>
            <a:ext cx="3346520" cy="629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Интерактивный сервис «</a:t>
            </a:r>
            <a:r>
              <a:rPr lang="en-US" sz="2200" dirty="0" smtClean="0">
                <a:solidFill>
                  <a:prstClr val="white"/>
                </a:solidFill>
              </a:rPr>
              <a:t>QR</a:t>
            </a:r>
            <a:r>
              <a:rPr lang="ru-RU" sz="2200" dirty="0" smtClean="0">
                <a:solidFill>
                  <a:prstClr val="white"/>
                </a:solidFill>
              </a:rPr>
              <a:t>-анкетирование»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7902" y="1352550"/>
            <a:ext cx="3351915" cy="6298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Терминалы системы управления очередью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633259" y="361950"/>
            <a:ext cx="8152844" cy="5200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Как мы узнаем мнение граждан о наших услугах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90601" y="1352550"/>
            <a:ext cx="3351915" cy="629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239">
              <a:lnSpc>
                <a:spcPts val="2300"/>
              </a:lnSpc>
            </a:pPr>
            <a:r>
              <a:rPr lang="ru-RU" sz="2200" dirty="0" smtClean="0">
                <a:solidFill>
                  <a:prstClr val="white"/>
                </a:solidFill>
              </a:rPr>
              <a:t>Смс-оценки (налоговые инспекции, МФЦ)</a:t>
            </a:r>
            <a:endParaRPr lang="ru-RU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Варианты стилей слайдов для ФНС" id="{67979F4D-C649-41DE-A87F-1B750BEC716B}" vid="{1872DCC2-7093-4F2F-AC1C-443C1347E530}"/>
    </a:ext>
  </a:extLst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762</Words>
  <Application>Microsoft Office PowerPoint</Application>
  <PresentationFormat>Экран (16:9)</PresentationFormat>
  <Paragraphs>226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Times New Roman</vt:lpstr>
      <vt:lpstr>1_Present_FNS2012_A4</vt:lpstr>
      <vt:lpstr>шаблон презентации 2</vt:lpstr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мы узнаем мнение граждан о наших услугах</vt:lpstr>
      <vt:lpstr>Презентация PowerPoint</vt:lpstr>
      <vt:lpstr>Презентация PowerPoint</vt:lpstr>
      <vt:lpstr>Соглашение о взаимодействии МФЦ и УФНС от 29.03.2019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and Orange Library Listing Presentation</dc:title>
  <dc:creator>Хахичев Сергей Владимирович</dc:creator>
  <cp:lastModifiedBy>Internet</cp:lastModifiedBy>
  <cp:revision>187</cp:revision>
  <cp:lastPrinted>2020-06-16T01:33:30Z</cp:lastPrinted>
  <dcterms:created xsi:type="dcterms:W3CDTF">2006-08-16T00:00:00Z</dcterms:created>
  <dcterms:modified xsi:type="dcterms:W3CDTF">2022-03-10T08:50:23Z</dcterms:modified>
  <dc:identifier>DADovBnBM0Y</dc:identifier>
</cp:coreProperties>
</file>