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1" r:id="rId1"/>
  </p:sldMasterIdLst>
  <p:notesMasterIdLst>
    <p:notesMasterId r:id="rId14"/>
  </p:notesMasterIdLst>
  <p:sldIdLst>
    <p:sldId id="643" r:id="rId2"/>
    <p:sldId id="640" r:id="rId3"/>
    <p:sldId id="630" r:id="rId4"/>
    <p:sldId id="657" r:id="rId5"/>
    <p:sldId id="649" r:id="rId6"/>
    <p:sldId id="654" r:id="rId7"/>
    <p:sldId id="655" r:id="rId8"/>
    <p:sldId id="675" r:id="rId9"/>
    <p:sldId id="669" r:id="rId10"/>
    <p:sldId id="672" r:id="rId11"/>
    <p:sldId id="673" r:id="rId12"/>
    <p:sldId id="674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545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Arslanov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E7E"/>
    <a:srgbClr val="0000CC"/>
    <a:srgbClr val="F931C5"/>
    <a:srgbClr val="00CC66"/>
    <a:srgbClr val="008000"/>
    <a:srgbClr val="EA0000"/>
    <a:srgbClr val="00A87C"/>
    <a:srgbClr val="FFFF99"/>
    <a:srgbClr val="FFFFCC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02" autoAdjust="0"/>
    <p:restoredTop sz="94643" autoAdjust="0"/>
  </p:normalViewPr>
  <p:slideViewPr>
    <p:cSldViewPr>
      <p:cViewPr varScale="1">
        <p:scale>
          <a:sx n="67" d="100"/>
          <a:sy n="67" d="100"/>
        </p:scale>
        <p:origin x="-108" y="-1014"/>
      </p:cViewPr>
      <p:guideLst>
        <p:guide orient="horz" pos="2160"/>
        <p:guide pos="354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90068719278366E-2"/>
          <c:y val="6.4660275769974296E-2"/>
          <c:w val="0.87149902586551264"/>
          <c:h val="0.7234565576888754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9525" cap="rnd">
                <a:solidFill>
                  <a:schemeClr val="bg1"/>
                </a:solidFill>
              </a:ln>
              <a:effectLst/>
            </c:spPr>
            <c:trendlineType val="poly"/>
            <c:order val="6"/>
            <c:dispRSqr val="0"/>
            <c:dispEq val="0"/>
          </c:trendline>
          <c:trendline>
            <c:spPr>
              <a:ln w="9525" cap="rnd">
                <a:solidFill>
                  <a:schemeClr val="bg1"/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'16-18Форест'!$B$28:$B$46</c:f>
              <c:numCache>
                <c:formatCode>General</c:formatCode>
                <c:ptCount val="19"/>
              </c:numCache>
            </c:numRef>
          </c:cat>
          <c:val>
            <c:numRef>
              <c:f>'16-18Форест'!$C$28:$C$46</c:f>
              <c:numCache>
                <c:formatCode>General</c:formatCode>
                <c:ptCount val="19"/>
                <c:pt idx="0">
                  <c:v>1140.1709999999998</c:v>
                </c:pt>
                <c:pt idx="1">
                  <c:v>2966.6390000000001</c:v>
                </c:pt>
                <c:pt idx="2">
                  <c:v>1702.3909999999998</c:v>
                </c:pt>
                <c:pt idx="3">
                  <c:v>1645.8589999999999</c:v>
                </c:pt>
                <c:pt idx="4">
                  <c:v>6885.9550000000008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7244.3820000000014</c:v>
                </c:pt>
                <c:pt idx="9">
                  <c:v>11250.430999999979</c:v>
                </c:pt>
                <c:pt idx="10">
                  <c:v>9880.5499999999811</c:v>
                </c:pt>
                <c:pt idx="11">
                  <c:v>7834.1579999999949</c:v>
                </c:pt>
                <c:pt idx="12">
                  <c:v>3681.3340000000012</c:v>
                </c:pt>
                <c:pt idx="13">
                  <c:v>5287.6730000000007</c:v>
                </c:pt>
                <c:pt idx="14">
                  <c:v>3354.4189999999999</c:v>
                </c:pt>
                <c:pt idx="15">
                  <c:v>5176.8610000000044</c:v>
                </c:pt>
                <c:pt idx="16">
                  <c:v>4479.0769999999993</c:v>
                </c:pt>
                <c:pt idx="17">
                  <c:v>2827.4900000000002</c:v>
                </c:pt>
                <c:pt idx="18">
                  <c:v>411.82199999999921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5B1-48D7-AC64-59D6F22FA6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96518912"/>
        <c:axId val="96519680"/>
      </c:lineChart>
      <c:catAx>
        <c:axId val="9651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96519680"/>
        <c:crosses val="autoZero"/>
        <c:auto val="1"/>
        <c:lblAlgn val="ctr"/>
        <c:lblOffset val="100"/>
        <c:noMultiLvlLbl val="1"/>
      </c:catAx>
      <c:valAx>
        <c:axId val="96519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9651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90068719278421E-2"/>
          <c:y val="6.4660275769974296E-2"/>
          <c:w val="0.87149902586551264"/>
          <c:h val="0.72345655768887562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spPr>
              <a:ln w="9525" cap="rnd">
                <a:solidFill>
                  <a:schemeClr val="bg1"/>
                </a:solidFill>
              </a:ln>
              <a:effectLst/>
            </c:spPr>
            <c:trendlineType val="poly"/>
            <c:order val="6"/>
            <c:dispRSqr val="0"/>
            <c:dispEq val="0"/>
          </c:trendline>
          <c:trendline>
            <c:spPr>
              <a:ln w="9525" cap="rnd">
                <a:solidFill>
                  <a:schemeClr val="bg1"/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'16-18Форест'!$B$28:$B$46</c:f>
              <c:numCache>
                <c:formatCode>General</c:formatCode>
                <c:ptCount val="19"/>
              </c:numCache>
            </c:numRef>
          </c:cat>
          <c:val>
            <c:numRef>
              <c:f>'16-18Форест'!$C$28:$C$46</c:f>
              <c:numCache>
                <c:formatCode>General</c:formatCode>
                <c:ptCount val="19"/>
                <c:pt idx="0">
                  <c:v>1140.1709999999998</c:v>
                </c:pt>
                <c:pt idx="1">
                  <c:v>2966.6390000000001</c:v>
                </c:pt>
                <c:pt idx="2">
                  <c:v>1702.3909999999998</c:v>
                </c:pt>
                <c:pt idx="3">
                  <c:v>1645.8589999999999</c:v>
                </c:pt>
                <c:pt idx="4">
                  <c:v>6885.9550000000008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7244.3820000000014</c:v>
                </c:pt>
                <c:pt idx="9">
                  <c:v>11250.430999999977</c:v>
                </c:pt>
                <c:pt idx="10">
                  <c:v>9880.5499999999811</c:v>
                </c:pt>
                <c:pt idx="11">
                  <c:v>7834.1579999999949</c:v>
                </c:pt>
                <c:pt idx="12">
                  <c:v>3681.3340000000012</c:v>
                </c:pt>
                <c:pt idx="13">
                  <c:v>5287.6730000000007</c:v>
                </c:pt>
                <c:pt idx="14">
                  <c:v>3354.4189999999999</c:v>
                </c:pt>
                <c:pt idx="15">
                  <c:v>5176.8610000000044</c:v>
                </c:pt>
                <c:pt idx="16">
                  <c:v>4479.0769999999993</c:v>
                </c:pt>
                <c:pt idx="17">
                  <c:v>2827.4900000000002</c:v>
                </c:pt>
                <c:pt idx="18">
                  <c:v>411.82199999999915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3C0-4C17-A305-B3F754785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83093760"/>
        <c:axId val="44695552"/>
      </c:lineChart>
      <c:catAx>
        <c:axId val="8309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4695552"/>
        <c:crosses val="autoZero"/>
        <c:auto val="1"/>
        <c:lblAlgn val="ctr"/>
        <c:lblOffset val="100"/>
        <c:noMultiLvlLbl val="1"/>
      </c:catAx>
      <c:valAx>
        <c:axId val="44695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309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7AD1B-C998-45BD-B7C2-77E53DE657AD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07F51-A907-471D-BFED-A90AE6AB69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5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2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799" y="274656"/>
            <a:ext cx="29718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9" y="274656"/>
            <a:ext cx="87122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1pPr>
            <a:lvl2pPr marL="562733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6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9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9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6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9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12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860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0403" y="1600206"/>
            <a:ext cx="5842000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05603" y="1600206"/>
            <a:ext cx="5842000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33" indent="0">
              <a:buNone/>
              <a:defRPr sz="2462" b="1"/>
            </a:lvl2pPr>
            <a:lvl3pPr marL="1125466" indent="0">
              <a:buNone/>
              <a:defRPr sz="2215" b="1"/>
            </a:lvl3pPr>
            <a:lvl4pPr marL="1688197" indent="0">
              <a:buNone/>
              <a:defRPr sz="1969" b="1"/>
            </a:lvl4pPr>
            <a:lvl5pPr marL="2250931" indent="0">
              <a:buNone/>
              <a:defRPr sz="1969" b="1"/>
            </a:lvl5pPr>
            <a:lvl6pPr marL="2813663" indent="0">
              <a:buNone/>
              <a:defRPr sz="1969" b="1"/>
            </a:lvl6pPr>
            <a:lvl7pPr marL="3376397" indent="0">
              <a:buNone/>
              <a:defRPr sz="1969" b="1"/>
            </a:lvl7pPr>
            <a:lvl8pPr marL="3939127" indent="0">
              <a:buNone/>
              <a:defRPr sz="1969" b="1"/>
            </a:lvl8pPr>
            <a:lvl9pPr marL="4501860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33" indent="0">
              <a:buNone/>
              <a:defRPr sz="2462" b="1"/>
            </a:lvl2pPr>
            <a:lvl3pPr marL="1125466" indent="0">
              <a:buNone/>
              <a:defRPr sz="2215" b="1"/>
            </a:lvl3pPr>
            <a:lvl4pPr marL="1688197" indent="0">
              <a:buNone/>
              <a:defRPr sz="1969" b="1"/>
            </a:lvl4pPr>
            <a:lvl5pPr marL="2250931" indent="0">
              <a:buNone/>
              <a:defRPr sz="1969" b="1"/>
            </a:lvl5pPr>
            <a:lvl6pPr marL="2813663" indent="0">
              <a:buNone/>
              <a:defRPr sz="1969" b="1"/>
            </a:lvl6pPr>
            <a:lvl7pPr marL="3376397" indent="0">
              <a:buNone/>
              <a:defRPr sz="1969" b="1"/>
            </a:lvl7pPr>
            <a:lvl8pPr marL="3939127" indent="0">
              <a:buNone/>
              <a:defRPr sz="1969" b="1"/>
            </a:lvl8pPr>
            <a:lvl9pPr marL="4501860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8" y="273068"/>
            <a:ext cx="6815666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33" indent="0">
              <a:buNone/>
              <a:defRPr sz="1477"/>
            </a:lvl2pPr>
            <a:lvl3pPr marL="1125466" indent="0">
              <a:buNone/>
              <a:defRPr sz="1231"/>
            </a:lvl3pPr>
            <a:lvl4pPr marL="1688197" indent="0">
              <a:buNone/>
              <a:defRPr sz="1108"/>
            </a:lvl4pPr>
            <a:lvl5pPr marL="2250931" indent="0">
              <a:buNone/>
              <a:defRPr sz="1108"/>
            </a:lvl5pPr>
            <a:lvl6pPr marL="2813663" indent="0">
              <a:buNone/>
              <a:defRPr sz="1108"/>
            </a:lvl6pPr>
            <a:lvl7pPr marL="3376397" indent="0">
              <a:buNone/>
              <a:defRPr sz="1108"/>
            </a:lvl7pPr>
            <a:lvl8pPr marL="3939127" indent="0">
              <a:buNone/>
              <a:defRPr sz="1108"/>
            </a:lvl8pPr>
            <a:lvl9pPr marL="4501860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33" indent="0">
              <a:buNone/>
              <a:defRPr sz="3446"/>
            </a:lvl2pPr>
            <a:lvl3pPr marL="1125466" indent="0">
              <a:buNone/>
              <a:defRPr sz="2954"/>
            </a:lvl3pPr>
            <a:lvl4pPr marL="1688197" indent="0">
              <a:buNone/>
              <a:defRPr sz="2462"/>
            </a:lvl4pPr>
            <a:lvl5pPr marL="2250931" indent="0">
              <a:buNone/>
              <a:defRPr sz="2462"/>
            </a:lvl5pPr>
            <a:lvl6pPr marL="2813663" indent="0">
              <a:buNone/>
              <a:defRPr sz="2462"/>
            </a:lvl6pPr>
            <a:lvl7pPr marL="3376397" indent="0">
              <a:buNone/>
              <a:defRPr sz="2462"/>
            </a:lvl7pPr>
            <a:lvl8pPr marL="3939127" indent="0">
              <a:buNone/>
              <a:defRPr sz="2462"/>
            </a:lvl8pPr>
            <a:lvl9pPr marL="4501860" indent="0">
              <a:buNone/>
              <a:defRPr sz="2462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33" indent="0">
              <a:buNone/>
              <a:defRPr sz="1477"/>
            </a:lvl2pPr>
            <a:lvl3pPr marL="1125466" indent="0">
              <a:buNone/>
              <a:defRPr sz="1231"/>
            </a:lvl3pPr>
            <a:lvl4pPr marL="1688197" indent="0">
              <a:buNone/>
              <a:defRPr sz="1108"/>
            </a:lvl4pPr>
            <a:lvl5pPr marL="2250931" indent="0">
              <a:buNone/>
              <a:defRPr sz="1108"/>
            </a:lvl5pPr>
            <a:lvl6pPr marL="2813663" indent="0">
              <a:buNone/>
              <a:defRPr sz="1108"/>
            </a:lvl6pPr>
            <a:lvl7pPr marL="3376397" indent="0">
              <a:buNone/>
              <a:defRPr sz="1108"/>
            </a:lvl7pPr>
            <a:lvl8pPr marL="3939127" indent="0">
              <a:buNone/>
              <a:defRPr sz="1108"/>
            </a:lvl8pPr>
            <a:lvl9pPr marL="4501860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125466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49" indent="-422049" algn="l" defTabSz="1125466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1" indent="-351707" algn="l" defTabSz="1125466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0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64" indent="-281366" algn="l" defTabSz="1125466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297" indent="-281366" algn="l" defTabSz="1125466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29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62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94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27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3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66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9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31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63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9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2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60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 l="4555" r="6565"/>
          <a:stretch>
            <a:fillRect/>
          </a:stretch>
        </p:blipFill>
        <p:spPr bwMode="auto">
          <a:xfrm>
            <a:off x="0" y="-8238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05" y="1302780"/>
            <a:ext cx="7630307" cy="43740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87518"/>
            <a:ext cx="9144000" cy="114674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ОЦЕНКИ ЭФФЕКТИВНОСТИ ПРЕДПРИЯТИЙ ЛЕСНОЙ ПРОМЫШЛЕННОСТИ.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1" y="116632"/>
            <a:ext cx="543158" cy="57264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11558" y="4462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ОБЩЕСТВЕННЫЙ СОВЕТ 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при УФНС России по Хабаровскому краю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hatsApp Video 2021-09-27 at 11.59.3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35" y="598"/>
            <a:ext cx="12351617" cy="6857402"/>
          </a:xfrm>
        </p:spPr>
      </p:pic>
    </p:spTree>
    <p:extLst>
      <p:ext uri="{BB962C8B-B14F-4D97-AF65-F5344CB8AC3E}">
        <p14:creationId xmlns:p14="http://schemas.microsoft.com/office/powerpoint/2010/main" val="41662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9" y="0"/>
            <a:ext cx="12184141" cy="6858000"/>
          </a:xfrm>
          <a:prstGeom prst="rect">
            <a:avLst/>
          </a:prstGeom>
          <a:gradFill>
            <a:gsLst>
              <a:gs pos="100000">
                <a:schemeClr val="bg1">
                  <a:alpha val="21000"/>
                </a:schemeClr>
              </a:gs>
              <a:gs pos="64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7859" y="0"/>
            <a:ext cx="12184141" cy="68580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Члены ассоциации «Дальэкспортлес» вырабатывают все возможные условия для равного, конкурентного доступа к лесосырьевым базам, формирования конкурентной, прозрачной себестоимости, прозрачного формирования цены на внешнем рынке.</a:t>
            </a:r>
          </a:p>
          <a:p>
            <a:r>
              <a:rPr lang="ru-RU" dirty="0" smtClean="0"/>
              <a:t>Внедряемая членами ассоциации «Дальэкспортлес» </a:t>
            </a:r>
            <a:r>
              <a:rPr lang="ru-RU" dirty="0" err="1" smtClean="0"/>
              <a:t>цифровизация</a:t>
            </a:r>
            <a:r>
              <a:rPr lang="ru-RU" dirty="0" smtClean="0"/>
              <a:t> лесной промышленности – один из базовых инструментов прозрачного ведения бизнеса, он-</a:t>
            </a:r>
            <a:r>
              <a:rPr lang="ru-RU" dirty="0" err="1" smtClean="0"/>
              <a:t>лайн</a:t>
            </a:r>
            <a:r>
              <a:rPr lang="ru-RU" dirty="0" smtClean="0"/>
              <a:t> мониторинга со стороны госорганов, с возможностью он-</a:t>
            </a:r>
            <a:r>
              <a:rPr lang="ru-RU" dirty="0" err="1" smtClean="0"/>
              <a:t>лайн</a:t>
            </a:r>
            <a:r>
              <a:rPr lang="ru-RU" dirty="0" smtClean="0"/>
              <a:t> анализа нейросетью ФНС хозяйственной деятельности налогоплательщиков, своевременному выявлению и предупреждению налоговых нарушений.</a:t>
            </a:r>
          </a:p>
          <a:p>
            <a:r>
              <a:rPr lang="ru-RU" dirty="0" smtClean="0"/>
              <a:t>Ассоциация «Дальэкспортлес» намерена всемерно способствовать ФНС разъяснению, раскрытию  любых вопросов хозяйственной и коммерческой деятельности в лесной промышленности. Так как </a:t>
            </a:r>
            <a:r>
              <a:rPr lang="ru-RU" dirty="0" err="1" smtClean="0"/>
              <a:t>репутационные</a:t>
            </a:r>
            <a:r>
              <a:rPr lang="ru-RU" dirty="0" smtClean="0"/>
              <a:t> отраслевые риски, порождаемые злоумышленниками, ложатся грузом избыточного давления законопослушных лесопромышленников.</a:t>
            </a:r>
          </a:p>
        </p:txBody>
      </p:sp>
    </p:spTree>
    <p:extLst>
      <p:ext uri="{BB962C8B-B14F-4D97-AF65-F5344CB8AC3E}">
        <p14:creationId xmlns:p14="http://schemas.microsoft.com/office/powerpoint/2010/main" val="13775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225845"/>
            <a:ext cx="12529392" cy="75811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04747"/>
            <a:ext cx="4320480" cy="3241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84" y="4005064"/>
            <a:ext cx="4399384" cy="2868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47728" y="2400614"/>
            <a:ext cx="4716322" cy="295232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59896" y="398210"/>
            <a:ext cx="6048672" cy="1499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Таксация лесов – учёт количества деревьев в лесу по каждой породе. Для каждой породы деревьев определяется их объём и возраст.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63352" y="5445224"/>
            <a:ext cx="72728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В двух субъектах ДФО проводится пилотный проект </a:t>
            </a:r>
            <a:r>
              <a:rPr lang="ru-RU" b="1" dirty="0" err="1">
                <a:solidFill>
                  <a:schemeClr val="bg1"/>
                </a:solidFill>
              </a:rPr>
              <a:t>цифровизации</a:t>
            </a:r>
            <a:r>
              <a:rPr lang="ru-RU" b="1" dirty="0">
                <a:solidFill>
                  <a:schemeClr val="bg1"/>
                </a:solidFill>
              </a:rPr>
              <a:t> лесного хозяйства. </a:t>
            </a:r>
            <a:r>
              <a:rPr lang="ru-RU" b="1" dirty="0" err="1">
                <a:solidFill>
                  <a:schemeClr val="bg1"/>
                </a:solidFill>
              </a:rPr>
              <a:t>Космоснимки</a:t>
            </a:r>
            <a:r>
              <a:rPr lang="ru-RU" b="1" dirty="0">
                <a:solidFill>
                  <a:schemeClr val="bg1"/>
                </a:solidFill>
              </a:rPr>
              <a:t> нейронной сетью обрабатываются в табличные значения.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403813" y="2400613"/>
            <a:ext cx="3528392" cy="1220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</a:rPr>
              <a:t>Определяется рельеф местности. На склонах свыше 30% промышленная лесозаготовка не ведётся.</a:t>
            </a:r>
          </a:p>
        </p:txBody>
      </p:sp>
    </p:spTree>
    <p:extLst>
      <p:ext uri="{BB962C8B-B14F-4D97-AF65-F5344CB8AC3E}">
        <p14:creationId xmlns:p14="http://schemas.microsoft.com/office/powerpoint/2010/main" val="24446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vostok rf H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7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8505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 r="57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-48344" y="-7726"/>
            <a:ext cx="12288688" cy="6858000"/>
          </a:xfrm>
          <a:prstGeom prst="rect">
            <a:avLst/>
          </a:prstGeom>
          <a:gradFill>
            <a:gsLst>
              <a:gs pos="100000">
                <a:schemeClr val="bg1">
                  <a:alpha val="56000"/>
                </a:schemeClr>
              </a:gs>
              <a:gs pos="59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5116214" y="173950"/>
            <a:ext cx="3335286" cy="389489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 defTabSz="629770">
              <a:lnSpc>
                <a:spcPct val="11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4376"/>
                </a:solidFill>
                <a:latin typeface="Times New Roman" pitchFamily="18" charset="0"/>
                <a:cs typeface="Times New Roman" pitchFamily="18" charset="0"/>
              </a:rPr>
              <a:t>ЦИФРОВАЯ ТЕХНИКА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24014" y="196213"/>
            <a:ext cx="3352062" cy="99427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 defTabSz="629770">
              <a:lnSpc>
                <a:spcPct val="11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4376"/>
                </a:solidFill>
                <a:latin typeface="Times New Roman" pitchFamily="18" charset="0"/>
                <a:cs typeface="Times New Roman" pitchFamily="18" charset="0"/>
              </a:rPr>
              <a:t>СОВРЕМЕННАЯ СИСТЕМА ВИДЕОНАБЛЮДЕНИЯ</a:t>
            </a:r>
          </a:p>
          <a:p>
            <a:pPr algn="ctr"/>
            <a:endParaRPr lang="ru-RU" b="1" dirty="0">
              <a:solidFill>
                <a:srgbClr val="0043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994474" y="581758"/>
            <a:ext cx="3594190" cy="3435037"/>
          </a:xfrm>
          <a:prstGeom prst="rect">
            <a:avLst/>
          </a:prstGeom>
        </p:spPr>
        <p:txBody>
          <a:bodyPr vert="horz" lIns="83969" tIns="41985" rIns="83969" bIns="41985" rtlCol="0" anchor="ctr">
            <a:noAutofit/>
          </a:bodyPr>
          <a:lstStyle/>
          <a:p>
            <a:pPr indent="419847" algn="just" defTabSz="629770">
              <a:lnSpc>
                <a:spcPct val="120000"/>
              </a:lnSpc>
              <a:spcBef>
                <a:spcPct val="0"/>
              </a:spcBef>
              <a:spcAft>
                <a:spcPts val="92"/>
              </a:spcAft>
            </a:pP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РАБОЧИЕ МЕСТА В ЛЕСПРОМХОЗАХ ОБОРУДОВАНЫ САМОЙ СОВРЕМЕННОЙ ЦИФРОВОЙ </a:t>
            </a:r>
            <a:r>
              <a:rPr lang="ru-RU" sz="1200" b="1" dirty="0" smtClean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ТЕХНИКОЙ</a:t>
            </a: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indent="419847" algn="just" defTabSz="629770">
              <a:lnSpc>
                <a:spcPct val="120000"/>
              </a:lnSpc>
              <a:spcBef>
                <a:spcPct val="0"/>
              </a:spcBef>
              <a:spcAft>
                <a:spcPts val="92"/>
              </a:spcAft>
            </a:pPr>
            <a:r>
              <a:rPr lang="en-US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WI-FI</a:t>
            </a: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IP </a:t>
            </a: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ТЕЛЕФОНЫ </a:t>
            </a:r>
            <a:r>
              <a:rPr lang="en-US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CISCO</a:t>
            </a: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 ДРУГОЕ ПОЗВОЛЯЮТ КАЖДОЕ РАБОЧЕЕ МЕСТО СВЯЗАТЬ В ЕДИНУЮ ЦИФРОВУЮ КОРПОРАТИВНУЮ ИНФОРМАЦИОННУЮ СЕТЬ, ЧТО СУЩЕСТВЕННО ОБЛЕГЧАЕТ КОММУНИКАЦИИ КОЛЛЕГ, НЕ ЗАВИСИМО ОТ ИХ ГЕОГРАФИЧЕСКОГО МЕСТА РАСПОЛОЖЕНИЯ. </a:t>
            </a:r>
            <a:endParaRPr lang="ru-RU" sz="1200" b="1" dirty="0" smtClean="0">
              <a:solidFill>
                <a:srgbClr val="125B9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19847" algn="just" defTabSz="629770">
              <a:lnSpc>
                <a:spcPct val="120000"/>
              </a:lnSpc>
              <a:spcBef>
                <a:spcPct val="0"/>
              </a:spcBef>
              <a:spcAft>
                <a:spcPts val="92"/>
              </a:spcAft>
            </a:pPr>
            <a:r>
              <a:rPr lang="ru-RU" sz="1200" b="1" dirty="0" smtClean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ЭЛЕКТРОННЫЙ ДОКУМЕНТООБОРОТ (ЭДО) – МИНИМАЛЬНЫЙ НАБОР ИНСТРУМЕНТОВ В УПРАВЛЕНИИ СОВРЕМЕННЫМ ПРЕДПРИЯТИЕМ.</a:t>
            </a:r>
            <a:endParaRPr lang="ru-RU" sz="1200" b="1" dirty="0">
              <a:solidFill>
                <a:srgbClr val="125B9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8862527" y="923919"/>
            <a:ext cx="3285356" cy="2920128"/>
          </a:xfrm>
          <a:prstGeom prst="rect">
            <a:avLst/>
          </a:prstGeom>
        </p:spPr>
        <p:txBody>
          <a:bodyPr vert="horz" lIns="91415" tIns="45708" rIns="91415" bIns="45708" rtlCol="0">
            <a:noAutofit/>
          </a:bodyPr>
          <a:lstStyle/>
          <a:p>
            <a:pPr indent="419847" algn="just">
              <a:lnSpc>
                <a:spcPct val="120000"/>
              </a:lnSpc>
              <a:spcAft>
                <a:spcPts val="92"/>
              </a:spcAft>
              <a:defRPr/>
            </a:pP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ВИДЕОКАМЕРЫ С ОБЗОРОМ НА 360 ГРАДУСОВ И 36Х ЗУМОМ;</a:t>
            </a:r>
          </a:p>
          <a:p>
            <a:pPr indent="419847" algn="just">
              <a:lnSpc>
                <a:spcPct val="120000"/>
              </a:lnSpc>
              <a:spcAft>
                <a:spcPts val="92"/>
              </a:spcAft>
              <a:defRPr/>
            </a:pPr>
            <a:endParaRPr lang="ru-RU" sz="1200" b="1" dirty="0">
              <a:solidFill>
                <a:srgbClr val="125B9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19847" algn="just">
              <a:lnSpc>
                <a:spcPct val="120000"/>
              </a:lnSpc>
              <a:spcAft>
                <a:spcPts val="92"/>
              </a:spcAft>
            </a:pPr>
            <a:r>
              <a:rPr lang="en-US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ON-LINE </a:t>
            </a: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ДОСТУП К КАМЕРАМ ДЛЯ ТАМОЖЕННЫХ ОРГАНОВ;</a:t>
            </a:r>
          </a:p>
          <a:p>
            <a:pPr indent="419847" algn="just">
              <a:lnSpc>
                <a:spcPct val="120000"/>
              </a:lnSpc>
              <a:spcAft>
                <a:spcPts val="92"/>
              </a:spcAft>
            </a:pPr>
            <a:endParaRPr lang="ru-RU" sz="1200" b="1" dirty="0">
              <a:solidFill>
                <a:srgbClr val="125B9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419847" algn="just">
              <a:lnSpc>
                <a:spcPct val="120000"/>
              </a:lnSpc>
              <a:spcAft>
                <a:spcPts val="92"/>
              </a:spcAft>
            </a:pPr>
            <a:r>
              <a:rPr lang="ru-RU" sz="1200" b="1" dirty="0">
                <a:solidFill>
                  <a:srgbClr val="125B92"/>
                </a:solidFill>
                <a:latin typeface="Times New Roman" pitchFamily="18" charset="0"/>
                <a:cs typeface="Times New Roman" pitchFamily="18" charset="0"/>
              </a:rPr>
              <a:t>УДАЛЁННЫЙ ДОСТУП ДАЖЕ С ТЕЛЕФОНА  ПОЗВОЛЯЕТ КОНТРОЛИРОВАТЬ ПРОИЗВОДСТВЕННЫЙ ПРОЦЕСС МАКСИМАЛЬНО ПОЛНО</a:t>
            </a:r>
            <a:r>
              <a:rPr lang="en-US" sz="1100" b="1" dirty="0">
                <a:solidFill>
                  <a:srgbClr val="125B9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b="1" dirty="0">
              <a:solidFill>
                <a:srgbClr val="125B9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5108493" y="693725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5108493" y="1377481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/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8760296" y="1084365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/>
          </a:p>
        </p:txBody>
      </p:sp>
      <p:sp>
        <p:nvSpPr>
          <p:cNvPr id="31" name="Блок-схема: процесс 30"/>
          <p:cNvSpPr/>
          <p:nvPr/>
        </p:nvSpPr>
        <p:spPr>
          <a:xfrm>
            <a:off x="8760296" y="1733173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/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8760296" y="2405038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8787851" y="3447178"/>
            <a:ext cx="3335287" cy="1044970"/>
          </a:xfrm>
          <a:prstGeom prst="rect">
            <a:avLst/>
          </a:prstGeom>
        </p:spPr>
        <p:txBody>
          <a:bodyPr vert="horz" lIns="83969" tIns="41985" rIns="83969" bIns="41985" rtlCol="0" anchor="ctr">
            <a:noAutofit/>
          </a:bodyPr>
          <a:lstStyle/>
          <a:p>
            <a:pPr algn="ctr" defTabSz="629770">
              <a:lnSpc>
                <a:spcPct val="120000"/>
              </a:lnSpc>
              <a:spcBef>
                <a:spcPct val="0"/>
              </a:spcBef>
            </a:pPr>
            <a:r>
              <a:rPr lang="ru-RU" b="1" dirty="0">
                <a:solidFill>
                  <a:srgbClr val="125B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РАБОТАЕТ КАК </a:t>
            </a:r>
          </a:p>
          <a:p>
            <a:pPr algn="ctr" defTabSz="629770">
              <a:lnSpc>
                <a:spcPct val="12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ОДНО ЦЕЛОЕ</a:t>
            </a:r>
          </a:p>
        </p:txBody>
      </p:sp>
      <p:pic>
        <p:nvPicPr>
          <p:cNvPr id="49" name="Picture 4" descr="\\Docserver\USERS\Арсланова Екатерина\ПРОЕКТ\1. НЕБОСКРЕБ\Мероприятия\180610 Международная выставка_Дни бизнеса_набережная_Хабаровск\Картинки к презентации\Тулучи. Утренняя погрузка..jpg"/>
          <p:cNvPicPr>
            <a:picLocks noChangeAspect="1" noChangeArrowheads="1"/>
          </p:cNvPicPr>
          <p:nvPr/>
        </p:nvPicPr>
        <p:blipFill>
          <a:blip r:embed="rId3" cstate="print"/>
          <a:srcRect l="15730" t="19726" r="10582" b="29540"/>
          <a:stretch>
            <a:fillRect/>
          </a:stretch>
        </p:blipFill>
        <p:spPr bwMode="auto">
          <a:xfrm>
            <a:off x="5087888" y="4506434"/>
            <a:ext cx="7104112" cy="2351567"/>
          </a:xfrm>
          <a:prstGeom prst="rect">
            <a:avLst/>
          </a:prstGeom>
          <a:noFill/>
          <a:effectLst>
            <a:softEdge rad="127000"/>
          </a:effectLst>
        </p:spPr>
      </p:pic>
      <p:graphicFrame>
        <p:nvGraphicFramePr>
          <p:cNvPr id="40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370299"/>
              </p:ext>
            </p:extLst>
          </p:nvPr>
        </p:nvGraphicFramePr>
        <p:xfrm>
          <a:off x="7897055" y="4846501"/>
          <a:ext cx="4094828" cy="266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Заголовок 1"/>
          <p:cNvSpPr txBox="1">
            <a:spLocks/>
          </p:cNvSpPr>
          <p:nvPr/>
        </p:nvSpPr>
        <p:spPr>
          <a:xfrm>
            <a:off x="191344" y="128794"/>
            <a:ext cx="445603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125466" rtl="0" eaLnBrk="1" latinLnBrk="0" hangingPunct="1">
              <a:spcBef>
                <a:spcPct val="0"/>
              </a:spcBef>
              <a:buNone/>
              <a:defRPr sz="54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18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  <a:t>ЕДИНАЯ ЦИФРОВАЯ ИНФОРМАЦИОННАЯ </a:t>
            </a:r>
            <a:br>
              <a:rPr lang="ru-RU" sz="18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  <a:t>БАЗА ДАННЫХ ГРУППЫ</a:t>
            </a: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1002772" y="926701"/>
            <a:ext cx="288032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ПРОИЗВОДСТВЕННЫЙ ПЛАН</a:t>
            </a:r>
          </a:p>
        </p:txBody>
      </p:sp>
      <p:sp>
        <p:nvSpPr>
          <p:cNvPr id="47" name="Стрелка вниз 46"/>
          <p:cNvSpPr/>
          <p:nvPr/>
        </p:nvSpPr>
        <p:spPr>
          <a:xfrm>
            <a:off x="2275346" y="1716357"/>
            <a:ext cx="288032" cy="288032"/>
          </a:xfrm>
          <a:prstGeom prst="down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1057077" y="2095502"/>
            <a:ext cx="2880320" cy="899252"/>
          </a:xfrm>
          <a:prstGeom prst="flowChartAlternateProcess">
            <a:avLst/>
          </a:prstGeom>
          <a:solidFill>
            <a:srgbClr val="0D446D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ИСКУСТВЕННЫЙ ИНТЕЛЛЕКТ</a:t>
            </a:r>
          </a:p>
        </p:txBody>
      </p:sp>
      <p:sp>
        <p:nvSpPr>
          <p:cNvPr id="50" name="Стрелка вниз 49"/>
          <p:cNvSpPr/>
          <p:nvPr/>
        </p:nvSpPr>
        <p:spPr>
          <a:xfrm>
            <a:off x="2298916" y="3344655"/>
            <a:ext cx="240891" cy="1862138"/>
          </a:xfrm>
          <a:prstGeom prst="downArrow">
            <a:avLst/>
          </a:prstGeom>
          <a:solidFill>
            <a:srgbClr val="7F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191344" y="3515101"/>
            <a:ext cx="1656184" cy="65789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ДИНАМИКА ПОТРЕБЛЕНИЯ СЫРЬЯ</a:t>
            </a:r>
          </a:p>
        </p:txBody>
      </p:sp>
      <p:sp>
        <p:nvSpPr>
          <p:cNvPr id="53" name="Блок-схема: альтернативный процесс 52"/>
          <p:cNvSpPr/>
          <p:nvPr/>
        </p:nvSpPr>
        <p:spPr>
          <a:xfrm>
            <a:off x="191344" y="4374538"/>
            <a:ext cx="1656184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ЗАПАСЫ СЫРЬЯ</a:t>
            </a:r>
          </a:p>
        </p:txBody>
      </p:sp>
      <p:sp>
        <p:nvSpPr>
          <p:cNvPr id="54" name="Стрелка вниз 53"/>
          <p:cNvSpPr/>
          <p:nvPr/>
        </p:nvSpPr>
        <p:spPr>
          <a:xfrm>
            <a:off x="2275346" y="3028050"/>
            <a:ext cx="288032" cy="288032"/>
          </a:xfrm>
          <a:prstGeom prst="down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1908572" y="3736035"/>
            <a:ext cx="432048" cy="216024"/>
          </a:xfrm>
          <a:prstGeom prst="leftRight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6" name="Двойная стрелка влево/вправо 55"/>
          <p:cNvSpPr/>
          <p:nvPr/>
        </p:nvSpPr>
        <p:spPr>
          <a:xfrm>
            <a:off x="1887935" y="4670490"/>
            <a:ext cx="432048" cy="216024"/>
          </a:xfrm>
          <a:prstGeom prst="leftRight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3052748" y="4374538"/>
            <a:ext cx="1716623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ЕЖЕСУТОЧНОЕ АДРЕСОВАНИЕ ВАГОНОВ</a:t>
            </a:r>
          </a:p>
        </p:txBody>
      </p:sp>
      <p:sp>
        <p:nvSpPr>
          <p:cNvPr id="58" name="Двойная стрелка влево/вправо 57"/>
          <p:cNvSpPr/>
          <p:nvPr/>
        </p:nvSpPr>
        <p:spPr>
          <a:xfrm>
            <a:off x="2533693" y="3738042"/>
            <a:ext cx="432048" cy="216024"/>
          </a:xfrm>
          <a:prstGeom prst="leftRight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9" name="Двойная стрелка влево/вправо 58"/>
          <p:cNvSpPr/>
          <p:nvPr/>
        </p:nvSpPr>
        <p:spPr>
          <a:xfrm>
            <a:off x="2574878" y="4674176"/>
            <a:ext cx="432048" cy="216024"/>
          </a:xfrm>
          <a:prstGeom prst="leftRight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0" name="Блок-схема: альтернативный процесс 59"/>
          <p:cNvSpPr/>
          <p:nvPr/>
        </p:nvSpPr>
        <p:spPr>
          <a:xfrm>
            <a:off x="3049354" y="3524921"/>
            <a:ext cx="1716623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ОСТАТКИ НА СКЛАДАХ</a:t>
            </a:r>
          </a:p>
        </p:txBody>
      </p:sp>
      <p:sp>
        <p:nvSpPr>
          <p:cNvPr id="61" name="Блок-схема: альтернативный процесс 60"/>
          <p:cNvSpPr/>
          <p:nvPr/>
        </p:nvSpPr>
        <p:spPr>
          <a:xfrm>
            <a:off x="1103784" y="5475819"/>
            <a:ext cx="2880320" cy="136815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ОПТИМАЛЬНЫЙ ДЛЯ БЮДЖЕТА ПЛАН ОТГРУЗКИ ВАГОНОВ ПО АДРЕСАТАМ И СПЕЦИФИКАЦИЯМ</a:t>
            </a:r>
          </a:p>
        </p:txBody>
      </p:sp>
      <p:sp>
        <p:nvSpPr>
          <p:cNvPr id="62" name="Стрелка вниз 61"/>
          <p:cNvSpPr/>
          <p:nvPr/>
        </p:nvSpPr>
        <p:spPr>
          <a:xfrm>
            <a:off x="2298916" y="5098757"/>
            <a:ext cx="288032" cy="288032"/>
          </a:xfrm>
          <a:prstGeom prst="downArrow">
            <a:avLst/>
          </a:prstGeom>
          <a:solidFill>
            <a:schemeClr val="bg1"/>
          </a:solidFill>
          <a:ln>
            <a:solidFill>
              <a:srgbClr val="000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2" name="Блок-схема: процесс 31"/>
          <p:cNvSpPr/>
          <p:nvPr/>
        </p:nvSpPr>
        <p:spPr>
          <a:xfrm>
            <a:off x="5116214" y="3140790"/>
            <a:ext cx="100048" cy="97955"/>
          </a:xfrm>
          <a:prstGeom prst="flowChart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3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 l="4555" r="656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3" name="Прямоугольник 62"/>
          <p:cNvSpPr/>
          <p:nvPr/>
        </p:nvSpPr>
        <p:spPr>
          <a:xfrm>
            <a:off x="-694" y="0"/>
            <a:ext cx="12192694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64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0" y="1052736"/>
            <a:ext cx="11723694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 ВАГОНЫ, ПОГРУЖЕННЫЕ В СУТКИ, К ВЕЧЕРУ СДАЮТСЯ В ЭКСПОРТНУЮ ПЕРЕВОЗКУ ЗА СЧЁТ:</a:t>
            </a:r>
          </a:p>
          <a:p>
            <a:pPr marL="285750" indent="-285750" defTabSz="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ФОРМИРОВАНИЯ СПЕЦИФИКАЦИЙ И ГТД;</a:t>
            </a:r>
          </a:p>
          <a:p>
            <a:pPr marL="285750" indent="-285750" defTabSz="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УДАЛЁННОГО ДОСТУПА СОТРУДНИКОВ ТАМОЖНИ</a:t>
            </a:r>
            <a:r>
              <a:rPr lang="en-US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 ПРЯМОЙ ТРАНСЛЯЦИИ ПОГРУЗКИ ВАГОНОВ, ЧТО ПРИВОДИТ К СОКРАЩЕНИЮ ВРЕМЕНИ ВЫПУСКА ГТД;</a:t>
            </a:r>
          </a:p>
          <a:p>
            <a:pPr marL="285750" indent="-285750" defTabSz="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СОКРАЩЕНИЕ ВРЕМЕНИ ПРОСТОЯ ГРУЖЁНЫХ ВАГОНОВ В ОЖИДАНИИ ЭКСПОРТНЫХ ДОКУМЕНТОВ, СОКРАЩЕНИЕ Ж.Д. ТАРИФА, УВЕЛИЧЕНИЕ ОБЪЁМА ОТГРУЗКИ БЕЗ ДОПОЛНИТЕЛЬНЫХ ВЛОЖЕНИЙ В ИНФРАСТРУКТУРУ НИЖНЕГО СКЛАДА.</a:t>
            </a:r>
          </a:p>
          <a:p>
            <a:pPr indent="817200" defTabSz="685800">
              <a:lnSpc>
                <a:spcPct val="120000"/>
              </a:lnSpc>
            </a:pPr>
            <a:endParaRPr lang="ru-RU" sz="1500" b="1" dirty="0">
              <a:solidFill>
                <a:srgbClr val="125B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223792" y="836712"/>
            <a:ext cx="3600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524000" y="44624"/>
            <a:ext cx="9144000" cy="720080"/>
          </a:xfrm>
        </p:spPr>
        <p:txBody>
          <a:bodyPr>
            <a:noAutofit/>
          </a:bodyPr>
          <a:lstStyle/>
          <a:p>
            <a:pPr lvl="0" algn="ctr">
              <a:lnSpc>
                <a:spcPct val="70000"/>
              </a:lnSpc>
            </a:pPr>
            <a:r>
              <a:rPr lang="ru-RU" sz="28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  <a:t>ЕДИНАЯ ЦИФРОВАЯ ИНФОРМАЦИОННАЯ </a:t>
            </a:r>
            <a:br>
              <a:rPr lang="ru-RU" sz="28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  <a:t>БАЗА ДАННЫХ</a:t>
            </a:r>
            <a:endParaRPr lang="ru-RU" sz="2800" b="1" dirty="0">
              <a:solidFill>
                <a:srgbClr val="002B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maxresdefault.jpg"/>
          <p:cNvPicPr>
            <a:picLocks noChangeAspect="1" noChangeArrowheads="1"/>
          </p:cNvPicPr>
          <p:nvPr/>
        </p:nvPicPr>
        <p:blipFill>
          <a:blip r:embed="rId3" cstate="print"/>
          <a:srcRect l="26961" t="5206" r="33155"/>
          <a:stretch>
            <a:fillRect/>
          </a:stretch>
        </p:blipFill>
        <p:spPr bwMode="auto">
          <a:xfrm>
            <a:off x="744298" y="2862063"/>
            <a:ext cx="2879304" cy="3933056"/>
          </a:xfrm>
          <a:prstGeom prst="rect">
            <a:avLst/>
          </a:prstGeom>
          <a:noFill/>
        </p:spPr>
      </p:pic>
      <p:pic>
        <p:nvPicPr>
          <p:cNvPr id="2052" name="Picture 4" descr="\\Docserver\USERS\Арсланова Екатерина\ПРОЕКТ\1. НЕБОСКРЕБ\Мероприятия\180610 Международная выставка_Дни бизнеса_набережная_Хабаровск\Картинки к презентации\qewrttthgjjiyipptynaszx.jpg"/>
          <p:cNvPicPr>
            <a:picLocks noChangeAspect="1" noChangeArrowheads="1"/>
          </p:cNvPicPr>
          <p:nvPr/>
        </p:nvPicPr>
        <p:blipFill>
          <a:blip r:embed="rId4" cstate="print"/>
          <a:srcRect t="5207" r="21058"/>
          <a:stretch>
            <a:fillRect/>
          </a:stretch>
        </p:blipFill>
        <p:spPr bwMode="auto">
          <a:xfrm flipH="1">
            <a:off x="4332936" y="2925514"/>
            <a:ext cx="3779288" cy="3933056"/>
          </a:xfrm>
          <a:prstGeom prst="rect">
            <a:avLst/>
          </a:prstGeom>
          <a:noFill/>
        </p:spPr>
      </p:pic>
      <p:pic>
        <p:nvPicPr>
          <p:cNvPr id="2053" name="Picture 5" descr="\\Docserver\USERS\Арсланова Екатерина\ПРОЕКТ\1. НЕБОСКРЕБ\Мероприятия\180610 Международная выставка_Дни бизнеса_набережная_Хабаровск\Картинки к презентации\tamozhennoe-oformlenie7.jpg"/>
          <p:cNvPicPr>
            <a:picLocks noChangeAspect="1" noChangeArrowheads="1"/>
          </p:cNvPicPr>
          <p:nvPr/>
        </p:nvPicPr>
        <p:blipFill>
          <a:blip r:embed="rId5" cstate="print"/>
          <a:srcRect l="43297" t="6200" r="21787" b="12067"/>
          <a:stretch>
            <a:fillRect/>
          </a:stretch>
        </p:blipFill>
        <p:spPr bwMode="auto">
          <a:xfrm flipH="1">
            <a:off x="8821558" y="2862063"/>
            <a:ext cx="2555776" cy="39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8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 l="4555" r="656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2" descr="\\Docserver\USERS\Арсланова Екатерина\ПРОЕКТ\1. НЕБОСКРЕБ\Мероприятия\180610 Международная выставка_Дни бизнеса_набережная_Хабаровск\Картинки к презентации\3d-growing-business-chart-diagram_rqltpvz-bl_thumbnail-medium09.jpg"/>
          <p:cNvPicPr>
            <a:picLocks noChangeAspect="1" noChangeArrowheads="1"/>
          </p:cNvPicPr>
          <p:nvPr/>
        </p:nvPicPr>
        <p:blipFill>
          <a:blip r:embed="rId3" cstate="print"/>
          <a:srcRect b="20734"/>
          <a:stretch>
            <a:fillRect/>
          </a:stretch>
        </p:blipFill>
        <p:spPr bwMode="auto">
          <a:xfrm>
            <a:off x="0" y="2780928"/>
            <a:ext cx="15203996" cy="407707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21000"/>
                </a:schemeClr>
              </a:gs>
              <a:gs pos="64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7368" y="620688"/>
            <a:ext cx="11377264" cy="623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АКТУАЛЬНАЯ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ИНФОРМАЦИЯ О ЗАПАСЕ ЛЕСА НА АРЕНДУЕМЫХ УЧАСТКАХ ЛЕСНОГО ФОНДА (ТАКСАЦИЯ ЛЕСОВ).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ЛЕСОЗАГОТОВКА С МОНИТОРИНГОМ МЕСТ РУБОК СО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СПУТНИКА. ЛЕГАЛЬНОСТЬ ЛЕСОЗАГОТОВКИ.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ВЫВОЗКА ЛЕСА ИЗ ТАЙГИ,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ИНФОРМАЦИЕЙ С КАКОЙ ДЕЛЯНЫ,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КАКИМ ЛЕСОВОЗОМ, СПЕЦИФИКАЦИЕЙ, РАССТОЯНИЕ ВЫВОЗКИ,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РЕЛЬЕФ, ФОРМИРОВАНИЕ ПУТЕВОГО ЛИСТА, НОРМАТИВНОЕ И ФАКТИЧЕСКОЕ РАСХОДОВАНИЕ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ГСМ, ДРУГИХ ЗАТРАТ. 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НОРМИРОВАНИЕ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ТРУДА, РАСЧЁТ ЗАРАБОТНОЙ ПЛАТЫ, </a:t>
            </a:r>
            <a:r>
              <a:rPr lang="ru-RU" sz="16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АВТОМАТИЧЕСКАЯ КАЛЬКУЛЯЦИЯ СЕБЕСТОИМОСТИ, С РАЗНЕСЕНИЕМ ПРОВОДОК ПО СЧЕТАМ БУХГАЛТЕРСКОГО УЧЁТА. ЭКСПОРТ ПРОВОДОК СМЕЖНИКАМ.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ЦИФРОВОЙ СКЛАДСКОЙ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УЧЁТ, ПОЗВОЛЯЮЩИЙ АВТОМАТИЧЕСКИ ПРОВОДИТЬ СРАВНИТЕЛЬНЫЙ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ЦЕН РЫНКОВ КРУГЛОГО БРЕВНА И ДЕРЕВООБРАБОТКИ ПО ЗАЯВКАМ ЗАВОДОВ И ВЫБОР НАИБОЛЕЕ ЭФФЕКТИВНОГО НАПРАВЛЕНИЯ ОТГРУЗКИ С ДЕТАЛИЗАЦИЕЙ СПЕЦИФИКАЦИИ НА КАЖДЫЙ ВАГОН ДЛЯ КАЖДОГО ПОТРЕБИТЕЛЯ 14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=871 782 291 200;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ОЦЕНКА ЭФФЕКТИВНОСТИ ИНВЕСТИЦИЙ. КОЭФФИЦИЕНТЫ ОБОРОТА ДЕНЕГ И ТОВАРА. СОКРАЩЕНИЕ СЕБЕСТОИМОСТИ;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rgbClr val="231E7E"/>
                </a:solidFill>
                <a:latin typeface="Times New Roman" pitchFamily="18" charset="0"/>
                <a:cs typeface="Times New Roman" pitchFamily="18" charset="0"/>
              </a:rPr>
              <a:t>РАБОТА С ОТЧЁТАМИ СФОРМИРОВАННЫМИ В РЕЖИМЕ РЕАЛЬНОГО ВРЕМЕНИ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rgbClr val="231E7E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1600" b="1" dirty="0" smtClean="0">
                <a:solidFill>
                  <a:srgbClr val="231E7E"/>
                </a:solidFill>
                <a:latin typeface="Times New Roman" pitchFamily="18" charset="0"/>
                <a:cs typeface="Times New Roman" pitchFamily="18" charset="0"/>
              </a:rPr>
              <a:t>ВОЗМОЖНОСТИ ОН-ЛАЙН МОНИТОРИНГА ФОРМИРОВАНИЯ ЗАТРАТ УМЕНЬШАЮЩИХ НАЛОГООБЛАГАЕМУЮ БАЗУ.</a:t>
            </a:r>
            <a:endParaRPr lang="ru-RU" sz="1600" b="1" dirty="0">
              <a:solidFill>
                <a:srgbClr val="231E7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ВЫСВОБОЖДЕНИЕ ВРЕМЕНИ ДЛЯ ПРИНЯТИЯ БОЛЕЕ ВЗВЕШЕННЫХ РЕШЕНИЙ.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76672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</a:rPr>
              <a:t>ЕДИНАЯ ЦИФРОВАЯ ИНФОРМАЦИОННАЯ МОДЕЛЬ ЛЕСНОГО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788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Docserver\USERS\Арсланова Екатерина\ПРОЕКТ\1. НЕБОСКРЕБ\Мероприятия\180610 Международная выставка_Дни бизнеса_набережная_Хабаровск\Картинки к презентации\Тулучи. Утренняя погрузка..jpg"/>
          <p:cNvPicPr>
            <a:picLocks noChangeAspect="1" noChangeArrowheads="1"/>
          </p:cNvPicPr>
          <p:nvPr/>
        </p:nvPicPr>
        <p:blipFill>
          <a:blip r:embed="rId2" cstate="print"/>
          <a:srcRect l="15730" r="9271"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871" y="-1827584"/>
            <a:ext cx="12192000" cy="3356992"/>
          </a:xfrm>
          <a:prstGeom prst="rect">
            <a:avLst/>
          </a:prstGeom>
          <a:gradFill>
            <a:gsLst>
              <a:gs pos="96000">
                <a:schemeClr val="bg1">
                  <a:alpha val="0"/>
                </a:schemeClr>
              </a:gs>
              <a:gs pos="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71575" y="75045"/>
            <a:ext cx="990059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 ЦИФРОВОЙ ЭКОНОМИКИ ПОЗВОЛЯЕТ УЛУЧШИТЬ ПРОЦЕСС ПРОИЗВОДСТВА, В РЕЗУЛЬТАТЕ ЧЕГО ВОЗНИКАЕТ СУЩЕСТВЕННАЯ ЭКОНОМИЯ, ИЛИ ПОЯВЛЯЕТСЯ ПРИБЫЛЬ ТАМ, ГДЕ ЕЁ РАНЬШЕ НЕ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БЫЛО.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ИСКЛЮЧАЕТСЯ ВОЗМОЖНОСТЬ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ФАЛЬСИФИКАЦИИ ДАННЫХ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204577"/>
              </p:ext>
            </p:extLst>
          </p:nvPr>
        </p:nvGraphicFramePr>
        <p:xfrm>
          <a:off x="5375920" y="3789040"/>
          <a:ext cx="56166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5231904" cy="1583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ИСЧЕЗЛА МОНОПОЛИЯ НА ИНФОРМАЦИЮ</a:t>
            </a:r>
          </a:p>
        </p:txBody>
      </p:sp>
    </p:spTree>
    <p:extLst>
      <p:ext uri="{BB962C8B-B14F-4D97-AF65-F5344CB8AC3E}">
        <p14:creationId xmlns:p14="http://schemas.microsoft.com/office/powerpoint/2010/main" val="24773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" y="0"/>
            <a:ext cx="12144716" cy="6858000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9416" y="2492896"/>
            <a:ext cx="1130525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Для чего бизнес это делает?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Легальность происхождения сырья, равные условия в формировании себестоимости производства, полнота исчисления и уплаты налогов, соблюдение сроков поставки и спецификации – минимальный набор современного устойчивого международного бизнеса.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Лесная промышленность - работает на мировых рынках.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38531"/>
              </p:ext>
            </p:extLst>
          </p:nvPr>
        </p:nvGraphicFramePr>
        <p:xfrm>
          <a:off x="3431704" y="-387424"/>
          <a:ext cx="5328592" cy="752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3" imgW="5676638" imgH="8019810" progId="AcroExch.Document.DC">
                  <p:embed/>
                </p:oleObj>
              </mc:Choice>
              <mc:Fallback>
                <p:oleObj name="Acrobat Document" r:id="rId3" imgW="567663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1704" y="-387424"/>
                        <a:ext cx="5328592" cy="7527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10863</TotalTime>
  <Words>623</Words>
  <Application>Microsoft Office PowerPoint</Application>
  <PresentationFormat>Произвольный</PresentationFormat>
  <Paragraphs>60</Paragraphs>
  <Slides>12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Acrobat Document</vt:lpstr>
      <vt:lpstr>МЕТОДЫ ОЦЕНКИ ЭФФЕКТИВНОСТИ ПРЕДПРИЯТИЙ ЛЕСНОЙ ПРОМЫШЛЕННОСТИ.</vt:lpstr>
      <vt:lpstr>Презентация PowerPoint</vt:lpstr>
      <vt:lpstr>Презентация PowerPoint</vt:lpstr>
      <vt:lpstr>Презентация PowerPoint</vt:lpstr>
      <vt:lpstr>ЕДИНАЯ ЦИФРОВАЯ ИНФОРМАЦИОННАЯ  БАЗА ДАННЫХ</vt:lpstr>
      <vt:lpstr>ЕДИНАЯ ЦИФРОВАЯ ИНФОРМАЦИОННАЯ МОДЕЛЬ ЛЕСНОГО БИЗНЕСА</vt:lpstr>
      <vt:lpstr>ИСЧЕЗЛА МОНОПОЛИЯ НА ИНФОРМАЦИЮ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Арсланова Екатерина Андреевна</dc:creator>
  <cp:lastModifiedBy>User</cp:lastModifiedBy>
  <cp:revision>820</cp:revision>
  <cp:lastPrinted>2019-07-01T00:59:42Z</cp:lastPrinted>
  <dcterms:created xsi:type="dcterms:W3CDTF">2018-02-07T00:57:00Z</dcterms:created>
  <dcterms:modified xsi:type="dcterms:W3CDTF">2022-03-10T07:39:22Z</dcterms:modified>
</cp:coreProperties>
</file>