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  <p:sldMasterId id="2147484057" r:id="rId2"/>
    <p:sldMasterId id="2147484070" r:id="rId3"/>
  </p:sldMasterIdLst>
  <p:notesMasterIdLst>
    <p:notesMasterId r:id="rId15"/>
  </p:notesMasterIdLst>
  <p:sldIdLst>
    <p:sldId id="400" r:id="rId4"/>
    <p:sldId id="426" r:id="rId5"/>
    <p:sldId id="423" r:id="rId6"/>
    <p:sldId id="425" r:id="rId7"/>
    <p:sldId id="428" r:id="rId8"/>
    <p:sldId id="401" r:id="rId9"/>
    <p:sldId id="402" r:id="rId10"/>
    <p:sldId id="415" r:id="rId11"/>
    <p:sldId id="427" r:id="rId12"/>
    <p:sldId id="429" r:id="rId13"/>
    <p:sldId id="409" r:id="rId14"/>
  </p:sldIdLst>
  <p:sldSz cx="12192000" cy="6858000"/>
  <p:notesSz cx="6792913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оробьев Алексей Максимович" initials="ВАМ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E9EDF4"/>
    <a:srgbClr val="D0D8E8"/>
    <a:srgbClr val="6699FF"/>
    <a:srgbClr val="0268FE"/>
    <a:srgbClr val="0286FE"/>
    <a:srgbClr val="0066FF"/>
    <a:srgbClr val="C0504D"/>
    <a:srgbClr val="207E2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46" autoAdjust="0"/>
    <p:restoredTop sz="96859" autoAdjust="0"/>
  </p:normalViewPr>
  <p:slideViewPr>
    <p:cSldViewPr>
      <p:cViewPr varScale="1">
        <p:scale>
          <a:sx n="85" d="100"/>
          <a:sy n="85" d="100"/>
        </p:scale>
        <p:origin x="-72" y="-564"/>
      </p:cViewPr>
      <p:guideLst>
        <p:guide orient="horz" pos="2160"/>
        <p:guide pos="384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84089414858645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2040984939154562E-3"/>
                  <c:y val="-8.67850098619329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020492469577281E-3"/>
                  <c:y val="9.73044049967126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7.889546351084812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030738704365921E-3"/>
                  <c:y val="7.1005917159763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6020492469577281E-3"/>
                  <c:y val="7.1005917159763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5407370234367653E-17"/>
                  <c:y val="1.84089414858643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9030738704366875E-3"/>
                  <c:y val="7.10059171597633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301024623478864E-3"/>
                  <c:y val="2.28796844181459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3.9030738704365921E-3"/>
                  <c:y val="2.28796844181459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236</c:v>
                </c:pt>
                <c:pt idx="1">
                  <c:v>1294</c:v>
                </c:pt>
                <c:pt idx="2">
                  <c:v>2099</c:v>
                </c:pt>
                <c:pt idx="3">
                  <c:v>2895</c:v>
                </c:pt>
                <c:pt idx="4">
                  <c:v>3814</c:v>
                </c:pt>
                <c:pt idx="5">
                  <c:v>4901</c:v>
                </c:pt>
                <c:pt idx="6">
                  <c:v>6174</c:v>
                </c:pt>
                <c:pt idx="7">
                  <c:v>7225</c:v>
                </c:pt>
                <c:pt idx="8">
                  <c:v>8218</c:v>
                </c:pt>
                <c:pt idx="9">
                  <c:v>9767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Лист1!$D$2:$D$11</c:f>
              <c:numCache>
                <c:formatCode>General</c:formatCode>
                <c:ptCount val="10"/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051840"/>
        <c:axId val="20053376"/>
      </c:barChart>
      <c:dateAx>
        <c:axId val="2005184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20053376"/>
        <c:crosses val="autoZero"/>
        <c:auto val="1"/>
        <c:lblOffset val="100"/>
        <c:baseTimeUnit val="months"/>
      </c:dateAx>
      <c:valAx>
        <c:axId val="20053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051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01024623478864E-3"/>
                  <c:y val="-3.418803418803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8.67850098619329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020492469577281E-3"/>
                  <c:y val="-1.13083497698882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01024623478864E-3"/>
                  <c:y val="-1.65680473372781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01024623478864E-3"/>
                  <c:y val="-8.67850098619324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0738704365921E-3"/>
                  <c:y val="-1.39381985535831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1.39381985535831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2040984939154562E-3"/>
                  <c:y val="-3.418803418803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301024623478864E-3"/>
                  <c:y val="1.49901380670611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7.1005917159763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125</c:v>
                </c:pt>
                <c:pt idx="1">
                  <c:v>17632</c:v>
                </c:pt>
                <c:pt idx="2">
                  <c:v>53950</c:v>
                </c:pt>
                <c:pt idx="3">
                  <c:v>104111</c:v>
                </c:pt>
                <c:pt idx="4">
                  <c:v>169034</c:v>
                </c:pt>
                <c:pt idx="5">
                  <c:v>256329</c:v>
                </c:pt>
                <c:pt idx="6">
                  <c:v>380597</c:v>
                </c:pt>
                <c:pt idx="7">
                  <c:v>469298</c:v>
                </c:pt>
                <c:pt idx="8">
                  <c:v>580003</c:v>
                </c:pt>
                <c:pt idx="9">
                  <c:v>721578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Лист1!$D$2:$D$11</c:f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445120"/>
        <c:axId val="29467392"/>
      </c:barChart>
      <c:dateAx>
        <c:axId val="2944512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29467392"/>
        <c:crosses val="autoZero"/>
        <c:auto val="1"/>
        <c:lblOffset val="100"/>
        <c:baseTimeUnit val="months"/>
      </c:dateAx>
      <c:valAx>
        <c:axId val="29467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445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01024623478864E-3"/>
                  <c:y val="-3.418803418803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8.67850098619329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020492469577281E-3"/>
                  <c:y val="-1.13083497698882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01024623478864E-3"/>
                  <c:y val="-1.65680473372781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01024623478864E-3"/>
                  <c:y val="-8.67850098619324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0738704365921E-3"/>
                  <c:y val="-1.39381985535831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1.39381985535831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301024623478864E-3"/>
                  <c:y val="-3.418803418803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3.9030738704366875E-3"/>
                  <c:y val="1.2360289283366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2.6020492469577281E-3"/>
                  <c:y val="-7.889546351084812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15</c:v>
                </c:pt>
                <c:pt idx="2">
                  <c:v>96</c:v>
                </c:pt>
                <c:pt idx="3">
                  <c:v>375</c:v>
                </c:pt>
                <c:pt idx="4">
                  <c:v>703</c:v>
                </c:pt>
                <c:pt idx="5">
                  <c:v>1701</c:v>
                </c:pt>
                <c:pt idx="6">
                  <c:v>7131</c:v>
                </c:pt>
                <c:pt idx="7">
                  <c:v>10807</c:v>
                </c:pt>
                <c:pt idx="8">
                  <c:v>15226</c:v>
                </c:pt>
                <c:pt idx="9">
                  <c:v>21081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Лист1!$D$2:$D$11</c:f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200768"/>
        <c:axId val="29202304"/>
      </c:barChart>
      <c:dateAx>
        <c:axId val="2920076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29202304"/>
        <c:crosses val="autoZero"/>
        <c:auto val="1"/>
        <c:lblOffset val="100"/>
        <c:baseTimeUnit val="months"/>
      </c:dateAx>
      <c:valAx>
        <c:axId val="29202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200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01024623478864E-3"/>
                  <c:y val="-3.418803418803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8.67850098619329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020492469577281E-3"/>
                  <c:y val="-1.13083497698882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01024623478864E-3"/>
                  <c:y val="-1.65680473372781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01024623478864E-3"/>
                  <c:y val="-8.67850098619324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0738704365921E-3"/>
                  <c:y val="-1.39381985535831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1.39381985535831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301024623478864E-3"/>
                  <c:y val="-3.418803418803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3.9030738704366875E-3"/>
                  <c:y val="1.2360289283366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2.6020492469577281E-3"/>
                  <c:y val="-7.889546351084812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71</c:v>
                </c:pt>
                <c:pt idx="4">
                  <c:v>172</c:v>
                </c:pt>
                <c:pt idx="5">
                  <c:v>459</c:v>
                </c:pt>
                <c:pt idx="6">
                  <c:v>1094</c:v>
                </c:pt>
                <c:pt idx="7">
                  <c:v>3282</c:v>
                </c:pt>
                <c:pt idx="8">
                  <c:v>6856</c:v>
                </c:pt>
                <c:pt idx="9">
                  <c:v>11175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m/d/yyyy</c:formatCode>
                <c:ptCount val="10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</c:numCache>
            </c:numRef>
          </c:cat>
          <c:val>
            <c:numRef>
              <c:f>Лист1!$D$2:$D$11</c:f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246976"/>
        <c:axId val="29248512"/>
      </c:barChart>
      <c:dateAx>
        <c:axId val="2924697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29248512"/>
        <c:crosses val="autoZero"/>
        <c:auto val="1"/>
        <c:lblOffset val="100"/>
        <c:baseTimeUnit val="months"/>
      </c:dateAx>
      <c:valAx>
        <c:axId val="29248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246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0D04FD-7A44-48B3-98E0-D9D749B84C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4E285B-F0B6-44CF-B338-EE360BA06D97}">
      <dgm:prSet custT="1"/>
      <dgm:spPr/>
      <dgm:t>
        <a:bodyPr/>
        <a:lstStyle/>
        <a:p>
          <a:pPr algn="ctr" rtl="0"/>
          <a:r>
            <a:rPr lang="ru-RU" sz="2000" dirty="0" smtClean="0"/>
            <a:t>Вводит    с 01.07. 2020 специальный налоговый режим «Налог на профессиональный  доход»  на территории  Хабаровского края </a:t>
          </a:r>
          <a:endParaRPr lang="ru-RU" sz="2000" dirty="0"/>
        </a:p>
      </dgm:t>
    </dgm:pt>
    <dgm:pt modelId="{2AF67D1F-767D-4273-8BFA-DD4F15049081}" type="parTrans" cxnId="{E6A30A4F-CA72-45E1-BFE2-4F88AA25329B}">
      <dgm:prSet/>
      <dgm:spPr/>
      <dgm:t>
        <a:bodyPr/>
        <a:lstStyle/>
        <a:p>
          <a:endParaRPr lang="ru-RU"/>
        </a:p>
      </dgm:t>
    </dgm:pt>
    <dgm:pt modelId="{E71BBB42-9900-4EF6-AB56-A4B6BD8F2C49}" type="sibTrans" cxnId="{E6A30A4F-CA72-45E1-BFE2-4F88AA25329B}">
      <dgm:prSet/>
      <dgm:spPr/>
      <dgm:t>
        <a:bodyPr/>
        <a:lstStyle/>
        <a:p>
          <a:endParaRPr lang="ru-RU"/>
        </a:p>
      </dgm:t>
    </dgm:pt>
    <dgm:pt modelId="{07A2D2E5-3002-4F03-8B34-166105F09049}" type="pres">
      <dgm:prSet presAssocID="{3B0D04FD-7A44-48B3-98E0-D9D749B84C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A515C5-E77C-4458-A23E-5F6CA00E1E3E}" type="pres">
      <dgm:prSet presAssocID="{BE4E285B-F0B6-44CF-B338-EE360BA06D97}" presName="parentText" presStyleLbl="node1" presStyleIdx="0" presStyleCnt="1" custAng="0" custScaleY="620690" custLinFactNeighborY="831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02C355-12CC-4366-9B46-CB91A77BA836}" type="presOf" srcId="{BE4E285B-F0B6-44CF-B338-EE360BA06D97}" destId="{7EA515C5-E77C-4458-A23E-5F6CA00E1E3E}" srcOrd="0" destOrd="0" presId="urn:microsoft.com/office/officeart/2005/8/layout/vList2"/>
    <dgm:cxn modelId="{E6A30A4F-CA72-45E1-BFE2-4F88AA25329B}" srcId="{3B0D04FD-7A44-48B3-98E0-D9D749B84CD9}" destId="{BE4E285B-F0B6-44CF-B338-EE360BA06D97}" srcOrd="0" destOrd="0" parTransId="{2AF67D1F-767D-4273-8BFA-DD4F15049081}" sibTransId="{E71BBB42-9900-4EF6-AB56-A4B6BD8F2C49}"/>
    <dgm:cxn modelId="{881F2BDF-AE9A-4EC5-B337-91C95828F8D6}" type="presOf" srcId="{3B0D04FD-7A44-48B3-98E0-D9D749B84CD9}" destId="{07A2D2E5-3002-4F03-8B34-166105F09049}" srcOrd="0" destOrd="0" presId="urn:microsoft.com/office/officeart/2005/8/layout/vList2"/>
    <dgm:cxn modelId="{184CFDFA-0541-49D8-BC83-AC26C8DFFC0F}" type="presParOf" srcId="{07A2D2E5-3002-4F03-8B34-166105F09049}" destId="{7EA515C5-E77C-4458-A23E-5F6CA00E1E3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384251-7BFC-429A-882E-C47F2BC6613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4DD241-3ADD-4080-8FAF-5AFFEE590D40}">
      <dgm:prSet phldrT="[Текст]"/>
      <dgm:spPr/>
      <dgm:t>
        <a:bodyPr/>
        <a:lstStyle/>
        <a:p>
          <a:r>
            <a:rPr lang="ru-RU" dirty="0" smtClean="0"/>
            <a:t>ФЛ</a:t>
          </a:r>
          <a:endParaRPr lang="ru-RU" dirty="0"/>
        </a:p>
      </dgm:t>
    </dgm:pt>
    <dgm:pt modelId="{F4FD8249-C17B-4603-B2FC-42A83071F26D}" type="parTrans" cxnId="{D013F020-156B-4147-8D2D-7E92C957ED23}">
      <dgm:prSet/>
      <dgm:spPr/>
      <dgm:t>
        <a:bodyPr/>
        <a:lstStyle/>
        <a:p>
          <a:endParaRPr lang="ru-RU"/>
        </a:p>
      </dgm:t>
    </dgm:pt>
    <dgm:pt modelId="{3E3655E1-B9DD-49A4-B0CA-22A863CB4694}" type="sibTrans" cxnId="{D013F020-156B-4147-8D2D-7E92C957ED23}">
      <dgm:prSet/>
      <dgm:spPr/>
      <dgm:t>
        <a:bodyPr/>
        <a:lstStyle/>
        <a:p>
          <a:endParaRPr lang="ru-RU"/>
        </a:p>
      </dgm:t>
    </dgm:pt>
    <dgm:pt modelId="{F47313F8-7CA6-4F49-B926-9318C19E66C3}">
      <dgm:prSet phldrT="[Текст]" custT="1"/>
      <dgm:spPr/>
      <dgm:t>
        <a:bodyPr/>
        <a:lstStyle/>
        <a:p>
          <a:r>
            <a:rPr lang="ru-RU" sz="2000" dirty="0" smtClean="0"/>
            <a:t>Физические лица, применяющие НПД,  освобождаются  от налогообложения НДФЛ  в отношении доходов, являющихся  объектом  при НПД </a:t>
          </a:r>
          <a:endParaRPr lang="ru-RU" sz="2000" dirty="0"/>
        </a:p>
      </dgm:t>
    </dgm:pt>
    <dgm:pt modelId="{DB58F2EF-3259-4A5D-96C2-A3143D260365}" type="parTrans" cxnId="{75FC22BA-A9DA-4592-940A-BB9007FE6366}">
      <dgm:prSet/>
      <dgm:spPr/>
      <dgm:t>
        <a:bodyPr/>
        <a:lstStyle/>
        <a:p>
          <a:endParaRPr lang="ru-RU"/>
        </a:p>
      </dgm:t>
    </dgm:pt>
    <dgm:pt modelId="{90297608-FD5E-4C77-BEE1-CD00608B00D6}" type="sibTrans" cxnId="{75FC22BA-A9DA-4592-940A-BB9007FE6366}">
      <dgm:prSet/>
      <dgm:spPr/>
      <dgm:t>
        <a:bodyPr/>
        <a:lstStyle/>
        <a:p>
          <a:endParaRPr lang="ru-RU"/>
        </a:p>
      </dgm:t>
    </dgm:pt>
    <dgm:pt modelId="{77897239-B976-439C-83DD-CC835C4DCE31}">
      <dgm:prSet phldrT="[Текст]"/>
      <dgm:spPr/>
      <dgm:t>
        <a:bodyPr/>
        <a:lstStyle/>
        <a:p>
          <a:r>
            <a:rPr lang="ru-RU" dirty="0" smtClean="0"/>
            <a:t>ИП</a:t>
          </a:r>
          <a:endParaRPr lang="ru-RU" dirty="0"/>
        </a:p>
      </dgm:t>
    </dgm:pt>
    <dgm:pt modelId="{C15C692F-9382-44B4-9C4D-0B6B3A1FEA9E}" type="parTrans" cxnId="{C2311DC4-9539-4B0C-A9F8-A0B4CC08232D}">
      <dgm:prSet/>
      <dgm:spPr/>
      <dgm:t>
        <a:bodyPr/>
        <a:lstStyle/>
        <a:p>
          <a:endParaRPr lang="ru-RU"/>
        </a:p>
      </dgm:t>
    </dgm:pt>
    <dgm:pt modelId="{C05FC969-D73E-4D2B-828B-E0D4C0CC1EB9}" type="sibTrans" cxnId="{C2311DC4-9539-4B0C-A9F8-A0B4CC08232D}">
      <dgm:prSet/>
      <dgm:spPr/>
      <dgm:t>
        <a:bodyPr/>
        <a:lstStyle/>
        <a:p>
          <a:endParaRPr lang="ru-RU"/>
        </a:p>
      </dgm:t>
    </dgm:pt>
    <dgm:pt modelId="{82CB4730-17AF-4065-B787-8FCE0629909F}">
      <dgm:prSet phldrT="[Текст]" custT="1"/>
      <dgm:spPr/>
      <dgm:t>
        <a:bodyPr/>
        <a:lstStyle/>
        <a:p>
          <a:r>
            <a:rPr lang="ru-RU" sz="2000" dirty="0" smtClean="0"/>
            <a:t>Индивидуальные предприниматели, применяющие НПД, не признаются  плательщиками НДС </a:t>
          </a:r>
          <a:endParaRPr lang="ru-RU" sz="2000" dirty="0"/>
        </a:p>
      </dgm:t>
    </dgm:pt>
    <dgm:pt modelId="{23D00B4D-D925-463B-8526-A61BB66B773B}" type="parTrans" cxnId="{1EF71D8E-3D7F-4701-B302-5C3665E7A657}">
      <dgm:prSet/>
      <dgm:spPr/>
      <dgm:t>
        <a:bodyPr/>
        <a:lstStyle/>
        <a:p>
          <a:endParaRPr lang="ru-RU"/>
        </a:p>
      </dgm:t>
    </dgm:pt>
    <dgm:pt modelId="{F94A4C6C-57DE-4A22-B29C-6F45D75C9E9E}" type="sibTrans" cxnId="{1EF71D8E-3D7F-4701-B302-5C3665E7A657}">
      <dgm:prSet/>
      <dgm:spPr/>
      <dgm:t>
        <a:bodyPr/>
        <a:lstStyle/>
        <a:p>
          <a:endParaRPr lang="ru-RU"/>
        </a:p>
      </dgm:t>
    </dgm:pt>
    <dgm:pt modelId="{4CCD8A03-6271-4B02-A5C9-9063B4D92F05}" type="pres">
      <dgm:prSet presAssocID="{8E384251-7BFC-429A-882E-C47F2BC6613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E737BCE-A3D7-4BFE-B374-E18E19235FB4}" type="pres">
      <dgm:prSet presAssocID="{7C4DD241-3ADD-4080-8FAF-5AFFEE590D40}" presName="posSpace" presStyleCnt="0"/>
      <dgm:spPr/>
    </dgm:pt>
    <dgm:pt modelId="{FB4D680D-3F8E-48F4-B99C-46AFACC68634}" type="pres">
      <dgm:prSet presAssocID="{7C4DD241-3ADD-4080-8FAF-5AFFEE590D40}" presName="vertFlow" presStyleCnt="0"/>
      <dgm:spPr/>
    </dgm:pt>
    <dgm:pt modelId="{AA907E42-0A77-4FDF-8996-559432B9B0E0}" type="pres">
      <dgm:prSet presAssocID="{7C4DD241-3ADD-4080-8FAF-5AFFEE590D40}" presName="topSpace" presStyleCnt="0"/>
      <dgm:spPr/>
    </dgm:pt>
    <dgm:pt modelId="{83DBC5FB-06EF-4068-BEB1-BA559FEFD6EF}" type="pres">
      <dgm:prSet presAssocID="{7C4DD241-3ADD-4080-8FAF-5AFFEE590D40}" presName="firstComp" presStyleCnt="0"/>
      <dgm:spPr/>
    </dgm:pt>
    <dgm:pt modelId="{272A5EDD-E050-4F81-B341-7E47AED6E557}" type="pres">
      <dgm:prSet presAssocID="{7C4DD241-3ADD-4080-8FAF-5AFFEE590D40}" presName="firstChild" presStyleLbl="bgAccFollowNode1" presStyleIdx="0" presStyleCnt="2" custScaleX="99571" custScaleY="137904" custLinFactNeighborX="1066" custLinFactNeighborY="30470"/>
      <dgm:spPr/>
      <dgm:t>
        <a:bodyPr/>
        <a:lstStyle/>
        <a:p>
          <a:endParaRPr lang="ru-RU"/>
        </a:p>
      </dgm:t>
    </dgm:pt>
    <dgm:pt modelId="{D32ECC55-F3CE-48B0-9384-0F30B27F56AC}" type="pres">
      <dgm:prSet presAssocID="{7C4DD241-3ADD-4080-8FAF-5AFFEE590D40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5E1BAE-0F43-4C75-9C75-2F7AA299BF7C}" type="pres">
      <dgm:prSet presAssocID="{7C4DD241-3ADD-4080-8FAF-5AFFEE590D40}" presName="negSpace" presStyleCnt="0"/>
      <dgm:spPr/>
    </dgm:pt>
    <dgm:pt modelId="{09E675C0-4077-46F7-AD69-47845981AD80}" type="pres">
      <dgm:prSet presAssocID="{7C4DD241-3ADD-4080-8FAF-5AFFEE590D40}" presName="circle" presStyleLbl="node1" presStyleIdx="0" presStyleCnt="2"/>
      <dgm:spPr/>
      <dgm:t>
        <a:bodyPr/>
        <a:lstStyle/>
        <a:p>
          <a:endParaRPr lang="ru-RU"/>
        </a:p>
      </dgm:t>
    </dgm:pt>
    <dgm:pt modelId="{FC1A1532-40D2-4402-B69C-481D2FE6F16C}" type="pres">
      <dgm:prSet presAssocID="{3E3655E1-B9DD-49A4-B0CA-22A863CB4694}" presName="transSpace" presStyleCnt="0"/>
      <dgm:spPr/>
    </dgm:pt>
    <dgm:pt modelId="{8CC23150-4D1E-43C0-A778-109898D84BB3}" type="pres">
      <dgm:prSet presAssocID="{77897239-B976-439C-83DD-CC835C4DCE31}" presName="posSpace" presStyleCnt="0"/>
      <dgm:spPr/>
    </dgm:pt>
    <dgm:pt modelId="{2FDCCD86-3FFD-4BDF-98FB-FB7D54949707}" type="pres">
      <dgm:prSet presAssocID="{77897239-B976-439C-83DD-CC835C4DCE31}" presName="vertFlow" presStyleCnt="0"/>
      <dgm:spPr/>
    </dgm:pt>
    <dgm:pt modelId="{36E790A7-78AF-47F1-BAF4-B97911BBE20A}" type="pres">
      <dgm:prSet presAssocID="{77897239-B976-439C-83DD-CC835C4DCE31}" presName="topSpace" presStyleCnt="0"/>
      <dgm:spPr/>
    </dgm:pt>
    <dgm:pt modelId="{21C917DD-CF69-4926-A0DF-F529E0765464}" type="pres">
      <dgm:prSet presAssocID="{77897239-B976-439C-83DD-CC835C4DCE31}" presName="firstComp" presStyleCnt="0"/>
      <dgm:spPr/>
    </dgm:pt>
    <dgm:pt modelId="{E0317D04-7010-4AEE-A7B8-08612AEB4A0C}" type="pres">
      <dgm:prSet presAssocID="{77897239-B976-439C-83DD-CC835C4DCE31}" presName="firstChild" presStyleLbl="bgAccFollowNode1" presStyleIdx="1" presStyleCnt="2" custScaleY="137547" custLinFactNeighborX="-1808" custLinFactNeighborY="37550"/>
      <dgm:spPr/>
      <dgm:t>
        <a:bodyPr/>
        <a:lstStyle/>
        <a:p>
          <a:endParaRPr lang="ru-RU"/>
        </a:p>
      </dgm:t>
    </dgm:pt>
    <dgm:pt modelId="{8EE7039E-A95D-4A6F-8144-980D04CB6A23}" type="pres">
      <dgm:prSet presAssocID="{77897239-B976-439C-83DD-CC835C4DCE31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703B7B-5785-4085-8A73-7E913F15D579}" type="pres">
      <dgm:prSet presAssocID="{77897239-B976-439C-83DD-CC835C4DCE31}" presName="negSpace" presStyleCnt="0"/>
      <dgm:spPr/>
    </dgm:pt>
    <dgm:pt modelId="{E7EFD5BC-DFCC-4066-90DF-96FBAB34E2D1}" type="pres">
      <dgm:prSet presAssocID="{77897239-B976-439C-83DD-CC835C4DCE31}" presName="circle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D4B3DA05-F8FF-4902-A153-12F58FB81F5E}" type="presOf" srcId="{82CB4730-17AF-4065-B787-8FCE0629909F}" destId="{E0317D04-7010-4AEE-A7B8-08612AEB4A0C}" srcOrd="0" destOrd="0" presId="urn:microsoft.com/office/officeart/2005/8/layout/hList9"/>
    <dgm:cxn modelId="{1093F5D9-11BC-4035-B513-9A8EA70CAFA1}" type="presOf" srcId="{82CB4730-17AF-4065-B787-8FCE0629909F}" destId="{8EE7039E-A95D-4A6F-8144-980D04CB6A23}" srcOrd="1" destOrd="0" presId="urn:microsoft.com/office/officeart/2005/8/layout/hList9"/>
    <dgm:cxn modelId="{1EF71D8E-3D7F-4701-B302-5C3665E7A657}" srcId="{77897239-B976-439C-83DD-CC835C4DCE31}" destId="{82CB4730-17AF-4065-B787-8FCE0629909F}" srcOrd="0" destOrd="0" parTransId="{23D00B4D-D925-463B-8526-A61BB66B773B}" sibTransId="{F94A4C6C-57DE-4A22-B29C-6F45D75C9E9E}"/>
    <dgm:cxn modelId="{44E06A87-2603-4E70-9038-F491B012F4D8}" type="presOf" srcId="{77897239-B976-439C-83DD-CC835C4DCE31}" destId="{E7EFD5BC-DFCC-4066-90DF-96FBAB34E2D1}" srcOrd="0" destOrd="0" presId="urn:microsoft.com/office/officeart/2005/8/layout/hList9"/>
    <dgm:cxn modelId="{75FC22BA-A9DA-4592-940A-BB9007FE6366}" srcId="{7C4DD241-3ADD-4080-8FAF-5AFFEE590D40}" destId="{F47313F8-7CA6-4F49-B926-9318C19E66C3}" srcOrd="0" destOrd="0" parTransId="{DB58F2EF-3259-4A5D-96C2-A3143D260365}" sibTransId="{90297608-FD5E-4C77-BEE1-CD00608B00D6}"/>
    <dgm:cxn modelId="{DB5BE3E8-6840-450E-B39F-1324278BA66B}" type="presOf" srcId="{7C4DD241-3ADD-4080-8FAF-5AFFEE590D40}" destId="{09E675C0-4077-46F7-AD69-47845981AD80}" srcOrd="0" destOrd="0" presId="urn:microsoft.com/office/officeart/2005/8/layout/hList9"/>
    <dgm:cxn modelId="{0F849D13-FC46-4AB0-8E01-CA7DF984D4B6}" type="presOf" srcId="{8E384251-7BFC-429A-882E-C47F2BC6613D}" destId="{4CCD8A03-6271-4B02-A5C9-9063B4D92F05}" srcOrd="0" destOrd="0" presId="urn:microsoft.com/office/officeart/2005/8/layout/hList9"/>
    <dgm:cxn modelId="{24F36797-476D-48A7-9200-BC35859C377A}" type="presOf" srcId="{F47313F8-7CA6-4F49-B926-9318C19E66C3}" destId="{D32ECC55-F3CE-48B0-9384-0F30B27F56AC}" srcOrd="1" destOrd="0" presId="urn:microsoft.com/office/officeart/2005/8/layout/hList9"/>
    <dgm:cxn modelId="{D013F020-156B-4147-8D2D-7E92C957ED23}" srcId="{8E384251-7BFC-429A-882E-C47F2BC6613D}" destId="{7C4DD241-3ADD-4080-8FAF-5AFFEE590D40}" srcOrd="0" destOrd="0" parTransId="{F4FD8249-C17B-4603-B2FC-42A83071F26D}" sibTransId="{3E3655E1-B9DD-49A4-B0CA-22A863CB4694}"/>
    <dgm:cxn modelId="{C2311DC4-9539-4B0C-A9F8-A0B4CC08232D}" srcId="{8E384251-7BFC-429A-882E-C47F2BC6613D}" destId="{77897239-B976-439C-83DD-CC835C4DCE31}" srcOrd="1" destOrd="0" parTransId="{C15C692F-9382-44B4-9C4D-0B6B3A1FEA9E}" sibTransId="{C05FC969-D73E-4D2B-828B-E0D4C0CC1EB9}"/>
    <dgm:cxn modelId="{A2EEF78C-9DDE-446D-86A9-ABA1AE851EBD}" type="presOf" srcId="{F47313F8-7CA6-4F49-B926-9318C19E66C3}" destId="{272A5EDD-E050-4F81-B341-7E47AED6E557}" srcOrd="0" destOrd="0" presId="urn:microsoft.com/office/officeart/2005/8/layout/hList9"/>
    <dgm:cxn modelId="{3599979D-5A2A-456C-969A-4549C28D2696}" type="presParOf" srcId="{4CCD8A03-6271-4B02-A5C9-9063B4D92F05}" destId="{BE737BCE-A3D7-4BFE-B374-E18E19235FB4}" srcOrd="0" destOrd="0" presId="urn:microsoft.com/office/officeart/2005/8/layout/hList9"/>
    <dgm:cxn modelId="{45A12314-6A47-49FD-991C-A68FEBC93457}" type="presParOf" srcId="{4CCD8A03-6271-4B02-A5C9-9063B4D92F05}" destId="{FB4D680D-3F8E-48F4-B99C-46AFACC68634}" srcOrd="1" destOrd="0" presId="urn:microsoft.com/office/officeart/2005/8/layout/hList9"/>
    <dgm:cxn modelId="{16FB0773-3240-4CD0-9171-416B837EFBF9}" type="presParOf" srcId="{FB4D680D-3F8E-48F4-B99C-46AFACC68634}" destId="{AA907E42-0A77-4FDF-8996-559432B9B0E0}" srcOrd="0" destOrd="0" presId="urn:microsoft.com/office/officeart/2005/8/layout/hList9"/>
    <dgm:cxn modelId="{51CC68EC-4F9B-433B-8D1D-614B8181DE3C}" type="presParOf" srcId="{FB4D680D-3F8E-48F4-B99C-46AFACC68634}" destId="{83DBC5FB-06EF-4068-BEB1-BA559FEFD6EF}" srcOrd="1" destOrd="0" presId="urn:microsoft.com/office/officeart/2005/8/layout/hList9"/>
    <dgm:cxn modelId="{01AEC7AC-7480-43E6-A395-F2E5DA8A3CBC}" type="presParOf" srcId="{83DBC5FB-06EF-4068-BEB1-BA559FEFD6EF}" destId="{272A5EDD-E050-4F81-B341-7E47AED6E557}" srcOrd="0" destOrd="0" presId="urn:microsoft.com/office/officeart/2005/8/layout/hList9"/>
    <dgm:cxn modelId="{D3505FEF-C231-462E-A655-C0E9CF8BDDD1}" type="presParOf" srcId="{83DBC5FB-06EF-4068-BEB1-BA559FEFD6EF}" destId="{D32ECC55-F3CE-48B0-9384-0F30B27F56AC}" srcOrd="1" destOrd="0" presId="urn:microsoft.com/office/officeart/2005/8/layout/hList9"/>
    <dgm:cxn modelId="{9FBD6ADB-E594-4769-9135-780678E65B96}" type="presParOf" srcId="{4CCD8A03-6271-4B02-A5C9-9063B4D92F05}" destId="{375E1BAE-0F43-4C75-9C75-2F7AA299BF7C}" srcOrd="2" destOrd="0" presId="urn:microsoft.com/office/officeart/2005/8/layout/hList9"/>
    <dgm:cxn modelId="{FFD70E84-8772-4AB9-AB88-CD53E79941D8}" type="presParOf" srcId="{4CCD8A03-6271-4B02-A5C9-9063B4D92F05}" destId="{09E675C0-4077-46F7-AD69-47845981AD80}" srcOrd="3" destOrd="0" presId="urn:microsoft.com/office/officeart/2005/8/layout/hList9"/>
    <dgm:cxn modelId="{74DC27B8-1D4E-4FD6-9671-E341E4D65615}" type="presParOf" srcId="{4CCD8A03-6271-4B02-A5C9-9063B4D92F05}" destId="{FC1A1532-40D2-4402-B69C-481D2FE6F16C}" srcOrd="4" destOrd="0" presId="urn:microsoft.com/office/officeart/2005/8/layout/hList9"/>
    <dgm:cxn modelId="{6FF54F63-4F21-40AD-9E7E-AE026764B36A}" type="presParOf" srcId="{4CCD8A03-6271-4B02-A5C9-9063B4D92F05}" destId="{8CC23150-4D1E-43C0-A778-109898D84BB3}" srcOrd="5" destOrd="0" presId="urn:microsoft.com/office/officeart/2005/8/layout/hList9"/>
    <dgm:cxn modelId="{A4FDF0D1-6D0E-44E7-85E3-02CEA14C51F4}" type="presParOf" srcId="{4CCD8A03-6271-4B02-A5C9-9063B4D92F05}" destId="{2FDCCD86-3FFD-4BDF-98FB-FB7D54949707}" srcOrd="6" destOrd="0" presId="urn:microsoft.com/office/officeart/2005/8/layout/hList9"/>
    <dgm:cxn modelId="{4DBB427E-A3B2-4A53-8D40-CF31A2A9E99E}" type="presParOf" srcId="{2FDCCD86-3FFD-4BDF-98FB-FB7D54949707}" destId="{36E790A7-78AF-47F1-BAF4-B97911BBE20A}" srcOrd="0" destOrd="0" presId="urn:microsoft.com/office/officeart/2005/8/layout/hList9"/>
    <dgm:cxn modelId="{3D38CF01-E391-425A-A64F-37DA51257363}" type="presParOf" srcId="{2FDCCD86-3FFD-4BDF-98FB-FB7D54949707}" destId="{21C917DD-CF69-4926-A0DF-F529E0765464}" srcOrd="1" destOrd="0" presId="urn:microsoft.com/office/officeart/2005/8/layout/hList9"/>
    <dgm:cxn modelId="{CAA01536-F38E-4BB5-BF61-0CDBD73F29BA}" type="presParOf" srcId="{21C917DD-CF69-4926-A0DF-F529E0765464}" destId="{E0317D04-7010-4AEE-A7B8-08612AEB4A0C}" srcOrd="0" destOrd="0" presId="urn:microsoft.com/office/officeart/2005/8/layout/hList9"/>
    <dgm:cxn modelId="{12E84A45-FCAD-4181-A881-489A066B2E23}" type="presParOf" srcId="{21C917DD-CF69-4926-A0DF-F529E0765464}" destId="{8EE7039E-A95D-4A6F-8144-980D04CB6A23}" srcOrd="1" destOrd="0" presId="urn:microsoft.com/office/officeart/2005/8/layout/hList9"/>
    <dgm:cxn modelId="{3B205FC9-A53F-4362-A359-C48E37E02A04}" type="presParOf" srcId="{4CCD8A03-6271-4B02-A5C9-9063B4D92F05}" destId="{63703B7B-5785-4085-8A73-7E913F15D579}" srcOrd="7" destOrd="0" presId="urn:microsoft.com/office/officeart/2005/8/layout/hList9"/>
    <dgm:cxn modelId="{62086BB6-41B2-465B-8CD8-0430C9A0AA61}" type="presParOf" srcId="{4CCD8A03-6271-4B02-A5C9-9063B4D92F05}" destId="{E7EFD5BC-DFCC-4066-90DF-96FBAB34E2D1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A515C5-E77C-4458-A23E-5F6CA00E1E3E}">
      <dsp:nvSpPr>
        <dsp:cNvPr id="0" name=""/>
        <dsp:cNvSpPr/>
      </dsp:nvSpPr>
      <dsp:spPr>
        <a:xfrm>
          <a:off x="0" y="1487"/>
          <a:ext cx="4498152" cy="1522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Вводит    с 01.07. 2020 специальный налоговый режим «Налог на профессиональный  доход»  на территории  Хабаровского края </a:t>
          </a:r>
          <a:endParaRPr lang="ru-RU" sz="2000" kern="1200" dirty="0"/>
        </a:p>
      </dsp:txBody>
      <dsp:txXfrm>
        <a:off x="74301" y="75788"/>
        <a:ext cx="4349550" cy="1373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A5EDD-E050-4F81-B341-7E47AED6E557}">
      <dsp:nvSpPr>
        <dsp:cNvPr id="0" name=""/>
        <dsp:cNvSpPr/>
      </dsp:nvSpPr>
      <dsp:spPr>
        <a:xfrm>
          <a:off x="1686666" y="2024379"/>
          <a:ext cx="3023181" cy="28047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Физические лица, применяющие НПД,  освобождаются  от налогообложения НДФЛ  в отношении доходов, являющихся  объектом  при НПД </a:t>
          </a:r>
          <a:endParaRPr lang="ru-RU" sz="2000" kern="1200" dirty="0"/>
        </a:p>
      </dsp:txBody>
      <dsp:txXfrm>
        <a:off x="2170375" y="2024379"/>
        <a:ext cx="2539472" cy="2804795"/>
      </dsp:txXfrm>
    </dsp:sp>
    <dsp:sp modelId="{09E675C0-4077-46F7-AD69-47845981AD80}">
      <dsp:nvSpPr>
        <dsp:cNvPr id="0" name=""/>
        <dsp:cNvSpPr/>
      </dsp:nvSpPr>
      <dsp:spPr>
        <a:xfrm>
          <a:off x="1906" y="605617"/>
          <a:ext cx="2032859" cy="20328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ФЛ</a:t>
          </a:r>
          <a:endParaRPr lang="ru-RU" sz="6500" kern="1200" dirty="0"/>
        </a:p>
      </dsp:txBody>
      <dsp:txXfrm>
        <a:off x="299611" y="903322"/>
        <a:ext cx="1437449" cy="1437449"/>
      </dsp:txXfrm>
    </dsp:sp>
    <dsp:sp modelId="{E0317D04-7010-4AEE-A7B8-08612AEB4A0C}">
      <dsp:nvSpPr>
        <dsp:cNvPr id="0" name=""/>
        <dsp:cNvSpPr/>
      </dsp:nvSpPr>
      <dsp:spPr>
        <a:xfrm>
          <a:off x="6655210" y="2031640"/>
          <a:ext cx="3049288" cy="27975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Индивидуальные предприниматели, применяющие НПД, не признаются  плательщиками НДС </a:t>
          </a:r>
          <a:endParaRPr lang="ru-RU" sz="2000" kern="1200" dirty="0"/>
        </a:p>
      </dsp:txBody>
      <dsp:txXfrm>
        <a:off x="7143096" y="2031640"/>
        <a:ext cx="2561402" cy="2797534"/>
      </dsp:txXfrm>
    </dsp:sp>
    <dsp:sp modelId="{E7EFD5BC-DFCC-4066-90DF-96FBAB34E2D1}">
      <dsp:nvSpPr>
        <dsp:cNvPr id="0" name=""/>
        <dsp:cNvSpPr/>
      </dsp:nvSpPr>
      <dsp:spPr>
        <a:xfrm>
          <a:off x="5084054" y="605617"/>
          <a:ext cx="2032859" cy="20328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ИП</a:t>
          </a:r>
          <a:endParaRPr lang="ru-RU" sz="6500" kern="1200" dirty="0"/>
        </a:p>
      </dsp:txBody>
      <dsp:txXfrm>
        <a:off x="5381759" y="903322"/>
        <a:ext cx="1437449" cy="1437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3811" cy="496173"/>
          </a:xfrm>
          <a:prstGeom prst="rect">
            <a:avLst/>
          </a:prstGeom>
        </p:spPr>
        <p:txBody>
          <a:bodyPr vert="horz" lIns="92505" tIns="46253" rIns="92505" bIns="462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489" y="2"/>
            <a:ext cx="2943811" cy="496173"/>
          </a:xfrm>
          <a:prstGeom prst="rect">
            <a:avLst/>
          </a:prstGeom>
        </p:spPr>
        <p:txBody>
          <a:bodyPr vert="horz" lIns="92505" tIns="46253" rIns="92505" bIns="46253" rtlCol="0"/>
          <a:lstStyle>
            <a:lvl1pPr algn="r">
              <a:defRPr sz="1200"/>
            </a:lvl1pPr>
          </a:lstStyle>
          <a:p>
            <a:fld id="{635EE5EA-9820-489D-8EEF-533A33187946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1937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05" tIns="46253" rIns="92505" bIns="462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968" y="4714442"/>
            <a:ext cx="5434977" cy="4465553"/>
          </a:xfrm>
          <a:prstGeom prst="rect">
            <a:avLst/>
          </a:prstGeom>
        </p:spPr>
        <p:txBody>
          <a:bodyPr vert="horz" lIns="92505" tIns="46253" rIns="92505" bIns="4625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7283"/>
            <a:ext cx="2943811" cy="496172"/>
          </a:xfrm>
          <a:prstGeom prst="rect">
            <a:avLst/>
          </a:prstGeom>
        </p:spPr>
        <p:txBody>
          <a:bodyPr vert="horz" lIns="92505" tIns="46253" rIns="92505" bIns="462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489" y="9427283"/>
            <a:ext cx="2943811" cy="496172"/>
          </a:xfrm>
          <a:prstGeom prst="rect">
            <a:avLst/>
          </a:prstGeom>
        </p:spPr>
        <p:txBody>
          <a:bodyPr vert="horz" lIns="92505" tIns="46253" rIns="92505" bIns="46253" rtlCol="0" anchor="b"/>
          <a:lstStyle>
            <a:lvl1pPr algn="r">
              <a:defRPr sz="1200"/>
            </a:lvl1pPr>
          </a:lstStyle>
          <a:p>
            <a:fld id="{37535AEC-6240-45D3-A78A-C8D4CECEF4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017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9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1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484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4DC-DA40-4C44-82D9-EFD05A28A75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13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EC3CA-9670-47C7-BE9D-1F57EBE932B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930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814" y="303213"/>
            <a:ext cx="3206751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C408-D565-4E51-B25E-D0DA0F38DA5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853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9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0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1394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01518" y="5127625"/>
            <a:ext cx="1231900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7" y="501070"/>
            <a:ext cx="9782923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477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2" y="501070"/>
            <a:ext cx="9783868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60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7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076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7" y="1606872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06" y="1606872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514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6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46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002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002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405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1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01519" y="5127625"/>
            <a:ext cx="1231900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9" y="1606877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9" y="501072"/>
            <a:ext cx="9782923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393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0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57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09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245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619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801" y="303213"/>
            <a:ext cx="3206751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825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9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0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691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01518" y="5127625"/>
            <a:ext cx="1231900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7" y="501070"/>
            <a:ext cx="9782923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611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2" y="501070"/>
            <a:ext cx="9783868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2461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7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265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7" y="1606872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06" y="1606872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6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2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9" y="1606877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3" y="501072"/>
            <a:ext cx="9783868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CD11-3589-4FC4-BAD3-9C961FFE7BBB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97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6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46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002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002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3715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0564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0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1271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179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554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113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801" y="303213"/>
            <a:ext cx="3206751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86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9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9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7153-C846-4E9D-BCA4-C5D28A27AE7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55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9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8" y="1606874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19" y="1606874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B09-27F3-4B3E-BCBA-42713A63654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13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56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56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015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015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AA50-C0A9-4626-8184-7DADBFECA2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98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4A87-A01D-4F22-955E-864C60B2258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9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1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0BBD6A6B-995D-4DB0-B583-8D3A1356F19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8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F5D9-17FF-4B8A-9086-F903DD3587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610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3" y="6042046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3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fontAlgn="base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1" y="6042026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17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</p:sldLayoutIdLst>
  <p:txStyles>
    <p:titleStyle>
      <a:lvl1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eaLnBrk="1" fontAlgn="base" hangingPunct="1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1" y="6042026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  <p:sldLayoutId id="2147484082" r:id="rId12"/>
  </p:sldLayoutIdLst>
  <p:txStyles>
    <p:titleStyle>
      <a:lvl1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eaLnBrk="1" fontAlgn="base" hangingPunct="1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42110" y="332656"/>
            <a:ext cx="10004029" cy="1080120"/>
          </a:xfrm>
        </p:spPr>
        <p:txBody>
          <a:bodyPr/>
          <a:lstStyle/>
          <a:p>
            <a:r>
              <a:rPr lang="ru-RU" sz="2400" cap="all" dirty="0" smtClean="0">
                <a:latin typeface="Arial Narrow" panose="020B0606020202030204" pitchFamily="34" charset="0"/>
              </a:rPr>
              <a:t/>
            </a:r>
            <a:br>
              <a:rPr lang="ru-RU" sz="2400" cap="all" dirty="0" smtClean="0">
                <a:latin typeface="Arial Narrow" panose="020B0606020202030204" pitchFamily="34" charset="0"/>
              </a:rPr>
            </a:br>
            <a:r>
              <a:rPr lang="ru-RU" sz="2400" cap="all" dirty="0" smtClean="0">
                <a:latin typeface="Arial Narrow" panose="020B0606020202030204" pitchFamily="34" charset="0"/>
              </a:rPr>
              <a:t>Порядок    введения   специального налогового режима  «Налог на профессиональный доход» на территории  Хабаровского края </a:t>
            </a:r>
            <a:br>
              <a:rPr lang="ru-RU" sz="2400" cap="all" dirty="0" smtClean="0">
                <a:latin typeface="Arial Narrow" panose="020B0606020202030204" pitchFamily="34" charset="0"/>
              </a:rPr>
            </a:br>
            <a:endParaRPr lang="ru-RU" sz="2400" cap="all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white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39616" y="1556793"/>
            <a:ext cx="7362818" cy="112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Федеральный закон от 27.11.2018 № 422-ФЗ «О проведении эксперимента  по установлению специального налогового режима  «Налог на профессиональный доход»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39616" y="2882461"/>
            <a:ext cx="7362818" cy="1371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Закон Хабаровского края от  </a:t>
            </a:r>
            <a:r>
              <a:rPr lang="ru-RU" sz="2000" dirty="0"/>
              <a:t>27.05.2020 № 65.</a:t>
            </a:r>
          </a:p>
          <a:p>
            <a:pPr algn="ctr"/>
            <a:r>
              <a:rPr lang="ru-RU" sz="2000" dirty="0" smtClean="0"/>
              <a:t>«О внесении изменений  в Закон Хабаровского края «О региональных  налогах и налоговых  льготах в Хабаровском крае»</a:t>
            </a:r>
            <a:endParaRPr lang="ru-RU" sz="20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04667813"/>
              </p:ext>
            </p:extLst>
          </p:nvPr>
        </p:nvGraphicFramePr>
        <p:xfrm>
          <a:off x="3965501" y="4592505"/>
          <a:ext cx="4498152" cy="1523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Стрелка вниз 11"/>
          <p:cNvSpPr/>
          <p:nvPr/>
        </p:nvSpPr>
        <p:spPr>
          <a:xfrm>
            <a:off x="5900279" y="2661509"/>
            <a:ext cx="327652" cy="2126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900279" y="4175114"/>
            <a:ext cx="360040" cy="425288"/>
          </a:xfrm>
          <a:prstGeom prst="downArrow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41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Перевозка пассажиров; </a:t>
            </a:r>
          </a:p>
          <a:p>
            <a:pPr lvl="0"/>
            <a:r>
              <a:rPr lang="ru-RU" dirty="0"/>
              <a:t>перевозка грузов;</a:t>
            </a:r>
          </a:p>
          <a:p>
            <a:pPr lvl="0"/>
            <a:r>
              <a:rPr lang="ru-RU" dirty="0"/>
              <a:t>репетиторство;</a:t>
            </a:r>
          </a:p>
          <a:p>
            <a:pPr lvl="0"/>
            <a:r>
              <a:rPr lang="ru-RU" dirty="0"/>
              <a:t>маникюр, педикюр;</a:t>
            </a:r>
          </a:p>
          <a:p>
            <a:pPr lvl="0"/>
            <a:r>
              <a:rPr lang="ru-RU" dirty="0"/>
              <a:t>парикмахерские услуги;</a:t>
            </a:r>
          </a:p>
          <a:p>
            <a:pPr lvl="0"/>
            <a:r>
              <a:rPr lang="ru-RU" dirty="0"/>
              <a:t>программирование;</a:t>
            </a:r>
          </a:p>
          <a:p>
            <a:pPr lvl="0"/>
            <a:r>
              <a:rPr lang="ru-RU" dirty="0"/>
              <a:t>реклама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/>
              <a:t>Основные виды  </a:t>
            </a:r>
            <a:r>
              <a:rPr lang="ru-RU" sz="2800" dirty="0" smtClean="0"/>
              <a:t>предпринимательской деятельности  при применении   НПД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843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99456" y="1844824"/>
            <a:ext cx="9658312" cy="4591306"/>
          </a:xfrm>
        </p:spPr>
        <p:txBody>
          <a:bodyPr/>
          <a:lstStyle/>
          <a:p>
            <a:pPr marL="342900" indent="-342900" algn="just">
              <a:spcBef>
                <a:spcPts val="0"/>
              </a:spcBef>
              <a:buFontTx/>
              <a:buChar char="-"/>
            </a:pPr>
            <a:r>
              <a:rPr lang="ru-RU" sz="2000" dirty="0" smtClean="0"/>
              <a:t>Простой способ регистрации в качестве налогоплательщика;</a:t>
            </a:r>
          </a:p>
          <a:p>
            <a:pPr marL="342900" indent="-342900" algn="just">
              <a:spcBef>
                <a:spcPts val="0"/>
              </a:spcBef>
              <a:buFontTx/>
              <a:buChar char="-"/>
            </a:pPr>
            <a:endParaRPr lang="ru-RU" sz="2000" dirty="0" smtClean="0"/>
          </a:p>
          <a:p>
            <a:pPr marL="342900" indent="-342900" algn="just">
              <a:spcBef>
                <a:spcPts val="0"/>
              </a:spcBef>
              <a:buFontTx/>
              <a:buChar char="-"/>
            </a:pPr>
            <a:r>
              <a:rPr lang="ru-RU" sz="2000" dirty="0"/>
              <a:t>н</a:t>
            </a:r>
            <a:r>
              <a:rPr lang="ru-RU" sz="2000" dirty="0" smtClean="0"/>
              <a:t>е требует  дополнительных затрат по содержанию  бухгалтера;</a:t>
            </a:r>
          </a:p>
          <a:p>
            <a:pPr marL="342900" indent="-342900" algn="just">
              <a:spcBef>
                <a:spcPts val="0"/>
              </a:spcBef>
              <a:buFontTx/>
              <a:buChar char="-"/>
            </a:pPr>
            <a:endParaRPr lang="ru-RU" sz="2000" dirty="0" smtClean="0"/>
          </a:p>
          <a:p>
            <a:pPr marL="342900" indent="-342900" algn="just">
              <a:spcBef>
                <a:spcPts val="0"/>
              </a:spcBef>
              <a:buFontTx/>
              <a:buChar char="-"/>
            </a:pPr>
            <a:r>
              <a:rPr lang="ru-RU" sz="2000" dirty="0" smtClean="0"/>
              <a:t> сумма  налога  исчисляется налоговым органом;</a:t>
            </a:r>
          </a:p>
          <a:p>
            <a:pPr marL="342900" indent="-342900" algn="just">
              <a:spcBef>
                <a:spcPts val="0"/>
              </a:spcBef>
              <a:buFontTx/>
              <a:buChar char="-"/>
            </a:pPr>
            <a:endParaRPr lang="ru-RU" sz="2000" dirty="0" smtClean="0"/>
          </a:p>
          <a:p>
            <a:pPr marL="342900" indent="-342900" algn="just">
              <a:spcBef>
                <a:spcPts val="0"/>
              </a:spcBef>
              <a:buFontTx/>
              <a:buChar char="-"/>
            </a:pPr>
            <a:r>
              <a:rPr lang="ru-RU" sz="2000" dirty="0" smtClean="0"/>
              <a:t> установлены  низкие налоговые  ставки;</a:t>
            </a:r>
          </a:p>
          <a:p>
            <a:pPr marL="342900" indent="-342900" algn="just">
              <a:spcBef>
                <a:spcPts val="0"/>
              </a:spcBef>
              <a:buFontTx/>
              <a:buChar char="-"/>
            </a:pPr>
            <a:endParaRPr lang="ru-RU" sz="2000" dirty="0" smtClean="0"/>
          </a:p>
          <a:p>
            <a:pPr marL="0" algn="just">
              <a:spcBef>
                <a:spcPts val="0"/>
              </a:spcBef>
            </a:pPr>
            <a:r>
              <a:rPr lang="ru-RU" sz="2000" dirty="0" smtClean="0"/>
              <a:t> -  применяется налоговый вычет в размере 10.0 тыс. руб. в год независимо  от вида  осуществляемой деятельности.</a:t>
            </a:r>
          </a:p>
          <a:p>
            <a:pPr marL="0" algn="just">
              <a:spcBef>
                <a:spcPts val="0"/>
              </a:spcBef>
            </a:pP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55440" y="501072"/>
            <a:ext cx="9865095" cy="1199736"/>
          </a:xfrm>
        </p:spPr>
        <p:txBody>
          <a:bodyPr/>
          <a:lstStyle/>
          <a:p>
            <a:pPr algn="ctr"/>
            <a:r>
              <a:rPr lang="ru-RU" sz="2800" dirty="0" smtClean="0"/>
              <a:t>Преимущества  применения  специального налогового режима  «Налог на профессиональный доход»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3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126737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3600" dirty="0" smtClean="0"/>
              <a:t>Плательщики НПД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86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7408" y="1340768"/>
            <a:ext cx="10297143" cy="5112568"/>
          </a:xfrm>
        </p:spPr>
        <p:txBody>
          <a:bodyPr/>
          <a:lstStyle/>
          <a:p>
            <a:pPr marL="604391" indent="-285750">
              <a:buFontTx/>
              <a:buChar char="-"/>
            </a:pP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осуществляющие реализацию подакцизных товаров и товаров, подлежащих обязательной маркировке средствами идентификации в соответствии с законодательством Российской Федерации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604391" indent="-285750">
              <a:buFontTx/>
              <a:buChar char="-"/>
            </a:pP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осуществляющие перепродажу товаров, имущественных прав, за исключением продажи имущества, использовавшегося ими для личных, домашних и (или) иных подобных нужд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занимающиеся добычей и (или) реализацией полезных ископаемых;</a:t>
            </a:r>
          </a:p>
          <a:p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имеющие работников, с которыми они состоят в трудовых отношениях;</a:t>
            </a:r>
          </a:p>
          <a:p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ведущие предпринимательскую деятельность в интересах другого лица на основе договоров поручения, договоров комиссии либо агентских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договоров;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99456" y="404664"/>
            <a:ext cx="9782923" cy="961787"/>
          </a:xfrm>
        </p:spPr>
        <p:txBody>
          <a:bodyPr/>
          <a:lstStyle/>
          <a:p>
            <a:pPr algn="ctr"/>
            <a:r>
              <a:rPr lang="ru-RU" sz="2800" dirty="0" smtClean="0"/>
              <a:t>Не  вправе   применять   НПД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415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27448" y="1340768"/>
            <a:ext cx="9865096" cy="5040560"/>
          </a:xfrm>
        </p:spPr>
        <p:txBody>
          <a:bodyPr/>
          <a:lstStyle/>
          <a:p>
            <a:pPr marL="604391" indent="-285750">
              <a:buFontTx/>
              <a:buChar char="-"/>
            </a:pP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оказывающие услуги по доставке товаров с приемом (передачей) платежей за указанные товары в интересах других лиц, за исключением оказания таких услуг при условии применения налогоплательщиком зарегистрированной продавцом товаров контрольно-кассовой техники при расчетах с покупателями (заказчиками) за указанные товары в соответствии с действующим законодательством о применении контрольно-кассовой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техники;</a:t>
            </a:r>
          </a:p>
          <a:p>
            <a:pPr marL="604391" indent="-285750">
              <a:buFontTx/>
              <a:buChar char="-"/>
            </a:pP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применяющие иные специальные налоговые режимы или ведущие предпринимательскую деятельность, доходы от которой облагаются налогом на доходы физических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лиц;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налогоплательщики, у которых доходы, учитываемые при определении налоговой базы, превысили в текущем календарном году 2,4 миллиона рублей.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27448" y="476672"/>
            <a:ext cx="9782923" cy="889779"/>
          </a:xfrm>
        </p:spPr>
        <p:txBody>
          <a:bodyPr/>
          <a:lstStyle/>
          <a:p>
            <a:pPr algn="ctr"/>
            <a:r>
              <a:rPr lang="ru-RU" sz="2800" dirty="0" smtClean="0"/>
              <a:t> Не вправе применять НПД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502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27448" y="1340768"/>
            <a:ext cx="9865096" cy="5040560"/>
          </a:xfrm>
        </p:spPr>
        <p:txBody>
          <a:bodyPr/>
          <a:lstStyle/>
          <a:p>
            <a:r>
              <a:rPr lang="ru-RU" sz="2400" dirty="0"/>
              <a:t>- получаемые в рамках трудовых отношений;</a:t>
            </a:r>
          </a:p>
          <a:p>
            <a:r>
              <a:rPr lang="ru-RU" sz="2400" dirty="0"/>
              <a:t>- от продажи недвижимого имущества, транспортных средств;</a:t>
            </a:r>
          </a:p>
          <a:p>
            <a:r>
              <a:rPr lang="ru-RU" sz="2400" dirty="0"/>
              <a:t>- от передачи имущественных прав на недвижимое имущество (за исключением аренды (найма) жилых помещений);</a:t>
            </a:r>
          </a:p>
          <a:p>
            <a:r>
              <a:rPr lang="ru-RU" sz="2400" dirty="0"/>
              <a:t>- государственных и муниципальных служащих, за исключением доходов от сдачи в аренду (наем) жилых помещений;</a:t>
            </a:r>
          </a:p>
          <a:p>
            <a:pPr marL="661541" indent="-342900">
              <a:buFontTx/>
              <a:buChar char="-"/>
            </a:pPr>
            <a:r>
              <a:rPr lang="ru-RU" sz="2400" dirty="0" smtClean="0"/>
              <a:t>от </a:t>
            </a:r>
            <a:r>
              <a:rPr lang="ru-RU" sz="2400" dirty="0"/>
              <a:t>продажи имущества, использовавшегося налогоплательщиками для личных, домашних и (или) иных подобных </a:t>
            </a:r>
            <a:r>
              <a:rPr lang="ru-RU" sz="2400" dirty="0" smtClean="0"/>
              <a:t>нужд  и другие.</a:t>
            </a:r>
            <a:endParaRPr lang="ru-RU" sz="2400" dirty="0"/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27448" y="476672"/>
            <a:ext cx="9782923" cy="889779"/>
          </a:xfrm>
        </p:spPr>
        <p:txBody>
          <a:bodyPr/>
          <a:lstStyle/>
          <a:p>
            <a:pPr algn="ctr"/>
            <a:r>
              <a:rPr lang="ru-RU" sz="2800" dirty="0" smtClean="0"/>
              <a:t> Не признаются  объектом следующие доходы: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733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689110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/>
              <a:t>Динамика  количества  плательщиков , применяющих НПД  с 01.07.2020г.- 01.04.2021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white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21149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408783"/>
              </p:ext>
            </p:extLst>
          </p:nvPr>
        </p:nvGraphicFramePr>
        <p:xfrm>
          <a:off x="1127448" y="162880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/>
              <a:t>Динамика   доходов, полученных  плательщиками НПД  с 01.07.2020 - 01.04.2021 (тыс. руб.)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prstClr val="white"/>
                </a:solidFill>
              </a:rPr>
              <a:t>8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06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/>
              <a:t>Динамика </a:t>
            </a:r>
            <a:r>
              <a:rPr lang="ru-RU" sz="2800" dirty="0" smtClean="0"/>
              <a:t> суммы исчисленного  НПД </a:t>
            </a:r>
            <a:br>
              <a:rPr lang="ru-RU" sz="2800" dirty="0" smtClean="0"/>
            </a:br>
            <a:r>
              <a:rPr lang="ru-RU" sz="2800" dirty="0" smtClean="0"/>
              <a:t>с 01.07.2020-01.04.2021  (тыс. руб.)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527140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8537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/>
              <a:t>Динамика </a:t>
            </a:r>
            <a:r>
              <a:rPr lang="ru-RU" sz="2800" dirty="0" smtClean="0"/>
              <a:t> суммы  уплаченного  НПД </a:t>
            </a:r>
            <a:br>
              <a:rPr lang="ru-RU" sz="2800" dirty="0" smtClean="0"/>
            </a:br>
            <a:r>
              <a:rPr lang="ru-RU" sz="2800" dirty="0" smtClean="0"/>
              <a:t>с 01.07.2020-01.04.2021  (тыс. руб.)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854990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2976450"/>
      </p:ext>
    </p:extLst>
  </p:cSld>
  <p:clrMapOvr>
    <a:masterClrMapping/>
  </p:clrMapOvr>
</p:sld>
</file>

<file path=ppt/theme/theme1.xml><?xml version="1.0" encoding="utf-8"?>
<a:theme xmlns:a="http://schemas.openxmlformats.org/drawingml/2006/main" name="7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4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2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49560</TotalTime>
  <Words>554</Words>
  <Application>Microsoft Office PowerPoint</Application>
  <PresentationFormat>Произвольный</PresentationFormat>
  <Paragraphs>99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7_Present_FNS2012_A4</vt:lpstr>
      <vt:lpstr>14_Present_FNS2012_A4</vt:lpstr>
      <vt:lpstr>12_Present_FNS2012_A4</vt:lpstr>
      <vt:lpstr> Порядок    введения   специального налогового режима  «Налог на профессиональный доход» на территории  Хабаровского края  </vt:lpstr>
      <vt:lpstr> Плательщики НПД</vt:lpstr>
      <vt:lpstr>Не  вправе   применять   НПД </vt:lpstr>
      <vt:lpstr> Не вправе применять НПД </vt:lpstr>
      <vt:lpstr> Не признаются  объектом следующие доходы:</vt:lpstr>
      <vt:lpstr>Динамика  количества  плательщиков , применяющих НПД  с 01.07.2020г.- 01.04.2021</vt:lpstr>
      <vt:lpstr>Динамика   доходов, полученных  плательщиками НПД  с 01.07.2020 - 01.04.2021 (тыс. руб.)</vt:lpstr>
      <vt:lpstr>Динамика  суммы исчисленного  НПД  с 01.07.2020-01.04.2021  (тыс. руб.)</vt:lpstr>
      <vt:lpstr>Динамика  суммы  уплаченного  НПД  с 01.07.2020-01.04.2021  (тыс. руб.)</vt:lpstr>
      <vt:lpstr>Основные виды  предпринимательской деятельности  при применении   НПД </vt:lpstr>
      <vt:lpstr>Преимущества  применения  специального налогового режима  «Налог на профессиональный доход»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Предпосылки применения рискоориентированного подхода</dc:title>
  <dc:creator>Сатин Дмитрий Станиславович</dc:creator>
  <cp:lastModifiedBy>User</cp:lastModifiedBy>
  <cp:revision>805</cp:revision>
  <cp:lastPrinted>2021-04-13T04:55:10Z</cp:lastPrinted>
  <dcterms:created xsi:type="dcterms:W3CDTF">2013-10-27T06:34:00Z</dcterms:created>
  <dcterms:modified xsi:type="dcterms:W3CDTF">2022-03-10T07:25:53Z</dcterms:modified>
</cp:coreProperties>
</file>