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363" r:id="rId2"/>
    <p:sldId id="364" r:id="rId3"/>
    <p:sldId id="369" r:id="rId4"/>
    <p:sldId id="359" r:id="rId5"/>
    <p:sldId id="365" r:id="rId6"/>
    <p:sldId id="366" r:id="rId7"/>
    <p:sldId id="367" r:id="rId8"/>
    <p:sldId id="361" r:id="rId9"/>
  </p:sldIdLst>
  <p:sldSz cx="10693400" cy="7561263"/>
  <p:notesSz cx="6797675" cy="9928225"/>
  <p:defaultTextStyle>
    <a:defPPr>
      <a:defRPr lang="ru-RU"/>
    </a:defPPr>
    <a:lvl1pPr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520700" indent="-63500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1042988" indent="-1285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563688" indent="-192088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2085975" indent="-257175" algn="l" defTabSz="1042988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382">
          <p15:clr>
            <a:srgbClr val="A4A3A4"/>
          </p15:clr>
        </p15:guide>
        <p15:guide id="2" orient="horz" pos="1116">
          <p15:clr>
            <a:srgbClr val="A4A3A4"/>
          </p15:clr>
        </p15:guide>
        <p15:guide id="3" orient="horz" pos="348">
          <p15:clr>
            <a:srgbClr val="A4A3A4"/>
          </p15:clr>
        </p15:guide>
        <p15:guide id="4" orient="horz" pos="4470">
          <p15:clr>
            <a:srgbClr val="A4A3A4"/>
          </p15:clr>
        </p15:guide>
        <p15:guide id="5" pos="3368">
          <p15:clr>
            <a:srgbClr val="A4A3A4"/>
          </p15:clr>
        </p15:guide>
        <p15:guide id="6" pos="828">
          <p15:clr>
            <a:srgbClr val="A4A3A4"/>
          </p15:clr>
        </p15:guide>
        <p15:guide id="7" pos="1824">
          <p15:clr>
            <a:srgbClr val="A4A3A4"/>
          </p15:clr>
        </p15:guide>
        <p15:guide id="8" pos="6011">
          <p15:clr>
            <a:srgbClr val="A4A3A4"/>
          </p15:clr>
        </p15:guide>
        <p15:guide id="9" pos="6456">
          <p15:clr>
            <a:srgbClr val="A4A3A4"/>
          </p15:clr>
        </p15:guide>
        <p15:guide id="10" pos="6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5050"/>
    <a:srgbClr val="66CCFF"/>
    <a:srgbClr val="33CC33"/>
    <a:srgbClr val="CC0000"/>
    <a:srgbClr val="98D5FE"/>
    <a:srgbClr val="00589A"/>
    <a:srgbClr val="FF3300"/>
    <a:srgbClr val="FF6600"/>
    <a:srgbClr val="DA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06" autoAdjust="0"/>
    <p:restoredTop sz="96919" autoAdjust="0"/>
  </p:normalViewPr>
  <p:slideViewPr>
    <p:cSldViewPr>
      <p:cViewPr>
        <p:scale>
          <a:sx n="70" d="100"/>
          <a:sy n="70" d="100"/>
        </p:scale>
        <p:origin x="-780" y="-792"/>
      </p:cViewPr>
      <p:guideLst>
        <p:guide orient="horz" pos="2382"/>
        <p:guide orient="horz" pos="1116"/>
        <p:guide orient="horz" pos="348"/>
        <p:guide orient="horz" pos="4470"/>
        <p:guide pos="3368"/>
        <p:guide pos="828"/>
        <p:guide pos="1824"/>
        <p:guide pos="6011"/>
        <p:guide pos="6456"/>
        <p:guide pos="6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44;&#1080;&#1072;&#1075;&#1088;&#1072;&#1084;&#1084;&#1072;%20&#1074;%20Microsoft%20PowerPoint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Лист1!$C$6</c:f>
              <c:strCache>
                <c:ptCount val="1"/>
                <c:pt idx="0">
                  <c:v>Проверки достоверности вносимых или внесенных сведений в ЕГРЮЛ о руководителя, учредителе, адресе организации - осмотры.</c:v>
                </c:pt>
              </c:strCache>
            </c:strRef>
          </c:tx>
          <c:spPr>
            <a:solidFill>
              <a:srgbClr val="66CCFF"/>
            </a:solidFill>
          </c:spPr>
          <c:invertIfNegative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Лист1!$D$5:$E$5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Лист1!$D$6:$E$6</c:f>
              <c:numCache>
                <c:formatCode>#,##0</c:formatCode>
                <c:ptCount val="2"/>
                <c:pt idx="0">
                  <c:v>1689</c:v>
                </c:pt>
                <c:pt idx="1">
                  <c:v>2488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493312"/>
        <c:axId val="28494848"/>
        <c:axId val="0"/>
      </c:bar3DChart>
      <c:catAx>
        <c:axId val="2849331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28494848"/>
        <c:crosses val="autoZero"/>
        <c:auto val="1"/>
        <c:lblAlgn val="ctr"/>
        <c:lblOffset val="100"/>
        <c:noMultiLvlLbl val="0"/>
      </c:catAx>
      <c:valAx>
        <c:axId val="2849484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84933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2779121741858554E-2"/>
          <c:y val="2.8252405949256341E-2"/>
          <c:w val="0.70333950154560088"/>
          <c:h val="0.91372551569128535"/>
        </c:manualLayout>
      </c:layout>
      <c:bar3DChart>
        <c:barDir val="col"/>
        <c:grouping val="stacked"/>
        <c:varyColors val="0"/>
        <c:ser>
          <c:idx val="1"/>
          <c:order val="0"/>
          <c:tx>
            <c:strRef>
              <c:f>'[Диаграмма в Microsoft PowerPoint]Лист2'!$C$5</c:f>
              <c:strCache>
                <c:ptCount val="1"/>
                <c:pt idx="0">
                  <c:v>камеральные налоговые проверки с истребованием документов</c:v>
                </c:pt>
              </c:strCache>
            </c:strRef>
          </c:tx>
          <c:spPr>
            <a:solidFill>
              <a:srgbClr val="FF5050"/>
            </a:solidFill>
          </c:spPr>
          <c:invertIfNegative val="0"/>
          <c:dLbls>
            <c:txPr>
              <a:bodyPr/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PowerPoint]Лист2'!$D$3:$E$3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'[Диаграмма в Microsoft PowerPoint]Лист2'!$D$5:$E$5</c:f>
              <c:numCache>
                <c:formatCode>#,##0</c:formatCode>
                <c:ptCount val="2"/>
                <c:pt idx="0">
                  <c:v>20867</c:v>
                </c:pt>
                <c:pt idx="1">
                  <c:v>28699</c:v>
                </c:pt>
              </c:numCache>
            </c:numRef>
          </c:val>
        </c:ser>
        <c:ser>
          <c:idx val="0"/>
          <c:order val="1"/>
          <c:tx>
            <c:strRef>
              <c:f>'[Диаграмма в Microsoft PowerPoint]Лист2'!$C$4</c:f>
              <c:strCache>
                <c:ptCount val="1"/>
                <c:pt idx="0">
                  <c:v>камеральные налоговые проверки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txPr>
              <a:bodyPr/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'[Диаграмма в Microsoft PowerPoint]Лист2'!$D$3:$E$3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'[Диаграмма в Microsoft PowerPoint]Лист2'!$D$4:$E$4</c:f>
              <c:numCache>
                <c:formatCode>#,##0</c:formatCode>
                <c:ptCount val="2"/>
                <c:pt idx="0">
                  <c:v>294100</c:v>
                </c:pt>
                <c:pt idx="1">
                  <c:v>276278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461696"/>
        <c:axId val="28463488"/>
        <c:axId val="0"/>
      </c:bar3DChart>
      <c:catAx>
        <c:axId val="284616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8463488"/>
        <c:crosses val="autoZero"/>
        <c:auto val="1"/>
        <c:lblAlgn val="ctr"/>
        <c:lblOffset val="100"/>
        <c:noMultiLvlLbl val="0"/>
      </c:catAx>
      <c:valAx>
        <c:axId val="2846348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28461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365365969613062"/>
          <c:y val="6.3853383183686566E-2"/>
          <c:w val="0.23446109743494614"/>
          <c:h val="0.63606190155512365"/>
        </c:manualLayout>
      </c:layout>
      <c:overlay val="0"/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0549391570871212E-2"/>
          <c:y val="2.5187999944450618E-2"/>
          <c:w val="0.77347727295006441"/>
          <c:h val="0.90605731307632487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Лист1!$B$4</c:f>
              <c:strCache>
                <c:ptCount val="1"/>
                <c:pt idx="0">
                  <c:v>расмотрено в пользу налоговых органов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8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Лист1!$C$3:$D$3</c:f>
              <c:strCache>
                <c:ptCount val="2"/>
                <c:pt idx="0">
                  <c:v>1 полугодие 2020</c:v>
                </c:pt>
                <c:pt idx="1">
                  <c:v>1 полугодие 2021</c:v>
                </c:pt>
              </c:strCache>
            </c:strRef>
          </c:cat>
          <c:val>
            <c:numRef>
              <c:f>Лист1!$C$4:$D$4</c:f>
              <c:numCache>
                <c:formatCode>General</c:formatCode>
                <c:ptCount val="2"/>
                <c:pt idx="0">
                  <c:v>5</c:v>
                </c:pt>
                <c:pt idx="1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Лист1!$B$5</c:f>
              <c:strCache>
                <c:ptCount val="1"/>
                <c:pt idx="0">
                  <c:v>расмотрено в пользу налогоплатльщиков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3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Лист1!$C$3:$D$3</c:f>
              <c:strCache>
                <c:ptCount val="2"/>
                <c:pt idx="0">
                  <c:v>1 полугодие 2020</c:v>
                </c:pt>
                <c:pt idx="1">
                  <c:v>1 полугодие 2021</c:v>
                </c:pt>
              </c:strCache>
            </c:strRef>
          </c:cat>
          <c:val>
            <c:numRef>
              <c:f>Лист1!$C$5:$D$5</c:f>
              <c:numCache>
                <c:formatCode>General</c:formatCode>
                <c:ptCount val="2"/>
                <c:pt idx="0">
                  <c:v>2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9368320"/>
        <c:axId val="29369856"/>
        <c:axId val="0"/>
      </c:bar3DChart>
      <c:catAx>
        <c:axId val="293683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29369856"/>
        <c:crosses val="autoZero"/>
        <c:auto val="1"/>
        <c:lblAlgn val="ctr"/>
        <c:lblOffset val="100"/>
        <c:noMultiLvlLbl val="0"/>
      </c:catAx>
      <c:valAx>
        <c:axId val="293698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9368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053537760510269"/>
          <c:y val="0.15154132179757804"/>
          <c:w val="0.24946462239489731"/>
          <c:h val="0.56016067659148983"/>
        </c:manualLayout>
      </c:layout>
      <c:overlay val="0"/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Количество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представленных уточненных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деклараций, шт.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Количества представленных уточненных налоговых декларацй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layout>
                <c:manualLayout>
                  <c:x val="2.672262004558416E-3"/>
                  <c:y val="-0.1271564259514065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6131002279208E-2"/>
                  <c:y val="-7.0642458861892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пол. 2020</c:v>
                </c:pt>
                <c:pt idx="1">
                  <c:v>1 пол. 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566</c:v>
                </c:pt>
                <c:pt idx="1">
                  <c:v>475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954944"/>
        <c:axId val="21956480"/>
        <c:axId val="0"/>
      </c:bar3DChart>
      <c:catAx>
        <c:axId val="21954944"/>
        <c:scaling>
          <c:orientation val="minMax"/>
        </c:scaling>
        <c:delete val="0"/>
        <c:axPos val="b"/>
        <c:majorTickMark val="out"/>
        <c:minorTickMark val="none"/>
        <c:tickLblPos val="nextTo"/>
        <c:crossAx val="21956480"/>
        <c:crosses val="autoZero"/>
        <c:auto val="1"/>
        <c:lblAlgn val="ctr"/>
        <c:lblOffset val="100"/>
        <c:noMultiLvlLbl val="0"/>
      </c:catAx>
      <c:valAx>
        <c:axId val="219564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9549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r>
              <a:rPr lang="ru-RU" dirty="0"/>
              <a:t>Сумма налога к доплате по </a:t>
            </a:r>
            <a:r>
              <a:rPr lang="ru-RU" dirty="0" smtClean="0"/>
              <a:t>уточненным </a:t>
            </a:r>
            <a:r>
              <a:rPr lang="ru-RU" dirty="0"/>
              <a:t>декларациям, млн. руб. 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Сумма налога к доплате по данным уточненным декларациям, млн. руб. 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-3.6648705699366736E-3"/>
                  <c:y val="-6.8287710233162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819496246448808E-2"/>
                  <c:y val="-2.59022349160272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Лист1!$A$2:$A$3</c:f>
              <c:strCache>
                <c:ptCount val="2"/>
                <c:pt idx="0">
                  <c:v>1 пол. 2020</c:v>
                </c:pt>
                <c:pt idx="1">
                  <c:v>1 пол. 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473</c:v>
                </c:pt>
                <c:pt idx="1">
                  <c:v>310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594496"/>
        <c:axId val="21596032"/>
        <c:axId val="0"/>
      </c:bar3DChart>
      <c:catAx>
        <c:axId val="21594496"/>
        <c:scaling>
          <c:orientation val="minMax"/>
        </c:scaling>
        <c:delete val="0"/>
        <c:axPos val="b"/>
        <c:majorTickMark val="out"/>
        <c:minorTickMark val="none"/>
        <c:tickLblPos val="nextTo"/>
        <c:crossAx val="21596032"/>
        <c:crosses val="autoZero"/>
        <c:auto val="1"/>
        <c:lblAlgn val="ctr"/>
        <c:lblOffset val="100"/>
        <c:noMultiLvlLbl val="0"/>
      </c:catAx>
      <c:valAx>
        <c:axId val="215960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94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Лист3!$C$8</c:f>
              <c:strCache>
                <c:ptCount val="1"/>
                <c:pt idx="0">
                  <c:v>выездные налоговые проверки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txPr>
              <a:bodyPr/>
              <a:lstStyle/>
              <a:p>
                <a:pPr>
                  <a:defRPr sz="28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Лист3!$D$7:$E$7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Лист3!$D$8:$E$8</c:f>
              <c:numCache>
                <c:formatCode>General</c:formatCode>
                <c:ptCount val="2"/>
                <c:pt idx="0">
                  <c:v>20</c:v>
                </c:pt>
                <c:pt idx="1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524864"/>
        <c:axId val="21526400"/>
        <c:axId val="0"/>
      </c:bar3DChart>
      <c:catAx>
        <c:axId val="215248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21526400"/>
        <c:crosses val="autoZero"/>
        <c:auto val="1"/>
        <c:lblAlgn val="ctr"/>
        <c:lblOffset val="100"/>
        <c:noMultiLvlLbl val="0"/>
      </c:catAx>
      <c:valAx>
        <c:axId val="215264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52486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Лист4!$C$8</c:f>
              <c:strCache>
                <c:ptCount val="1"/>
                <c:pt idx="0">
                  <c:v>проверки валютного законодательства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txPr>
              <a:bodyPr/>
              <a:lstStyle/>
              <a:p>
                <a:pPr>
                  <a:defRPr sz="3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Лист4!$D$7:$E$7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Лист4!$D$8:$E$8</c:f>
              <c:numCache>
                <c:formatCode>General</c:formatCode>
                <c:ptCount val="2"/>
                <c:pt idx="0">
                  <c:v>45</c:v>
                </c:pt>
                <c:pt idx="1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732352"/>
        <c:axId val="21738240"/>
        <c:axId val="0"/>
      </c:bar3DChart>
      <c:catAx>
        <c:axId val="217323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21738240"/>
        <c:crosses val="autoZero"/>
        <c:auto val="1"/>
        <c:lblAlgn val="ctr"/>
        <c:lblOffset val="100"/>
        <c:noMultiLvlLbl val="0"/>
      </c:catAx>
      <c:valAx>
        <c:axId val="21738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7323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Лист5!$C$12</c:f>
              <c:strCache>
                <c:ptCount val="1"/>
                <c:pt idx="0">
                  <c:v>проверки соблюдения законодательства о применении ККТ и порядка кассовых операций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Лист5!$D$11:$E$11</c:f>
              <c:strCache>
                <c:ptCount val="2"/>
                <c:pt idx="0">
                  <c:v>за 1 полугодие 2020 г.</c:v>
                </c:pt>
                <c:pt idx="1">
                  <c:v>за 1 полугодие 2021 г.</c:v>
                </c:pt>
              </c:strCache>
            </c:strRef>
          </c:cat>
          <c:val>
            <c:numRef>
              <c:f>Лист5!$D$12:$E$12</c:f>
              <c:numCache>
                <c:formatCode>General</c:formatCode>
                <c:ptCount val="2"/>
                <c:pt idx="0">
                  <c:v>453</c:v>
                </c:pt>
                <c:pt idx="1">
                  <c:v>877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1673856"/>
        <c:axId val="21675392"/>
        <c:axId val="0"/>
      </c:bar3DChart>
      <c:catAx>
        <c:axId val="2167385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21675392"/>
        <c:crosses val="autoZero"/>
        <c:auto val="1"/>
        <c:lblAlgn val="ctr"/>
        <c:lblOffset val="100"/>
        <c:noMultiLvlLbl val="0"/>
      </c:catAx>
      <c:valAx>
        <c:axId val="21675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673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E220BC-47C0-4862-B4E4-CB6346AB7902}" type="doc">
      <dgm:prSet loTypeId="urn:microsoft.com/office/officeart/2008/layout/HalfCircleOrganizationChart" loCatId="hierarchy" qsTypeId="urn:microsoft.com/office/officeart/2005/8/quickstyle/3d1" qsCatId="3D" csTypeId="urn:microsoft.com/office/officeart/2005/8/colors/accent2_3" csCatId="accent2" phldr="1"/>
      <dgm:spPr/>
      <dgm:t>
        <a:bodyPr/>
        <a:lstStyle/>
        <a:p>
          <a:endParaRPr lang="ru-RU"/>
        </a:p>
      </dgm:t>
    </dgm:pt>
    <dgm:pt modelId="{1DAAFB40-4D02-478A-805E-F84AE76F60FA}">
      <dgm:prSet/>
      <dgm:spPr/>
      <dgm:t>
        <a:bodyPr/>
        <a:lstStyle/>
        <a:p>
          <a:pPr rtl="0"/>
          <a:r>
            <a:rPr lang="ru-RU" b="1" dirty="0" smtClean="0"/>
            <a:t>ФНС России запущены для реализации 2 нацпроекта: </a:t>
          </a:r>
          <a:endParaRPr lang="ru-RU" dirty="0"/>
        </a:p>
      </dgm:t>
    </dgm:pt>
    <dgm:pt modelId="{269504F3-CBB9-44ED-929E-C42941C53DB2}" type="parTrans" cxnId="{703E40C4-1796-41F2-9156-9527A307247D}">
      <dgm:prSet/>
      <dgm:spPr/>
      <dgm:t>
        <a:bodyPr/>
        <a:lstStyle/>
        <a:p>
          <a:endParaRPr lang="ru-RU"/>
        </a:p>
      </dgm:t>
    </dgm:pt>
    <dgm:pt modelId="{04453A4B-F46F-46D5-8448-ACEBE3431806}" type="sibTrans" cxnId="{703E40C4-1796-41F2-9156-9527A307247D}">
      <dgm:prSet/>
      <dgm:spPr/>
      <dgm:t>
        <a:bodyPr/>
        <a:lstStyle/>
        <a:p>
          <a:endParaRPr lang="ru-RU"/>
        </a:p>
      </dgm:t>
    </dgm:pt>
    <dgm:pt modelId="{A5D4017A-7069-46FD-94FA-027CA451B796}">
      <dgm:prSet/>
      <dgm:spPr/>
      <dgm:t>
        <a:bodyPr/>
        <a:lstStyle/>
        <a:p>
          <a:pPr rtl="0"/>
          <a:r>
            <a:rPr lang="ru-RU" b="1" dirty="0" smtClean="0"/>
            <a:t>«Общественное питание» </a:t>
          </a:r>
          <a:endParaRPr lang="ru-RU" dirty="0"/>
        </a:p>
      </dgm:t>
    </dgm:pt>
    <dgm:pt modelId="{CBAAF742-D4EA-47CD-8969-ED833B4C6114}" type="parTrans" cxnId="{A8754314-2CFA-4EE5-BFB2-5C758CE66FBB}">
      <dgm:prSet/>
      <dgm:spPr/>
      <dgm:t>
        <a:bodyPr/>
        <a:lstStyle/>
        <a:p>
          <a:endParaRPr lang="ru-RU"/>
        </a:p>
      </dgm:t>
    </dgm:pt>
    <dgm:pt modelId="{04445FB4-DE6D-413E-BC76-B7810836379D}" type="sibTrans" cxnId="{A8754314-2CFA-4EE5-BFB2-5C758CE66FBB}">
      <dgm:prSet/>
      <dgm:spPr/>
      <dgm:t>
        <a:bodyPr/>
        <a:lstStyle/>
        <a:p>
          <a:endParaRPr lang="ru-RU"/>
        </a:p>
      </dgm:t>
    </dgm:pt>
    <dgm:pt modelId="{D6272817-908C-4F6D-A417-B9E5F04E51CF}">
      <dgm:prSet/>
      <dgm:spPr/>
      <dgm:t>
        <a:bodyPr/>
        <a:lstStyle/>
        <a:p>
          <a:pPr rtl="0"/>
          <a:r>
            <a:rPr lang="ru-RU" b="1" dirty="0" smtClean="0"/>
            <a:t>Проект по исключению недобросовестного поведения на рынках</a:t>
          </a:r>
          <a:endParaRPr lang="ru-RU" dirty="0"/>
        </a:p>
      </dgm:t>
    </dgm:pt>
    <dgm:pt modelId="{6DBA888A-55EF-42BF-9C4E-43E418941778}" type="parTrans" cxnId="{20757CEA-1EDA-4D78-B43E-9F1C77BC9606}">
      <dgm:prSet/>
      <dgm:spPr/>
      <dgm:t>
        <a:bodyPr/>
        <a:lstStyle/>
        <a:p>
          <a:endParaRPr lang="ru-RU"/>
        </a:p>
      </dgm:t>
    </dgm:pt>
    <dgm:pt modelId="{404208CA-0C4B-4189-B052-19FAF26B1578}" type="sibTrans" cxnId="{20757CEA-1EDA-4D78-B43E-9F1C77BC9606}">
      <dgm:prSet/>
      <dgm:spPr/>
      <dgm:t>
        <a:bodyPr/>
        <a:lstStyle/>
        <a:p>
          <a:endParaRPr lang="ru-RU"/>
        </a:p>
      </dgm:t>
    </dgm:pt>
    <dgm:pt modelId="{D620DA10-5A1C-4C50-882E-A44CF903EC91}" type="pres">
      <dgm:prSet presAssocID="{48E220BC-47C0-4862-B4E4-CB6346AB7902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592ADFD-BEC4-46C6-8A17-C6603E565B5A}" type="pres">
      <dgm:prSet presAssocID="{1DAAFB40-4D02-478A-805E-F84AE76F60FA}" presName="hierRoot1" presStyleCnt="0">
        <dgm:presLayoutVars>
          <dgm:hierBranch val="init"/>
        </dgm:presLayoutVars>
      </dgm:prSet>
      <dgm:spPr/>
    </dgm:pt>
    <dgm:pt modelId="{D4F20353-0136-403A-BDFD-77FA043CE35B}" type="pres">
      <dgm:prSet presAssocID="{1DAAFB40-4D02-478A-805E-F84AE76F60FA}" presName="rootComposite1" presStyleCnt="0"/>
      <dgm:spPr/>
    </dgm:pt>
    <dgm:pt modelId="{C2007FFC-A441-430B-9430-673BE2FDA347}" type="pres">
      <dgm:prSet presAssocID="{1DAAFB40-4D02-478A-805E-F84AE76F60FA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B93C09-7750-41F8-9868-B78A77503B08}" type="pres">
      <dgm:prSet presAssocID="{1DAAFB40-4D02-478A-805E-F84AE76F60FA}" presName="topArc1" presStyleLbl="parChTrans1D1" presStyleIdx="0" presStyleCnt="6"/>
      <dgm:spPr/>
    </dgm:pt>
    <dgm:pt modelId="{AAF02FF0-D314-48AA-9145-69050A42F508}" type="pres">
      <dgm:prSet presAssocID="{1DAAFB40-4D02-478A-805E-F84AE76F60FA}" presName="bottomArc1" presStyleLbl="parChTrans1D1" presStyleIdx="1" presStyleCnt="6"/>
      <dgm:spPr/>
    </dgm:pt>
    <dgm:pt modelId="{45020DC2-E42F-444F-8D94-056B6987BFF4}" type="pres">
      <dgm:prSet presAssocID="{1DAAFB40-4D02-478A-805E-F84AE76F60FA}" presName="topConnNode1" presStyleLbl="node1" presStyleIdx="0" presStyleCnt="0"/>
      <dgm:spPr/>
      <dgm:t>
        <a:bodyPr/>
        <a:lstStyle/>
        <a:p>
          <a:endParaRPr lang="ru-RU"/>
        </a:p>
      </dgm:t>
    </dgm:pt>
    <dgm:pt modelId="{9022AB75-14F3-41C6-9C15-92BD80CF9BC7}" type="pres">
      <dgm:prSet presAssocID="{1DAAFB40-4D02-478A-805E-F84AE76F60FA}" presName="hierChild2" presStyleCnt="0"/>
      <dgm:spPr/>
    </dgm:pt>
    <dgm:pt modelId="{9FCAE267-6FB0-4869-B876-C770FFC21B12}" type="pres">
      <dgm:prSet presAssocID="{CBAAF742-D4EA-47CD-8969-ED833B4C6114}" presName="Name28" presStyleLbl="parChTrans1D2" presStyleIdx="0" presStyleCnt="2"/>
      <dgm:spPr/>
      <dgm:t>
        <a:bodyPr/>
        <a:lstStyle/>
        <a:p>
          <a:endParaRPr lang="ru-RU"/>
        </a:p>
      </dgm:t>
    </dgm:pt>
    <dgm:pt modelId="{9FDA935C-0B31-4465-AEE5-E4FD2B650F7B}" type="pres">
      <dgm:prSet presAssocID="{A5D4017A-7069-46FD-94FA-027CA451B796}" presName="hierRoot2" presStyleCnt="0">
        <dgm:presLayoutVars>
          <dgm:hierBranch val="init"/>
        </dgm:presLayoutVars>
      </dgm:prSet>
      <dgm:spPr/>
    </dgm:pt>
    <dgm:pt modelId="{6F9F6D30-0F44-4E2F-8191-58DDD07F35D1}" type="pres">
      <dgm:prSet presAssocID="{A5D4017A-7069-46FD-94FA-027CA451B796}" presName="rootComposite2" presStyleCnt="0"/>
      <dgm:spPr/>
    </dgm:pt>
    <dgm:pt modelId="{2D2847B3-70DB-4229-AB5C-63EF44839721}" type="pres">
      <dgm:prSet presAssocID="{A5D4017A-7069-46FD-94FA-027CA451B796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7F899E-85F3-40D2-92E8-2B9ABB78C37A}" type="pres">
      <dgm:prSet presAssocID="{A5D4017A-7069-46FD-94FA-027CA451B796}" presName="topArc2" presStyleLbl="parChTrans1D1" presStyleIdx="2" presStyleCnt="6"/>
      <dgm:spPr/>
    </dgm:pt>
    <dgm:pt modelId="{7304D30F-FF54-4346-8563-7059E1DE3E2F}" type="pres">
      <dgm:prSet presAssocID="{A5D4017A-7069-46FD-94FA-027CA451B796}" presName="bottomArc2" presStyleLbl="parChTrans1D1" presStyleIdx="3" presStyleCnt="6"/>
      <dgm:spPr/>
    </dgm:pt>
    <dgm:pt modelId="{749649CA-F12E-49FC-81D7-672BAAF178DD}" type="pres">
      <dgm:prSet presAssocID="{A5D4017A-7069-46FD-94FA-027CA451B796}" presName="topConnNode2" presStyleLbl="node2" presStyleIdx="0" presStyleCnt="0"/>
      <dgm:spPr/>
      <dgm:t>
        <a:bodyPr/>
        <a:lstStyle/>
        <a:p>
          <a:endParaRPr lang="ru-RU"/>
        </a:p>
      </dgm:t>
    </dgm:pt>
    <dgm:pt modelId="{FAF88E89-5A0C-4B91-BEE7-1FC89BB95677}" type="pres">
      <dgm:prSet presAssocID="{A5D4017A-7069-46FD-94FA-027CA451B796}" presName="hierChild4" presStyleCnt="0"/>
      <dgm:spPr/>
    </dgm:pt>
    <dgm:pt modelId="{F934A7D0-D2E9-4B00-91A6-C153F4FE8628}" type="pres">
      <dgm:prSet presAssocID="{A5D4017A-7069-46FD-94FA-027CA451B796}" presName="hierChild5" presStyleCnt="0"/>
      <dgm:spPr/>
    </dgm:pt>
    <dgm:pt modelId="{9C143D07-EF64-4BA2-8718-AD859719A769}" type="pres">
      <dgm:prSet presAssocID="{6DBA888A-55EF-42BF-9C4E-43E418941778}" presName="Name28" presStyleLbl="parChTrans1D2" presStyleIdx="1" presStyleCnt="2"/>
      <dgm:spPr/>
      <dgm:t>
        <a:bodyPr/>
        <a:lstStyle/>
        <a:p>
          <a:endParaRPr lang="ru-RU"/>
        </a:p>
      </dgm:t>
    </dgm:pt>
    <dgm:pt modelId="{ABB1F882-7ED5-4FF3-9F9F-C8A29CDA16C1}" type="pres">
      <dgm:prSet presAssocID="{D6272817-908C-4F6D-A417-B9E5F04E51CF}" presName="hierRoot2" presStyleCnt="0">
        <dgm:presLayoutVars>
          <dgm:hierBranch val="init"/>
        </dgm:presLayoutVars>
      </dgm:prSet>
      <dgm:spPr/>
    </dgm:pt>
    <dgm:pt modelId="{F6828319-8DCB-4710-BD33-9550194BAB4B}" type="pres">
      <dgm:prSet presAssocID="{D6272817-908C-4F6D-A417-B9E5F04E51CF}" presName="rootComposite2" presStyleCnt="0"/>
      <dgm:spPr/>
    </dgm:pt>
    <dgm:pt modelId="{3BF323DE-DCCF-4182-91D1-D8C8090E48E7}" type="pres">
      <dgm:prSet presAssocID="{D6272817-908C-4F6D-A417-B9E5F04E51CF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1643D7-E101-46CE-8A67-1083809EF756}" type="pres">
      <dgm:prSet presAssocID="{D6272817-908C-4F6D-A417-B9E5F04E51CF}" presName="topArc2" presStyleLbl="parChTrans1D1" presStyleIdx="4" presStyleCnt="6"/>
      <dgm:spPr/>
    </dgm:pt>
    <dgm:pt modelId="{B08DD289-11AD-4D0E-A75F-512B6E5754A6}" type="pres">
      <dgm:prSet presAssocID="{D6272817-908C-4F6D-A417-B9E5F04E51CF}" presName="bottomArc2" presStyleLbl="parChTrans1D1" presStyleIdx="5" presStyleCnt="6"/>
      <dgm:spPr/>
    </dgm:pt>
    <dgm:pt modelId="{40225130-C30C-48CC-89DA-98C3B62CC860}" type="pres">
      <dgm:prSet presAssocID="{D6272817-908C-4F6D-A417-B9E5F04E51CF}" presName="topConnNode2" presStyleLbl="node2" presStyleIdx="0" presStyleCnt="0"/>
      <dgm:spPr/>
      <dgm:t>
        <a:bodyPr/>
        <a:lstStyle/>
        <a:p>
          <a:endParaRPr lang="ru-RU"/>
        </a:p>
      </dgm:t>
    </dgm:pt>
    <dgm:pt modelId="{95B128BA-20EF-4E47-A7A4-3DBC11B82B18}" type="pres">
      <dgm:prSet presAssocID="{D6272817-908C-4F6D-A417-B9E5F04E51CF}" presName="hierChild4" presStyleCnt="0"/>
      <dgm:spPr/>
    </dgm:pt>
    <dgm:pt modelId="{3668F350-D5FD-4328-B7E3-587D4218ACD6}" type="pres">
      <dgm:prSet presAssocID="{D6272817-908C-4F6D-A417-B9E5F04E51CF}" presName="hierChild5" presStyleCnt="0"/>
      <dgm:spPr/>
    </dgm:pt>
    <dgm:pt modelId="{D824BAE7-8C7B-4F8D-AB9B-B1FF18BF6936}" type="pres">
      <dgm:prSet presAssocID="{1DAAFB40-4D02-478A-805E-F84AE76F60FA}" presName="hierChild3" presStyleCnt="0"/>
      <dgm:spPr/>
    </dgm:pt>
  </dgm:ptLst>
  <dgm:cxnLst>
    <dgm:cxn modelId="{8F9961D3-F249-4D31-8005-D527EC238D45}" type="presOf" srcId="{A5D4017A-7069-46FD-94FA-027CA451B796}" destId="{749649CA-F12E-49FC-81D7-672BAAF178DD}" srcOrd="1" destOrd="0" presId="urn:microsoft.com/office/officeart/2008/layout/HalfCircleOrganizationChart"/>
    <dgm:cxn modelId="{2DE02CFC-42B7-4BB6-9E1C-C74FA375D363}" type="presOf" srcId="{6DBA888A-55EF-42BF-9C4E-43E418941778}" destId="{9C143D07-EF64-4BA2-8718-AD859719A769}" srcOrd="0" destOrd="0" presId="urn:microsoft.com/office/officeart/2008/layout/HalfCircleOrganizationChart"/>
    <dgm:cxn modelId="{C5AEFF47-E062-429F-BA97-DF8BA4D2749A}" type="presOf" srcId="{48E220BC-47C0-4862-B4E4-CB6346AB7902}" destId="{D620DA10-5A1C-4C50-882E-A44CF903EC91}" srcOrd="0" destOrd="0" presId="urn:microsoft.com/office/officeart/2008/layout/HalfCircleOrganizationChart"/>
    <dgm:cxn modelId="{FF226FA2-CE4C-45C3-83E1-DF3957F21171}" type="presOf" srcId="{1DAAFB40-4D02-478A-805E-F84AE76F60FA}" destId="{C2007FFC-A441-430B-9430-673BE2FDA347}" srcOrd="0" destOrd="0" presId="urn:microsoft.com/office/officeart/2008/layout/HalfCircleOrganizationChart"/>
    <dgm:cxn modelId="{4B995F6B-8F6E-4293-A612-9C011B6B8E61}" type="presOf" srcId="{D6272817-908C-4F6D-A417-B9E5F04E51CF}" destId="{3BF323DE-DCCF-4182-91D1-D8C8090E48E7}" srcOrd="0" destOrd="0" presId="urn:microsoft.com/office/officeart/2008/layout/HalfCircleOrganizationChart"/>
    <dgm:cxn modelId="{709A0737-ED63-460D-8804-AF37FD41847A}" type="presOf" srcId="{1DAAFB40-4D02-478A-805E-F84AE76F60FA}" destId="{45020DC2-E42F-444F-8D94-056B6987BFF4}" srcOrd="1" destOrd="0" presId="urn:microsoft.com/office/officeart/2008/layout/HalfCircleOrganizationChart"/>
    <dgm:cxn modelId="{0CEEEEF3-3E8C-4BF0-8B3C-FF5E444C49CA}" type="presOf" srcId="{A5D4017A-7069-46FD-94FA-027CA451B796}" destId="{2D2847B3-70DB-4229-AB5C-63EF44839721}" srcOrd="0" destOrd="0" presId="urn:microsoft.com/office/officeart/2008/layout/HalfCircleOrganizationChart"/>
    <dgm:cxn modelId="{703E40C4-1796-41F2-9156-9527A307247D}" srcId="{48E220BC-47C0-4862-B4E4-CB6346AB7902}" destId="{1DAAFB40-4D02-478A-805E-F84AE76F60FA}" srcOrd="0" destOrd="0" parTransId="{269504F3-CBB9-44ED-929E-C42941C53DB2}" sibTransId="{04453A4B-F46F-46D5-8448-ACEBE3431806}"/>
    <dgm:cxn modelId="{D047F6AE-DF9F-4B96-8D0D-9C7F50FDE737}" type="presOf" srcId="{D6272817-908C-4F6D-A417-B9E5F04E51CF}" destId="{40225130-C30C-48CC-89DA-98C3B62CC860}" srcOrd="1" destOrd="0" presId="urn:microsoft.com/office/officeart/2008/layout/HalfCircleOrganizationChart"/>
    <dgm:cxn modelId="{20757CEA-1EDA-4D78-B43E-9F1C77BC9606}" srcId="{1DAAFB40-4D02-478A-805E-F84AE76F60FA}" destId="{D6272817-908C-4F6D-A417-B9E5F04E51CF}" srcOrd="1" destOrd="0" parTransId="{6DBA888A-55EF-42BF-9C4E-43E418941778}" sibTransId="{404208CA-0C4B-4189-B052-19FAF26B1578}"/>
    <dgm:cxn modelId="{4767B4A6-AAD2-4F81-86E6-B466588E4313}" type="presOf" srcId="{CBAAF742-D4EA-47CD-8969-ED833B4C6114}" destId="{9FCAE267-6FB0-4869-B876-C770FFC21B12}" srcOrd="0" destOrd="0" presId="urn:microsoft.com/office/officeart/2008/layout/HalfCircleOrganizationChart"/>
    <dgm:cxn modelId="{A8754314-2CFA-4EE5-BFB2-5C758CE66FBB}" srcId="{1DAAFB40-4D02-478A-805E-F84AE76F60FA}" destId="{A5D4017A-7069-46FD-94FA-027CA451B796}" srcOrd="0" destOrd="0" parTransId="{CBAAF742-D4EA-47CD-8969-ED833B4C6114}" sibTransId="{04445FB4-DE6D-413E-BC76-B7810836379D}"/>
    <dgm:cxn modelId="{B352E9C6-1401-4B35-A51F-02EE1A0199BA}" type="presParOf" srcId="{D620DA10-5A1C-4C50-882E-A44CF903EC91}" destId="{F592ADFD-BEC4-46C6-8A17-C6603E565B5A}" srcOrd="0" destOrd="0" presId="urn:microsoft.com/office/officeart/2008/layout/HalfCircleOrganizationChart"/>
    <dgm:cxn modelId="{7F9B29C7-F437-4D13-AEF2-A79F1CAF4B75}" type="presParOf" srcId="{F592ADFD-BEC4-46C6-8A17-C6603E565B5A}" destId="{D4F20353-0136-403A-BDFD-77FA043CE35B}" srcOrd="0" destOrd="0" presId="urn:microsoft.com/office/officeart/2008/layout/HalfCircleOrganizationChart"/>
    <dgm:cxn modelId="{561BE1B7-03BE-4071-A0A1-EC7B06E76E4B}" type="presParOf" srcId="{D4F20353-0136-403A-BDFD-77FA043CE35B}" destId="{C2007FFC-A441-430B-9430-673BE2FDA347}" srcOrd="0" destOrd="0" presId="urn:microsoft.com/office/officeart/2008/layout/HalfCircleOrganizationChart"/>
    <dgm:cxn modelId="{B8D1C0E9-200E-4E79-8DF3-ED5073EE580C}" type="presParOf" srcId="{D4F20353-0136-403A-BDFD-77FA043CE35B}" destId="{10B93C09-7750-41F8-9868-B78A77503B08}" srcOrd="1" destOrd="0" presId="urn:microsoft.com/office/officeart/2008/layout/HalfCircleOrganizationChart"/>
    <dgm:cxn modelId="{F80525CC-00DF-4D7C-AB1E-A01F1F2334B1}" type="presParOf" srcId="{D4F20353-0136-403A-BDFD-77FA043CE35B}" destId="{AAF02FF0-D314-48AA-9145-69050A42F508}" srcOrd="2" destOrd="0" presId="urn:microsoft.com/office/officeart/2008/layout/HalfCircleOrganizationChart"/>
    <dgm:cxn modelId="{D5B4AEC6-C7DE-4CD8-8A65-FF6692EDDD0E}" type="presParOf" srcId="{D4F20353-0136-403A-BDFD-77FA043CE35B}" destId="{45020DC2-E42F-444F-8D94-056B6987BFF4}" srcOrd="3" destOrd="0" presId="urn:microsoft.com/office/officeart/2008/layout/HalfCircleOrganizationChart"/>
    <dgm:cxn modelId="{08036ACA-B474-4268-B407-97E2F2A565C8}" type="presParOf" srcId="{F592ADFD-BEC4-46C6-8A17-C6603E565B5A}" destId="{9022AB75-14F3-41C6-9C15-92BD80CF9BC7}" srcOrd="1" destOrd="0" presId="urn:microsoft.com/office/officeart/2008/layout/HalfCircleOrganizationChart"/>
    <dgm:cxn modelId="{4ACD9536-B3BD-4566-97F9-43247AA3EFA7}" type="presParOf" srcId="{9022AB75-14F3-41C6-9C15-92BD80CF9BC7}" destId="{9FCAE267-6FB0-4869-B876-C770FFC21B12}" srcOrd="0" destOrd="0" presId="urn:microsoft.com/office/officeart/2008/layout/HalfCircleOrganizationChart"/>
    <dgm:cxn modelId="{0A589E1E-677A-4061-864F-F9A64E72738A}" type="presParOf" srcId="{9022AB75-14F3-41C6-9C15-92BD80CF9BC7}" destId="{9FDA935C-0B31-4465-AEE5-E4FD2B650F7B}" srcOrd="1" destOrd="0" presId="urn:microsoft.com/office/officeart/2008/layout/HalfCircleOrganizationChart"/>
    <dgm:cxn modelId="{0C1A93DD-B786-47A6-8455-A212CB09CB6E}" type="presParOf" srcId="{9FDA935C-0B31-4465-AEE5-E4FD2B650F7B}" destId="{6F9F6D30-0F44-4E2F-8191-58DDD07F35D1}" srcOrd="0" destOrd="0" presId="urn:microsoft.com/office/officeart/2008/layout/HalfCircleOrganizationChart"/>
    <dgm:cxn modelId="{0C6F10CD-2144-496A-BCF8-7785CBD05297}" type="presParOf" srcId="{6F9F6D30-0F44-4E2F-8191-58DDD07F35D1}" destId="{2D2847B3-70DB-4229-AB5C-63EF44839721}" srcOrd="0" destOrd="0" presId="urn:microsoft.com/office/officeart/2008/layout/HalfCircleOrganizationChart"/>
    <dgm:cxn modelId="{F7058DD5-4F33-4648-9205-3EDBCB743F36}" type="presParOf" srcId="{6F9F6D30-0F44-4E2F-8191-58DDD07F35D1}" destId="{687F899E-85F3-40D2-92E8-2B9ABB78C37A}" srcOrd="1" destOrd="0" presId="urn:microsoft.com/office/officeart/2008/layout/HalfCircleOrganizationChart"/>
    <dgm:cxn modelId="{ED9A188F-536C-4BC9-8C1C-37088DFFFC0F}" type="presParOf" srcId="{6F9F6D30-0F44-4E2F-8191-58DDD07F35D1}" destId="{7304D30F-FF54-4346-8563-7059E1DE3E2F}" srcOrd="2" destOrd="0" presId="urn:microsoft.com/office/officeart/2008/layout/HalfCircleOrganizationChart"/>
    <dgm:cxn modelId="{E1C98471-0246-4D0E-94A3-1F68D48CA1D9}" type="presParOf" srcId="{6F9F6D30-0F44-4E2F-8191-58DDD07F35D1}" destId="{749649CA-F12E-49FC-81D7-672BAAF178DD}" srcOrd="3" destOrd="0" presId="urn:microsoft.com/office/officeart/2008/layout/HalfCircleOrganizationChart"/>
    <dgm:cxn modelId="{20ED9732-E0FA-4E43-BCCF-CEE904BCE1F8}" type="presParOf" srcId="{9FDA935C-0B31-4465-AEE5-E4FD2B650F7B}" destId="{FAF88E89-5A0C-4B91-BEE7-1FC89BB95677}" srcOrd="1" destOrd="0" presId="urn:microsoft.com/office/officeart/2008/layout/HalfCircleOrganizationChart"/>
    <dgm:cxn modelId="{C9751A77-A7E3-4C6E-8E33-7724136C062F}" type="presParOf" srcId="{9FDA935C-0B31-4465-AEE5-E4FD2B650F7B}" destId="{F934A7D0-D2E9-4B00-91A6-C153F4FE8628}" srcOrd="2" destOrd="0" presId="urn:microsoft.com/office/officeart/2008/layout/HalfCircleOrganizationChart"/>
    <dgm:cxn modelId="{E7F882A0-C17E-4AAD-A8DA-D6097FC4E1DD}" type="presParOf" srcId="{9022AB75-14F3-41C6-9C15-92BD80CF9BC7}" destId="{9C143D07-EF64-4BA2-8718-AD859719A769}" srcOrd="2" destOrd="0" presId="urn:microsoft.com/office/officeart/2008/layout/HalfCircleOrganizationChart"/>
    <dgm:cxn modelId="{3F5FFBDF-1C4E-47DF-BDE0-56C673650A8F}" type="presParOf" srcId="{9022AB75-14F3-41C6-9C15-92BD80CF9BC7}" destId="{ABB1F882-7ED5-4FF3-9F9F-C8A29CDA16C1}" srcOrd="3" destOrd="0" presId="urn:microsoft.com/office/officeart/2008/layout/HalfCircleOrganizationChart"/>
    <dgm:cxn modelId="{78C9EFF3-F8F6-46FE-B085-345AF80282F1}" type="presParOf" srcId="{ABB1F882-7ED5-4FF3-9F9F-C8A29CDA16C1}" destId="{F6828319-8DCB-4710-BD33-9550194BAB4B}" srcOrd="0" destOrd="0" presId="urn:microsoft.com/office/officeart/2008/layout/HalfCircleOrganizationChart"/>
    <dgm:cxn modelId="{2C2C575C-DD01-4E98-998F-73E332A58210}" type="presParOf" srcId="{F6828319-8DCB-4710-BD33-9550194BAB4B}" destId="{3BF323DE-DCCF-4182-91D1-D8C8090E48E7}" srcOrd="0" destOrd="0" presId="urn:microsoft.com/office/officeart/2008/layout/HalfCircleOrganizationChart"/>
    <dgm:cxn modelId="{B350F4F5-B217-48E5-9E2D-C2D9004B36C2}" type="presParOf" srcId="{F6828319-8DCB-4710-BD33-9550194BAB4B}" destId="{891643D7-E101-46CE-8A67-1083809EF756}" srcOrd="1" destOrd="0" presId="urn:microsoft.com/office/officeart/2008/layout/HalfCircleOrganizationChart"/>
    <dgm:cxn modelId="{01C801F0-F280-4BE2-9015-F07E21276B6F}" type="presParOf" srcId="{F6828319-8DCB-4710-BD33-9550194BAB4B}" destId="{B08DD289-11AD-4D0E-A75F-512B6E5754A6}" srcOrd="2" destOrd="0" presId="urn:microsoft.com/office/officeart/2008/layout/HalfCircleOrganizationChart"/>
    <dgm:cxn modelId="{92E6A0BD-FC09-4BDD-A6A1-53079E55107D}" type="presParOf" srcId="{F6828319-8DCB-4710-BD33-9550194BAB4B}" destId="{40225130-C30C-48CC-89DA-98C3B62CC860}" srcOrd="3" destOrd="0" presId="urn:microsoft.com/office/officeart/2008/layout/HalfCircleOrganizationChart"/>
    <dgm:cxn modelId="{B7433DC2-8A20-40EF-88D5-0596652B0E24}" type="presParOf" srcId="{ABB1F882-7ED5-4FF3-9F9F-C8A29CDA16C1}" destId="{95B128BA-20EF-4E47-A7A4-3DBC11B82B18}" srcOrd="1" destOrd="0" presId="urn:microsoft.com/office/officeart/2008/layout/HalfCircleOrganizationChart"/>
    <dgm:cxn modelId="{9F5CFC00-33CE-4829-AB9F-D640F496FF86}" type="presParOf" srcId="{ABB1F882-7ED5-4FF3-9F9F-C8A29CDA16C1}" destId="{3668F350-D5FD-4328-B7E3-587D4218ACD6}" srcOrd="2" destOrd="0" presId="urn:microsoft.com/office/officeart/2008/layout/HalfCircleOrganizationChart"/>
    <dgm:cxn modelId="{EA38498F-9ADE-430E-916F-0BB3E0E54C4C}" type="presParOf" srcId="{F592ADFD-BEC4-46C6-8A17-C6603E565B5A}" destId="{D824BAE7-8C7B-4F8D-AB9B-B1FF18BF6936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143D07-EF64-4BA2-8718-AD859719A769}">
      <dsp:nvSpPr>
        <dsp:cNvPr id="0" name=""/>
        <dsp:cNvSpPr/>
      </dsp:nvSpPr>
      <dsp:spPr>
        <a:xfrm>
          <a:off x="4968552" y="1693250"/>
          <a:ext cx="2047526" cy="7107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5355"/>
              </a:lnTo>
              <a:lnTo>
                <a:pt x="2047526" y="355355"/>
              </a:lnTo>
              <a:lnTo>
                <a:pt x="2047526" y="71071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CAE267-6FB0-4869-B876-C770FFC21B12}">
      <dsp:nvSpPr>
        <dsp:cNvPr id="0" name=""/>
        <dsp:cNvSpPr/>
      </dsp:nvSpPr>
      <dsp:spPr>
        <a:xfrm>
          <a:off x="2921025" y="1693250"/>
          <a:ext cx="2047526" cy="710711"/>
        </a:xfrm>
        <a:custGeom>
          <a:avLst/>
          <a:gdLst/>
          <a:ahLst/>
          <a:cxnLst/>
          <a:rect l="0" t="0" r="0" b="0"/>
          <a:pathLst>
            <a:path>
              <a:moveTo>
                <a:pt x="2047526" y="0"/>
              </a:moveTo>
              <a:lnTo>
                <a:pt x="2047526" y="355355"/>
              </a:lnTo>
              <a:lnTo>
                <a:pt x="0" y="355355"/>
              </a:lnTo>
              <a:lnTo>
                <a:pt x="0" y="710711"/>
              </a:lnTo>
            </a:path>
          </a:pathLst>
        </a:custGeom>
        <a:noFill/>
        <a:ln w="25400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B93C09-7750-41F8-9868-B78A77503B08}">
      <dsp:nvSpPr>
        <dsp:cNvPr id="0" name=""/>
        <dsp:cNvSpPr/>
      </dsp:nvSpPr>
      <dsp:spPr>
        <a:xfrm>
          <a:off x="4122466" y="1080"/>
          <a:ext cx="1692170" cy="169217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F02FF0-D314-48AA-9145-69050A42F508}">
      <dsp:nvSpPr>
        <dsp:cNvPr id="0" name=""/>
        <dsp:cNvSpPr/>
      </dsp:nvSpPr>
      <dsp:spPr>
        <a:xfrm>
          <a:off x="4122466" y="1080"/>
          <a:ext cx="1692170" cy="169217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07FFC-A441-430B-9430-673BE2FDA347}">
      <dsp:nvSpPr>
        <dsp:cNvPr id="0" name=""/>
        <dsp:cNvSpPr/>
      </dsp:nvSpPr>
      <dsp:spPr>
        <a:xfrm>
          <a:off x="3276381" y="305670"/>
          <a:ext cx="3384340" cy="108298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ФНС России запущены для реализации 2 нацпроекта: </a:t>
          </a:r>
          <a:endParaRPr lang="ru-RU" sz="2500" kern="1200" dirty="0"/>
        </a:p>
      </dsp:txBody>
      <dsp:txXfrm>
        <a:off x="3276381" y="305670"/>
        <a:ext cx="3384340" cy="1082989"/>
      </dsp:txXfrm>
    </dsp:sp>
    <dsp:sp modelId="{687F899E-85F3-40D2-92E8-2B9ABB78C37A}">
      <dsp:nvSpPr>
        <dsp:cNvPr id="0" name=""/>
        <dsp:cNvSpPr/>
      </dsp:nvSpPr>
      <dsp:spPr>
        <a:xfrm>
          <a:off x="2074940" y="2403962"/>
          <a:ext cx="1692170" cy="169217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4D30F-FF54-4346-8563-7059E1DE3E2F}">
      <dsp:nvSpPr>
        <dsp:cNvPr id="0" name=""/>
        <dsp:cNvSpPr/>
      </dsp:nvSpPr>
      <dsp:spPr>
        <a:xfrm>
          <a:off x="2074940" y="2403962"/>
          <a:ext cx="1692170" cy="169217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2847B3-70DB-4229-AB5C-63EF44839721}">
      <dsp:nvSpPr>
        <dsp:cNvPr id="0" name=""/>
        <dsp:cNvSpPr/>
      </dsp:nvSpPr>
      <dsp:spPr>
        <a:xfrm>
          <a:off x="1228855" y="2708552"/>
          <a:ext cx="3384340" cy="108298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«Общественное питание» </a:t>
          </a:r>
          <a:endParaRPr lang="ru-RU" sz="2500" kern="1200" dirty="0"/>
        </a:p>
      </dsp:txBody>
      <dsp:txXfrm>
        <a:off x="1228855" y="2708552"/>
        <a:ext cx="3384340" cy="1082989"/>
      </dsp:txXfrm>
    </dsp:sp>
    <dsp:sp modelId="{891643D7-E101-46CE-8A67-1083809EF756}">
      <dsp:nvSpPr>
        <dsp:cNvPr id="0" name=""/>
        <dsp:cNvSpPr/>
      </dsp:nvSpPr>
      <dsp:spPr>
        <a:xfrm>
          <a:off x="6169992" y="2403962"/>
          <a:ext cx="1692170" cy="1692170"/>
        </a:xfrm>
        <a:prstGeom prst="arc">
          <a:avLst>
            <a:gd name="adj1" fmla="val 13200000"/>
            <a:gd name="adj2" fmla="val 192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8DD289-11AD-4D0E-A75F-512B6E5754A6}">
      <dsp:nvSpPr>
        <dsp:cNvPr id="0" name=""/>
        <dsp:cNvSpPr/>
      </dsp:nvSpPr>
      <dsp:spPr>
        <a:xfrm>
          <a:off x="6169992" y="2403962"/>
          <a:ext cx="1692170" cy="1692170"/>
        </a:xfrm>
        <a:prstGeom prst="arc">
          <a:avLst>
            <a:gd name="adj1" fmla="val 2400000"/>
            <a:gd name="adj2" fmla="val 8400000"/>
          </a:avLst>
        </a:prstGeom>
        <a:noFill/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323DE-DCCF-4182-91D1-D8C8090E48E7}">
      <dsp:nvSpPr>
        <dsp:cNvPr id="0" name=""/>
        <dsp:cNvSpPr/>
      </dsp:nvSpPr>
      <dsp:spPr>
        <a:xfrm>
          <a:off x="5323907" y="2708552"/>
          <a:ext cx="3384340" cy="1082989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b="1" kern="1200" dirty="0" smtClean="0"/>
            <a:t>Проект по исключению недобросовестного поведения на рынках</a:t>
          </a:r>
          <a:endParaRPr lang="ru-RU" sz="2500" kern="1200" dirty="0"/>
        </a:p>
      </dsp:txBody>
      <dsp:txXfrm>
        <a:off x="5323907" y="2708552"/>
        <a:ext cx="3384340" cy="10829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1C31418-73E9-4F53-9189-BB39672FC434}" type="datetimeFigureOut">
              <a:rPr lang="ru-RU"/>
              <a:pPr>
                <a:defRPr/>
              </a:pPr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66763" y="744538"/>
            <a:ext cx="52641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1043056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4A6085E-D63C-4F2A-921E-C6BE66FAEF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72695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0700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9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688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975" algn="l" defTabSz="1042988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8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5" y="3708623"/>
            <a:ext cx="9089390" cy="1620771"/>
          </a:xfrm>
        </p:spPr>
        <p:txBody>
          <a:bodyPr>
            <a:normAutofit/>
          </a:bodyPr>
          <a:lstStyle>
            <a:lvl1pPr>
              <a:defRPr sz="57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0" y="5364807"/>
            <a:ext cx="7485380" cy="1932323"/>
          </a:xfrm>
        </p:spPr>
        <p:txBody>
          <a:bodyPr>
            <a:normAutofit/>
          </a:bodyPr>
          <a:lstStyle>
            <a:lvl1pPr marL="0" indent="0" algn="ctr">
              <a:buNone/>
              <a:defRPr sz="3200" b="0">
                <a:solidFill>
                  <a:schemeClr val="bg1"/>
                </a:solidFill>
                <a:latin typeface="+mj-lt"/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0886F4-2A04-4B49-AC04-54AAC1620EA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4C878-BE60-42D4-84FA-C5D74404B6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67112" y="334306"/>
            <a:ext cx="2812588" cy="711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5639" y="334306"/>
            <a:ext cx="8263250" cy="711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03DE02-2A2F-45CD-A735-9F128F485D6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9"/>
          <p:cNvSpPr txBox="1">
            <a:spLocks noChangeArrowheads="1"/>
          </p:cNvSpPr>
          <p:nvPr/>
        </p:nvSpPr>
        <p:spPr bwMode="auto">
          <a:xfrm>
            <a:off x="6931025" y="5653088"/>
            <a:ext cx="1079500" cy="4159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1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endParaRPr lang="ru-RU" smtClean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0363" indent="3175">
              <a:defRPr>
                <a:latin typeface="+mj-lt"/>
              </a:defRPr>
            </a:lvl2pPr>
            <a:lvl3pPr marL="628650" indent="-260350">
              <a:tabLst/>
              <a:defRPr>
                <a:latin typeface="+mj-lt"/>
              </a:defRPr>
            </a:lvl3pPr>
            <a:lvl4pPr marL="0" indent="360363">
              <a:lnSpc>
                <a:spcPts val="1800"/>
              </a:lnSpc>
              <a:spcBef>
                <a:spcPts val="400"/>
              </a:spcBef>
              <a:defRPr>
                <a:latin typeface="+mj-lt"/>
              </a:defRPr>
            </a:lvl4pPr>
            <a:lvl5pPr>
              <a:lnSpc>
                <a:spcPts val="1800"/>
              </a:lnSpc>
              <a:spcBef>
                <a:spcPts val="400"/>
              </a:spcBef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ru-RU" noProof="0" dirty="0" smtClean="0"/>
          </a:p>
        </p:txBody>
      </p:sp>
      <p:sp>
        <p:nvSpPr>
          <p:cNvPr id="6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270A0-C426-4F60-BE0F-46286F619D5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2025" y="1771650"/>
            <a:ext cx="8561139" cy="5324475"/>
          </a:xfrm>
        </p:spPr>
        <p:txBody>
          <a:bodyPr/>
          <a:lstStyle>
            <a:lvl1pPr marL="363538" indent="0">
              <a:buFontTx/>
              <a:buNone/>
              <a:defRPr b="1">
                <a:latin typeface="+mj-lt"/>
              </a:defRPr>
            </a:lvl1pPr>
            <a:lvl2pPr marL="363538" indent="0">
              <a:defRPr>
                <a:latin typeface="+mj-lt"/>
              </a:defRPr>
            </a:lvl2pPr>
            <a:lvl3pPr marL="628650" indent="-260350">
              <a:defRPr>
                <a:latin typeface="+mj-lt"/>
              </a:defRPr>
            </a:lvl3pPr>
            <a:lvl4pPr marL="0" indent="360363">
              <a:defRPr>
                <a:latin typeface="+mj-lt"/>
              </a:defRPr>
            </a:lvl4pPr>
            <a:lvl5pPr marL="1435100" indent="0">
              <a:buNone/>
              <a:defRPr>
                <a:latin typeface="+mj-lt"/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961196" y="552451"/>
            <a:ext cx="8581267" cy="1219199"/>
          </a:xfrm>
        </p:spPr>
        <p:txBody>
          <a:bodyPr/>
          <a:lstStyle>
            <a:lvl1pPr marL="0" marR="0" indent="0" defTabSz="1043056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tabLst/>
              <a:defRPr sz="5400"/>
            </a:lvl1pPr>
          </a:lstStyle>
          <a:p>
            <a:pPr lvl="0"/>
            <a:r>
              <a:rPr lang="en-US" noProof="0" dirty="0" smtClean="0"/>
              <a:t>Click to edit Master title style</a:t>
            </a:r>
            <a:endParaRPr lang="ru-RU" noProof="0" dirty="0" smtClean="0"/>
          </a:p>
        </p:txBody>
      </p:sp>
      <p:sp>
        <p:nvSpPr>
          <p:cNvPr id="5" name="Номер слайда 1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14063B-D3DB-4D3F-964E-A589E22A2C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91813" cy="755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1116335"/>
            <a:ext cx="8561139" cy="2232248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3781425"/>
            <a:ext cx="8561139" cy="3314700"/>
          </a:xfrm>
        </p:spPr>
        <p:txBody>
          <a:bodyPr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DDD646-95DC-4B39-A374-1E4C27AF59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6" y="552451"/>
            <a:ext cx="8580438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62026" y="1771650"/>
            <a:ext cx="4234282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9958" y="1771650"/>
            <a:ext cx="4262505" cy="517733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6" name="Номер слайда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7EED7-D81B-407B-BE0D-B22E829DF3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4" y="552450"/>
            <a:ext cx="9196705" cy="12192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1771650"/>
            <a:ext cx="4297420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62025" y="2397901"/>
            <a:ext cx="4297420" cy="469822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46701" y="1771650"/>
            <a:ext cx="4195762" cy="626250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46701" y="2412479"/>
            <a:ext cx="4195762" cy="4683646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07177-3187-44F5-92AA-1D40472AE68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Z:\Projects\Текущие\Проектная\FNS_2012\_БРЭНДБУК\out\PPT\3_1_present_A4-0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8" y="1588"/>
            <a:ext cx="10691812" cy="755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552451"/>
            <a:ext cx="9196705" cy="1219200"/>
          </a:xfrm>
        </p:spPr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567A1-E03C-4D60-9816-1845914F065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6" name="Нижний колонтитул 12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578975" y="6475413"/>
            <a:ext cx="663575" cy="719137"/>
          </a:xfrm>
        </p:spPr>
        <p:txBody>
          <a:bodyPr/>
          <a:lstStyle>
            <a:lvl1pPr algn="ctr">
              <a:defRPr sz="2700" i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6CCF41EF-3FED-48BF-89C8-F251AFCB2B2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65826-6EB0-421B-8736-576703670C7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954088" y="539750"/>
            <a:ext cx="8588375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954088" y="1763713"/>
            <a:ext cx="8588375" cy="533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 defTabSz="104305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 defTabSz="1043056" fontAlgn="auto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734550" y="6661150"/>
            <a:ext cx="725488" cy="696913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>
            <a:lvl1pPr algn="ctr" defTabSz="1043056" fontAlgn="auto"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 sz="27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956BE101-0215-4890-B093-499F1773B79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32" r:id="rId6"/>
    <p:sldLayoutId id="2147483742" r:id="rId7"/>
    <p:sldLayoutId id="2147483743" r:id="rId8"/>
    <p:sldLayoutId id="2147483733" r:id="rId9"/>
    <p:sldLayoutId id="2147483734" r:id="rId10"/>
    <p:sldLayoutId id="2147483735" r:id="rId11"/>
    <p:sldLayoutId id="2147483736" r:id="rId12"/>
  </p:sldLayoutIdLst>
  <p:transition spd="med"/>
  <p:hf hdr="0" ftr="0" dt="0"/>
  <p:txStyles>
    <p:titleStyle>
      <a:lvl1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 kern="1200">
          <a:solidFill>
            <a:srgbClr val="005AA9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2pPr>
      <a:lvl3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3pPr>
      <a:lvl4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4pPr>
      <a:lvl5pPr algn="l" defTabSz="1042988" rtl="0" eaLnBrk="0" fontAlgn="base" hangingPunct="0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5pPr>
      <a:lvl6pPr marL="4572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6pPr>
      <a:lvl7pPr marL="9144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7pPr>
      <a:lvl8pPr marL="13716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8pPr>
      <a:lvl9pPr marL="1828800" algn="l" defTabSz="1042988" rtl="0" fontAlgn="base">
        <a:lnSpc>
          <a:spcPts val="5200"/>
        </a:lnSpc>
        <a:spcBef>
          <a:spcPct val="0"/>
        </a:spcBef>
        <a:spcAft>
          <a:spcPct val="0"/>
        </a:spcAft>
        <a:defRPr sz="4200" b="1">
          <a:solidFill>
            <a:srgbClr val="005AA9"/>
          </a:solidFill>
          <a:latin typeface="Calibri" pitchFamily="34" charset="0"/>
        </a:defRPr>
      </a:lvl9pPr>
    </p:titleStyle>
    <p:bodyStyle>
      <a:lvl1pPr marL="363538" indent="-363538" algn="l" defTabSz="1042988" rtl="0" eaLnBrk="0" fontAlgn="base" hangingPunct="0">
        <a:spcBef>
          <a:spcPct val="20000"/>
        </a:spcBef>
        <a:spcAft>
          <a:spcPct val="0"/>
        </a:spcAft>
        <a:buFont typeface="+mj-lt"/>
        <a:defRPr sz="3600" kern="1200">
          <a:solidFill>
            <a:srgbClr val="005AA9"/>
          </a:solidFill>
          <a:latin typeface="+mj-lt"/>
          <a:ea typeface="+mn-ea"/>
          <a:cs typeface="+mn-cs"/>
        </a:defRPr>
      </a:lvl1pPr>
      <a:lvl2pPr marL="363538" indent="93663" algn="l" defTabSz="1042988" rtl="0" eaLnBrk="0" fontAlgn="base" hangingPunct="0">
        <a:spcBef>
          <a:spcPct val="20000"/>
        </a:spcBef>
        <a:spcAft>
          <a:spcPct val="0"/>
        </a:spcAft>
        <a:buFont typeface="Arial" pitchFamily="34" charset="0"/>
        <a:defRPr sz="2400" kern="1200">
          <a:solidFill>
            <a:srgbClr val="504F53"/>
          </a:solidFill>
          <a:latin typeface="+mj-lt"/>
          <a:ea typeface="+mn-ea"/>
          <a:cs typeface="+mn-cs"/>
        </a:defRPr>
      </a:lvl2pPr>
      <a:lvl3pPr marL="712788" indent="-260350" algn="l" defTabSz="1042988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rgbClr val="504F53"/>
          </a:solidFill>
          <a:latin typeface="+mj-lt"/>
          <a:ea typeface="+mn-ea"/>
          <a:cs typeface="+mn-cs"/>
        </a:defRPr>
      </a:lvl3pPr>
      <a:lvl4pPr marL="1600200" indent="-1239838" algn="just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defRPr sz="1600" kern="1200">
          <a:solidFill>
            <a:srgbClr val="504F53"/>
          </a:solidFill>
          <a:latin typeface="+mj-lt"/>
          <a:ea typeface="+mn-ea"/>
          <a:cs typeface="+mn-cs"/>
        </a:defRPr>
      </a:lvl4pPr>
      <a:lvl5pPr marL="1435100" indent="393700" algn="l" defTabSz="1042988" rtl="0" eaLnBrk="0" fontAlgn="base" hangingPunct="0">
        <a:lnSpc>
          <a:spcPts val="1800"/>
        </a:lnSpc>
        <a:spcBef>
          <a:spcPts val="400"/>
        </a:spcBef>
        <a:spcAft>
          <a:spcPct val="0"/>
        </a:spcAft>
        <a:buFont typeface="Arial" pitchFamily="34" charset="0"/>
        <a:defRPr sz="1400" kern="1200">
          <a:solidFill>
            <a:srgbClr val="8D8C90"/>
          </a:solidFill>
          <a:latin typeface="+mj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164" y="252239"/>
            <a:ext cx="9865096" cy="1219199"/>
          </a:xfrm>
        </p:spPr>
        <p:txBody>
          <a:bodyPr/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Проверки достоверности вносимых или внесенных сведений в ЕГРЮЛ 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руководителе,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учредителе, адресе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6711686"/>
              </p:ext>
            </p:extLst>
          </p:nvPr>
        </p:nvGraphicFramePr>
        <p:xfrm>
          <a:off x="450850" y="1771650"/>
          <a:ext cx="10009188" cy="532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92832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94172" y="324248"/>
            <a:ext cx="10009112" cy="792088"/>
          </a:xfrm>
        </p:spPr>
        <p:txBody>
          <a:bodyPr/>
          <a:lstStyle/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Камеральные налоговые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проверки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802180"/>
              </p:ext>
            </p:extLst>
          </p:nvPr>
        </p:nvGraphicFramePr>
        <p:xfrm>
          <a:off x="522164" y="1116336"/>
          <a:ext cx="9865095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462091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0156" y="252239"/>
            <a:ext cx="10009112" cy="1219199"/>
          </a:xfrm>
        </p:spPr>
        <p:txBody>
          <a:bodyPr/>
          <a:lstStyle/>
          <a:p>
            <a:pPr algn="ctr"/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Жалобы на истребование документов налоговыми органами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510241"/>
              </p:ext>
            </p:extLst>
          </p:nvPr>
        </p:nvGraphicFramePr>
        <p:xfrm>
          <a:off x="522164" y="1476375"/>
          <a:ext cx="9793088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65947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7096040"/>
              </p:ext>
            </p:extLst>
          </p:nvPr>
        </p:nvGraphicFramePr>
        <p:xfrm>
          <a:off x="522164" y="1188343"/>
          <a:ext cx="4752528" cy="60414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06140" y="252239"/>
            <a:ext cx="10387260" cy="864096"/>
          </a:xfrm>
        </p:spPr>
        <p:txBody>
          <a:bodyPr/>
          <a:lstStyle/>
          <a:p>
            <a:pPr algn="ctr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Контрольно-аналитическая работа налоговых органов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graphicFrame>
        <p:nvGraphicFramePr>
          <p:cNvPr id="6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1260845"/>
              </p:ext>
            </p:extLst>
          </p:nvPr>
        </p:nvGraphicFramePr>
        <p:xfrm>
          <a:off x="5202684" y="1332359"/>
          <a:ext cx="5040560" cy="58974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0387170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6180" y="396256"/>
            <a:ext cx="9649072" cy="648072"/>
          </a:xfrm>
        </p:spPr>
        <p:txBody>
          <a:bodyPr/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Выездные налоговые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проверки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8448537"/>
              </p:ext>
            </p:extLst>
          </p:nvPr>
        </p:nvGraphicFramePr>
        <p:xfrm>
          <a:off x="594172" y="1260352"/>
          <a:ext cx="9721080" cy="5835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694756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164" y="252239"/>
            <a:ext cx="9865096" cy="1375395"/>
          </a:xfrm>
        </p:spPr>
        <p:txBody>
          <a:bodyPr/>
          <a:lstStyle/>
          <a:p>
            <a:pPr algn="ctr"/>
            <a:r>
              <a:rPr lang="ru-RU" sz="4200" dirty="0">
                <a:latin typeface="Times New Roman" pitchFamily="18" charset="0"/>
                <a:cs typeface="Times New Roman" pitchFamily="18" charset="0"/>
              </a:rPr>
              <a:t>Проверки валютного </a:t>
            </a:r>
            <a:r>
              <a:rPr lang="ru-RU" sz="4200" dirty="0" smtClean="0">
                <a:latin typeface="Times New Roman" pitchFamily="18" charset="0"/>
                <a:cs typeface="Times New Roman" pitchFamily="18" charset="0"/>
              </a:rPr>
              <a:t>законодательства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64581133"/>
              </p:ext>
            </p:extLst>
          </p:nvPr>
        </p:nvGraphicFramePr>
        <p:xfrm>
          <a:off x="450156" y="1476376"/>
          <a:ext cx="98650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818573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6180" y="396255"/>
            <a:ext cx="9649072" cy="1219199"/>
          </a:xfrm>
        </p:spPr>
        <p:txBody>
          <a:bodyPr/>
          <a:lstStyle/>
          <a:p>
            <a:pPr algn="ctr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Проверки соблюдения законодательства о применении ККТ и порядка кассовых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операций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0966623"/>
              </p:ext>
            </p:extLst>
          </p:nvPr>
        </p:nvGraphicFramePr>
        <p:xfrm>
          <a:off x="522164" y="1771650"/>
          <a:ext cx="9793087" cy="55373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6724147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471569"/>
              </p:ext>
            </p:extLst>
          </p:nvPr>
        </p:nvGraphicFramePr>
        <p:xfrm>
          <a:off x="378149" y="1771650"/>
          <a:ext cx="9937104" cy="4097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22164" y="756295"/>
            <a:ext cx="9937104" cy="1139948"/>
          </a:xfrm>
        </p:spPr>
        <p:txBody>
          <a:bodyPr/>
          <a:lstStyle/>
          <a:p>
            <a:pPr algn="ctr"/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Актуальные направления работы налоговых органов 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4270A0-C426-4F60-BE0F-46286F619D50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94172" y="5940871"/>
            <a:ext cx="9217024" cy="129614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Цель - увеличение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выручки, фиксируемой с применением ККТ.</a:t>
            </a:r>
          </a:p>
        </p:txBody>
      </p:sp>
    </p:spTree>
    <p:extLst>
      <p:ext uri="{BB962C8B-B14F-4D97-AF65-F5344CB8AC3E}">
        <p14:creationId xmlns:p14="http://schemas.microsoft.com/office/powerpoint/2010/main" val="267819134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Ppt0000003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104306" tIns="52153" rIns="104306" bIns="52153" rtlCol="0" anchor="ctr">
        <a:normAutofit/>
      </a:bodyPr>
      <a:lstStyle>
        <a:defPPr marL="0" marR="0" indent="0" algn="l" defTabSz="1043056" rtl="0" eaLnBrk="1" fontAlgn="auto" latinLnBrk="0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4800" b="1" i="0" u="none" strike="noStrike" kern="1200" cap="none" spc="0" normalizeH="0" baseline="0" noProof="0" dirty="0" smtClean="0">
            <a:ln>
              <a:noFill/>
            </a:ln>
            <a:solidFill>
              <a:srgbClr val="005AA9"/>
            </a:solidFill>
            <a:effectLst/>
            <a:uLnTx/>
            <a:uFillTx/>
            <a:latin typeface="+mj-lt"/>
            <a:ea typeface="+mj-ea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Ppt0000003</Template>
  <TotalTime>15820</TotalTime>
  <Words>109</Words>
  <Application>Microsoft Office PowerPoint</Application>
  <PresentationFormat>Произвольный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Ppt0000003</vt:lpstr>
      <vt:lpstr>Проверки достоверности вносимых или внесенных сведений в ЕГРЮЛ о руководителе, учредителе, адресе организации</vt:lpstr>
      <vt:lpstr>Камеральные налоговые проверки</vt:lpstr>
      <vt:lpstr>Жалобы на истребование документов налоговыми органами </vt:lpstr>
      <vt:lpstr>Контрольно-аналитическая работа налоговых органов</vt:lpstr>
      <vt:lpstr>Выездные налоговые проверки</vt:lpstr>
      <vt:lpstr>Проверки валютного законодательства</vt:lpstr>
      <vt:lpstr>Проверки соблюдения законодательства о применении ККТ и порядка кассовых операций</vt:lpstr>
      <vt:lpstr>Актуальные направления работы налоговых органов    </vt:lpstr>
    </vt:vector>
  </TitlesOfParts>
  <Company>UFNS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3500-02-705</dc:creator>
  <cp:lastModifiedBy>User</cp:lastModifiedBy>
  <cp:revision>465</cp:revision>
  <cp:lastPrinted>2015-08-21T13:37:34Z</cp:lastPrinted>
  <dcterms:created xsi:type="dcterms:W3CDTF">2013-03-20T12:46:48Z</dcterms:created>
  <dcterms:modified xsi:type="dcterms:W3CDTF">2022-03-10T07:34:45Z</dcterms:modified>
</cp:coreProperties>
</file>