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4057" r:id="rId2"/>
    <p:sldMasterId id="2147484070" r:id="rId3"/>
  </p:sldMasterIdLst>
  <p:notesMasterIdLst>
    <p:notesMasterId r:id="rId15"/>
  </p:notesMasterIdLst>
  <p:sldIdLst>
    <p:sldId id="424" r:id="rId4"/>
    <p:sldId id="377" r:id="rId5"/>
    <p:sldId id="426" r:id="rId6"/>
    <p:sldId id="400" r:id="rId7"/>
    <p:sldId id="421" r:id="rId8"/>
    <p:sldId id="420" r:id="rId9"/>
    <p:sldId id="418" r:id="rId10"/>
    <p:sldId id="423" r:id="rId11"/>
    <p:sldId id="425" r:id="rId12"/>
    <p:sldId id="428" r:id="rId13"/>
    <p:sldId id="427" r:id="rId14"/>
  </p:sldIdLst>
  <p:sldSz cx="12192000" cy="6858000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CF07863-CBF9-4D3E-B68F-F0338BCBFC66}">
          <p14:sldIdLst>
            <p14:sldId id="424"/>
            <p14:sldId id="377"/>
            <p14:sldId id="426"/>
            <p14:sldId id="400"/>
            <p14:sldId id="421"/>
            <p14:sldId id="420"/>
            <p14:sldId id="418"/>
            <p14:sldId id="423"/>
            <p14:sldId id="425"/>
            <p14:sldId id="428"/>
            <p14:sldId id="4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оробьев Алексей Максимович" initials="ВАМ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E9EDF4"/>
    <a:srgbClr val="D0D8E8"/>
    <a:srgbClr val="6699FF"/>
    <a:srgbClr val="0268FE"/>
    <a:srgbClr val="0286FE"/>
    <a:srgbClr val="0066FF"/>
    <a:srgbClr val="C0504D"/>
    <a:srgbClr val="207E2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46" autoAdjust="0"/>
    <p:restoredTop sz="96859" autoAdjust="0"/>
  </p:normalViewPr>
  <p:slideViewPr>
    <p:cSldViewPr>
      <p:cViewPr varScale="1">
        <p:scale>
          <a:sx n="88" d="100"/>
          <a:sy n="88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19931</c:v>
                </c:pt>
                <c:pt idx="1">
                  <c:v>18751</c:v>
                </c:pt>
                <c:pt idx="2">
                  <c:v>17228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ю.л.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4203</c:v>
                </c:pt>
                <c:pt idx="1">
                  <c:v>3413</c:v>
                </c:pt>
                <c:pt idx="2">
                  <c:v>3215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ип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15728</c:v>
                </c:pt>
                <c:pt idx="1">
                  <c:v>15338</c:v>
                </c:pt>
                <c:pt idx="2">
                  <c:v>14013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59360"/>
        <c:axId val="100960896"/>
      </c:barChart>
      <c:catAx>
        <c:axId val="10095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60896"/>
        <c:crosses val="autoZero"/>
        <c:auto val="1"/>
        <c:lblAlgn val="ctr"/>
        <c:lblOffset val="100"/>
        <c:noMultiLvlLbl val="0"/>
      </c:catAx>
      <c:valAx>
        <c:axId val="10096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59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51842558591913E-17"/>
                  <c:y val="-0.431295200525969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01024623478864E-3"/>
                  <c:y val="-0.43918474687705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010246234787686E-3"/>
                  <c:y val="-0.37080867850098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01024623478864E-3"/>
                  <c:y val="-0.402366863905325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009221805951256E-3"/>
                  <c:y val="-0.33399079552925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1319</c:v>
                </c:pt>
                <c:pt idx="1">
                  <c:v>1331</c:v>
                </c:pt>
                <c:pt idx="2">
                  <c:v>1083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640832"/>
        <c:axId val="113467776"/>
      </c:barChart>
      <c:catAx>
        <c:axId val="10164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467776"/>
        <c:crosses val="autoZero"/>
        <c:auto val="1"/>
        <c:lblAlgn val="ctr"/>
        <c:lblOffset val="100"/>
        <c:noMultiLvlLbl val="0"/>
      </c:catAx>
      <c:valAx>
        <c:axId val="11346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640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119462027342626E-2"/>
          <c:y val="3.6962628192186035E-2"/>
          <c:w val="0.89196721786743216"/>
          <c:h val="0.86185818488665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6 мес.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1116</c:v>
                </c:pt>
                <c:pt idx="1">
                  <c:v>1607</c:v>
                </c:pt>
                <c:pt idx="2">
                  <c:v>1944</c:v>
                </c:pt>
                <c:pt idx="3">
                  <c:v>10820</c:v>
                </c:pt>
                <c:pt idx="4">
                  <c:v>8807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137344"/>
        <c:axId val="116171904"/>
      </c:barChart>
      <c:catAx>
        <c:axId val="11613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171904"/>
        <c:crosses val="autoZero"/>
        <c:auto val="1"/>
        <c:lblAlgn val="ctr"/>
        <c:lblOffset val="100"/>
        <c:noMultiLvlLbl val="0"/>
      </c:catAx>
      <c:valAx>
        <c:axId val="11617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137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31694</c:v>
                </c:pt>
                <c:pt idx="1">
                  <c:v>32518</c:v>
                </c:pt>
                <c:pt idx="2">
                  <c:v>33241</c:v>
                </c:pt>
                <c:pt idx="3">
                  <c:v>38368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ю.л.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010246234788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040984939154562E-3"/>
                  <c:y val="2.62984878369493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17073</c:v>
                </c:pt>
                <c:pt idx="1">
                  <c:v>16987</c:v>
                </c:pt>
                <c:pt idx="2">
                  <c:v>16376</c:v>
                </c:pt>
                <c:pt idx="3">
                  <c:v>16824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ип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9515266909299271E-2"/>
                  <c:y val="1.5779092702169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321517093056146E-2"/>
                  <c:y val="-2.62984878369493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14621</c:v>
                </c:pt>
                <c:pt idx="1">
                  <c:v>15531</c:v>
                </c:pt>
                <c:pt idx="2">
                  <c:v>16865</c:v>
                </c:pt>
                <c:pt idx="3">
                  <c:v>21544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258304"/>
        <c:axId val="116259840"/>
      </c:barChart>
      <c:catAx>
        <c:axId val="11625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259840"/>
        <c:crosses val="autoZero"/>
        <c:auto val="1"/>
        <c:lblAlgn val="ctr"/>
        <c:lblOffset val="100"/>
        <c:noMultiLvlLbl val="0"/>
      </c:catAx>
      <c:valAx>
        <c:axId val="11625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258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0.38671</cdr:x>
      <cdr:y>0.79489</cdr:y>
    </cdr:from>
    <cdr:to>
      <cdr:x>0.48039</cdr:x>
      <cdr:y>0.98424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74901" y="38386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0.36458</cdr:x>
      <cdr:y>0.70543</cdr:y>
    </cdr:from>
    <cdr:to>
      <cdr:x>0.49736</cdr:x>
      <cdr:y>0.76507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8861" y="3406625"/>
          <a:ext cx="1296160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  </a:t>
          </a: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         </a:t>
          </a: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121%</a:t>
          </a: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   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0.39409</cdr:x>
      <cdr:y>0.76507</cdr:y>
    </cdr:from>
    <cdr:to>
      <cdr:x>0.49736</cdr:x>
      <cdr:y>0.77998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3846909" y="3694658"/>
          <a:ext cx="1008112" cy="72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0.57113</cdr:x>
      <cdr:y>0.1239</cdr:y>
    </cdr:from>
    <cdr:to>
      <cdr:x>0.68178</cdr:x>
      <cdr:y>0.76507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5575101" y="598314"/>
          <a:ext cx="1080120" cy="309632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0.60064</cdr:x>
      <cdr:y>0.37738</cdr:y>
    </cdr:from>
    <cdr:to>
      <cdr:x>0.6744</cdr:x>
      <cdr:y>0.52649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863133" y="1822450"/>
          <a:ext cx="72008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0.62277</cdr:x>
      <cdr:y>0.43703</cdr:y>
    </cdr:from>
    <cdr:to>
      <cdr:x>0.68178</cdr:x>
      <cdr:y>0.55632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079157" y="2110482"/>
          <a:ext cx="57606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0.54162</cdr:x>
      <cdr:y>0.37738</cdr:y>
    </cdr:from>
    <cdr:to>
      <cdr:x>0.61539</cdr:x>
      <cdr:y>0.48176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287070" y="1822449"/>
          <a:ext cx="720079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0.43097</cdr:x>
      <cdr:y>0.73525</cdr:y>
    </cdr:from>
    <cdr:to>
      <cdr:x>0.49736</cdr:x>
      <cdr:y>0.82471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206949" y="355064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0.40147</cdr:x>
      <cdr:y>0.66069</cdr:y>
    </cdr:from>
    <cdr:to>
      <cdr:x>0.47523</cdr:x>
      <cdr:y>0.76507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918917" y="3190602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0.55638</cdr:x>
      <cdr:y>0.37738</cdr:y>
    </cdr:from>
    <cdr:to>
      <cdr:x>0.63014</cdr:x>
      <cdr:y>0.48176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31085" y="1822450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0.54162</cdr:x>
      <cdr:y>0.40721</cdr:y>
    </cdr:from>
    <cdr:to>
      <cdr:x>0.63014</cdr:x>
      <cdr:y>0.48176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5287069" y="1966466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    556%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0.21705</cdr:x>
      <cdr:y>0.79489</cdr:y>
    </cdr:from>
    <cdr:to>
      <cdr:x>0.32032</cdr:x>
      <cdr:y>0.82471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 flipV="1">
          <a:off x="2118717" y="3838674"/>
          <a:ext cx="1008112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0.20967</cdr:x>
      <cdr:y>0.75016</cdr:y>
    </cdr:from>
    <cdr:to>
      <cdr:x>0.31294</cdr:x>
      <cdr:y>0.79489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046709" y="362265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rPr>
            <a:t>    </a:t>
          </a: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144%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3811" cy="496173"/>
          </a:xfrm>
          <a:prstGeom prst="rect">
            <a:avLst/>
          </a:prstGeom>
        </p:spPr>
        <p:txBody>
          <a:bodyPr vert="horz" lIns="92505" tIns="46253" rIns="92505" bIns="462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489" y="2"/>
            <a:ext cx="2943811" cy="496173"/>
          </a:xfrm>
          <a:prstGeom prst="rect">
            <a:avLst/>
          </a:prstGeom>
        </p:spPr>
        <p:txBody>
          <a:bodyPr vert="horz" lIns="92505" tIns="46253" rIns="92505" bIns="46253" rtlCol="0"/>
          <a:lstStyle>
            <a:lvl1pPr algn="r">
              <a:defRPr sz="1200"/>
            </a:lvl1pPr>
          </a:lstStyle>
          <a:p>
            <a:fld id="{635EE5EA-9820-489D-8EEF-533A3318794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1937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05" tIns="46253" rIns="92505" bIns="462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968" y="4714442"/>
            <a:ext cx="5434977" cy="4465553"/>
          </a:xfrm>
          <a:prstGeom prst="rect">
            <a:avLst/>
          </a:prstGeom>
        </p:spPr>
        <p:txBody>
          <a:bodyPr vert="horz" lIns="92505" tIns="46253" rIns="92505" bIns="4625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283"/>
            <a:ext cx="2943811" cy="496172"/>
          </a:xfrm>
          <a:prstGeom prst="rect">
            <a:avLst/>
          </a:prstGeom>
        </p:spPr>
        <p:txBody>
          <a:bodyPr vert="horz" lIns="92505" tIns="46253" rIns="92505" bIns="462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489" y="9427283"/>
            <a:ext cx="2943811" cy="496172"/>
          </a:xfrm>
          <a:prstGeom prst="rect">
            <a:avLst/>
          </a:prstGeom>
        </p:spPr>
        <p:txBody>
          <a:bodyPr vert="horz" lIns="92505" tIns="46253" rIns="92505" bIns="46253" rtlCol="0" anchor="b"/>
          <a:lstStyle>
            <a:lvl1pPr algn="r">
              <a:defRPr sz="1200"/>
            </a:lvl1pPr>
          </a:lstStyle>
          <a:p>
            <a:fld id="{37535AEC-6240-45D3-A78A-C8D4CECEF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1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9"/>
            <a:ext cx="1218988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691"/>
            <a:ext cx="103632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814" y="303213"/>
            <a:ext cx="3206751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9"/>
            <a:ext cx="1218988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690"/>
            <a:ext cx="103632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394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01518" y="5127625"/>
            <a:ext cx="1231900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47" y="1606872"/>
            <a:ext cx="976091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7" y="501070"/>
            <a:ext cx="9782923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7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47" y="1606872"/>
            <a:ext cx="976091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2" y="501070"/>
            <a:ext cx="9783868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6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189884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1012506"/>
            <a:ext cx="976091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47" y="3429720"/>
            <a:ext cx="976091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76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501068"/>
            <a:ext cx="978292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7" y="1606872"/>
            <a:ext cx="4827685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06" y="1606872"/>
            <a:ext cx="4859863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14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5" y="501067"/>
            <a:ext cx="10485555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46" y="1606872"/>
            <a:ext cx="4899671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46" y="2174876"/>
            <a:ext cx="4899671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002" y="1606872"/>
            <a:ext cx="4783767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002" y="2188098"/>
            <a:ext cx="4783767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05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6" y="501068"/>
            <a:ext cx="1048555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1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01519" y="5127625"/>
            <a:ext cx="1231900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49" y="1606877"/>
            <a:ext cx="976091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9" y="501072"/>
            <a:ext cx="9782923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2000" y="5872163"/>
            <a:ext cx="755651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57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09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24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61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801" y="303213"/>
            <a:ext cx="3206751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25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9"/>
            <a:ext cx="1218988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690"/>
            <a:ext cx="103632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691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01518" y="5127625"/>
            <a:ext cx="1231900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47" y="1606872"/>
            <a:ext cx="976091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7" y="501070"/>
            <a:ext cx="9782923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11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47" y="1606872"/>
            <a:ext cx="976091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2" y="501070"/>
            <a:ext cx="9783868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46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2189884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1012506"/>
            <a:ext cx="976091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47" y="3429720"/>
            <a:ext cx="976091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65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501068"/>
            <a:ext cx="978292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7" y="1606872"/>
            <a:ext cx="4827685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06" y="1606872"/>
            <a:ext cx="4859863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6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2"/>
            <a:ext cx="12189884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49" y="1606877"/>
            <a:ext cx="976091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3" y="501072"/>
            <a:ext cx="9783868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5" y="501067"/>
            <a:ext cx="10485555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46" y="1606872"/>
            <a:ext cx="4899671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46" y="2174876"/>
            <a:ext cx="4899671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002" y="1606872"/>
            <a:ext cx="4783767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002" y="2188098"/>
            <a:ext cx="4783767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715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6" y="501068"/>
            <a:ext cx="1048555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564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2000" y="5872163"/>
            <a:ext cx="755651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271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179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554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11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801" y="303213"/>
            <a:ext cx="3206751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6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12189884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9" y="1012506"/>
            <a:ext cx="976091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49" y="3429720"/>
            <a:ext cx="976091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9" y="501068"/>
            <a:ext cx="978292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8" y="1606874"/>
            <a:ext cx="4827685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19" y="1606874"/>
            <a:ext cx="4859863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5" y="501067"/>
            <a:ext cx="10485555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56" y="1606872"/>
            <a:ext cx="4899671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56" y="2174876"/>
            <a:ext cx="4899671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015" y="1606872"/>
            <a:ext cx="4783767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015" y="2188098"/>
            <a:ext cx="4783767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6" y="501068"/>
            <a:ext cx="1048555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2001" y="5872163"/>
            <a:ext cx="755651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1087967" y="490538"/>
            <a:ext cx="97917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1087967" y="1600200"/>
            <a:ext cx="97917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71"/>
            <a:ext cx="2844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71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803" y="6042046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fontAlgn="base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1087967" y="490538"/>
            <a:ext cx="97917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1087967" y="1600200"/>
            <a:ext cx="97917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801" y="6042026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7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069" r:id="rId12"/>
  </p:sldLayoutIdLst>
  <p:txStyles>
    <p:titleStyle>
      <a:lvl1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eaLnBrk="1" fontAlgn="base" hangingPunct="1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1087967" y="490538"/>
            <a:ext cx="97917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1087967" y="1600200"/>
            <a:ext cx="97917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801" y="6042026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xStyles>
    <p:titleStyle>
      <a:lvl1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eaLnBrk="1" fontAlgn="base" hangingPunct="1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608357"/>
              </p:ext>
            </p:extLst>
          </p:nvPr>
        </p:nvGraphicFramePr>
        <p:xfrm>
          <a:off x="1096963" y="1606550"/>
          <a:ext cx="9761537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Динамика количества налогоплательщиков, применяющих   ЕНВД  в  2018-2020 гг.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6849" y="501073"/>
            <a:ext cx="9782923" cy="983712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Налоговая     нагрузка  2020-2021 гг.   (%)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9536" y="2924944"/>
            <a:ext cx="504056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6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"/>
          </p:nvPr>
        </p:nvSpPr>
        <p:spPr>
          <a:xfrm>
            <a:off x="551384" y="1484785"/>
            <a:ext cx="10585175" cy="4951346"/>
          </a:xfrm>
        </p:spPr>
        <p:txBody>
          <a:bodyPr/>
          <a:lstStyle/>
          <a:p>
            <a:r>
              <a:rPr lang="ru-RU" dirty="0" smtClean="0"/>
              <a:t>       2020 г.                                        2021 г.</a:t>
            </a:r>
          </a:p>
          <a:p>
            <a:r>
              <a:rPr lang="ru-RU" sz="2800" dirty="0" smtClean="0"/>
              <a:t>7,6%      2,4%</a:t>
            </a:r>
            <a:r>
              <a:rPr lang="ru-RU" dirty="0" smtClean="0"/>
              <a:t>     </a:t>
            </a:r>
            <a:r>
              <a:rPr lang="ru-RU" sz="2800" dirty="0" smtClean="0"/>
              <a:t>4,9%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2,4%            3,8%</a:t>
            </a:r>
            <a:r>
              <a:rPr lang="ru-RU" dirty="0" smtClean="0"/>
              <a:t>            </a:t>
            </a:r>
            <a:endParaRPr lang="ru-RU" sz="2000" dirty="0" smtClean="0"/>
          </a:p>
          <a:p>
            <a:r>
              <a:rPr lang="ru-RU" sz="1400" dirty="0" smtClean="0"/>
              <a:t> </a:t>
            </a:r>
          </a:p>
          <a:p>
            <a:endParaRPr lang="ru-RU" sz="1600" dirty="0" smtClean="0"/>
          </a:p>
          <a:p>
            <a:r>
              <a:rPr lang="ru-RU" sz="1400" dirty="0" smtClean="0"/>
              <a:t>                </a:t>
            </a:r>
          </a:p>
          <a:p>
            <a:r>
              <a:rPr lang="ru-RU" sz="1400" dirty="0" smtClean="0"/>
              <a:t>2,</a:t>
            </a:r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600" dirty="0" smtClean="0"/>
              <a:t>                                  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487488" y="292494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7" y="1970128"/>
            <a:ext cx="288033" cy="28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352" y="1971398"/>
            <a:ext cx="101079" cy="31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189" y="1869435"/>
            <a:ext cx="5175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Овал 23"/>
          <p:cNvSpPr/>
          <p:nvPr/>
        </p:nvSpPr>
        <p:spPr>
          <a:xfrm>
            <a:off x="679791" y="2654356"/>
            <a:ext cx="1251723" cy="1260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ЕНВД</a:t>
            </a:r>
            <a:endParaRPr lang="ru-RU" sz="1100" dirty="0"/>
          </a:p>
        </p:txBody>
      </p:sp>
      <p:sp>
        <p:nvSpPr>
          <p:cNvPr id="25" name="Овал 24"/>
          <p:cNvSpPr/>
          <p:nvPr/>
        </p:nvSpPr>
        <p:spPr>
          <a:xfrm>
            <a:off x="2244897" y="2726096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УСН</a:t>
            </a:r>
          </a:p>
        </p:txBody>
      </p:sp>
      <p:sp>
        <p:nvSpPr>
          <p:cNvPr id="26" name="Овал 25"/>
          <p:cNvSpPr/>
          <p:nvPr/>
        </p:nvSpPr>
        <p:spPr>
          <a:xfrm>
            <a:off x="3729714" y="2681012"/>
            <a:ext cx="990000" cy="99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ПСН </a:t>
            </a:r>
          </a:p>
        </p:txBody>
      </p:sp>
      <p:sp>
        <p:nvSpPr>
          <p:cNvPr id="28" name="Овал 27"/>
          <p:cNvSpPr/>
          <p:nvPr/>
        </p:nvSpPr>
        <p:spPr>
          <a:xfrm>
            <a:off x="6714081" y="2681012"/>
            <a:ext cx="896400" cy="89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УСН</a:t>
            </a:r>
            <a:endParaRPr lang="ru-RU" sz="1100" dirty="0"/>
          </a:p>
        </p:txBody>
      </p:sp>
      <p:sp>
        <p:nvSpPr>
          <p:cNvPr id="29" name="Овал 28"/>
          <p:cNvSpPr/>
          <p:nvPr/>
        </p:nvSpPr>
        <p:spPr>
          <a:xfrm>
            <a:off x="8969079" y="2627924"/>
            <a:ext cx="1314000" cy="13130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ПСН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281" y="1904304"/>
            <a:ext cx="309166" cy="30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346" y="1991220"/>
            <a:ext cx="375733" cy="32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5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Таким </a:t>
            </a:r>
            <a:r>
              <a:rPr lang="ru-RU" sz="2800" dirty="0"/>
              <a:t>образом, проанализировав  данные статистической налоговой отчетности  можно сделать вывод, что основная  часть налогоплательщиков ЕНВД (</a:t>
            </a:r>
            <a:r>
              <a:rPr lang="ru-RU" sz="2800" dirty="0" smtClean="0"/>
              <a:t>81 %) </a:t>
            </a:r>
            <a:r>
              <a:rPr lang="ru-RU" sz="2800" dirty="0"/>
              <a:t>с 2021 </a:t>
            </a:r>
            <a:r>
              <a:rPr lang="ru-RU" sz="2800" dirty="0" smtClean="0"/>
              <a:t>года </a:t>
            </a:r>
            <a:r>
              <a:rPr lang="ru-RU" sz="2800" dirty="0"/>
              <a:t>перешла на применение ПСН и </a:t>
            </a:r>
            <a:r>
              <a:rPr lang="ru-RU" sz="2800" dirty="0" smtClean="0"/>
              <a:t>УСН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1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2348880"/>
            <a:ext cx="10081120" cy="4248472"/>
          </a:xfrm>
        </p:spPr>
        <p:txBody>
          <a:bodyPr/>
          <a:lstStyle/>
          <a:p>
            <a:pPr marL="604391" indent="-285750">
              <a:buFontTx/>
              <a:buChar char="-"/>
            </a:pPr>
            <a:r>
              <a:rPr lang="ru-RU" dirty="0" smtClean="0">
                <a:latin typeface="Arial Narrow" panose="020B0606020202030204" pitchFamily="34" charset="0"/>
              </a:rPr>
              <a:t>Предметов одежды, принадлежностей  к одежде и прочих изделий  из натурального меха (с 01.01.2020)</a:t>
            </a:r>
          </a:p>
          <a:p>
            <a:pPr marL="604391" indent="-285750">
              <a:buFontTx/>
              <a:buChar char="-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604391" indent="-285750">
              <a:buFontTx/>
              <a:buChar char="-"/>
            </a:pPr>
            <a:r>
              <a:rPr lang="ru-RU" dirty="0" smtClean="0">
                <a:latin typeface="Arial Narrow" panose="020B0606020202030204" pitchFamily="34" charset="0"/>
              </a:rPr>
              <a:t>Обувных товаров (с 01.07.2020) 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pPr marL="604391" indent="-285750">
              <a:buFontTx/>
              <a:buChar char="-"/>
            </a:pPr>
            <a:r>
              <a:rPr lang="ru-RU" dirty="0" smtClean="0">
                <a:latin typeface="Arial Narrow" panose="020B0606020202030204" pitchFamily="34" charset="0"/>
              </a:rPr>
              <a:t>Лекарственных препаратов (с 01.07.2020)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9496" y="476672"/>
            <a:ext cx="9782923" cy="1105803"/>
          </a:xfrm>
        </p:spPr>
        <p:txBody>
          <a:bodyPr/>
          <a:lstStyle/>
          <a:p>
            <a:pPr algn="ctr"/>
            <a:r>
              <a:rPr lang="ru-RU" sz="2400" cap="all" dirty="0" smtClean="0">
                <a:latin typeface="Arial Narrow" panose="020B0606020202030204" pitchFamily="34" charset="0"/>
              </a:rPr>
              <a:t/>
            </a:r>
            <a:br>
              <a:rPr lang="ru-RU" sz="2400" cap="all" dirty="0" smtClean="0">
                <a:latin typeface="Arial Narrow" panose="020B0606020202030204" pitchFamily="34" charset="0"/>
              </a:rPr>
            </a:br>
            <a:r>
              <a:rPr lang="ru-RU" sz="2400" b="0" cap="all" dirty="0" smtClean="0">
                <a:latin typeface="Arial Narrow" panose="020B0606020202030204" pitchFamily="34" charset="0"/>
              </a:rPr>
              <a:t>Не </a:t>
            </a:r>
            <a:r>
              <a:rPr lang="ru-RU" sz="2400" b="0" cap="all" dirty="0" smtClean="0">
                <a:latin typeface="Arial Narrow" panose="020B0606020202030204" pitchFamily="34" charset="0"/>
              </a:rPr>
              <a:t>вправе  БЫЛИ  </a:t>
            </a:r>
            <a:r>
              <a:rPr lang="ru-RU" sz="2400" b="0" cap="all" dirty="0" err="1" smtClean="0">
                <a:latin typeface="Arial Narrow" panose="020B0606020202030204" pitchFamily="34" charset="0"/>
              </a:rPr>
              <a:t>ПрименЯТЬ</a:t>
            </a:r>
            <a:r>
              <a:rPr lang="ru-RU" sz="2400" b="0" cap="all" dirty="0" smtClean="0">
                <a:latin typeface="Arial Narrow" panose="020B0606020202030204" pitchFamily="34" charset="0"/>
              </a:rPr>
              <a:t>  ЕНВД в 2020 г. налогоплательщики, ПРИ  РЕАЛИЗАЦИИ  СЛЕДУЮЩИХ ТОВАРОВ, подлежащих  МАРКИРОВКЕ:</a:t>
            </a:r>
            <a:endParaRPr lang="ru-RU" sz="2400" b="0" cap="all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</a:t>
            </a:r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109531"/>
              </p:ext>
            </p:extLst>
          </p:nvPr>
        </p:nvGraphicFramePr>
        <p:xfrm>
          <a:off x="1096963" y="1606550"/>
          <a:ext cx="9761537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Динамика поступлений по ЕНВД в 2018 – 2020 гг.  (млн. руб.)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0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59496" y="476672"/>
            <a:ext cx="9782923" cy="1105803"/>
          </a:xfrm>
        </p:spPr>
        <p:txBody>
          <a:bodyPr/>
          <a:lstStyle/>
          <a:p>
            <a:pPr algn="ctr"/>
            <a:r>
              <a:rPr lang="ru-RU" sz="2400" dirty="0"/>
              <a:t>Вместо ЕНВД  с 01.01.2021   </a:t>
            </a:r>
            <a:r>
              <a:rPr lang="ru-RU" sz="2400" dirty="0" smtClean="0"/>
              <a:t>налогоплательщики   вправе   </a:t>
            </a:r>
            <a:r>
              <a:rPr lang="ru-RU" sz="2400" dirty="0"/>
              <a:t>выбрать  следующие  режимы налогообложения  </a:t>
            </a:r>
            <a:br>
              <a:rPr lang="ru-RU" sz="2400" dirty="0"/>
            </a:br>
            <a:endParaRPr lang="ru-RU" sz="2400" cap="all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5</a:t>
            </a:r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2106" y="5709033"/>
            <a:ext cx="7252013" cy="737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Общеустановленная   система налогообложения (ОСНО)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0880" y="1268760"/>
            <a:ext cx="6995122" cy="1175589"/>
          </a:xfrm>
          <a:prstGeom prst="roundRect">
            <a:avLst>
              <a:gd name="adj" fmla="val 34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Специальные налоговые режимы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8233" y="3028228"/>
            <a:ext cx="2757185" cy="2179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Упрощенная система налогообложения (УСН)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44488" y="3028228"/>
            <a:ext cx="3384376" cy="2179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Патентная система налогообложения (ПСН)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98496" y="3034430"/>
            <a:ext cx="3045134" cy="2179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сельскохозяйственный налог (ЕСХН)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056656" y="2609142"/>
            <a:ext cx="360040" cy="42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963652" y="2602940"/>
            <a:ext cx="360040" cy="42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109267" y="2609142"/>
            <a:ext cx="360040" cy="425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предоставлено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субъектам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  вводить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ПСН в    отношении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любых     видов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ограничения       по     площади     для      налогоплательщиков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осуществляющих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розничную торговлю и оказывающих услуги общественного питания с 50 до 150 кв. м.;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переходный     период   на   1 квартал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г.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   определению      размера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 возможного годового дохода  для ИП, применяющих в 4 кв. 2020 г. ЕНВД по видам деятельности: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розничная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общественное    питание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стоянки    автомобильные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автосервис,    приближенному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действующим на ЕНВД условиям в 2020 году;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предоставлено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право    уменьшать    сумму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налога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сумму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уплаченных страховых взносов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 было  установлено 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ЕНВД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при применении УСН при использовании объекта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доходы».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  в НК, направленные на бесшовный переход с ЕНВД  на ПСН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6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системы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 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распространены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предпринимательских сообществ и  налогоплательщиков;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проведено 86 семинаров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налогоплательщиками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выбору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налогообложения с 2021 года;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подготовлено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 размещено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средствах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информации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  материалов о действующих системах налогообложения;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 и транслировался на рынках,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торговых  центрах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аудиоролик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   выбору системы налогообложения взамен ЕНВД;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с 17 по 31 декабря 2021г.  на автобусных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остановках    производилось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вещание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через   городскую   информационную    сеть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переходу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ЕНВД  на другие системы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кампания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2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116953"/>
              </p:ext>
            </p:extLst>
          </p:nvPr>
        </p:nvGraphicFramePr>
        <p:xfrm>
          <a:off x="1096963" y="1606550"/>
          <a:ext cx="9761537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Динамика  количества   ИП применяющих ПСН в 201</a:t>
            </a:r>
            <a:r>
              <a:rPr lang="en-US" sz="3200" dirty="0" smtClean="0"/>
              <a:t>8</a:t>
            </a:r>
            <a:r>
              <a:rPr lang="ru-RU" sz="3200" dirty="0" smtClean="0"/>
              <a:t>-</a:t>
            </a:r>
            <a:r>
              <a:rPr lang="en-US" sz="3200" dirty="0" smtClean="0"/>
              <a:t> 6 </a:t>
            </a:r>
            <a:r>
              <a:rPr lang="ru-RU" sz="3200" dirty="0" smtClean="0"/>
              <a:t>мес. 2022гг.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781258"/>
              </p:ext>
            </p:extLst>
          </p:nvPr>
        </p:nvGraphicFramePr>
        <p:xfrm>
          <a:off x="1096963" y="1606550"/>
          <a:ext cx="9761537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Динамика количества  налогоплательщиков, применяющих УСН в 201</a:t>
            </a:r>
            <a:r>
              <a:rPr lang="en-US" sz="2800" dirty="0" smtClean="0"/>
              <a:t>8</a:t>
            </a:r>
            <a:r>
              <a:rPr lang="ru-RU" sz="2800" dirty="0" smtClean="0"/>
              <a:t>-2021 гг.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6849" y="501073"/>
            <a:ext cx="9782923" cy="983712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поступлений по налогам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2018-2022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гг.                  ( млн. руб.)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39DDAF-0AF6-4ABE-B83B-8554047649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9536" y="2924944"/>
            <a:ext cx="504056" cy="50405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6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Объект 32"/>
          <p:cNvSpPr>
            <a:spLocks noGrp="1"/>
          </p:cNvSpPr>
          <p:nvPr>
            <p:ph idx="1"/>
          </p:nvPr>
        </p:nvSpPr>
        <p:spPr>
          <a:xfrm>
            <a:off x="551384" y="1484785"/>
            <a:ext cx="10585175" cy="4951346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sz="2000" dirty="0" smtClean="0"/>
              <a:t>2018</a:t>
            </a:r>
            <a:r>
              <a:rPr lang="ru-RU" dirty="0" smtClean="0"/>
              <a:t>       </a:t>
            </a:r>
            <a:r>
              <a:rPr lang="ru-RU" sz="2000" dirty="0" smtClean="0"/>
              <a:t>                         </a:t>
            </a:r>
            <a:r>
              <a:rPr lang="ru-RU" dirty="0" smtClean="0"/>
              <a:t>       </a:t>
            </a:r>
            <a:r>
              <a:rPr lang="ru-RU" sz="2000" dirty="0" smtClean="0"/>
              <a:t>2019  </a:t>
            </a:r>
            <a:r>
              <a:rPr lang="ru-RU" dirty="0" smtClean="0"/>
              <a:t>                           </a:t>
            </a:r>
            <a:r>
              <a:rPr lang="ru-RU" sz="2000" dirty="0" smtClean="0"/>
              <a:t>2020</a:t>
            </a:r>
            <a:endParaRPr lang="ru-RU" dirty="0" smtClean="0"/>
          </a:p>
          <a:p>
            <a:r>
              <a:rPr lang="ru-RU" dirty="0" smtClean="0"/>
              <a:t>         </a:t>
            </a:r>
          </a:p>
          <a:p>
            <a:r>
              <a:rPr lang="ru-RU" dirty="0"/>
              <a:t>                                                                         </a:t>
            </a:r>
            <a:endParaRPr lang="ru-RU" sz="2000" dirty="0" smtClean="0"/>
          </a:p>
          <a:p>
            <a:endParaRPr lang="ru-RU" sz="1400" dirty="0" smtClean="0"/>
          </a:p>
          <a:p>
            <a:endParaRPr lang="ru-RU" sz="1600" dirty="0" smtClean="0"/>
          </a:p>
          <a:p>
            <a:r>
              <a:rPr lang="ru-RU" sz="1600" dirty="0" smtClean="0"/>
              <a:t>Итого в 2018 г. - 5652                                     Итого в 2019 г. – 6253                       Итого в 2020 г. - 5970</a:t>
            </a:r>
            <a:endParaRPr lang="ru-RU" sz="1600" dirty="0"/>
          </a:p>
          <a:p>
            <a:r>
              <a:rPr lang="ru-RU" sz="2000" dirty="0"/>
              <a:t>                                                                         </a:t>
            </a:r>
            <a:r>
              <a:rPr lang="ru-RU" sz="2000" dirty="0" smtClean="0"/>
              <a:t>                                   </a:t>
            </a:r>
            <a:endParaRPr lang="ru-RU" sz="2000" dirty="0"/>
          </a:p>
          <a:p>
            <a:r>
              <a:rPr lang="ru-RU" sz="1400" dirty="0"/>
              <a:t>                                                    </a:t>
            </a:r>
            <a:r>
              <a:rPr lang="ru-RU" sz="2000" dirty="0" smtClean="0"/>
              <a:t>2021                                                    </a:t>
            </a:r>
            <a:r>
              <a:rPr lang="ru-RU" sz="2000" dirty="0"/>
              <a:t>8 мес.2022  </a:t>
            </a:r>
          </a:p>
          <a:p>
            <a:endParaRPr lang="ru-RU" sz="1400" dirty="0" smtClean="0"/>
          </a:p>
          <a:p>
            <a:r>
              <a:rPr lang="ru-RU" sz="1400" dirty="0"/>
              <a:t>                </a:t>
            </a:r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600" dirty="0" smtClean="0"/>
              <a:t>                                  Итого в 2021 г. - 7851                                         Итого за 8 месяцев 2022 г. - 6707                                                                                                  </a:t>
            </a:r>
          </a:p>
          <a:p>
            <a:endParaRPr lang="ru-RU" sz="1400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8888741" y="198042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9735644" y="1997202"/>
            <a:ext cx="0" cy="40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0062198" y="1960791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87488" y="292494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8093643" y="2356274"/>
            <a:ext cx="1008000" cy="10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ЕНВД</a:t>
            </a:r>
          </a:p>
          <a:p>
            <a:pPr algn="ctr"/>
            <a:r>
              <a:rPr lang="en-US" sz="1100" dirty="0" smtClean="0"/>
              <a:t>108</a:t>
            </a:r>
            <a:r>
              <a:rPr lang="ru-RU" sz="1100" dirty="0" smtClean="0"/>
              <a:t>3 (81%)</a:t>
            </a:r>
          </a:p>
        </p:txBody>
      </p:sp>
      <p:sp>
        <p:nvSpPr>
          <p:cNvPr id="43" name="Овал 42"/>
          <p:cNvSpPr/>
          <p:nvPr/>
        </p:nvSpPr>
        <p:spPr>
          <a:xfrm>
            <a:off x="9334244" y="2544577"/>
            <a:ext cx="896400" cy="89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ПСН</a:t>
            </a:r>
          </a:p>
          <a:p>
            <a:pPr algn="ctr"/>
            <a:r>
              <a:rPr lang="ru-RU" sz="1100" dirty="0" smtClean="0"/>
              <a:t>72 (101%)</a:t>
            </a:r>
          </a:p>
        </p:txBody>
      </p:sp>
      <p:sp>
        <p:nvSpPr>
          <p:cNvPr id="44" name="Овал 43"/>
          <p:cNvSpPr/>
          <p:nvPr/>
        </p:nvSpPr>
        <p:spPr>
          <a:xfrm>
            <a:off x="10416480" y="2215837"/>
            <a:ext cx="1221432" cy="122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УСН</a:t>
            </a:r>
          </a:p>
          <a:p>
            <a:pPr algn="ctr"/>
            <a:r>
              <a:rPr lang="ru-RU" sz="1100" dirty="0" smtClean="0"/>
              <a:t>4815 (99%)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3409799" y="4783658"/>
            <a:ext cx="230890" cy="198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2503376" y="4896759"/>
            <a:ext cx="1062000" cy="10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ПСН</a:t>
            </a:r>
          </a:p>
          <a:p>
            <a:pPr algn="ctr"/>
            <a:r>
              <a:rPr lang="ru-RU" sz="1100" dirty="0" smtClean="0"/>
              <a:t>580 (803,4%)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3853036" y="4782061"/>
            <a:ext cx="216024" cy="229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4033298" y="4817559"/>
            <a:ext cx="1220400" cy="122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УСН</a:t>
            </a:r>
          </a:p>
          <a:p>
            <a:pPr algn="ctr"/>
            <a:r>
              <a:rPr lang="ru-RU" sz="1100" dirty="0" smtClean="0"/>
              <a:t>7271 (151%) 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 flipH="1">
            <a:off x="7756222" y="4733664"/>
            <a:ext cx="360040" cy="298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8597643" y="4785183"/>
            <a:ext cx="235559" cy="226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6967832" y="5011458"/>
            <a:ext cx="954000" cy="95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ПСН</a:t>
            </a:r>
          </a:p>
          <a:p>
            <a:pPr algn="ctr"/>
            <a:r>
              <a:rPr lang="ru-RU" sz="1100" dirty="0" smtClean="0"/>
              <a:t>416 </a:t>
            </a:r>
          </a:p>
        </p:txBody>
      </p:sp>
      <p:sp>
        <p:nvSpPr>
          <p:cNvPr id="56" name="Овал 55"/>
          <p:cNvSpPr/>
          <p:nvPr/>
        </p:nvSpPr>
        <p:spPr>
          <a:xfrm>
            <a:off x="8871823" y="4813229"/>
            <a:ext cx="1220400" cy="122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УСН</a:t>
            </a:r>
          </a:p>
          <a:p>
            <a:pPr algn="ctr"/>
            <a:r>
              <a:rPr lang="ru-RU" sz="1100" dirty="0" smtClean="0"/>
              <a:t>6291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38" y="2035911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75" y="2021915"/>
            <a:ext cx="1587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886" y="2035911"/>
            <a:ext cx="5175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Овал 23"/>
          <p:cNvSpPr/>
          <p:nvPr/>
        </p:nvSpPr>
        <p:spPr>
          <a:xfrm>
            <a:off x="551384" y="2385656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ЕНВД 1319</a:t>
            </a:r>
            <a:endParaRPr lang="ru-RU" sz="1100" dirty="0"/>
          </a:p>
        </p:txBody>
      </p:sp>
      <p:sp>
        <p:nvSpPr>
          <p:cNvPr id="25" name="Овал 24"/>
          <p:cNvSpPr/>
          <p:nvPr/>
        </p:nvSpPr>
        <p:spPr>
          <a:xfrm>
            <a:off x="1709738" y="2536237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ПСН 62</a:t>
            </a:r>
          </a:p>
        </p:txBody>
      </p:sp>
      <p:sp>
        <p:nvSpPr>
          <p:cNvPr id="26" name="Овал 25"/>
          <p:cNvSpPr/>
          <p:nvPr/>
        </p:nvSpPr>
        <p:spPr>
          <a:xfrm>
            <a:off x="2740648" y="2385656"/>
            <a:ext cx="1220400" cy="122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УСН </a:t>
            </a:r>
          </a:p>
          <a:p>
            <a:pPr algn="ctr"/>
            <a:r>
              <a:rPr lang="ru-RU" sz="1100" dirty="0" smtClean="0"/>
              <a:t>4271</a:t>
            </a:r>
            <a:endParaRPr lang="ru-RU" sz="11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85" y="1957932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468" y="2035911"/>
            <a:ext cx="1587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293" y="1960791"/>
            <a:ext cx="5175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Овал 26"/>
          <p:cNvSpPr/>
          <p:nvPr/>
        </p:nvSpPr>
        <p:spPr>
          <a:xfrm>
            <a:off x="4389235" y="2279592"/>
            <a:ext cx="1044000" cy="10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ЕНВД 1331 (101%)</a:t>
            </a:r>
          </a:p>
        </p:txBody>
      </p:sp>
      <p:sp>
        <p:nvSpPr>
          <p:cNvPr id="28" name="Овал 27"/>
          <p:cNvSpPr/>
          <p:nvPr/>
        </p:nvSpPr>
        <p:spPr>
          <a:xfrm>
            <a:off x="5543443" y="2536237"/>
            <a:ext cx="896400" cy="89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ПСН 71 (115%)</a:t>
            </a:r>
            <a:endParaRPr lang="ru-RU" sz="1100" dirty="0"/>
          </a:p>
        </p:txBody>
      </p:sp>
      <p:sp>
        <p:nvSpPr>
          <p:cNvPr id="29" name="Овал 28"/>
          <p:cNvSpPr/>
          <p:nvPr/>
        </p:nvSpPr>
        <p:spPr>
          <a:xfrm>
            <a:off x="6600056" y="2429569"/>
            <a:ext cx="10800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УСН 4851 (114%)</a:t>
            </a:r>
          </a:p>
        </p:txBody>
      </p:sp>
    </p:spTree>
    <p:extLst>
      <p:ext uri="{BB962C8B-B14F-4D97-AF65-F5344CB8AC3E}">
        <p14:creationId xmlns:p14="http://schemas.microsoft.com/office/powerpoint/2010/main" val="42849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50137</TotalTime>
  <Words>518</Words>
  <Application>Microsoft Office PowerPoint</Application>
  <PresentationFormat>Произвольный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7_Present_FNS2012_A4</vt:lpstr>
      <vt:lpstr>14_Present_FNS2012_A4</vt:lpstr>
      <vt:lpstr>12_Present_FNS2012_A4</vt:lpstr>
      <vt:lpstr>Динамика количества налогоплательщиков, применяющих   ЕНВД  в  2018-2020 гг.</vt:lpstr>
      <vt:lpstr> Не вправе  БЫЛИ  ПрименЯТЬ  ЕНВД в 2020 г. налогоплательщики, ПРИ  РЕАЛИЗАЦИИ  СЛЕДУЮЩИХ ТОВАРОВ, подлежащих  МАРКИРОВКЕ:</vt:lpstr>
      <vt:lpstr>Динамика поступлений по ЕНВД в 2018 – 2020 гг.  (млн. руб.)</vt:lpstr>
      <vt:lpstr>Вместо ЕНВД  с 01.01.2021   налогоплательщики   вправе   выбрать  следующие  режимы налогообложения   </vt:lpstr>
      <vt:lpstr>Изменения   в НК, направленные на бесшовный переход с ЕНВД  на ПСН </vt:lpstr>
      <vt:lpstr>Информационная кампания </vt:lpstr>
      <vt:lpstr>Динамика  количества   ИП применяющих ПСН в 2018- 6 мес. 2022гг.</vt:lpstr>
      <vt:lpstr>Динамика количества  налогоплательщиков, применяющих УСН в 2018-2021 гг. </vt:lpstr>
      <vt:lpstr>Динамика поступлений по налогам в 2018-2022 гг.                  ( млн. руб.)</vt:lpstr>
      <vt:lpstr>                     Налоговая     нагрузка  2020-2021 гг.   (%)</vt:lpstr>
      <vt:lpstr>  Таким образом, проанализировав  данные статистической налоговой отчетности  можно сделать вывод, что основная  часть налогоплательщиков ЕНВД (81 %) с 2021 года перешла на применение ПСН и УСН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Предпосылки применения рискоориентированного подхода</dc:title>
  <dc:creator>Сатин Дмитрий Станиславович</dc:creator>
  <cp:lastModifiedBy>Вероника Евгеньевна Шабельцева</cp:lastModifiedBy>
  <cp:revision>814</cp:revision>
  <cp:lastPrinted>2022-09-28T00:35:29Z</cp:lastPrinted>
  <dcterms:created xsi:type="dcterms:W3CDTF">2013-10-27T06:34:00Z</dcterms:created>
  <dcterms:modified xsi:type="dcterms:W3CDTF">2022-10-11T00:32:27Z</dcterms:modified>
</cp:coreProperties>
</file>