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726" r:id="rId2"/>
    <p:sldId id="727" r:id="rId3"/>
    <p:sldId id="728" r:id="rId4"/>
    <p:sldId id="668" r:id="rId5"/>
  </p:sldIdLst>
  <p:sldSz cx="9144000" cy="6858000" type="screen4x3"/>
  <p:notesSz cx="6797675" cy="9926638"/>
  <p:defaultTextStyle>
    <a:defPPr>
      <a:defRPr lang="ru-RU"/>
    </a:defPPr>
    <a:lvl1pPr algn="l" defTabSz="8159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07988" indent="49213" algn="l" defTabSz="8159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815975" indent="98425" algn="l" defTabSz="8159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223963" indent="147638" algn="l" defTabSz="8159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631950" indent="196850" algn="l" defTabSz="8159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B72A"/>
    <a:srgbClr val="D71920"/>
    <a:srgbClr val="FF3300"/>
    <a:srgbClr val="0066B3"/>
    <a:srgbClr val="F8F2AA"/>
    <a:srgbClr val="BA5268"/>
    <a:srgbClr val="EAEA22"/>
    <a:srgbClr val="909090"/>
    <a:srgbClr val="9F9F9F"/>
    <a:srgbClr val="2DBD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5" autoAdjust="0"/>
    <p:restoredTop sz="86475" autoAdjust="0"/>
  </p:normalViewPr>
  <p:slideViewPr>
    <p:cSldViewPr>
      <p:cViewPr>
        <p:scale>
          <a:sx n="90" d="100"/>
          <a:sy n="90" d="100"/>
        </p:scale>
        <p:origin x="-1374" y="108"/>
      </p:cViewPr>
      <p:guideLst>
        <p:guide orient="horz" pos="2160"/>
        <p:guide orient="horz" pos="3957"/>
        <p:guide orient="horz" pos="469"/>
        <p:guide orient="horz" pos="1264"/>
        <p:guide pos="2880"/>
        <p:guide pos="385"/>
        <p:guide pos="1565"/>
        <p:guide pos="5193"/>
        <p:guide pos="4069"/>
      </p:guideLst>
    </p:cSldViewPr>
  </p:slideViewPr>
  <p:outlineViewPr>
    <p:cViewPr>
      <p:scale>
        <a:sx n="33" d="100"/>
        <a:sy n="33" d="100"/>
      </p:scale>
      <p:origin x="0" y="7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-444" y="-12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86004257785171E-2"/>
          <c:y val="1.4711822049507405E-2"/>
          <c:w val="0.89513177214543727"/>
          <c:h val="0.875190655174198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</c:f>
              <c:strCache>
                <c:ptCount val="1"/>
                <c:pt idx="0">
                  <c:v>Всего доходов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90.6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</c:f>
              <c:strCache>
                <c:ptCount val="1"/>
                <c:pt idx="0">
                  <c:v>Всего доходов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92.4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755456"/>
        <c:axId val="68756992"/>
      </c:barChart>
      <c:catAx>
        <c:axId val="687554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400" b="1"/>
            </a:pPr>
            <a:endParaRPr lang="ru-RU"/>
          </a:p>
        </c:txPr>
        <c:crossAx val="68756992"/>
        <c:crosses val="autoZero"/>
        <c:auto val="1"/>
        <c:lblAlgn val="ctr"/>
        <c:lblOffset val="100"/>
        <c:noMultiLvlLbl val="0"/>
      </c:catAx>
      <c:valAx>
        <c:axId val="687569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875545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5508083081208033"/>
          <c:y val="2.4160177027514446E-3"/>
          <c:w val="0.63182999046617561"/>
          <c:h val="0.94684761053946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>
                <c:manualLayout>
                  <c:x val="-8.7827773658224022E-3"/>
                  <c:y val="2.10631086652472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0151488335921294E-2"/>
                  <c:y val="1.19320836497618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9.0235451874856279E-2"/>
                  <c:y val="9.6640708110057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Имущество</c:v>
                </c:pt>
                <c:pt idx="1">
                  <c:v>Прибыль</c:v>
                </c:pt>
                <c:pt idx="2">
                  <c:v>Спец режимы</c:v>
                </c:pt>
                <c:pt idx="3">
                  <c:v>НДПИ</c:v>
                </c:pt>
                <c:pt idx="4">
                  <c:v>НДФЛ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14.9</c:v>
                </c:pt>
                <c:pt idx="1">
                  <c:v>18</c:v>
                </c:pt>
                <c:pt idx="2">
                  <c:v>6.4</c:v>
                </c:pt>
                <c:pt idx="3">
                  <c:v>2.4</c:v>
                </c:pt>
                <c:pt idx="4">
                  <c:v>41.7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3"/>
              <c:layout>
                <c:manualLayout>
                  <c:x val="1.2151104657621984E-2"/>
                  <c:y val="-2.36674616062446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8.2032228977142144E-2"/>
                  <c:y val="-5.5366432756964795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Имущество</c:v>
                </c:pt>
                <c:pt idx="1">
                  <c:v>Прибыль</c:v>
                </c:pt>
                <c:pt idx="2">
                  <c:v>Спец режимы</c:v>
                </c:pt>
                <c:pt idx="3">
                  <c:v>НДПИ</c:v>
                </c:pt>
                <c:pt idx="4">
                  <c:v>НДФЛ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14.5</c:v>
                </c:pt>
                <c:pt idx="1">
                  <c:v>17.899999999999999</c:v>
                </c:pt>
                <c:pt idx="2">
                  <c:v>6</c:v>
                </c:pt>
                <c:pt idx="3">
                  <c:v>3</c:v>
                </c:pt>
                <c:pt idx="4">
                  <c:v>44.2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787200"/>
        <c:axId val="68793088"/>
      </c:barChart>
      <c:catAx>
        <c:axId val="687872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8793088"/>
        <c:crosses val="autoZero"/>
        <c:auto val="1"/>
        <c:lblAlgn val="ctr"/>
        <c:lblOffset val="100"/>
        <c:noMultiLvlLbl val="0"/>
      </c:catAx>
      <c:valAx>
        <c:axId val="687930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87872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0816136708324405E-2"/>
          <c:y val="0.9309346145709837"/>
          <c:w val="0.60508376976201605"/>
          <c:h val="6.1817332320761927E-2"/>
        </c:manualLayout>
      </c:layout>
      <c:overlay val="0"/>
      <c:txPr>
        <a:bodyPr/>
        <a:lstStyle/>
        <a:p>
          <a:pPr>
            <a:defRPr sz="2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2.86004257785171E-2"/>
          <c:y val="1.4711822049507405E-2"/>
          <c:w val="0.89513177214543727"/>
          <c:h val="0.875190655174198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</c:f>
              <c:strCache>
                <c:ptCount val="1"/>
                <c:pt idx="0">
                  <c:v>Всего доходов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90.7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</c:f>
              <c:strCache>
                <c:ptCount val="1"/>
                <c:pt idx="0">
                  <c:v>Всего доходов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343296"/>
        <c:axId val="68344832"/>
      </c:barChart>
      <c:catAx>
        <c:axId val="683432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400" b="1"/>
            </a:pPr>
            <a:endParaRPr lang="ru-RU"/>
          </a:p>
        </c:txPr>
        <c:crossAx val="68344832"/>
        <c:crosses val="autoZero"/>
        <c:auto val="1"/>
        <c:lblAlgn val="ctr"/>
        <c:lblOffset val="100"/>
        <c:noMultiLvlLbl val="0"/>
      </c:catAx>
      <c:valAx>
        <c:axId val="6834483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834329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9596588033428383E-2"/>
          <c:y val="4.7318590617302682E-2"/>
          <c:w val="0.65960109370563769"/>
          <c:h val="0.5919775851463658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№ 576 апрель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Кол-во нал-ов</c:v>
                </c:pt>
                <c:pt idx="1">
                  <c:v>Кол-во подходящих нал-ов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10773</c:v>
                </c:pt>
                <c:pt idx="1">
                  <c:v>8660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№ 576 май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Кол-во нал-ов</c:v>
                </c:pt>
                <c:pt idx="1">
                  <c:v>Кол-во подходящих нал-ов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10020</c:v>
                </c:pt>
                <c:pt idx="1">
                  <c:v>8749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№ 976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Кол-во нал-ов</c:v>
                </c:pt>
                <c:pt idx="1">
                  <c:v>Кол-во подходящих нал-ов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3604</c:v>
                </c:pt>
                <c:pt idx="1">
                  <c:v>2744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№ 1513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Кол-во нал-ов</c:v>
                </c:pt>
                <c:pt idx="1">
                  <c:v>Кол-во подходящих нал-ов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4080</c:v>
                </c:pt>
                <c:pt idx="1">
                  <c:v>3552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9627392"/>
        <c:axId val="79628928"/>
      </c:barChart>
      <c:catAx>
        <c:axId val="79627392"/>
        <c:scaling>
          <c:orientation val="minMax"/>
        </c:scaling>
        <c:delete val="0"/>
        <c:axPos val="b"/>
        <c:majorTickMark val="out"/>
        <c:minorTickMark val="none"/>
        <c:tickLblPos val="nextTo"/>
        <c:crossAx val="79628928"/>
        <c:crosses val="autoZero"/>
        <c:auto val="1"/>
        <c:lblAlgn val="ctr"/>
        <c:lblOffset val="100"/>
        <c:noMultiLvlLbl val="0"/>
      </c:catAx>
      <c:valAx>
        <c:axId val="7962892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796273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78973246799737"/>
          <c:y val="0"/>
          <c:w val="0.27210267532002619"/>
          <c:h val="0.87763419240680574"/>
        </c:manualLayout>
      </c:layout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004690300111583E-2"/>
          <c:y val="0.10451513617828471"/>
          <c:w val="0.91564946889959087"/>
          <c:h val="0.6675004217638369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Начислено субсидий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426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Начислено субсидий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412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Начислено субсидий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106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Начислено субсидий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235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9713792"/>
        <c:axId val="79715328"/>
      </c:barChart>
      <c:catAx>
        <c:axId val="79713792"/>
        <c:scaling>
          <c:orientation val="minMax"/>
        </c:scaling>
        <c:delete val="0"/>
        <c:axPos val="b"/>
        <c:majorTickMark val="out"/>
        <c:minorTickMark val="none"/>
        <c:tickLblPos val="nextTo"/>
        <c:crossAx val="79715328"/>
        <c:crosses val="autoZero"/>
        <c:auto val="1"/>
        <c:lblAlgn val="ctr"/>
        <c:lblOffset val="100"/>
        <c:noMultiLvlLbl val="0"/>
      </c:catAx>
      <c:valAx>
        <c:axId val="7971532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797137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0.35135</cdr:x>
      <cdr:y>0.031</cdr:y>
    </cdr:from>
    <cdr:to>
      <cdr:x>1</cdr:x>
      <cdr:y>0.15612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936104" y="160554"/>
          <a:ext cx="1728192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rPr>
            <a:t>92,4</a:t>
          </a:r>
        </a:p>
      </cdr:txBody>
    </cdr:sp>
  </cdr:relSizeAnchor>
  <cdr:relSizeAnchor xmlns:cdr="http://schemas.openxmlformats.org/drawingml/2006/chartDrawing">
    <cdr:from>
      <cdr:x>0.02703</cdr:x>
      <cdr:y>0.4574</cdr:y>
    </cdr:from>
    <cdr:to>
      <cdr:x>0.67568</cdr:x>
      <cdr:y>0.58252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72008" y="2369117"/>
          <a:ext cx="1728192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104306" tIns="52153" rIns="104306" bIns="52153" rtlCol="0" anchor="ctr">
          <a:norm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rPr>
            <a:t>90,6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0.03704</cdr:x>
      <cdr:y>0</cdr:y>
    </cdr:from>
    <cdr:to>
      <cdr:x>0.4965</cdr:x>
      <cdr:y>0.12512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08012" y="0"/>
          <a:ext cx="1339933" cy="5749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ru-RU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0.06173</cdr:x>
      <cdr:y>0.38378</cdr:y>
    </cdr:from>
    <cdr:to>
      <cdr:x>0.71038</cdr:x>
      <cdr:y>0.5089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180020" y="1656184"/>
          <a:ext cx="1891674" cy="5399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104306" tIns="52153" rIns="104306" bIns="52153" rtlCol="0" anchor="ctr">
          <a:norm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rPr>
            <a:t>90,7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0.05556</cdr:x>
      <cdr:y>0.00034</cdr:y>
    </cdr:from>
    <cdr:to>
      <cdr:x>0.38159</cdr:x>
      <cdr:y>0.09756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8033" y="1066"/>
          <a:ext cx="1690368" cy="3010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rPr>
            <a:t>28477</a:t>
          </a:r>
        </a:p>
      </cdr:txBody>
    </cdr:sp>
  </cdr:relSizeAnchor>
  <cdr:relSizeAnchor xmlns:cdr="http://schemas.openxmlformats.org/drawingml/2006/chartDrawing">
    <cdr:from>
      <cdr:x>0.42307</cdr:x>
      <cdr:y>0.02439</cdr:y>
    </cdr:from>
    <cdr:to>
      <cdr:x>0.67307</cdr:x>
      <cdr:y>0.19512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93454" y="72008"/>
          <a:ext cx="1296144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rPr>
            <a:t>23705</a:t>
          </a:r>
        </a:p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ru-RU" sz="22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0.30435</cdr:x>
      <cdr:y>0.03704</cdr:y>
    </cdr:from>
    <cdr:to>
      <cdr:x>0.65217</cdr:x>
      <cdr:y>0.18519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08112" y="72008"/>
          <a:ext cx="115212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rPr>
            <a:t>1179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81629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81629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6D932DE-6340-4C0A-90D8-0805CA72594E}" type="datetimeFigureOut">
              <a:rPr lang="ru-RU"/>
              <a:pPr>
                <a:defRPr/>
              </a:pPr>
              <a:t>16.03.2022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81629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81629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FD14A5F-0C55-4E69-8A37-1641EFED81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7702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7988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5975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3963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1950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D14A5F-0C55-4E69-8A37-1641EFED8141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1654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D14A5F-0C55-4E69-8A37-1641EFED8141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1654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726650"/>
            <a:ext cx="7772400" cy="1470025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228795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6" y="1037861"/>
            <a:ext cx="7562805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20264-A9C9-4B9B-8FE9-680DFE2E20E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2"/>
            <a:ext cx="3008313" cy="1162049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Autofit/>
          </a:bodyPr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C1E36-C5AE-4E76-B539-25826BFC2DD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C0500-7067-42A3-B8DC-2EE26946FCF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1" y="303212"/>
            <a:ext cx="2405063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303212"/>
            <a:ext cx="7065962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9F123-BC4F-4A7D-96B6-DD63054F275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2478467" y="1247808"/>
            <a:ext cx="6102883" cy="4773480"/>
          </a:xfrm>
        </p:spPr>
        <p:txBody>
          <a:bodyPr anchor="t">
            <a:normAutofit/>
          </a:bodyPr>
          <a:lstStyle>
            <a:lvl1pPr algn="l">
              <a:lnSpc>
                <a:spcPts val="5400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"/>
          <p:cNvSpPr txBox="1"/>
          <p:nvPr userDrawn="1"/>
        </p:nvSpPr>
        <p:spPr>
          <a:xfrm>
            <a:off x="5926138" y="5126038"/>
            <a:ext cx="923925" cy="377825"/>
          </a:xfrm>
          <a:prstGeom prst="rect">
            <a:avLst/>
          </a:prstGeom>
          <a:noFill/>
        </p:spPr>
        <p:txBody>
          <a:bodyPr lIns="71561" tIns="35780" rIns="71561" bIns="35780"/>
          <a:lstStyle/>
          <a:p>
            <a:pPr defTabSz="816296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2006602"/>
            <a:ext cx="7632700" cy="4275665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189" y="745067"/>
            <a:ext cx="7548638" cy="1261535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F625D-80D4-4291-BD9B-D63E17D4299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"/>
          <p:cNvSpPr txBox="1"/>
          <p:nvPr userDrawn="1"/>
        </p:nvSpPr>
        <p:spPr>
          <a:xfrm>
            <a:off x="5926138" y="5126038"/>
            <a:ext cx="923925" cy="377825"/>
          </a:xfrm>
          <a:prstGeom prst="rect">
            <a:avLst/>
          </a:prstGeom>
          <a:noFill/>
        </p:spPr>
        <p:txBody>
          <a:bodyPr lIns="71561" tIns="35780" rIns="71561" bIns="35780"/>
          <a:lstStyle/>
          <a:p>
            <a:pPr defTabSz="816296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2006602"/>
            <a:ext cx="7632700" cy="4275665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189" y="745068"/>
            <a:ext cx="7632699" cy="1261533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63812-AFEC-419C-AA64-03B0A919107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2006601"/>
            <a:ext cx="7632700" cy="4275665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189" y="745068"/>
            <a:ext cx="7632699" cy="1261533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1BFB9-55BF-4739-8E1B-8FAD9578AF6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2006601"/>
            <a:ext cx="7632700" cy="4275665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189" y="745068"/>
            <a:ext cx="7632699" cy="1261533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0ACD8-3449-416C-ACEF-0CE993E576C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970915"/>
            <a:ext cx="5736842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470728"/>
            <a:ext cx="5736842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745066"/>
            <a:ext cx="8075612" cy="1261535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88" y="2006600"/>
            <a:ext cx="3647576" cy="427566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2006600"/>
            <a:ext cx="3671888" cy="427566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AE279-286B-4C6C-8B61-DFC6EBAE493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Заголовок 1"/>
          <p:cNvSpPr>
            <a:spLocks noGrp="1"/>
          </p:cNvSpPr>
          <p:nvPr>
            <p:ph type="title"/>
          </p:nvPr>
        </p:nvSpPr>
        <p:spPr bwMode="auto">
          <a:xfrm>
            <a:off x="611188" y="744538"/>
            <a:ext cx="7632700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172" name="Текст 2"/>
          <p:cNvSpPr>
            <a:spLocks noGrp="1"/>
          </p:cNvSpPr>
          <p:nvPr>
            <p:ph type="body" idx="1"/>
          </p:nvPr>
        </p:nvSpPr>
        <p:spPr bwMode="auto">
          <a:xfrm>
            <a:off x="611188" y="1989138"/>
            <a:ext cx="7632700" cy="429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630" tIns="40815" rIns="81630" bIns="408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6713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 defTabSz="816296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6713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 defTabSz="816296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2638" y="5865813"/>
            <a:ext cx="504825" cy="682625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 defTabSz="816296" fontAlgn="auto">
              <a:lnSpc>
                <a:spcPts val="1878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E58D65F-A570-48E0-B0F6-E52B95D06C1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  <p:sldLayoutId id="2147483972" r:id="rId12"/>
    <p:sldLayoutId id="2147483958" r:id="rId13"/>
    <p:sldLayoutId id="2147483959" r:id="rId14"/>
    <p:sldLayoutId id="2147483960" r:id="rId15"/>
  </p:sldLayoutIdLst>
  <p:hf hdr="0" ftr="0" dt="0"/>
  <p:txStyles>
    <p:titleStyle>
      <a:lvl1pPr algn="l" defTabSz="815975" rtl="0" eaLnBrk="0" fontAlgn="base" hangingPunct="0">
        <a:spcBef>
          <a:spcPct val="0"/>
        </a:spcBef>
        <a:spcAft>
          <a:spcPct val="0"/>
        </a:spcAft>
        <a:defRPr sz="38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2pPr>
      <a:lvl3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3pPr>
      <a:lvl4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4pPr>
      <a:lvl5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5pPr>
      <a:lvl6pPr marL="4572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6pPr>
      <a:lvl7pPr marL="9144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7pPr>
      <a:lvl8pPr marL="13716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8pPr>
      <a:lvl9pPr marL="18288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9pPr>
    </p:titleStyle>
    <p:bodyStyle>
      <a:lvl1pPr marL="284163" indent="-284163" algn="l" defTabSz="815975" rtl="0" eaLnBrk="0" fontAlgn="base" hangingPunct="0">
        <a:spcBef>
          <a:spcPct val="20000"/>
        </a:spcBef>
        <a:spcAft>
          <a:spcPct val="0"/>
        </a:spcAft>
        <a:buFont typeface="Calibri" pitchFamily="34" charset="0"/>
        <a:buChar char="•"/>
        <a:defRPr sz="2400" kern="1200">
          <a:solidFill>
            <a:srgbClr val="005AA9"/>
          </a:solidFill>
          <a:latin typeface="+mj-lt"/>
          <a:ea typeface="+mn-ea"/>
          <a:cs typeface="+mn-cs"/>
        </a:defRPr>
      </a:lvl1pPr>
      <a:lvl2pPr marL="284163" indent="173038" algn="l" defTabSz="81597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504F53"/>
          </a:solidFill>
          <a:latin typeface="+mj-lt"/>
          <a:ea typeface="+mn-ea"/>
          <a:cs typeface="+mn-cs"/>
        </a:defRPr>
      </a:lvl2pPr>
      <a:lvl3pPr marL="557213" indent="-203200" algn="l" defTabSz="81597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504F53"/>
          </a:solidFill>
          <a:latin typeface="+mj-lt"/>
          <a:ea typeface="+mn-ea"/>
          <a:cs typeface="+mn-cs"/>
        </a:defRPr>
      </a:lvl3pPr>
      <a:lvl4pPr marL="1600200" indent="-1319213" algn="just" defTabSz="815975" rtl="0" eaLnBrk="0" fontAlgn="base" hangingPunct="0">
        <a:lnSpc>
          <a:spcPts val="1900"/>
        </a:lnSpc>
        <a:spcBef>
          <a:spcPts val="400"/>
        </a:spcBef>
        <a:spcAft>
          <a:spcPct val="0"/>
        </a:spcAft>
        <a:buFont typeface="Arial" pitchFamily="34" charset="0"/>
        <a:buChar char="–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122363" indent="706438" algn="l" defTabSz="815975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pitchFamily="34" charset="0"/>
        <a:buChar char="»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460432" y="5877272"/>
            <a:ext cx="431800" cy="682625"/>
          </a:xfrm>
        </p:spPr>
        <p:txBody>
          <a:bodyPr/>
          <a:lstStyle/>
          <a:p>
            <a:pPr>
              <a:defRPr/>
            </a:pPr>
            <a:fld id="{919F625D-80D4-4291-BD9B-D63E17D4299E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395536" y="404664"/>
            <a:ext cx="8496944" cy="648071"/>
          </a:xfrm>
        </p:spPr>
        <p:txBody>
          <a:bodyPr/>
          <a:lstStyle/>
          <a:p>
            <a:pPr algn="ctr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ДИНАМИКА ПОСТУПЛЕНИЙ НАЛОГОВЫХ ДОХОДОВ ХАБАРОВСКОГО КРАЯ В 2020 ГОДУ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27984" y="4509120"/>
            <a:ext cx="3744416" cy="172312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303607493"/>
              </p:ext>
            </p:extLst>
          </p:nvPr>
        </p:nvGraphicFramePr>
        <p:xfrm>
          <a:off x="467544" y="1196752"/>
          <a:ext cx="2664296" cy="5035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"/>
          <p:cNvSpPr txBox="1"/>
          <p:nvPr/>
        </p:nvSpPr>
        <p:spPr>
          <a:xfrm>
            <a:off x="21415" y="2204963"/>
            <a:ext cx="1800200" cy="768019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4600" b="1" kern="1200" dirty="0" smtClean="0">
                <a:solidFill>
                  <a:srgbClr val="FF0000"/>
                </a:solidFill>
                <a:latin typeface="Arial Narrow" panose="020B0606020202030204" pitchFamily="34" charset="0"/>
                <a:ea typeface="+mj-ea"/>
                <a:cs typeface="+mj-cs"/>
              </a:rPr>
              <a:t>   </a:t>
            </a:r>
            <a:r>
              <a:rPr lang="ru-RU" sz="4600" b="1" kern="1200" dirty="0" smtClean="0">
                <a:solidFill>
                  <a:srgbClr val="17B72A"/>
                </a:solidFill>
                <a:latin typeface="Arial Narrow" panose="020B0606020202030204" pitchFamily="34" charset="0"/>
                <a:ea typeface="+mj-ea"/>
                <a:cs typeface="+mj-cs"/>
              </a:rPr>
              <a:t>+</a:t>
            </a:r>
            <a:r>
              <a:rPr lang="ru-RU" sz="4600" b="1" dirty="0" smtClean="0">
                <a:solidFill>
                  <a:srgbClr val="17B72A"/>
                </a:solidFill>
                <a:latin typeface="Arial Narrow" panose="020B0606020202030204" pitchFamily="34" charset="0"/>
                <a:ea typeface="+mj-ea"/>
                <a:cs typeface="+mj-cs"/>
              </a:rPr>
              <a:t>2 </a:t>
            </a:r>
            <a:r>
              <a:rPr lang="ru-RU" sz="4600" b="1" kern="1200" dirty="0" smtClean="0">
                <a:solidFill>
                  <a:srgbClr val="17B72A"/>
                </a:solidFill>
                <a:latin typeface="Arial Narrow" panose="020B0606020202030204" pitchFamily="34" charset="0"/>
                <a:ea typeface="+mj-ea"/>
                <a:cs typeface="+mj-cs"/>
              </a:rPr>
              <a:t>%</a:t>
            </a:r>
            <a:endParaRPr kumimoji="0" lang="ru-RU" sz="4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756717761"/>
              </p:ext>
            </p:extLst>
          </p:nvPr>
        </p:nvGraphicFramePr>
        <p:xfrm>
          <a:off x="3347864" y="1340768"/>
          <a:ext cx="619268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7164288" y="6142997"/>
            <a:ext cx="11083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>
              <a:tabLst>
                <a:tab pos="342900" algn="l"/>
              </a:tabLst>
            </a:pPr>
            <a:r>
              <a:rPr lang="ru-RU" sz="1800" i="1" dirty="0" smtClean="0">
                <a:solidFill>
                  <a:srgbClr val="57565A">
                    <a:lumMod val="75000"/>
                  </a:srgbClr>
                </a:solidFill>
                <a:latin typeface="Roboto Condensed" panose="02000000000000000000" pitchFamily="2" charset="0"/>
              </a:rPr>
              <a:t>млрд </a:t>
            </a:r>
            <a:r>
              <a:rPr lang="ru-RU" sz="1800" i="1" dirty="0" smtClean="0">
                <a:solidFill>
                  <a:srgbClr val="57565A">
                    <a:lumMod val="75000"/>
                  </a:srgbClr>
                </a:solidFill>
                <a:latin typeface="Roboto Condensed" panose="02000000000000000000" pitchFamily="2" charset="0"/>
              </a:rPr>
              <a:t>руб.</a:t>
            </a:r>
            <a:endParaRPr lang="ru-RU" sz="1800" i="1" dirty="0">
              <a:solidFill>
                <a:srgbClr val="57565A">
                  <a:lumMod val="75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31332" y="5631167"/>
            <a:ext cx="1461679" cy="5040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</a:t>
            </a:r>
            <a:r>
              <a:rPr kumimoji="0" lang="ru-RU" sz="3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2,7 %</a:t>
            </a:r>
            <a:endParaRPr kumimoji="0" lang="ru-RU" sz="3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67358" y="3501008"/>
            <a:ext cx="1136889" cy="72008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625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-</a:t>
            </a:r>
            <a:r>
              <a:rPr lang="ru-RU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10 %</a:t>
            </a: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16476" y="4683415"/>
            <a:ext cx="1376536" cy="72008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34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-</a:t>
            </a:r>
            <a:r>
              <a:rPr lang="ru-RU" sz="34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0,9 %</a:t>
            </a:r>
            <a:endParaRPr lang="ru-RU" sz="3400" b="1" dirty="0" smtClean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58924" y="2593411"/>
            <a:ext cx="1705364" cy="57606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7B72A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+</a:t>
            </a:r>
            <a:r>
              <a:rPr lang="ru-RU" sz="3400" b="1" noProof="0" dirty="0" smtClean="0">
                <a:solidFill>
                  <a:srgbClr val="17B72A"/>
                </a:solidFill>
                <a:latin typeface="+mj-lt"/>
                <a:ea typeface="+mj-ea"/>
                <a:cs typeface="+mj-cs"/>
              </a:rPr>
              <a:t>27,4 %</a:t>
            </a:r>
            <a:endParaRPr kumimoji="0" lang="ru-RU" sz="3400" b="1" i="0" u="none" strike="noStrike" kern="1200" cap="none" spc="0" normalizeH="0" baseline="0" noProof="0" dirty="0" smtClean="0">
              <a:ln>
                <a:noFill/>
              </a:ln>
              <a:solidFill>
                <a:srgbClr val="17B72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99301" y="1600662"/>
            <a:ext cx="1198132" cy="604301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7B72A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+</a:t>
            </a:r>
            <a:r>
              <a:rPr lang="ru-RU" sz="3400" b="1" noProof="0" dirty="0" smtClean="0">
                <a:solidFill>
                  <a:srgbClr val="17B72A"/>
                </a:solidFill>
                <a:latin typeface="+mj-lt"/>
                <a:ea typeface="+mj-ea"/>
                <a:cs typeface="+mj-cs"/>
              </a:rPr>
              <a:t>6 %</a:t>
            </a:r>
            <a:endParaRPr lang="ru-RU" sz="3400" b="1" dirty="0" smtClean="0">
              <a:solidFill>
                <a:srgbClr val="17B72A"/>
              </a:solidFill>
              <a:latin typeface="+mj-lt"/>
              <a:ea typeface="+mj-ea"/>
              <a:cs typeface="+mj-cs"/>
            </a:endParaRP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V="1">
            <a:off x="683568" y="2972982"/>
            <a:ext cx="936104" cy="3840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175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3059832" y="1196753"/>
            <a:ext cx="5328592" cy="38164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460432" y="5877272"/>
            <a:ext cx="431800" cy="682625"/>
          </a:xfrm>
        </p:spPr>
        <p:txBody>
          <a:bodyPr/>
          <a:lstStyle/>
          <a:p>
            <a:pPr>
              <a:defRPr/>
            </a:pPr>
            <a:fld id="{919F625D-80D4-4291-BD9B-D63E17D4299E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395536" y="404664"/>
            <a:ext cx="8496944" cy="648071"/>
          </a:xfrm>
        </p:spPr>
        <p:txBody>
          <a:bodyPr/>
          <a:lstStyle/>
          <a:p>
            <a:pPr algn="ctr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ДИНАМИКА ПОСТУПЛЕНИЙ НАЛОГОВЫХ ДОХОДОВ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ХАБАРОВСКОГО КРАЯ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2021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ГОДУ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27984" y="4509120"/>
            <a:ext cx="3744416" cy="172312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503307242"/>
              </p:ext>
            </p:extLst>
          </p:nvPr>
        </p:nvGraphicFramePr>
        <p:xfrm>
          <a:off x="467544" y="1820854"/>
          <a:ext cx="2916324" cy="4595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"/>
          <p:cNvSpPr txBox="1"/>
          <p:nvPr/>
        </p:nvSpPr>
        <p:spPr>
          <a:xfrm>
            <a:off x="107504" y="2061396"/>
            <a:ext cx="2448272" cy="768019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4600" b="1" kern="1200" dirty="0" smtClean="0">
                <a:solidFill>
                  <a:srgbClr val="FF0000"/>
                </a:solidFill>
                <a:latin typeface="Arial Narrow" panose="020B0606020202030204" pitchFamily="34" charset="0"/>
                <a:ea typeface="+mj-ea"/>
                <a:cs typeface="+mj-cs"/>
              </a:rPr>
              <a:t>   </a:t>
            </a:r>
            <a:r>
              <a:rPr lang="ru-RU" sz="4400" b="1" dirty="0">
                <a:solidFill>
                  <a:srgbClr val="00B050"/>
                </a:solidFill>
                <a:latin typeface="Arial Narrow" panose="020B0606020202030204" pitchFamily="34" charset="0"/>
                <a:ea typeface="+mj-ea"/>
                <a:cs typeface="+mj-cs"/>
              </a:rPr>
              <a:t>+</a:t>
            </a:r>
            <a:r>
              <a:rPr lang="ru-RU" sz="4400" b="1" dirty="0" smtClean="0">
                <a:solidFill>
                  <a:srgbClr val="17B72A"/>
                </a:solidFill>
                <a:latin typeface="Arial Narrow" panose="020B0606020202030204" pitchFamily="34" charset="0"/>
                <a:ea typeface="+mj-ea"/>
                <a:cs typeface="+mj-cs"/>
              </a:rPr>
              <a:t>19,2 %</a:t>
            </a:r>
            <a:endParaRPr lang="ru-RU" sz="4400" b="1" kern="1200" dirty="0" smtClean="0">
              <a:solidFill>
                <a:srgbClr val="17B72A"/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164288" y="6142997"/>
            <a:ext cx="11083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>
              <a:tabLst>
                <a:tab pos="342900" algn="l"/>
              </a:tabLst>
            </a:pPr>
            <a:r>
              <a:rPr lang="ru-RU" sz="1800" i="1" dirty="0" smtClean="0">
                <a:solidFill>
                  <a:srgbClr val="57565A">
                    <a:lumMod val="75000"/>
                  </a:srgbClr>
                </a:solidFill>
                <a:latin typeface="Roboto Condensed" panose="02000000000000000000" pitchFamily="2" charset="0"/>
              </a:rPr>
              <a:t>млрд </a:t>
            </a:r>
            <a:r>
              <a:rPr lang="ru-RU" sz="1800" i="1" dirty="0" smtClean="0">
                <a:solidFill>
                  <a:srgbClr val="57565A">
                    <a:lumMod val="75000"/>
                  </a:srgbClr>
                </a:solidFill>
                <a:latin typeface="Roboto Condensed" panose="02000000000000000000" pitchFamily="2" charset="0"/>
              </a:rPr>
              <a:t>руб.</a:t>
            </a:r>
            <a:endParaRPr lang="ru-RU" sz="1800" i="1" dirty="0">
              <a:solidFill>
                <a:srgbClr val="57565A">
                  <a:lumMod val="75000"/>
                </a:srgbClr>
              </a:solidFill>
              <a:latin typeface="Roboto Condensed" panose="02000000000000000000" pitchFamily="2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V="1">
            <a:off x="539552" y="3151564"/>
            <a:ext cx="936104" cy="3840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707904" y="2204864"/>
            <a:ext cx="4039428" cy="352839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59832" y="1368023"/>
            <a:ext cx="54726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-</a:t>
            </a:r>
            <a:r>
              <a:rPr lang="ru-RU" sz="2400" b="1" dirty="0" smtClean="0"/>
              <a:t>   налог </a:t>
            </a:r>
            <a:r>
              <a:rPr lang="ru-RU" sz="2400" b="1" dirty="0"/>
              <a:t>на </a:t>
            </a:r>
            <a:r>
              <a:rPr lang="ru-RU" sz="2400" b="1" dirty="0" smtClean="0"/>
              <a:t>прибыль </a:t>
            </a:r>
            <a:r>
              <a:rPr lang="ru-RU" sz="2400" b="1" dirty="0" smtClean="0">
                <a:solidFill>
                  <a:srgbClr val="17B72A"/>
                </a:solidFill>
              </a:rPr>
              <a:t>+</a:t>
            </a:r>
            <a:r>
              <a:rPr lang="ru-RU" sz="2400" b="1" dirty="0" smtClean="0">
                <a:solidFill>
                  <a:srgbClr val="17B72A"/>
                </a:solidFill>
              </a:rPr>
              <a:t>45 %</a:t>
            </a:r>
            <a:endParaRPr lang="ru-RU" sz="2400" b="1" dirty="0" smtClean="0">
              <a:solidFill>
                <a:srgbClr val="17B72A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2400" b="1" dirty="0" smtClean="0"/>
              <a:t>НДФЛ </a:t>
            </a:r>
            <a:r>
              <a:rPr lang="ru-RU" sz="2400" b="1" dirty="0" smtClean="0">
                <a:solidFill>
                  <a:srgbClr val="17B72A"/>
                </a:solidFill>
              </a:rPr>
              <a:t>+</a:t>
            </a:r>
            <a:r>
              <a:rPr lang="ru-RU" sz="2400" b="1" dirty="0" smtClean="0">
                <a:solidFill>
                  <a:srgbClr val="17B72A"/>
                </a:solidFill>
              </a:rPr>
              <a:t>8,5 %</a:t>
            </a:r>
            <a:endParaRPr lang="ru-RU" sz="2400" b="1" dirty="0" smtClean="0">
              <a:solidFill>
                <a:srgbClr val="17B72A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2400" b="1" dirty="0" smtClean="0"/>
              <a:t> налоги </a:t>
            </a:r>
            <a:r>
              <a:rPr lang="ru-RU" sz="2400" b="1" dirty="0"/>
              <a:t>на совокупный доход </a:t>
            </a:r>
            <a:r>
              <a:rPr lang="ru-RU" sz="2400" b="1" dirty="0" smtClean="0">
                <a:solidFill>
                  <a:srgbClr val="17B72A"/>
                </a:solidFill>
              </a:rPr>
              <a:t>+</a:t>
            </a:r>
            <a:r>
              <a:rPr lang="ru-RU" sz="2400" b="1" dirty="0" smtClean="0">
                <a:solidFill>
                  <a:srgbClr val="17B72A"/>
                </a:solidFill>
              </a:rPr>
              <a:t>37,5 %</a:t>
            </a:r>
            <a:endParaRPr lang="ru-RU" sz="2400" b="1" dirty="0" smtClean="0">
              <a:solidFill>
                <a:srgbClr val="17B72A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2400" b="1" dirty="0" smtClean="0"/>
              <a:t>налоги </a:t>
            </a:r>
            <a:r>
              <a:rPr lang="ru-RU" sz="2400" b="1" dirty="0"/>
              <a:t>на имущество </a:t>
            </a:r>
            <a:r>
              <a:rPr lang="ru-RU" sz="2400" b="1" dirty="0" smtClean="0">
                <a:solidFill>
                  <a:srgbClr val="17B72A"/>
                </a:solidFill>
              </a:rPr>
              <a:t>+</a:t>
            </a:r>
            <a:r>
              <a:rPr lang="ru-RU" sz="2400" b="1" dirty="0" smtClean="0">
                <a:solidFill>
                  <a:srgbClr val="17B72A"/>
                </a:solidFill>
              </a:rPr>
              <a:t>13,4 %</a:t>
            </a:r>
            <a:endParaRPr lang="ru-RU" sz="2400" b="1" dirty="0" smtClean="0">
              <a:solidFill>
                <a:srgbClr val="17B72A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2400" b="1" dirty="0" smtClean="0"/>
              <a:t> </a:t>
            </a:r>
            <a:r>
              <a:rPr lang="ru-RU" sz="2400" b="1" dirty="0"/>
              <a:t>НДПИ </a:t>
            </a:r>
            <a:r>
              <a:rPr lang="ru-RU" sz="2400" b="1" dirty="0" smtClean="0">
                <a:solidFill>
                  <a:srgbClr val="17B72A"/>
                </a:solidFill>
              </a:rPr>
              <a:t>+</a:t>
            </a:r>
            <a:r>
              <a:rPr lang="ru-RU" sz="2400" b="1" dirty="0" smtClean="0">
                <a:solidFill>
                  <a:srgbClr val="17B72A"/>
                </a:solidFill>
              </a:rPr>
              <a:t>22,7 %</a:t>
            </a:r>
            <a:endParaRPr lang="ru-RU" sz="2400" b="1" dirty="0" smtClean="0">
              <a:solidFill>
                <a:srgbClr val="17B72A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2400" b="1" dirty="0" smtClean="0"/>
              <a:t> акцизы </a:t>
            </a:r>
            <a:r>
              <a:rPr lang="ru-RU" sz="2400" b="1" dirty="0" smtClean="0">
                <a:solidFill>
                  <a:srgbClr val="17B72A"/>
                </a:solidFill>
              </a:rPr>
              <a:t>+</a:t>
            </a:r>
            <a:r>
              <a:rPr lang="ru-RU" sz="2400" b="1" dirty="0" smtClean="0">
                <a:solidFill>
                  <a:srgbClr val="17B72A"/>
                </a:solidFill>
              </a:rPr>
              <a:t>11,9 %</a:t>
            </a:r>
            <a:endParaRPr lang="ru-RU" sz="2400" b="1" dirty="0" smtClean="0">
              <a:solidFill>
                <a:srgbClr val="17B72A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2400" b="1" dirty="0" smtClean="0"/>
              <a:t> сборы ВБР и ЖМ </a:t>
            </a:r>
            <a:r>
              <a:rPr lang="ru-RU" sz="2400" b="1" dirty="0" smtClean="0">
                <a:solidFill>
                  <a:srgbClr val="17B72A"/>
                </a:solidFill>
              </a:rPr>
              <a:t>+</a:t>
            </a:r>
            <a:r>
              <a:rPr lang="ru-RU" sz="2400" b="1" dirty="0" smtClean="0">
                <a:solidFill>
                  <a:srgbClr val="17B72A"/>
                </a:solidFill>
              </a:rPr>
              <a:t>9,5 %</a:t>
            </a:r>
            <a:endParaRPr lang="ru-RU" sz="2400" b="1" dirty="0" smtClean="0">
              <a:solidFill>
                <a:srgbClr val="17B72A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2400" b="1" dirty="0" smtClean="0"/>
              <a:t> государственная пошлина </a:t>
            </a:r>
            <a:r>
              <a:rPr lang="ru-RU" sz="2400" b="1" dirty="0" smtClean="0">
                <a:solidFill>
                  <a:srgbClr val="17B72A"/>
                </a:solidFill>
              </a:rPr>
              <a:t>+</a:t>
            </a:r>
            <a:r>
              <a:rPr lang="ru-RU" sz="2400" b="1" dirty="0" smtClean="0">
                <a:solidFill>
                  <a:srgbClr val="17B72A"/>
                </a:solidFill>
              </a:rPr>
              <a:t>5 %</a:t>
            </a:r>
            <a:endParaRPr lang="ru-RU" sz="2400" b="1" dirty="0">
              <a:solidFill>
                <a:srgbClr val="17B72A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3848" y="5370682"/>
            <a:ext cx="4968552" cy="77231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47864" y="5229200"/>
            <a:ext cx="5040560" cy="1098463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55000" lnSpcReduction="20000"/>
          </a:bodyPr>
          <a:lstStyle/>
          <a:p>
            <a:pPr algn="ctr" defTabSz="1043056" fontAlgn="auto">
              <a:spcAft>
                <a:spcPts val="0"/>
              </a:spcAft>
            </a:pPr>
            <a:r>
              <a:rPr lang="ru-RU" sz="4800" dirty="0"/>
              <a:t>Снизились </a:t>
            </a:r>
            <a:r>
              <a:rPr lang="ru-RU" sz="4800" dirty="0" smtClean="0"/>
              <a:t>поступления только по </a:t>
            </a:r>
            <a:r>
              <a:rPr lang="ru-RU" sz="4800" dirty="0" err="1" smtClean="0"/>
              <a:t>ренталс</a:t>
            </a:r>
            <a:r>
              <a:rPr lang="ru-RU" sz="4800" dirty="0" smtClean="0"/>
              <a:t> на </a:t>
            </a:r>
            <a:r>
              <a:rPr lang="ru-RU" sz="4800" dirty="0" smtClean="0">
                <a:solidFill>
                  <a:srgbClr val="FF0000"/>
                </a:solidFill>
              </a:rPr>
              <a:t>28,9 %</a:t>
            </a:r>
            <a:r>
              <a:rPr lang="ru-RU" sz="4800" dirty="0" smtClean="0"/>
              <a:t>, </a:t>
            </a:r>
            <a:r>
              <a:rPr lang="ru-RU" sz="4800" dirty="0"/>
              <a:t>налогу на игорный бизнес на </a:t>
            </a:r>
            <a:r>
              <a:rPr lang="ru-RU" sz="4800" dirty="0" smtClean="0">
                <a:solidFill>
                  <a:srgbClr val="FF0000"/>
                </a:solidFill>
              </a:rPr>
              <a:t>34,5 %</a:t>
            </a:r>
            <a:r>
              <a:rPr lang="ru-RU" sz="4800" dirty="0" smtClean="0"/>
              <a:t> </a:t>
            </a:r>
            <a:endParaRPr lang="ru-RU" sz="4800" dirty="0"/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91680" y="1196752"/>
            <a:ext cx="2232248" cy="844039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108</a:t>
            </a:r>
          </a:p>
        </p:txBody>
      </p:sp>
    </p:spTree>
    <p:extLst>
      <p:ext uri="{BB962C8B-B14F-4D97-AF65-F5344CB8AC3E}">
        <p14:creationId xmlns:p14="http://schemas.microsoft.com/office/powerpoint/2010/main" val="192121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476672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>
                <a:solidFill>
                  <a:srgbClr val="005AA9"/>
                </a:solidFill>
                <a:ea typeface="+mj-ea"/>
              </a:rPr>
              <a:t>МЕРЫ ПОДДЕРЖКИ БИЗНЕСА И ГРАЖДАН В </a:t>
            </a:r>
            <a:r>
              <a:rPr lang="ru-RU" sz="2400" b="1" cap="all" dirty="0" smtClean="0">
                <a:solidFill>
                  <a:srgbClr val="005AA9"/>
                </a:solidFill>
                <a:ea typeface="+mj-ea"/>
              </a:rPr>
              <a:t>2020-2021 ГОДах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2806" y="1700808"/>
            <a:ext cx="8280920" cy="180020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marL="685800" indent="-685800" algn="just">
              <a:buFont typeface="Wingdings" pitchFamily="2" charset="2"/>
              <a:buChar char="Ø"/>
            </a:pPr>
            <a:r>
              <a:rPr lang="ru-RU" sz="7200" dirty="0" smtClean="0"/>
              <a:t>предоставление </a:t>
            </a:r>
            <a:r>
              <a:rPr lang="ru-RU" sz="7200" dirty="0"/>
              <a:t>отсрочек по уплате налогов, </a:t>
            </a:r>
            <a:endParaRPr lang="ru-RU" sz="7200" dirty="0" smtClean="0"/>
          </a:p>
          <a:p>
            <a:pPr marL="685800" indent="-685800" algn="just">
              <a:buFont typeface="Wingdings" pitchFamily="2" charset="2"/>
              <a:buChar char="Ø"/>
            </a:pPr>
            <a:r>
              <a:rPr lang="ru-RU" sz="7200" dirty="0" smtClean="0"/>
              <a:t>перенос </a:t>
            </a:r>
            <a:r>
              <a:rPr lang="ru-RU" sz="7200" dirty="0"/>
              <a:t>сроков уплаты, </a:t>
            </a:r>
            <a:endParaRPr lang="ru-RU" sz="7200" dirty="0" smtClean="0"/>
          </a:p>
          <a:p>
            <a:pPr marL="685800" indent="-685800" algn="just">
              <a:buFont typeface="Wingdings" pitchFamily="2" charset="2"/>
              <a:buChar char="Ø"/>
            </a:pPr>
            <a:r>
              <a:rPr lang="ru-RU" sz="7200" dirty="0" smtClean="0"/>
              <a:t>применение </a:t>
            </a:r>
            <a:r>
              <a:rPr lang="ru-RU" sz="7200" dirty="0"/>
              <a:t>0 ставки по налогам за 2 квартал 2020 г., </a:t>
            </a:r>
            <a:endParaRPr lang="ru-RU" sz="7200" dirty="0" smtClean="0"/>
          </a:p>
          <a:p>
            <a:pPr marL="685800" indent="-685800" algn="just">
              <a:buFont typeface="Wingdings" pitchFamily="2" charset="2"/>
              <a:buChar char="Ø"/>
            </a:pPr>
            <a:r>
              <a:rPr lang="ru-RU" sz="7200" dirty="0" smtClean="0"/>
              <a:t>применение </a:t>
            </a:r>
            <a:r>
              <a:rPr lang="ru-RU" sz="7200" dirty="0"/>
              <a:t>пониженных ставок налогов в отношении налогоплательщиков, осуществляющих деятельность в наиболее пострадавших отраслях экономики.</a:t>
            </a:r>
          </a:p>
          <a:p>
            <a:pPr algn="ctr"/>
            <a:endParaRPr lang="ru-RU" sz="7200" dirty="0" smtClean="0"/>
          </a:p>
          <a:p>
            <a:pPr algn="ctr"/>
            <a:r>
              <a:rPr lang="ru-RU" sz="7200" dirty="0" smtClean="0"/>
              <a:t>Вместе </a:t>
            </a:r>
            <a:r>
              <a:rPr lang="ru-RU" sz="7200" dirty="0"/>
              <a:t>с тем, в 2020-2021 гг. Правительством РФ принимались постановления о предоставлении налогоплательщикам субсидий из федерального бюджета.</a:t>
            </a:r>
          </a:p>
          <a:p>
            <a:pPr algn="ctr"/>
            <a:r>
              <a:rPr lang="ru-RU" sz="4800" dirty="0"/>
              <a:t> 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54506631"/>
              </p:ext>
            </p:extLst>
          </p:nvPr>
        </p:nvGraphicFramePr>
        <p:xfrm>
          <a:off x="323528" y="3501008"/>
          <a:ext cx="5184576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446515244"/>
              </p:ext>
            </p:extLst>
          </p:nvPr>
        </p:nvGraphicFramePr>
        <p:xfrm>
          <a:off x="5148064" y="3861048"/>
          <a:ext cx="3312368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236296" y="6093296"/>
            <a:ext cx="1368152" cy="28803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м</a:t>
            </a:r>
            <a:r>
              <a:rPr kumimoji="0" lang="ru-RU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лн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руб.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7544" y="6237312"/>
            <a:ext cx="864096" cy="14401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8000" b="1" dirty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е</a:t>
            </a: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</a:t>
            </a: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259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5385" y="284530"/>
            <a:ext cx="8640960" cy="768206"/>
          </a:xfrm>
        </p:spPr>
        <p:txBody>
          <a:bodyPr/>
          <a:lstStyle/>
          <a:p>
            <a:pPr algn="ctr"/>
            <a:r>
              <a:rPr lang="ru-RU" sz="2400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МЕРЫ ПОДДЕРЖКИ БИЗНЕСА И ГРАЖДАН В 2022 ГОДУ</a:t>
            </a:r>
            <a:endParaRPr lang="ru-RU" sz="2400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71519" y="5863342"/>
            <a:ext cx="504825" cy="682625"/>
          </a:xfrm>
        </p:spPr>
        <p:txBody>
          <a:bodyPr/>
          <a:lstStyle/>
          <a:p>
            <a:pPr>
              <a:defRPr/>
            </a:pPr>
            <a:fld id="{919F625D-80D4-4291-BD9B-D63E17D4299E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35384" y="1052736"/>
            <a:ext cx="8640960" cy="5342797"/>
          </a:xfrm>
          <a:prstGeom prst="rect">
            <a:avLst/>
          </a:prstGeom>
          <a:ln>
            <a:noFill/>
          </a:ln>
        </p:spPr>
        <p:txBody>
          <a:bodyPr vert="horz" wrap="square" lIns="104306" tIns="52153" rIns="104306" bIns="52153" rtlCol="0" anchor="ctr">
            <a:noAutofit/>
          </a:bodyPr>
          <a:lstStyle/>
          <a:p>
            <a:pPr>
              <a:spcAft>
                <a:spcPts val="0"/>
              </a:spcAft>
            </a:pPr>
            <a:endParaRPr lang="ru-RU" sz="1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5384" y="860594"/>
            <a:ext cx="870024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ru-RU" sz="2000" b="1" dirty="0">
              <a:latin typeface="Arial Narrow" panose="020B0606020202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5884" y="912403"/>
            <a:ext cx="823454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ru-RU" sz="2000" dirty="0" smtClean="0"/>
              <a:t> </a:t>
            </a:r>
            <a:r>
              <a:rPr lang="en-US" sz="2000" dirty="0" smtClean="0"/>
              <a:t>IT</a:t>
            </a:r>
            <a:r>
              <a:rPr lang="ru-RU" sz="2000" dirty="0" smtClean="0"/>
              <a:t>-компании </a:t>
            </a:r>
            <a:r>
              <a:rPr lang="ru-RU" sz="2000" dirty="0"/>
              <a:t>освобождены от уплаты налога на прибыль </a:t>
            </a:r>
            <a:r>
              <a:rPr lang="ru-RU" sz="2000" dirty="0" smtClean="0"/>
              <a:t>на 2022-2024 гг. и </a:t>
            </a:r>
            <a:r>
              <a:rPr lang="ru-RU" sz="2000" dirty="0"/>
              <a:t>проведения </a:t>
            </a:r>
            <a:r>
              <a:rPr lang="ru-RU" sz="2000" dirty="0" smtClean="0"/>
              <a:t>проверок;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dirty="0" smtClean="0"/>
              <a:t> обнулена </a:t>
            </a:r>
            <a:r>
              <a:rPr lang="ru-RU" sz="2000" dirty="0"/>
              <a:t>ставка НДС для тех, кто строит (реконструирует), предоставляет в аренду туристические объекты в течение 5 лет после ввода в </a:t>
            </a:r>
            <a:r>
              <a:rPr lang="ru-RU" sz="2000" dirty="0" smtClean="0"/>
              <a:t>эксплуатацию;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dirty="0" smtClean="0"/>
              <a:t>с </a:t>
            </a:r>
            <a:r>
              <a:rPr lang="ru-RU" sz="2000" dirty="0"/>
              <a:t>10 марта введен мораторий на проведение плановых контрольных </a:t>
            </a:r>
            <a:r>
              <a:rPr lang="ru-RU" sz="2000" dirty="0" smtClean="0"/>
              <a:t>мероприятий;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dirty="0" smtClean="0"/>
              <a:t>ФНС </a:t>
            </a:r>
            <a:r>
              <a:rPr lang="ru-RU" sz="2000" dirty="0"/>
              <a:t>России приостановила проведение проверок по соблюдению валютного </a:t>
            </a:r>
            <a:r>
              <a:rPr lang="ru-RU" sz="2000" dirty="0" smtClean="0"/>
              <a:t>законодательства (есть исключения);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dirty="0" smtClean="0"/>
              <a:t>с </a:t>
            </a:r>
            <a:r>
              <a:rPr lang="ru-RU" sz="2000" dirty="0"/>
              <a:t>9 марта ФНС </a:t>
            </a:r>
            <a:r>
              <a:rPr lang="ru-RU" sz="2000" dirty="0" smtClean="0"/>
              <a:t>России приостановила </a:t>
            </a:r>
            <a:r>
              <a:rPr lang="ru-RU" sz="2000" dirty="0"/>
              <a:t>инициирование дел о банкротстве </a:t>
            </a:r>
            <a:r>
              <a:rPr lang="ru-RU" sz="2000" dirty="0" smtClean="0"/>
              <a:t>должников;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dirty="0"/>
              <a:t>о</a:t>
            </a:r>
            <a:r>
              <a:rPr lang="ru-RU" sz="2000" dirty="0" smtClean="0"/>
              <a:t>тмена принятия </a:t>
            </a:r>
            <a:r>
              <a:rPr lang="ru-RU" sz="2000" dirty="0"/>
              <a:t>решений о приостановлении операций по счетам в банке </a:t>
            </a:r>
            <a:r>
              <a:rPr lang="ru-RU" sz="2000" dirty="0" smtClean="0"/>
              <a:t>на </a:t>
            </a:r>
            <a:r>
              <a:rPr lang="ru-RU" sz="2000" dirty="0"/>
              <a:t>период до </a:t>
            </a:r>
            <a:r>
              <a:rPr lang="ru-RU" sz="2000" dirty="0" smtClean="0"/>
              <a:t>01.06.2022 (есть исключения); 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dirty="0" smtClean="0"/>
              <a:t>освобождение граждан от подоходного налога на проценты по вкладам в банках за 2021-2022 и экономию на процентах по кредитам в 2022-2023; 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dirty="0" smtClean="0"/>
              <a:t>изменение стоимости автомобиля, начиная с которой берется повышенный транспортный налог, до 10 </a:t>
            </a:r>
            <a:r>
              <a:rPr lang="ru-RU" sz="2000" dirty="0" smtClean="0"/>
              <a:t>млн </a:t>
            </a:r>
            <a:r>
              <a:rPr lang="ru-RU" sz="2000" dirty="0" smtClean="0"/>
              <a:t>руб. с 3 </a:t>
            </a:r>
            <a:r>
              <a:rPr lang="ru-RU" sz="2000" dirty="0" smtClean="0"/>
              <a:t>млн </a:t>
            </a:r>
            <a:r>
              <a:rPr lang="ru-RU" sz="2000" dirty="0" smtClean="0"/>
              <a:t>рублей.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ru-RU" sz="20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386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45291</TotalTime>
  <Words>347</Words>
  <Application>Microsoft Office PowerPoint</Application>
  <PresentationFormat>Экран (4:3)</PresentationFormat>
  <Paragraphs>56</Paragraphs>
  <Slides>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Present_FNS2012_16-9</vt:lpstr>
      <vt:lpstr>ДИНАМИКА ПОСТУПЛЕНИЙ НАЛОГОВЫХ ДОХОДОВ ХАБАРОВСКОГО КРАЯ В 2020 ГОДУ</vt:lpstr>
      <vt:lpstr>ДИНАМИКА ПОСТУПЛЕНИЙ НАЛОГОВЫХ ДОХОДОВ ХАБАРОВСКОГО КРАЯ В 2021 ГОДУ</vt:lpstr>
      <vt:lpstr>Презентация PowerPoint</vt:lpstr>
      <vt:lpstr>МЕРЫ ПОДДЕРЖКИ БИЗНЕСА И ГРАЖДАН В 2022 ГОДУ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Конюхова Наталья Николаевна</dc:creator>
  <cp:lastModifiedBy>Вероника Евгеньевна Шабельцева</cp:lastModifiedBy>
  <cp:revision>2952</cp:revision>
  <cp:lastPrinted>2022-03-15T05:34:24Z</cp:lastPrinted>
  <dcterms:created xsi:type="dcterms:W3CDTF">2013-03-25T04:04:12Z</dcterms:created>
  <dcterms:modified xsi:type="dcterms:W3CDTF">2022-03-16T05:07:55Z</dcterms:modified>
</cp:coreProperties>
</file>