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61" r:id="rId3"/>
    <p:sldId id="265" r:id="rId4"/>
    <p:sldId id="266" r:id="rId5"/>
    <p:sldId id="259" r:id="rId6"/>
    <p:sldId id="260" r:id="rId7"/>
    <p:sldId id="262" r:id="rId8"/>
    <p:sldId id="264" r:id="rId9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690" y="-8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595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15.03.2023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15.03.2023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053407"/>
            <a:ext cx="7772400" cy="1102519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ИСКЛЮЧЕНИЕ ИЗ ЕГРЮЛ/ЕГРИП ПО РЕШЕНИЮ РЕГИСТРИРУЮЩЕГО ОРГАНА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95428"/>
            <a:ext cx="6400800" cy="648072"/>
          </a:xfrm>
        </p:spPr>
        <p:txBody>
          <a:bodyPr/>
          <a:lstStyle/>
          <a:p>
            <a:r>
              <a:rPr lang="ru-RU" dirty="0"/>
              <a:t>15.0</a:t>
            </a:r>
            <a:r>
              <a:rPr lang="en-US" dirty="0"/>
              <a:t>3</a:t>
            </a:r>
            <a:r>
              <a:rPr lang="ru-RU" dirty="0"/>
              <a:t>.2023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3074" y="1923678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П.2 СТ. 21.1 ЗАКОНА № 129-ФЗ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288FFF-4D0C-413E-AADA-4CE1D32A8932}"/>
              </a:ext>
            </a:extLst>
          </p:cNvPr>
          <p:cNvSpPr txBox="1"/>
          <p:nvPr/>
        </p:nvSpPr>
        <p:spPr>
          <a:xfrm>
            <a:off x="395536" y="254889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2006</a:t>
            </a:r>
            <a:r>
              <a:rPr lang="ru-RU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E45EAC9-D64B-4D4B-B934-327F3DAF8305}"/>
              </a:ext>
            </a:extLst>
          </p:cNvPr>
          <p:cNvSpPr txBox="1"/>
          <p:nvPr/>
        </p:nvSpPr>
        <p:spPr>
          <a:xfrm>
            <a:off x="1835747" y="1949897"/>
            <a:ext cx="6408661" cy="244827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ea typeface="+mj-ea"/>
                <a:cs typeface="+mj-cs"/>
              </a:rPr>
              <a:t>ЮЛ исключается из ЕГРЮЛ если: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  <a:p>
            <a:pPr marR="0" indent="354013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ru-RU" sz="2400" b="1" dirty="0">
                <a:solidFill>
                  <a:srgbClr val="005AA9"/>
                </a:solidFill>
                <a:ea typeface="+mj-ea"/>
                <a:cs typeface="+mj-cs"/>
              </a:rPr>
              <a:t>является недействующим</a:t>
            </a:r>
          </a:p>
          <a:p>
            <a:pPr marL="342900" indent="11113" defTabSz="1043056">
              <a:spcBef>
                <a:spcPct val="0"/>
              </a:spcBef>
              <a:buSzPct val="90000"/>
              <a:buFont typeface="Arial" panose="020B0604020202020204" pitchFamily="34" charset="0"/>
              <a:buChar char="•"/>
              <a:tabLst>
                <a:tab pos="720725" algn="l"/>
                <a:tab pos="811213" algn="l"/>
              </a:tabLst>
            </a:pPr>
            <a:r>
              <a:rPr lang="ru-RU" sz="2400" dirty="0">
                <a:solidFill>
                  <a:srgbClr val="005AA9"/>
                </a:solidFill>
                <a:ea typeface="+mj-ea"/>
                <a:cs typeface="+mj-cs"/>
              </a:rPr>
              <a:t>  не предоставляет отчетность </a:t>
            </a:r>
            <a:r>
              <a:rPr lang="ru-RU" sz="2400" dirty="0">
                <a:solidFill>
                  <a:srgbClr val="005AA9"/>
                </a:solidFill>
              </a:rPr>
              <a:t>более 12 мес.</a:t>
            </a:r>
            <a:endParaRPr lang="ru-RU" sz="2400" dirty="0">
              <a:solidFill>
                <a:srgbClr val="005AA9"/>
              </a:solidFill>
              <a:ea typeface="+mj-ea"/>
              <a:cs typeface="+mj-cs"/>
            </a:endParaRPr>
          </a:p>
          <a:p>
            <a:pPr marL="342900" indent="11113" defTabSz="1043056">
              <a:spcBef>
                <a:spcPct val="0"/>
              </a:spcBef>
              <a:buSzPct val="90000"/>
              <a:buFont typeface="Arial" panose="020B0604020202020204" pitchFamily="34" charset="0"/>
              <a:buChar char="•"/>
              <a:tabLst>
                <a:tab pos="720725" algn="l"/>
                <a:tab pos="811213" algn="l"/>
              </a:tabLst>
            </a:pPr>
            <a:r>
              <a:rPr lang="ru-RU" sz="2400" dirty="0">
                <a:solidFill>
                  <a:srgbClr val="005AA9"/>
                </a:solidFill>
                <a:ea typeface="+mj-ea"/>
                <a:cs typeface="+mj-cs"/>
              </a:rPr>
              <a:t>  нет движения по счетам </a:t>
            </a:r>
            <a:r>
              <a:rPr lang="ru-RU" sz="2400" dirty="0">
                <a:solidFill>
                  <a:srgbClr val="005AA9"/>
                </a:solidFill>
              </a:rPr>
              <a:t>более 12 мес</a:t>
            </a:r>
            <a:r>
              <a:rPr lang="ru-RU" sz="2400" dirty="0">
                <a:solidFill>
                  <a:srgbClr val="005AA9"/>
                </a:solidFill>
                <a:ea typeface="+mj-ea"/>
                <a:cs typeface="+mj-cs"/>
              </a:rPr>
              <a:t>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B2373BF-3876-4B55-931E-D7A5F2BF249E}"/>
              </a:ext>
            </a:extLst>
          </p:cNvPr>
          <p:cNvSpPr txBox="1"/>
          <p:nvPr/>
        </p:nvSpPr>
        <p:spPr>
          <a:xfrm>
            <a:off x="6985446" y="419776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48788 ЮЛ</a:t>
            </a:r>
          </a:p>
        </p:txBody>
      </p:sp>
    </p:spTree>
    <p:extLst>
      <p:ext uri="{BB962C8B-B14F-4D97-AF65-F5344CB8AC3E}">
        <p14:creationId xmlns:p14="http://schemas.microsoft.com/office/powerpoint/2010/main" val="1551373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П.5 СТ. 21.1 ЗАКОНА № 129-ФЗ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288FFF-4D0C-413E-AADA-4CE1D32A8932}"/>
              </a:ext>
            </a:extLst>
          </p:cNvPr>
          <p:cNvSpPr txBox="1"/>
          <p:nvPr/>
        </p:nvSpPr>
        <p:spPr>
          <a:xfrm>
            <a:off x="395536" y="254889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2016</a:t>
            </a:r>
            <a:r>
              <a:rPr lang="ru-RU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E45EAC9-D64B-4D4B-B934-327F3DAF8305}"/>
              </a:ext>
            </a:extLst>
          </p:cNvPr>
          <p:cNvSpPr txBox="1"/>
          <p:nvPr/>
        </p:nvSpPr>
        <p:spPr>
          <a:xfrm>
            <a:off x="1851225" y="1949897"/>
            <a:ext cx="5961135" cy="244827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ea typeface="+mj-ea"/>
                <a:cs typeface="+mj-cs"/>
              </a:rPr>
              <a:t>ЮЛ исключается из ЕГРЮЛ если: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  <a:p>
            <a:pPr indent="354013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005AA9"/>
                </a:solidFill>
                <a:ea typeface="+mj-ea"/>
                <a:cs typeface="+mj-cs"/>
              </a:rPr>
              <a:t>для его ликвидации нет денежных средств</a:t>
            </a:r>
          </a:p>
          <a:p>
            <a:pPr indent="354013" algn="just" defTabSz="1043056">
              <a:spcBef>
                <a:spcPct val="0"/>
              </a:spcBef>
            </a:pPr>
            <a:r>
              <a:rPr lang="ru-RU" sz="2200" b="1" dirty="0">
                <a:solidFill>
                  <a:srgbClr val="005AA9"/>
                </a:solidFill>
                <a:ea typeface="+mj-ea"/>
                <a:cs typeface="+mj-cs"/>
              </a:rPr>
              <a:t>и расходы по ликвидации не могут быть</a:t>
            </a:r>
          </a:p>
          <a:p>
            <a:pPr indent="354013" algn="just" defTabSz="1043056">
              <a:spcBef>
                <a:spcPct val="0"/>
              </a:spcBef>
            </a:pPr>
            <a:r>
              <a:rPr lang="ru-RU" sz="2200" b="1" dirty="0">
                <a:solidFill>
                  <a:srgbClr val="005AA9"/>
                </a:solidFill>
                <a:ea typeface="+mj-ea"/>
                <a:cs typeface="+mj-cs"/>
              </a:rPr>
              <a:t>возложены на учредителей (участников)</a:t>
            </a:r>
          </a:p>
          <a:p>
            <a:pPr indent="354013" algn="just" defTabSz="1043056">
              <a:spcBef>
                <a:spcPct val="0"/>
              </a:spcBef>
            </a:pPr>
            <a:endParaRPr lang="ru-RU" sz="2200" b="1" dirty="0">
              <a:solidFill>
                <a:srgbClr val="005AA9"/>
              </a:solidFill>
              <a:ea typeface="+mj-ea"/>
              <a:cs typeface="+mj-cs"/>
            </a:endParaRPr>
          </a:p>
          <a:p>
            <a:pPr indent="354013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005AA9"/>
                </a:solidFill>
                <a:ea typeface="+mj-ea"/>
                <a:cs typeface="+mj-cs"/>
              </a:rPr>
              <a:t>в отношении юридического лица в ЕГРЮЛ</a:t>
            </a:r>
          </a:p>
          <a:p>
            <a:pPr indent="354013" algn="just" defTabSz="1043056">
              <a:spcBef>
                <a:spcPct val="0"/>
              </a:spcBef>
            </a:pPr>
            <a:r>
              <a:rPr lang="ru-RU" sz="2200" b="1" dirty="0">
                <a:solidFill>
                  <a:srgbClr val="005AA9"/>
                </a:solidFill>
                <a:ea typeface="+mj-ea"/>
                <a:cs typeface="+mj-cs"/>
              </a:rPr>
              <a:t>уже более шести месяцев есть запись о</a:t>
            </a:r>
          </a:p>
          <a:p>
            <a:pPr indent="354013" algn="just" defTabSz="1043056">
              <a:spcBef>
                <a:spcPct val="0"/>
              </a:spcBef>
            </a:pPr>
            <a:r>
              <a:rPr lang="ru-RU" sz="2200" b="1" dirty="0">
                <a:solidFill>
                  <a:srgbClr val="005AA9"/>
                </a:solidFill>
                <a:ea typeface="+mj-ea"/>
                <a:cs typeface="+mj-cs"/>
              </a:rPr>
              <a:t>недостоверности сведений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B2373BF-3876-4B55-931E-D7A5F2BF249E}"/>
              </a:ext>
            </a:extLst>
          </p:cNvPr>
          <p:cNvSpPr txBox="1"/>
          <p:nvPr/>
        </p:nvSpPr>
        <p:spPr>
          <a:xfrm>
            <a:off x="6985446" y="419776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6575 ЮЛ</a:t>
            </a:r>
          </a:p>
        </p:txBody>
      </p:sp>
    </p:spTree>
    <p:extLst>
      <p:ext uri="{BB962C8B-B14F-4D97-AF65-F5344CB8AC3E}">
        <p14:creationId xmlns:p14="http://schemas.microsoft.com/office/powerpoint/2010/main" val="1344566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СТ. 22.4 ЗАКОНА № 129-ФЗ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288FFF-4D0C-413E-AADA-4CE1D32A8932}"/>
              </a:ext>
            </a:extLst>
          </p:cNvPr>
          <p:cNvSpPr txBox="1"/>
          <p:nvPr/>
        </p:nvSpPr>
        <p:spPr>
          <a:xfrm>
            <a:off x="395536" y="254889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2020</a:t>
            </a:r>
            <a:r>
              <a:rPr lang="ru-RU" sz="28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B2373BF-3876-4B55-931E-D7A5F2BF249E}"/>
              </a:ext>
            </a:extLst>
          </p:cNvPr>
          <p:cNvSpPr txBox="1"/>
          <p:nvPr/>
        </p:nvSpPr>
        <p:spPr>
          <a:xfrm>
            <a:off x="6985446" y="419776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5666 ИП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4C40C81-447D-494C-AEC1-3D7F245C0619}"/>
              </a:ext>
            </a:extLst>
          </p:cNvPr>
          <p:cNvSpPr txBox="1"/>
          <p:nvPr/>
        </p:nvSpPr>
        <p:spPr>
          <a:xfrm>
            <a:off x="1491185" y="1949897"/>
            <a:ext cx="6912246" cy="244827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ea typeface="+mj-ea"/>
                <a:cs typeface="+mj-cs"/>
              </a:rPr>
              <a:t>ИП исключается </a:t>
            </a:r>
            <a:r>
              <a:rPr kumimoji="0" lang="ru-RU" sz="2400" b="1" i="0" u="none" strike="noStrike" kern="1200" cap="none" spc="0" normalizeH="0" baseline="0" noProof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ea typeface="+mj-ea"/>
                <a:cs typeface="+mj-cs"/>
              </a:rPr>
              <a:t>из </a:t>
            </a: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ea typeface="+mj-ea"/>
                <a:cs typeface="+mj-cs"/>
              </a:rPr>
              <a:t>ЕГРИП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ea typeface="+mj-ea"/>
                <a:cs typeface="+mj-cs"/>
              </a:rPr>
              <a:t>если: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  <a:p>
            <a:pPr marR="0" indent="354013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ru-RU" sz="2400" b="1" dirty="0">
                <a:solidFill>
                  <a:srgbClr val="005AA9"/>
                </a:solidFill>
                <a:ea typeface="+mj-ea"/>
                <a:cs typeface="+mj-cs"/>
              </a:rPr>
              <a:t>является недействующим</a:t>
            </a:r>
          </a:p>
          <a:p>
            <a:pPr marL="342900" indent="11113" defTabSz="1043056">
              <a:spcBef>
                <a:spcPct val="0"/>
              </a:spcBef>
              <a:buSzPct val="90000"/>
              <a:buFont typeface="Arial" panose="020B0604020202020204" pitchFamily="34" charset="0"/>
              <a:buChar char="•"/>
              <a:tabLst>
                <a:tab pos="720725" algn="l"/>
                <a:tab pos="811213" algn="l"/>
              </a:tabLst>
            </a:pPr>
            <a:r>
              <a:rPr lang="ru-RU" sz="2400" dirty="0">
                <a:solidFill>
                  <a:srgbClr val="005AA9"/>
                </a:solidFill>
                <a:ea typeface="+mj-ea"/>
                <a:cs typeface="+mj-cs"/>
              </a:rPr>
              <a:t>  не предоставляет отчетность </a:t>
            </a:r>
            <a:r>
              <a:rPr lang="ru-RU" sz="2400" dirty="0">
                <a:solidFill>
                  <a:srgbClr val="005AA9"/>
                </a:solidFill>
              </a:rPr>
              <a:t>более 15 мес./</a:t>
            </a:r>
          </a:p>
          <a:p>
            <a:pPr marL="571500" indent="-11113" defTabSz="1043056">
              <a:spcBef>
                <a:spcPct val="0"/>
              </a:spcBef>
              <a:buSzPct val="90000"/>
              <a:tabLst>
                <a:tab pos="720725" algn="l"/>
                <a:tab pos="811213" algn="l"/>
              </a:tabLst>
            </a:pPr>
            <a:r>
              <a:rPr lang="ru-RU" sz="2400" dirty="0">
                <a:solidFill>
                  <a:srgbClr val="005AA9"/>
                </a:solidFill>
              </a:rPr>
              <a:t>с даты окончания патента прошло 15 мес.</a:t>
            </a:r>
            <a:endParaRPr lang="ru-RU" sz="2400" dirty="0">
              <a:solidFill>
                <a:srgbClr val="005AA9"/>
              </a:solidFill>
              <a:ea typeface="+mj-ea"/>
              <a:cs typeface="+mj-cs"/>
            </a:endParaRPr>
          </a:p>
          <a:p>
            <a:pPr marL="342900" indent="11113" defTabSz="1043056">
              <a:spcBef>
                <a:spcPct val="0"/>
              </a:spcBef>
              <a:buSzPct val="90000"/>
              <a:buFont typeface="Arial" panose="020B0604020202020204" pitchFamily="34" charset="0"/>
              <a:buChar char="•"/>
              <a:tabLst>
                <a:tab pos="720725" algn="l"/>
                <a:tab pos="811213" algn="l"/>
              </a:tabLst>
            </a:pPr>
            <a:r>
              <a:rPr lang="ru-RU" sz="2400" dirty="0">
                <a:solidFill>
                  <a:srgbClr val="005AA9"/>
                </a:solidFill>
                <a:ea typeface="+mj-ea"/>
                <a:cs typeface="+mj-cs"/>
              </a:rPr>
              <a:t>  имеет недоимку и задолженность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80584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386506A-5BB0-41C9-9AB6-84BDD8D5CA96}"/>
              </a:ext>
            </a:extLst>
          </p:cNvPr>
          <p:cNvSpPr txBox="1"/>
          <p:nvPr/>
        </p:nvSpPr>
        <p:spPr>
          <a:xfrm>
            <a:off x="251520" y="1923677"/>
            <a:ext cx="4392488" cy="309634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R="0" indent="354013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ru-RU" b="1" dirty="0">
                <a:solidFill>
                  <a:srgbClr val="005AA9"/>
                </a:solidFill>
                <a:ea typeface="+mj-ea"/>
                <a:cs typeface="+mj-cs"/>
              </a:rPr>
              <a:t>является недействующим</a:t>
            </a:r>
          </a:p>
          <a:p>
            <a:pPr marL="342900" indent="11113" defTabSz="1043056">
              <a:spcBef>
                <a:spcPct val="0"/>
              </a:spcBef>
              <a:buSzPct val="90000"/>
              <a:buFont typeface="Arial" panose="020B0604020202020204" pitchFamily="34" charset="0"/>
              <a:buChar char="•"/>
              <a:tabLst>
                <a:tab pos="720725" algn="l"/>
                <a:tab pos="811213" algn="l"/>
              </a:tabLst>
            </a:pPr>
            <a:r>
              <a:rPr lang="ru-RU" b="1" dirty="0">
                <a:solidFill>
                  <a:srgbClr val="005AA9"/>
                </a:solidFill>
                <a:ea typeface="+mj-ea"/>
                <a:cs typeface="+mj-cs"/>
              </a:rPr>
              <a:t>  не предоставляет отчетность</a:t>
            </a:r>
          </a:p>
          <a:p>
            <a:pPr marL="446088" indent="22225" defTabSz="1043056">
              <a:spcBef>
                <a:spcPct val="0"/>
              </a:spcBef>
              <a:buSzPct val="90000"/>
              <a:tabLst>
                <a:tab pos="720725" algn="l"/>
                <a:tab pos="811213" algn="l"/>
              </a:tabLst>
            </a:pPr>
            <a:r>
              <a:rPr lang="ru-RU" b="1" dirty="0">
                <a:solidFill>
                  <a:srgbClr val="005AA9"/>
                </a:solidFill>
              </a:rPr>
              <a:t>более 12 мес.</a:t>
            </a:r>
            <a:endParaRPr lang="ru-RU" b="1" dirty="0">
              <a:solidFill>
                <a:srgbClr val="005AA9"/>
              </a:solidFill>
              <a:ea typeface="+mj-ea"/>
              <a:cs typeface="+mj-cs"/>
            </a:endParaRPr>
          </a:p>
          <a:p>
            <a:pPr marL="342900" indent="11113" defTabSz="1043056">
              <a:spcBef>
                <a:spcPct val="0"/>
              </a:spcBef>
              <a:buSzPct val="90000"/>
              <a:buFont typeface="Arial" panose="020B0604020202020204" pitchFamily="34" charset="0"/>
              <a:buChar char="•"/>
              <a:tabLst>
                <a:tab pos="720725" algn="l"/>
                <a:tab pos="811213" algn="l"/>
              </a:tabLst>
            </a:pPr>
            <a:r>
              <a:rPr lang="ru-RU" b="1" dirty="0">
                <a:solidFill>
                  <a:srgbClr val="005AA9"/>
                </a:solidFill>
                <a:ea typeface="+mj-ea"/>
                <a:cs typeface="+mj-cs"/>
              </a:rPr>
              <a:t>  нет движения по счетам </a:t>
            </a:r>
            <a:r>
              <a:rPr lang="ru-RU" b="1" dirty="0">
                <a:solidFill>
                  <a:srgbClr val="005AA9"/>
                </a:solidFill>
              </a:rPr>
              <a:t>более 12 мес</a:t>
            </a:r>
            <a:r>
              <a:rPr lang="ru-RU" b="1" dirty="0">
                <a:solidFill>
                  <a:srgbClr val="005AA9"/>
                </a:solidFill>
                <a:ea typeface="+mj-ea"/>
                <a:cs typeface="+mj-cs"/>
              </a:rPr>
              <a:t>.</a:t>
            </a:r>
          </a:p>
          <a:p>
            <a:pPr marL="342900" defTabSz="1043056">
              <a:spcBef>
                <a:spcPct val="0"/>
              </a:spcBef>
              <a:buSzPct val="90000"/>
              <a:tabLst>
                <a:tab pos="720725" algn="l"/>
                <a:tab pos="811213" algn="l"/>
              </a:tabLst>
            </a:pPr>
            <a:endParaRPr lang="ru-RU" dirty="0">
              <a:solidFill>
                <a:srgbClr val="005AA9"/>
              </a:solidFill>
              <a:ea typeface="+mj-ea"/>
              <a:cs typeface="+mj-cs"/>
            </a:endParaRPr>
          </a:p>
          <a:p>
            <a:pPr marL="342900" defTabSz="1043056">
              <a:spcBef>
                <a:spcPct val="0"/>
              </a:spcBef>
              <a:buSzPct val="90000"/>
              <a:tabLst>
                <a:tab pos="720725" algn="l"/>
                <a:tab pos="811213" algn="l"/>
              </a:tabLst>
            </a:pPr>
            <a:endParaRPr lang="ru-RU" dirty="0">
              <a:solidFill>
                <a:srgbClr val="005AA9"/>
              </a:solidFill>
              <a:ea typeface="+mj-ea"/>
              <a:cs typeface="+mj-cs"/>
            </a:endParaRPr>
          </a:p>
          <a:p>
            <a:pPr marL="342900" defTabSz="1043056">
              <a:spcBef>
                <a:spcPct val="0"/>
              </a:spcBef>
              <a:buSzPct val="90000"/>
              <a:tabLst>
                <a:tab pos="720725" algn="l"/>
                <a:tab pos="811213" algn="l"/>
              </a:tabLst>
            </a:pPr>
            <a:endParaRPr lang="ru-RU" dirty="0">
              <a:solidFill>
                <a:srgbClr val="005AA9"/>
              </a:solidFill>
              <a:ea typeface="+mj-ea"/>
              <a:cs typeface="+mj-cs"/>
            </a:endParaRPr>
          </a:p>
          <a:p>
            <a:pPr indent="354013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5AA9"/>
                </a:solidFill>
              </a:rPr>
              <a:t>для его ликвидации нет денежных средств</a:t>
            </a:r>
          </a:p>
          <a:p>
            <a:pPr indent="354013" algn="just" defTabSz="1043056">
              <a:spcBef>
                <a:spcPct val="0"/>
              </a:spcBef>
            </a:pPr>
            <a:r>
              <a:rPr lang="ru-RU" dirty="0">
                <a:solidFill>
                  <a:srgbClr val="005AA9"/>
                </a:solidFill>
              </a:rPr>
              <a:t>и расходы по ликвидации не могут быть</a:t>
            </a:r>
          </a:p>
          <a:p>
            <a:pPr indent="354013" algn="just" defTabSz="1043056">
              <a:spcBef>
                <a:spcPct val="0"/>
              </a:spcBef>
            </a:pPr>
            <a:r>
              <a:rPr lang="ru-RU" dirty="0">
                <a:solidFill>
                  <a:srgbClr val="005AA9"/>
                </a:solidFill>
              </a:rPr>
              <a:t>возложены на учредителей (участников)</a:t>
            </a:r>
          </a:p>
          <a:p>
            <a:pPr indent="354013" algn="just" defTabSz="1043056">
              <a:spcBef>
                <a:spcPct val="0"/>
              </a:spcBef>
            </a:pPr>
            <a:endParaRPr lang="ru-RU" dirty="0">
              <a:solidFill>
                <a:srgbClr val="005AA9"/>
              </a:solidFill>
            </a:endParaRPr>
          </a:p>
          <a:p>
            <a:pPr indent="354013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5AA9"/>
                </a:solidFill>
              </a:rPr>
              <a:t>в отношении юридического лица в ЕГРЮЛ</a:t>
            </a:r>
          </a:p>
          <a:p>
            <a:pPr indent="354013" algn="just" defTabSz="1043056">
              <a:spcBef>
                <a:spcPct val="0"/>
              </a:spcBef>
            </a:pPr>
            <a:r>
              <a:rPr lang="ru-RU" dirty="0">
                <a:solidFill>
                  <a:srgbClr val="005AA9"/>
                </a:solidFill>
              </a:rPr>
              <a:t>уже более шести месяцев есть запись о</a:t>
            </a:r>
          </a:p>
          <a:p>
            <a:pPr indent="354013" algn="just" defTabSz="1043056">
              <a:spcBef>
                <a:spcPct val="0"/>
              </a:spcBef>
            </a:pPr>
            <a:r>
              <a:rPr lang="ru-RU" dirty="0">
                <a:solidFill>
                  <a:srgbClr val="005AA9"/>
                </a:solidFill>
              </a:rPr>
              <a:t>недостоверности сведений</a:t>
            </a:r>
          </a:p>
          <a:p>
            <a:pPr marL="342900" defTabSz="1043056">
              <a:spcBef>
                <a:spcPct val="0"/>
              </a:spcBef>
              <a:buSzPct val="90000"/>
              <a:tabLst>
                <a:tab pos="720725" algn="l"/>
                <a:tab pos="811213" algn="l"/>
              </a:tabLst>
            </a:pPr>
            <a:endParaRPr lang="ru-RU" dirty="0">
              <a:solidFill>
                <a:srgbClr val="005AA9"/>
              </a:solidFill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AEA2B14-E52B-494A-A04A-25C6A4738E8B}"/>
              </a:ext>
            </a:extLst>
          </p:cNvPr>
          <p:cNvSpPr txBox="1"/>
          <p:nvPr/>
        </p:nvSpPr>
        <p:spPr>
          <a:xfrm>
            <a:off x="4572000" y="1393507"/>
            <a:ext cx="6912246" cy="229093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R="0" indent="354013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ru-RU" b="1" dirty="0">
                <a:solidFill>
                  <a:srgbClr val="005AA9"/>
                </a:solidFill>
                <a:ea typeface="+mj-ea"/>
                <a:cs typeface="+mj-cs"/>
              </a:rPr>
              <a:t>является недействующим</a:t>
            </a:r>
          </a:p>
          <a:p>
            <a:pPr marL="446088" indent="-80963" defTabSz="1043056">
              <a:spcBef>
                <a:spcPct val="0"/>
              </a:spcBef>
              <a:buSzPct val="90000"/>
              <a:buFont typeface="Arial" panose="020B0604020202020204" pitchFamily="34" charset="0"/>
              <a:buChar char="•"/>
              <a:tabLst>
                <a:tab pos="720725" algn="l"/>
                <a:tab pos="811213" algn="l"/>
              </a:tabLst>
            </a:pPr>
            <a:r>
              <a:rPr lang="ru-RU" b="1" dirty="0">
                <a:solidFill>
                  <a:srgbClr val="005AA9"/>
                </a:solidFill>
                <a:ea typeface="+mj-ea"/>
                <a:cs typeface="+mj-cs"/>
              </a:rPr>
              <a:t>  не предоставляет отчетность </a:t>
            </a:r>
            <a:r>
              <a:rPr lang="ru-RU" b="1" dirty="0">
                <a:solidFill>
                  <a:srgbClr val="005AA9"/>
                </a:solidFill>
              </a:rPr>
              <a:t>более </a:t>
            </a:r>
          </a:p>
          <a:p>
            <a:pPr marL="536575" defTabSz="1043056">
              <a:spcBef>
                <a:spcPct val="0"/>
              </a:spcBef>
              <a:buSzPct val="90000"/>
              <a:tabLst>
                <a:tab pos="720725" algn="l"/>
                <a:tab pos="811213" algn="l"/>
              </a:tabLst>
            </a:pPr>
            <a:r>
              <a:rPr lang="ru-RU" b="1" dirty="0">
                <a:solidFill>
                  <a:srgbClr val="005AA9"/>
                </a:solidFill>
              </a:rPr>
              <a:t>15 мес./с даты окончания патента</a:t>
            </a:r>
          </a:p>
          <a:p>
            <a:pPr marL="536575" defTabSz="1043056">
              <a:spcBef>
                <a:spcPct val="0"/>
              </a:spcBef>
              <a:buSzPct val="90000"/>
              <a:tabLst>
                <a:tab pos="720725" algn="l"/>
                <a:tab pos="811213" algn="l"/>
              </a:tabLst>
            </a:pPr>
            <a:r>
              <a:rPr lang="ru-RU" b="1" dirty="0">
                <a:solidFill>
                  <a:srgbClr val="005AA9"/>
                </a:solidFill>
              </a:rPr>
              <a:t>прошло 15 мес.</a:t>
            </a:r>
            <a:endParaRPr lang="ru-RU" b="1" dirty="0">
              <a:solidFill>
                <a:srgbClr val="005AA9"/>
              </a:solidFill>
              <a:ea typeface="+mj-ea"/>
              <a:cs typeface="+mj-cs"/>
            </a:endParaRPr>
          </a:p>
          <a:p>
            <a:pPr marL="536575" indent="-182563" defTabSz="1043056">
              <a:spcBef>
                <a:spcPct val="0"/>
              </a:spcBef>
              <a:buSzPct val="90000"/>
              <a:buFont typeface="Arial" panose="020B0604020202020204" pitchFamily="34" charset="0"/>
              <a:buChar char="•"/>
              <a:tabLst>
                <a:tab pos="720725" algn="l"/>
                <a:tab pos="811213" algn="l"/>
              </a:tabLst>
            </a:pPr>
            <a:r>
              <a:rPr lang="ru-RU" b="1" dirty="0">
                <a:solidFill>
                  <a:srgbClr val="005AA9"/>
                </a:solidFill>
                <a:ea typeface="+mj-ea"/>
                <a:cs typeface="+mj-cs"/>
              </a:rPr>
              <a:t>имеет недоимку и задолженность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5342D8B-88D7-43F9-BBEA-0AD2C3A28411}"/>
              </a:ext>
            </a:extLst>
          </p:cNvPr>
          <p:cNvSpPr txBox="1"/>
          <p:nvPr/>
        </p:nvSpPr>
        <p:spPr>
          <a:xfrm>
            <a:off x="1564295" y="843558"/>
            <a:ext cx="684866" cy="57278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ЮЛ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93766E2-5976-4121-B36D-BCF093CCF95D}"/>
              </a:ext>
            </a:extLst>
          </p:cNvPr>
          <p:cNvSpPr txBox="1"/>
          <p:nvPr/>
        </p:nvSpPr>
        <p:spPr>
          <a:xfrm>
            <a:off x="6156176" y="843558"/>
            <a:ext cx="684866" cy="57278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ИП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/>
          <a:lstStyle/>
          <a:p>
            <a:pPr algn="ctr"/>
            <a:r>
              <a:rPr lang="ru-RU" sz="2800" dirty="0"/>
              <a:t>ПОРЯДОК ИСКЛЮЧЕНИЯ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83BC076-0315-4655-BCAC-802B67EBB1A2}"/>
              </a:ext>
            </a:extLst>
          </p:cNvPr>
          <p:cNvSpPr/>
          <p:nvPr/>
        </p:nvSpPr>
        <p:spPr>
          <a:xfrm>
            <a:off x="323528" y="2587754"/>
            <a:ext cx="1944588" cy="12035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5AA9"/>
                </a:solidFill>
              </a:rPr>
              <a:t>Решение о предстоящем исключении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C016DF3-0282-41A0-B98B-75E95DD06A52}"/>
              </a:ext>
            </a:extLst>
          </p:cNvPr>
          <p:cNvSpPr/>
          <p:nvPr/>
        </p:nvSpPr>
        <p:spPr>
          <a:xfrm>
            <a:off x="2843808" y="2592328"/>
            <a:ext cx="1944588" cy="12035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5AA9"/>
                </a:solidFill>
              </a:rPr>
              <a:t>Публикация «Вестник государственной регистрации»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DE047AE-893E-4D37-AF50-718EADE38A6C}"/>
              </a:ext>
            </a:extLst>
          </p:cNvPr>
          <p:cNvSpPr/>
          <p:nvPr/>
        </p:nvSpPr>
        <p:spPr>
          <a:xfrm>
            <a:off x="6443836" y="2587754"/>
            <a:ext cx="1944588" cy="12035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5AA9"/>
                </a:solidFill>
              </a:rPr>
              <a:t>Исключение</a:t>
            </a:r>
          </a:p>
          <a:p>
            <a:pPr algn="ctr"/>
            <a:r>
              <a:rPr lang="ru-RU" b="1" dirty="0">
                <a:solidFill>
                  <a:srgbClr val="005AA9"/>
                </a:solidFill>
              </a:rPr>
              <a:t>из ЕГРЮЛ/ЕГРИП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xmlns="" id="{9A431A96-72AF-4BFB-BABC-2D641C72A3A8}"/>
              </a:ext>
            </a:extLst>
          </p:cNvPr>
          <p:cNvCxnSpPr>
            <a:cxnSpLocks/>
            <a:stCxn id="2" idx="3"/>
            <a:endCxn id="6" idx="1"/>
          </p:cNvCxnSpPr>
          <p:nvPr/>
        </p:nvCxnSpPr>
        <p:spPr>
          <a:xfrm>
            <a:off x="2268116" y="3189533"/>
            <a:ext cx="575692" cy="457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BECCAD5A-1A21-4E7C-8A04-AAABD4B33FA3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 flipV="1">
            <a:off x="4788396" y="3189533"/>
            <a:ext cx="1655440" cy="457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C44425F-DD64-4D76-9A79-586567C392AC}"/>
              </a:ext>
            </a:extLst>
          </p:cNvPr>
          <p:cNvSpPr txBox="1"/>
          <p:nvPr/>
        </p:nvSpPr>
        <p:spPr>
          <a:xfrm>
            <a:off x="4978896" y="3183240"/>
            <a:ext cx="1465312" cy="46863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 мес. для ИП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3D94E38-50EE-4FC3-AD1C-2DD14DAF2AC9}"/>
              </a:ext>
            </a:extLst>
          </p:cNvPr>
          <p:cNvSpPr txBox="1"/>
          <p:nvPr/>
        </p:nvSpPr>
        <p:spPr>
          <a:xfrm>
            <a:off x="4978896" y="2679184"/>
            <a:ext cx="1465312" cy="46863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 мес. для ЮЛ</a:t>
            </a:r>
          </a:p>
        </p:txBody>
      </p:sp>
    </p:spTree>
    <p:extLst>
      <p:ext uri="{BB962C8B-B14F-4D97-AF65-F5344CB8AC3E}">
        <p14:creationId xmlns:p14="http://schemas.microsoft.com/office/powerpoint/2010/main" val="3161702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ОГРАНИЧЕНИЯ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52B5495-2371-4129-B839-1EA777A33817}"/>
              </a:ext>
            </a:extLst>
          </p:cNvPr>
          <p:cNvSpPr txBox="1"/>
          <p:nvPr/>
        </p:nvSpPr>
        <p:spPr>
          <a:xfrm>
            <a:off x="251520" y="1686659"/>
            <a:ext cx="2089144" cy="151014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R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>
                <a:solidFill>
                  <a:srgbClr val="005AA9"/>
                </a:solidFill>
                <a:ea typeface="+mj-ea"/>
                <a:cs typeface="+mj-cs"/>
              </a:rPr>
              <a:t>запрет создавать</a:t>
            </a:r>
          </a:p>
          <a:p>
            <a:pPr marR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>
                <a:solidFill>
                  <a:srgbClr val="005AA9"/>
                </a:solidFill>
                <a:ea typeface="+mj-ea"/>
                <a:cs typeface="+mj-cs"/>
              </a:rPr>
              <a:t>новые ЮЛ - 3 года</a:t>
            </a:r>
          </a:p>
          <a:p>
            <a:pPr marR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i="1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ea typeface="+mj-ea"/>
                <a:cs typeface="+mj-cs"/>
              </a:rPr>
              <a:t>(</a:t>
            </a:r>
            <a:r>
              <a:rPr kumimoji="0" lang="ru-RU" i="1" u="none" strike="noStrike" kern="1200" cap="none" spc="0" normalizeH="0" baseline="0" noProof="0" dirty="0" err="1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ea typeface="+mj-ea"/>
                <a:cs typeface="+mj-cs"/>
              </a:rPr>
              <a:t>пп</a:t>
            </a:r>
            <a:r>
              <a:rPr kumimoji="0" lang="ru-RU" i="1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ea typeface="+mj-ea"/>
                <a:cs typeface="+mj-cs"/>
              </a:rPr>
              <a:t>. ф п. 1 ст. 23</a:t>
            </a:r>
          </a:p>
          <a:p>
            <a:pPr marR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i="1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ea typeface="+mj-ea"/>
                <a:cs typeface="+mj-cs"/>
              </a:rPr>
              <a:t>Закона № 129 - ФЗ)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5BF6FC-292C-4D34-8D1F-96791EB9F871}"/>
              </a:ext>
            </a:extLst>
          </p:cNvPr>
          <p:cNvSpPr txBox="1"/>
          <p:nvPr/>
        </p:nvSpPr>
        <p:spPr>
          <a:xfrm>
            <a:off x="3311413" y="1879663"/>
            <a:ext cx="2232248" cy="112413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R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>
                <a:solidFill>
                  <a:srgbClr val="005AA9"/>
                </a:solidFill>
                <a:ea typeface="+mj-ea"/>
                <a:cs typeface="+mj-cs"/>
              </a:rPr>
              <a:t>запрет регистрировать</a:t>
            </a:r>
          </a:p>
          <a:p>
            <a:pPr marR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>
                <a:solidFill>
                  <a:srgbClr val="005AA9"/>
                </a:solidFill>
                <a:ea typeface="+mj-ea"/>
                <a:cs typeface="+mj-cs"/>
              </a:rPr>
              <a:t>ИП - 3 года</a:t>
            </a:r>
          </a:p>
          <a:p>
            <a:pPr algn="ctr" defTabSz="1043056">
              <a:spcBef>
                <a:spcPct val="0"/>
              </a:spcBef>
            </a:pPr>
            <a:r>
              <a:rPr lang="ru-RU" i="1" dirty="0">
                <a:solidFill>
                  <a:srgbClr val="005AA9"/>
                </a:solidFill>
              </a:rPr>
              <a:t>(п. 4 ст. 22.1 </a:t>
            </a:r>
          </a:p>
          <a:p>
            <a:pPr algn="ctr" defTabSz="1043056">
              <a:spcBef>
                <a:spcPct val="0"/>
              </a:spcBef>
            </a:pPr>
            <a:r>
              <a:rPr lang="ru-RU" i="1" dirty="0">
                <a:solidFill>
                  <a:srgbClr val="005AA9"/>
                </a:solidFill>
              </a:rPr>
              <a:t>Закона № 129 - ФЗ)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8BB4762-1E7F-415F-92C2-0BB01C647CF1}"/>
              </a:ext>
            </a:extLst>
          </p:cNvPr>
          <p:cNvSpPr txBox="1"/>
          <p:nvPr/>
        </p:nvSpPr>
        <p:spPr>
          <a:xfrm>
            <a:off x="6422229" y="1905466"/>
            <a:ext cx="2038203" cy="112413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R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>
                <a:solidFill>
                  <a:srgbClr val="005AA9"/>
                </a:solidFill>
                <a:ea typeface="+mj-ea"/>
                <a:cs typeface="+mj-cs"/>
              </a:rPr>
              <a:t>административная</a:t>
            </a:r>
          </a:p>
          <a:p>
            <a:pPr marR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dirty="0">
                <a:solidFill>
                  <a:srgbClr val="005AA9"/>
                </a:solidFill>
                <a:ea typeface="+mj-ea"/>
                <a:cs typeface="+mj-cs"/>
              </a:rPr>
              <a:t>ответственность</a:t>
            </a:r>
          </a:p>
          <a:p>
            <a:pPr algn="ctr" defTabSz="1043056">
              <a:spcBef>
                <a:spcPct val="0"/>
              </a:spcBef>
            </a:pPr>
            <a:r>
              <a:rPr lang="ru-RU" i="1" dirty="0">
                <a:solidFill>
                  <a:srgbClr val="005AA9"/>
                </a:solidFill>
              </a:rPr>
              <a:t>(ст. 15.5, 14.25 КоАП РФ)</a:t>
            </a:r>
          </a:p>
          <a:p>
            <a:pPr algn="ctr" defTabSz="1043056">
              <a:spcBef>
                <a:spcPct val="0"/>
              </a:spcBef>
            </a:pPr>
            <a:endParaRPr lang="ru-RU" dirty="0">
              <a:solidFill>
                <a:srgbClr val="005AA9"/>
              </a:solidFill>
              <a:ea typeface="+mj-ea"/>
              <a:cs typeface="+mj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25A36BF-8A68-44B3-9CD6-FC47A3D5B02F}"/>
              </a:ext>
            </a:extLst>
          </p:cNvPr>
          <p:cNvSpPr txBox="1"/>
          <p:nvPr/>
        </p:nvSpPr>
        <p:spPr>
          <a:xfrm>
            <a:off x="611188" y="3544684"/>
            <a:ext cx="3600772" cy="94615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algn="ctr" defTabSz="1043056">
              <a:spcBef>
                <a:spcPct val="0"/>
              </a:spcBef>
            </a:pPr>
            <a:r>
              <a:rPr lang="ru-RU" dirty="0">
                <a:solidFill>
                  <a:srgbClr val="005AA9"/>
                </a:solidFill>
              </a:rPr>
              <a:t>гражданско-правовая</a:t>
            </a:r>
          </a:p>
          <a:p>
            <a:pPr algn="ctr" defTabSz="1043056">
              <a:spcBef>
                <a:spcPct val="0"/>
              </a:spcBef>
            </a:pPr>
            <a:r>
              <a:rPr lang="ru-RU" dirty="0">
                <a:solidFill>
                  <a:srgbClr val="005AA9"/>
                </a:solidFill>
              </a:rPr>
              <a:t>ответственность директора,</a:t>
            </a:r>
          </a:p>
          <a:p>
            <a:pPr algn="ctr" defTabSz="1043056">
              <a:spcBef>
                <a:spcPct val="0"/>
              </a:spcBef>
            </a:pPr>
            <a:r>
              <a:rPr lang="ru-RU" dirty="0">
                <a:solidFill>
                  <a:srgbClr val="005AA9"/>
                </a:solidFill>
                <a:ea typeface="+mj-ea"/>
                <a:cs typeface="+mj-cs"/>
              </a:rPr>
              <a:t>органов управления </a:t>
            </a:r>
          </a:p>
          <a:p>
            <a:pPr algn="ctr" defTabSz="1043056">
              <a:spcBef>
                <a:spcPct val="0"/>
              </a:spcBef>
            </a:pPr>
            <a:r>
              <a:rPr lang="ru-RU" dirty="0">
                <a:solidFill>
                  <a:srgbClr val="005AA9"/>
                </a:solidFill>
                <a:ea typeface="+mj-ea"/>
                <a:cs typeface="+mj-cs"/>
              </a:rPr>
              <a:t>(ст. 53.1, п. 3 ст. 64.2 ГК РФ)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072821E-D633-409E-81D5-38DC7C4A324B}"/>
              </a:ext>
            </a:extLst>
          </p:cNvPr>
          <p:cNvSpPr txBox="1"/>
          <p:nvPr/>
        </p:nvSpPr>
        <p:spPr>
          <a:xfrm>
            <a:off x="5004048" y="3544683"/>
            <a:ext cx="2808312" cy="946151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dirty="0">
                <a:solidFill>
                  <a:srgbClr val="005AA9"/>
                </a:solidFill>
              </a:rPr>
              <a:t>ответственность гражданина  (ИП)</a:t>
            </a:r>
          </a:p>
          <a:p>
            <a:pPr algn="ctr" defTabSz="1043056">
              <a:spcBef>
                <a:spcPct val="0"/>
              </a:spcBef>
            </a:pPr>
            <a:r>
              <a:rPr lang="ru-RU" dirty="0">
                <a:solidFill>
                  <a:srgbClr val="005AA9"/>
                </a:solidFill>
              </a:rPr>
              <a:t>по своим обязательствам</a:t>
            </a:r>
          </a:p>
          <a:p>
            <a:pPr algn="ctr" defTabSz="1043056">
              <a:spcBef>
                <a:spcPct val="0"/>
              </a:spcBef>
            </a:pPr>
            <a:r>
              <a:rPr lang="ru-RU" dirty="0">
                <a:solidFill>
                  <a:srgbClr val="005AA9"/>
                </a:solidFill>
              </a:rPr>
              <a:t>(ст. 24 ГК РФ)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xmlns="" id="{7BC32922-6502-4B6B-A3F4-2C49542DC001}"/>
              </a:ext>
            </a:extLst>
          </p:cNvPr>
          <p:cNvCxnSpPr>
            <a:cxnSpLocks/>
          </p:cNvCxnSpPr>
          <p:nvPr/>
        </p:nvCxnSpPr>
        <p:spPr>
          <a:xfrm flipH="1">
            <a:off x="1296092" y="1408449"/>
            <a:ext cx="1353298" cy="4712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1B6AC236-F7A6-4367-BBB6-D43DA66DD73F}"/>
              </a:ext>
            </a:extLst>
          </p:cNvPr>
          <p:cNvCxnSpPr>
            <a:cxnSpLocks/>
          </p:cNvCxnSpPr>
          <p:nvPr/>
        </p:nvCxnSpPr>
        <p:spPr>
          <a:xfrm>
            <a:off x="6167687" y="1421864"/>
            <a:ext cx="1212625" cy="4309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xmlns="" id="{27EDD79A-B3B4-40D6-AEB8-B1A282FDF05D}"/>
              </a:ext>
            </a:extLst>
          </p:cNvPr>
          <p:cNvCxnSpPr>
            <a:stCxn id="9" idx="2"/>
          </p:cNvCxnSpPr>
          <p:nvPr/>
        </p:nvCxnSpPr>
        <p:spPr>
          <a:xfrm flipH="1">
            <a:off x="4427537" y="1504951"/>
            <a:ext cx="1" cy="4907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00CC36F8-3B28-4B59-A267-D4A216DE3AAA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2411574" y="1504951"/>
            <a:ext cx="1121270" cy="20397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xmlns="" id="{84BBBEC0-32B6-4A1E-BCE9-6CB1B2EF189F}"/>
              </a:ext>
            </a:extLst>
          </p:cNvPr>
          <p:cNvCxnSpPr>
            <a:endCxn id="10" idx="0"/>
          </p:cNvCxnSpPr>
          <p:nvPr/>
        </p:nvCxnSpPr>
        <p:spPr>
          <a:xfrm>
            <a:off x="5378197" y="1504951"/>
            <a:ext cx="1030007" cy="20397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6177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55650" y="1923678"/>
            <a:ext cx="7632699" cy="946150"/>
          </a:xfrm>
        </p:spPr>
        <p:txBody>
          <a:bodyPr/>
          <a:lstStyle/>
          <a:p>
            <a:pPr algn="ctr"/>
            <a:r>
              <a:rPr lang="ru-RU" sz="3600" dirty="0"/>
              <a:t>СПАСИБО ЗА ВНИМАНИЕ!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90478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310</TotalTime>
  <Words>344</Words>
  <Application>Microsoft Office PowerPoint</Application>
  <PresentationFormat>Экран (16:9)</PresentationFormat>
  <Paragraphs>87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Present_FNS2012_16-9</vt:lpstr>
      <vt:lpstr>ИСКЛЮЧЕНИЕ ИЗ ЕГРЮЛ/ЕГРИП ПО РЕШЕНИЮ РЕГИСТРИРУЮЩЕГО ОРГАНА</vt:lpstr>
      <vt:lpstr>П.2 СТ. 21.1 ЗАКОНА № 129-ФЗ</vt:lpstr>
      <vt:lpstr>П.5 СТ. 21.1 ЗАКОНА № 129-ФЗ</vt:lpstr>
      <vt:lpstr>СТ. 22.4 ЗАКОНА № 129-ФЗ</vt:lpstr>
      <vt:lpstr>Презентация PowerPoint</vt:lpstr>
      <vt:lpstr>ПОРЯДОК ИСКЛЮЧЕНИЯ</vt:lpstr>
      <vt:lpstr>ОГРАНИЧЕНИЯ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Краденых Роман Геннадиевич</dc:creator>
  <cp:lastModifiedBy>Вероника Евгеньевна Шабельцева</cp:lastModifiedBy>
  <cp:revision>36</cp:revision>
  <dcterms:created xsi:type="dcterms:W3CDTF">2023-02-03T04:25:40Z</dcterms:created>
  <dcterms:modified xsi:type="dcterms:W3CDTF">2023-03-15T02:51:27Z</dcterms:modified>
</cp:coreProperties>
</file>