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918" r:id="rId2"/>
    <p:sldId id="935" r:id="rId3"/>
    <p:sldId id="920" r:id="rId4"/>
    <p:sldId id="921" r:id="rId5"/>
    <p:sldId id="933" r:id="rId6"/>
    <p:sldId id="938" r:id="rId7"/>
    <p:sldId id="937" r:id="rId8"/>
    <p:sldId id="934" r:id="rId9"/>
    <p:sldId id="939" r:id="rId10"/>
    <p:sldId id="941" r:id="rId11"/>
    <p:sldId id="942" r:id="rId12"/>
    <p:sldId id="943" r:id="rId13"/>
    <p:sldId id="940" r:id="rId14"/>
  </p:sldIdLst>
  <p:sldSz cx="9144000" cy="6858000" type="screen4x3"/>
  <p:notesSz cx="6797675" cy="9926638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957">
          <p15:clr>
            <a:srgbClr val="A4A3A4"/>
          </p15:clr>
        </p15:guide>
        <p15:guide id="3" orient="horz" pos="469">
          <p15:clr>
            <a:srgbClr val="A4A3A4"/>
          </p15:clr>
        </p15:guide>
        <p15:guide id="4" orient="horz" pos="1264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17B72A"/>
    <a:srgbClr val="D71920"/>
    <a:srgbClr val="0066B3"/>
    <a:srgbClr val="F8F2AA"/>
    <a:srgbClr val="BA5268"/>
    <a:srgbClr val="EAEA22"/>
    <a:srgbClr val="909090"/>
    <a:srgbClr val="9F9F9F"/>
    <a:srgbClr val="2D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5" autoAdjust="0"/>
    <p:restoredTop sz="99116" autoAdjust="0"/>
  </p:normalViewPr>
  <p:slideViewPr>
    <p:cSldViewPr>
      <p:cViewPr varScale="1">
        <p:scale>
          <a:sx n="88" d="100"/>
          <a:sy n="88" d="100"/>
        </p:scale>
        <p:origin x="1282" y="72"/>
      </p:cViewPr>
      <p:guideLst>
        <p:guide orient="horz" pos="2160"/>
        <p:guide orient="horz" pos="3957"/>
        <p:guide orient="horz" pos="469"/>
        <p:guide orient="horz" pos="1264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7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444" y="-12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6D932DE-6340-4C0A-90D8-0805CA72594E}" type="datetimeFigureOut">
              <a:rPr lang="ru-RU"/>
              <a:pPr>
                <a:defRPr/>
              </a:pPr>
              <a:t>14.03.2023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FD14A5F-0C55-4E69-8A37-1641EFED81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770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20264-A9C9-4B9B-8FE9-680DFE2E20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1E36-C5AE-4E76-B539-25826BFC2D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0500-7067-42A3-B8DC-2EE26946FC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9F123-BC4F-4A7D-96B6-DD63054F27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5126038"/>
            <a:ext cx="923925" cy="37782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625D-80D4-4291-BD9B-D63E17D42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5126038"/>
            <a:ext cx="923925" cy="37782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63812-AFEC-419C-AA64-03B0A91910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1BFB9-55BF-4739-8E1B-8FAD9578AF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0ACD8-3449-416C-ACEF-0CE993E576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E279-286B-4C6C-8B61-DFC6EBAE49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744538"/>
            <a:ext cx="76327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989138"/>
            <a:ext cx="76327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5865813"/>
            <a:ext cx="504825" cy="6826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58D65F-A570-48E0-B0F6-E52B95D06C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58" r:id="rId13"/>
    <p:sldLayoutId id="2147483959" r:id="rId14"/>
    <p:sldLayoutId id="2147483960" r:id="rId15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140968"/>
            <a:ext cx="7772400" cy="1470025"/>
          </a:xfrm>
        </p:spPr>
        <p:txBody>
          <a:bodyPr/>
          <a:lstStyle/>
          <a:p>
            <a:pPr algn="ctr"/>
            <a:r>
              <a:rPr lang="ru-RU" sz="3000" dirty="0" smtClean="0"/>
              <a:t>Новые правила взыскания налоговой задолженности, уплата налогов единым налоговым платежом  (ЕНП)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73781" y="5805264"/>
            <a:ext cx="504825" cy="682625"/>
          </a:xfrm>
        </p:spPr>
        <p:txBody>
          <a:bodyPr/>
          <a:lstStyle/>
          <a:p>
            <a:pPr>
              <a:defRPr/>
            </a:pPr>
            <a:r>
              <a:rPr lang="ru-RU" sz="100" dirty="0" smtClean="0"/>
              <a:t>1</a:t>
            </a:r>
            <a:endParaRPr lang="ru-RU" sz="100" dirty="0"/>
          </a:p>
        </p:txBody>
      </p:sp>
    </p:spTree>
    <p:extLst>
      <p:ext uri="{BB962C8B-B14F-4D97-AF65-F5344CB8AC3E}">
        <p14:creationId xmlns:p14="http://schemas.microsoft.com/office/powerpoint/2010/main" val="2692022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467544" y="620688"/>
            <a:ext cx="784887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>
            <a:lvl1pPr marL="284163" indent="-284163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4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4163" indent="173038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7213" indent="-20320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319213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Calibri" pitchFamily="34" charset="0"/>
              <a:buNone/>
            </a:pPr>
            <a:r>
              <a:rPr lang="ru-RU" sz="2800" b="1" dirty="0" smtClean="0"/>
              <a:t>Для упрощения уплаты с 1 января все налоги уплачиваются на единый счет Федерального казначейства. </a:t>
            </a:r>
          </a:p>
          <a:p>
            <a:pPr marL="0" indent="0" algn="just">
              <a:buFont typeface="Calibri" pitchFamily="34" charset="0"/>
              <a:buNone/>
            </a:pPr>
            <a:r>
              <a:rPr lang="ru-RU" sz="2800" b="1" dirty="0" smtClean="0"/>
              <a:t>Федеральным казначейством принято технологическое решение об обработке платежей Управлением Федерального казначейства по Тульской области.</a:t>
            </a:r>
          </a:p>
          <a:p>
            <a:pPr marL="0" indent="0">
              <a:buFont typeface="Calibri" pitchFamily="34" charset="0"/>
              <a:buNone/>
            </a:pPr>
            <a:endParaRPr lang="ru-RU" sz="2800" b="1" dirty="0" smtClean="0"/>
          </a:p>
          <a:p>
            <a:pPr marL="0" indent="0">
              <a:buFont typeface="Calibri" pitchFamily="34" charset="0"/>
              <a:buNone/>
            </a:pPr>
            <a:r>
              <a:rPr lang="ru-RU" dirty="0" smtClean="0"/>
              <a:t>Это никак не влияет на учет платежей в налоговом органе. Если вы указали свой ИНН деньги будут отражены в вашем ЕНС и далее перераспределены по соответствующим налогам и бюджетам, соответствующим месту вашей регистрации или ведения деятельности.</a:t>
            </a:r>
          </a:p>
          <a:p>
            <a:endParaRPr lang="ru-RU" dirty="0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244408" y="5805264"/>
            <a:ext cx="755577" cy="67116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ctr" defTabSz="816296" rtl="0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7988" indent="49213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5975" indent="98425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23963" indent="147638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631950" indent="196850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584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611188" y="668867"/>
            <a:ext cx="7548638" cy="1261535"/>
          </a:xfrm>
          <a:prstGeom prst="rect">
            <a:avLst/>
          </a:prstGeom>
        </p:spPr>
        <p:txBody>
          <a:bodyPr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Какие налоги </a:t>
            </a:r>
            <a:br>
              <a:rPr lang="ru-RU" dirty="0"/>
            </a:br>
            <a:r>
              <a:rPr lang="ru-RU" dirty="0"/>
              <a:t>будут оплачиваться ЕНП?</a:t>
            </a:r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611188" y="2006602"/>
            <a:ext cx="7632700" cy="4275665"/>
          </a:xfrm>
          <a:prstGeom prst="rect">
            <a:avLst/>
          </a:prstGeom>
        </p:spPr>
        <p:txBody>
          <a:bodyPr/>
          <a:lstStyle>
            <a:lvl1pPr marL="284163" indent="-284163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4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4163" indent="173038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7213" indent="-20320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319213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>
          <a:xfrm>
            <a:off x="8244408" y="5805264"/>
            <a:ext cx="755577" cy="67116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ctr" defTabSz="816296" rtl="0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7988" indent="49213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5975" indent="98425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23963" indent="147638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631950" indent="196850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63588" y="2159002"/>
            <a:ext cx="7632700" cy="4275665"/>
          </a:xfrm>
          <a:prstGeom prst="rect">
            <a:avLst/>
          </a:prstGeom>
        </p:spPr>
        <p:txBody>
          <a:bodyPr/>
          <a:lstStyle>
            <a:lvl1pPr marL="284163" indent="-284163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4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4163" indent="173038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7213" indent="-20320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319213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Единым платежом будут уплачиваться налоги, порядок уплаты которых установлен НК РФ.</a:t>
            </a:r>
          </a:p>
          <a:p>
            <a:r>
              <a:rPr lang="ru-RU" dirty="0" smtClean="0"/>
              <a:t> Как на ЕНП, так и на конкретный КБК можно заплатить:</a:t>
            </a:r>
          </a:p>
          <a:p>
            <a:r>
              <a:rPr lang="ru-RU" dirty="0" smtClean="0"/>
              <a:t>налог на профессиональный доход;</a:t>
            </a:r>
          </a:p>
          <a:p>
            <a:r>
              <a:rPr lang="ru-RU" dirty="0" smtClean="0"/>
              <a:t>сборы за пользование объектами животного мира;</a:t>
            </a:r>
          </a:p>
          <a:p>
            <a:r>
              <a:rPr lang="ru-RU" dirty="0" smtClean="0"/>
              <a:t>сборы за пользование объектами водных биологических ресурсов;</a:t>
            </a:r>
          </a:p>
          <a:p>
            <a:r>
              <a:rPr lang="ru-RU" dirty="0" smtClean="0"/>
              <a:t>утилизационный сбор;</a:t>
            </a:r>
          </a:p>
          <a:p>
            <a:r>
              <a:rPr lang="ru-RU" dirty="0" smtClean="0"/>
              <a:t>страховые взносы за периоды до 01.01.2017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84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 txBox="1">
            <a:spLocks/>
          </p:cNvSpPr>
          <p:nvPr/>
        </p:nvSpPr>
        <p:spPr>
          <a:xfrm>
            <a:off x="8244408" y="5805264"/>
            <a:ext cx="755577" cy="67116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ctr" defTabSz="816296" rtl="0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7988" indent="49213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5975" indent="98425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23963" indent="147638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631950" indent="196850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611189" y="745067"/>
            <a:ext cx="7548638" cy="1261535"/>
          </a:xfrm>
          <a:prstGeom prst="rect">
            <a:avLst/>
          </a:prstGeom>
        </p:spPr>
        <p:txBody>
          <a:bodyPr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Как распределяется ЕНП по налогам и бюджетам?</a:t>
            </a:r>
            <a:endParaRPr lang="ru-RU" dirty="0"/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611188" y="2006602"/>
            <a:ext cx="7632700" cy="4275665"/>
          </a:xfrm>
          <a:prstGeom prst="rect">
            <a:avLst/>
          </a:prstGeom>
        </p:spPr>
        <p:txBody>
          <a:bodyPr/>
          <a:lstStyle>
            <a:lvl1pPr marL="284163" indent="-284163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4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4163" indent="173038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7213" indent="-20320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319213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Принадлежность ЕНП определяется автоматически, в соответствии с НК РФ.</a:t>
            </a:r>
          </a:p>
          <a:p>
            <a:endParaRPr lang="ru-RU" sz="1800" dirty="0" smtClean="0"/>
          </a:p>
          <a:p>
            <a:r>
              <a:rPr lang="ru-RU" dirty="0" smtClean="0"/>
              <a:t>Сначала будет погашена недоимка начиная с налога с более ранним сроком уплаты, затем начисления с текущим сроком уплаты, после этого пени, проценты и штрафы.</a:t>
            </a:r>
          </a:p>
          <a:p>
            <a:endParaRPr lang="ru-RU" sz="1800" dirty="0" smtClean="0"/>
          </a:p>
          <a:p>
            <a:r>
              <a:rPr lang="ru-RU" dirty="0" smtClean="0"/>
              <a:t>Если денег недостаточно и сроки уплаты совпадают, то ЕНП распределится пропорционально суммам таких обязательств.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889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0"/>
            <a:ext cx="7562805" cy="3831299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Номер слайда 3"/>
          <p:cNvSpPr txBox="1">
            <a:spLocks/>
          </p:cNvSpPr>
          <p:nvPr/>
        </p:nvSpPr>
        <p:spPr>
          <a:xfrm>
            <a:off x="8244408" y="5805264"/>
            <a:ext cx="755577" cy="67116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ctr" defTabSz="816296" rtl="0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7988" indent="49213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5975" indent="98425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23963" indent="147638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631950" indent="196850" algn="l" defTabSz="81597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060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2564904"/>
            <a:ext cx="7632700" cy="3717363"/>
          </a:xfrm>
        </p:spPr>
        <p:txBody>
          <a:bodyPr/>
          <a:lstStyle/>
          <a:p>
            <a:r>
              <a:rPr lang="ru-RU" dirty="0"/>
              <a:t>С  1 января 2023 года  </a:t>
            </a:r>
            <a:r>
              <a:rPr lang="ru-RU" dirty="0" smtClean="0"/>
              <a:t>начали действовать изменения установленные Федеральным </a:t>
            </a:r>
            <a:r>
              <a:rPr lang="ru-RU" dirty="0"/>
              <a:t>законом от 14.07.2022 № 263-ФЗ «О </a:t>
            </a:r>
            <a:r>
              <a:rPr lang="ru-RU" dirty="0" smtClean="0"/>
              <a:t>внесении изменений </a:t>
            </a:r>
            <a:r>
              <a:rPr lang="ru-RU" dirty="0"/>
              <a:t>в части первую и вторую Налогового кодекса Российской Федерации». С указанной даты в качестве </a:t>
            </a:r>
            <a:r>
              <a:rPr lang="ru-RU" dirty="0" smtClean="0"/>
              <a:t>налоговой задолженности  </a:t>
            </a:r>
            <a:r>
              <a:rPr lang="ru-RU" dirty="0"/>
              <a:t>понимается отрицательное сальдо по единому налоговому счету налогоплательщика.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понятия налоговой задолженности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130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2348880"/>
            <a:ext cx="7632700" cy="3933387"/>
          </a:xfrm>
        </p:spPr>
        <p:txBody>
          <a:bodyPr/>
          <a:lstStyle/>
          <a:p>
            <a:r>
              <a:rPr lang="ru-RU" sz="2800" dirty="0" smtClean="0"/>
              <a:t>Вся сумма задолженности в том числе:</a:t>
            </a:r>
            <a:endParaRPr lang="ru-RU" sz="2800" dirty="0"/>
          </a:p>
          <a:p>
            <a:r>
              <a:rPr lang="ru-RU" sz="2800" dirty="0" smtClean="0"/>
              <a:t>- </a:t>
            </a:r>
            <a:r>
              <a:rPr lang="ru-RU" sz="2000" dirty="0" smtClean="0"/>
              <a:t>текущая задолженность индивидуальных предпринимателей и физических лиц</a:t>
            </a:r>
          </a:p>
          <a:p>
            <a:r>
              <a:rPr lang="ru-RU" sz="2800" dirty="0" smtClean="0"/>
              <a:t>- </a:t>
            </a:r>
            <a:r>
              <a:rPr lang="ru-RU" sz="2000" dirty="0" smtClean="0"/>
              <a:t>задолженность, образованная по результатам МНК</a:t>
            </a:r>
            <a:endParaRPr lang="ru-RU" sz="2000" dirty="0"/>
          </a:p>
          <a:p>
            <a:r>
              <a:rPr lang="ru-RU" sz="2800" dirty="0" smtClean="0"/>
              <a:t>- </a:t>
            </a:r>
            <a:r>
              <a:rPr lang="ru-RU" sz="2000" dirty="0" smtClean="0"/>
              <a:t>задолженность </a:t>
            </a:r>
            <a:r>
              <a:rPr lang="ru-RU" sz="2000" dirty="0"/>
              <a:t>по имущественным налогам физических лиц</a:t>
            </a:r>
          </a:p>
          <a:p>
            <a:r>
              <a:rPr lang="ru-RU" sz="2000" dirty="0" smtClean="0"/>
              <a:t>- задолженность по «предпринимательским» налогам (страховые взносы, спец. режимы, НДФЛ)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входит в отрицательное сальдо?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373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2492896"/>
            <a:ext cx="7632700" cy="3789371"/>
          </a:xfrm>
        </p:spPr>
        <p:txBody>
          <a:bodyPr/>
          <a:lstStyle/>
          <a:p>
            <a:pPr algn="just"/>
            <a:r>
              <a:rPr lang="ru-RU" sz="2800" dirty="0"/>
              <a:t>При обнаружении отрицательного сальдо ЕНС налоговый орган выставит требование об уплате задолженности. </a:t>
            </a:r>
            <a:endParaRPr lang="ru-RU" sz="2800" dirty="0" smtClean="0"/>
          </a:p>
          <a:p>
            <a:pPr algn="just"/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 smtClean="0"/>
              <a:t>Порядок взыскания задолженности</a:t>
            </a:r>
            <a:endParaRPr lang="ru-RU" sz="3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50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064896" cy="551703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Требование об уплате задолженности формируется 1 раз на сумму отрицательного сальдо ЕНС (с детализированной информацией), и действует до момента пока сальдо ЕНС не примет положительное значение либо равное 0.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Актуальная информация о состоянии сальдо ЕНС и направленном требовании об уплате отражается в ЛК налогоплательщика.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Срок исполнения требования – 8 рабочих дней с даты его получения, если более продолжительный период времени для уплаты налога не указан в самом документе.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88425" y="5877272"/>
            <a:ext cx="576063" cy="671166"/>
          </a:xfrm>
        </p:spPr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311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064896" cy="551703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В случае неисполнения требования налогового органа о погашении задолженности добровольно, </a:t>
            </a:r>
            <a:r>
              <a:rPr lang="ru-RU" b="1" dirty="0" smtClean="0"/>
              <a:t>будет обращено взыскание на имущество физического лица</a:t>
            </a:r>
            <a:r>
              <a:rPr lang="ru-RU" dirty="0" smtClean="0"/>
              <a:t>; </a:t>
            </a:r>
          </a:p>
          <a:p>
            <a:pPr marL="0" indent="0" algn="just">
              <a:buNone/>
            </a:pPr>
            <a:r>
              <a:rPr lang="ru-RU" dirty="0" smtClean="0"/>
              <a:t>Взыскание будет производится </a:t>
            </a:r>
            <a:r>
              <a:rPr lang="ru-RU" dirty="0"/>
              <a:t>посредством размещения в реестре решений о взыскании задолженности решения о взыскании и поручения </a:t>
            </a:r>
            <a:r>
              <a:rPr lang="ru-RU" dirty="0" smtClean="0"/>
              <a:t>НО </a:t>
            </a:r>
            <a:r>
              <a:rPr lang="ru-RU" dirty="0"/>
              <a:t>на перечисление суммы задолженности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2600" dirty="0" smtClean="0"/>
              <a:t>Решение о взыскании: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Применяется после истечения срока уплаты по требованию, но не позднее двух месяцев после этого срока;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Копия направляется налогоплательщику в течение шести дней.</a:t>
            </a:r>
            <a:endParaRPr lang="ru-RU" dirty="0"/>
          </a:p>
          <a:p>
            <a:pPr marL="0" indent="0" algn="just">
              <a:buNone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88424" y="5877272"/>
            <a:ext cx="504825" cy="682625"/>
          </a:xfrm>
        </p:spPr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591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064896" cy="551703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отношении задолженности физических лиц по которой получены исполнительные документы и внесены в ПК, после принятия решения в кредитные учреждения будут направлены поручения на перечисления суммы задолженности.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В отношении задолженности по которой не получены исполнительные документы, взыскание в рамках ст. 48 НК РФ (заявление в судебные органы, получение исполнительных документов, направление поручений </a:t>
            </a:r>
            <a:r>
              <a:rPr lang="ru-RU" dirty="0"/>
              <a:t>на </a:t>
            </a:r>
            <a:r>
              <a:rPr lang="ru-RU" dirty="0" smtClean="0"/>
              <a:t>перечисления </a:t>
            </a:r>
            <a:r>
              <a:rPr lang="ru-RU" dirty="0"/>
              <a:t>суммы </a:t>
            </a:r>
            <a:r>
              <a:rPr lang="ru-RU" dirty="0" smtClean="0"/>
              <a:t>задолженности)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Если у физического лица отсутствуют счета в банках, взыскание через ФССП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60432" y="5877272"/>
            <a:ext cx="432817" cy="682625"/>
          </a:xfrm>
        </p:spPr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02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60432" y="5877272"/>
            <a:ext cx="432817" cy="682625"/>
          </a:xfrm>
        </p:spPr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11189" y="745067"/>
            <a:ext cx="7548638" cy="1261535"/>
          </a:xfrm>
          <a:prstGeom prst="rect">
            <a:avLst/>
          </a:prstGeom>
        </p:spPr>
        <p:txBody>
          <a:bodyPr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Что такое ЕНП </a:t>
            </a:r>
            <a:endParaRPr lang="ru-RU" dirty="0"/>
          </a:p>
        </p:txBody>
      </p:sp>
      <p:sp>
        <p:nvSpPr>
          <p:cNvPr id="8" name="Объект 1"/>
          <p:cNvSpPr txBox="1">
            <a:spLocks/>
          </p:cNvSpPr>
          <p:nvPr/>
        </p:nvSpPr>
        <p:spPr bwMode="auto">
          <a:xfrm>
            <a:off x="611189" y="2564904"/>
            <a:ext cx="7632700" cy="371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  <a:noAutofit/>
          </a:bodyPr>
          <a:lstStyle>
            <a:lvl1pPr marL="284505" indent="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/>
              <a:t>С 01 января 2023 денежные средства перечисляются по принципу Единого налогового платежа.</a:t>
            </a:r>
          </a:p>
          <a:p>
            <a:r>
              <a:rPr lang="ru-RU" sz="2800" dirty="0" smtClean="0"/>
              <a:t>Единый налоговый платеж (ЕНП) — </a:t>
            </a:r>
          </a:p>
          <a:p>
            <a:r>
              <a:rPr lang="ru-RU" sz="2800" dirty="0" smtClean="0"/>
              <a:t>это перечисление денежных средств единой платежкой для всех налогов. </a:t>
            </a:r>
          </a:p>
        </p:txBody>
      </p:sp>
    </p:spTree>
    <p:extLst>
      <p:ext uri="{BB962C8B-B14F-4D97-AF65-F5344CB8AC3E}">
        <p14:creationId xmlns:p14="http://schemas.microsoft.com/office/powerpoint/2010/main" val="1106792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88424" y="5877272"/>
            <a:ext cx="576833" cy="682625"/>
          </a:xfrm>
        </p:spPr>
        <p:txBody>
          <a:bodyPr/>
          <a:lstStyle/>
          <a:p>
            <a:pPr>
              <a:defRPr/>
            </a:pPr>
            <a:fld id="{919F625D-80D4-4291-BD9B-D63E17D4299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11189" y="745067"/>
            <a:ext cx="7548638" cy="1261535"/>
          </a:xfrm>
          <a:prstGeom prst="rect">
            <a:avLst/>
          </a:prstGeom>
        </p:spPr>
        <p:txBody>
          <a:bodyPr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Как заполнить платежку на уплату ЕНП?</a:t>
            </a:r>
            <a:endParaRPr lang="ru-RU" dirty="0"/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611188" y="2006602"/>
            <a:ext cx="7632700" cy="4275665"/>
          </a:xfrm>
          <a:prstGeom prst="rect">
            <a:avLst/>
          </a:prstGeom>
        </p:spPr>
        <p:txBody>
          <a:bodyPr/>
          <a:lstStyle>
            <a:lvl1pPr marL="284163" indent="-284163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4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4163" indent="173038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7213" indent="-20320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319213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Чтобы перечислить ЕНП рекомендуем использовать сервисы ФНС России или сформировать платеж в учетной (бухгалтерской) системе.</a:t>
            </a:r>
          </a:p>
          <a:p>
            <a:endParaRPr lang="ru-RU" smtClean="0"/>
          </a:p>
          <a:p>
            <a:r>
              <a:rPr lang="ru-RU" smtClean="0"/>
              <a:t>Реквизиты платежа будут заполнены автоматически.</a:t>
            </a:r>
          </a:p>
          <a:p>
            <a:pPr marL="627405" indent="-342900">
              <a:buFont typeface="Arial" panose="020B0604020202020204" pitchFamily="34" charset="0"/>
              <a:buChar char="•"/>
            </a:pPr>
            <a:r>
              <a:rPr lang="ru-RU" smtClean="0"/>
              <a:t>в Личном кабинете или учетной (бухгалтерской) системе нужно заполнить только сумму платежа</a:t>
            </a:r>
          </a:p>
          <a:p>
            <a:pPr marL="627405" indent="-342900">
              <a:buFont typeface="Arial" panose="020B0604020202020204" pitchFamily="34" charset="0"/>
              <a:buChar char="•"/>
            </a:pPr>
            <a:r>
              <a:rPr lang="ru-RU" smtClean="0"/>
              <a:t>в сервисе «Уплата налогов и пошлин» нужно заполнить ИНН/КПП плательщика и сумму платежа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5072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51385</TotalTime>
  <Words>652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Present_FNS2012_16-9</vt:lpstr>
      <vt:lpstr>Новые правила взыскания налоговой задолженности, уплата налогов единым налоговым платежом  (ЕНП)</vt:lpstr>
      <vt:lpstr>Изменения понятия налоговой задолженности</vt:lpstr>
      <vt:lpstr>Что входит в отрицательное сальдо?</vt:lpstr>
      <vt:lpstr>Порядок взыскания задолженности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Конюхова Наталья Николаевна</dc:creator>
  <cp:lastModifiedBy>Кот и Барсук</cp:lastModifiedBy>
  <cp:revision>3353</cp:revision>
  <cp:lastPrinted>2023-03-14T12:48:55Z</cp:lastPrinted>
  <dcterms:created xsi:type="dcterms:W3CDTF">2013-03-25T04:04:12Z</dcterms:created>
  <dcterms:modified xsi:type="dcterms:W3CDTF">2023-03-14T12:53:24Z</dcterms:modified>
</cp:coreProperties>
</file>