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6" r:id="rId2"/>
    <p:sldId id="357" r:id="rId3"/>
    <p:sldId id="312" r:id="rId4"/>
    <p:sldId id="263" r:id="rId5"/>
    <p:sldId id="271" r:id="rId6"/>
    <p:sldId id="313" r:id="rId7"/>
    <p:sldId id="315" r:id="rId8"/>
    <p:sldId id="330" r:id="rId9"/>
    <p:sldId id="334" r:id="rId10"/>
    <p:sldId id="360" r:id="rId11"/>
    <p:sldId id="326" r:id="rId12"/>
    <p:sldId id="359" r:id="rId13"/>
    <p:sldId id="358" r:id="rId14"/>
    <p:sldId id="309" r:id="rId15"/>
  </p:sldIdLst>
  <p:sldSz cx="10693400" cy="7561263"/>
  <p:notesSz cx="6858000" cy="91440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1C07"/>
    <a:srgbClr val="8D8C90"/>
    <a:srgbClr val="D5474A"/>
    <a:srgbClr val="61BDC9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8" autoAdjust="0"/>
    <p:restoredTop sz="97072" autoAdjust="0"/>
  </p:normalViewPr>
  <p:slideViewPr>
    <p:cSldViewPr showGuides="1">
      <p:cViewPr>
        <p:scale>
          <a:sx n="70" d="100"/>
          <a:sy n="70" d="100"/>
        </p:scale>
        <p:origin x="-2508" y="-88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01.01.2022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33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действующих ЮЛ</c:v>
                </c:pt>
                <c:pt idx="1">
                  <c:v>количество действующих ИП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31991</c:v>
                </c:pt>
                <c:pt idx="1">
                  <c:v>28477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01.01.2023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3.6120072221183776E-2"/>
                  <c:y val="-4.906568175649505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3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действующих ЮЛ</c:v>
                </c:pt>
                <c:pt idx="1">
                  <c:v>количество действующих ИП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30669</c:v>
                </c:pt>
                <c:pt idx="1">
                  <c:v>28816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0639616"/>
        <c:axId val="69443584"/>
      </c:barChart>
      <c:catAx>
        <c:axId val="110639616"/>
        <c:scaling>
          <c:orientation val="minMax"/>
        </c:scaling>
        <c:delete val="0"/>
        <c:axPos val="b"/>
        <c:majorTickMark val="none"/>
        <c:minorTickMark val="none"/>
        <c:tickLblPos val="nextTo"/>
        <c:crossAx val="69443584"/>
        <c:crosses val="autoZero"/>
        <c:auto val="1"/>
        <c:lblAlgn val="ctr"/>
        <c:lblOffset val="100"/>
        <c:noMultiLvlLbl val="0"/>
      </c:catAx>
      <c:valAx>
        <c:axId val="694435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063961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ВЫДАНО КЭП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400" b="1" i="0" u="none" strike="noStrike" baseline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26983 единиц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55761002319652775"/>
          <c:y val="1.029893677669229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Выдано КСКПЭП</c:v>
                </c:pt>
              </c:strCache>
            </c:strRef>
          </c:tx>
          <c:dLbls>
            <c:dLbl>
              <c:idx val="0"/>
              <c:layout>
                <c:manualLayout>
                  <c:x val="-5.9110042955704399E-2"/>
                  <c:y val="0.122401038976204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685559919143957E-3"/>
                  <c:y val="-3.4325058772869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0102956494766796E-3"/>
                  <c:y val="2.68056185160286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8350287304410298E-2"/>
                  <c:y val="-0.144157776328945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036599960183395"/>
                  <c:y val="-1.392606823086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0879814027335604E-2"/>
                  <c:y val="2.6806597512557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Лист1!$A$2:$A$8</c:f>
              <c:strCache>
                <c:ptCount val="7"/>
                <c:pt idx="0">
                  <c:v>№ 7</c:v>
                </c:pt>
                <c:pt idx="1">
                  <c:v>№ 10</c:v>
                </c:pt>
                <c:pt idx="2">
                  <c:v>№ 9</c:v>
                </c:pt>
                <c:pt idx="3">
                  <c:v>№ 5</c:v>
                </c:pt>
                <c:pt idx="4">
                  <c:v>№ 3</c:v>
                </c:pt>
                <c:pt idx="5">
                  <c:v>№ 2</c:v>
                </c:pt>
                <c:pt idx="6">
                  <c:v>№ 8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3661</c:v>
                </c:pt>
                <c:pt idx="1">
                  <c:v>337</c:v>
                </c:pt>
                <c:pt idx="2">
                  <c:v>994</c:v>
                </c:pt>
                <c:pt idx="3">
                  <c:v>4439</c:v>
                </c:pt>
                <c:pt idx="4">
                  <c:v>3896</c:v>
                </c:pt>
                <c:pt idx="5">
                  <c:v>12418</c:v>
                </c:pt>
                <c:pt idx="6">
                  <c:v>1238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1676301440033885"/>
          <c:y val="8.3656763198249662E-2"/>
          <c:w val="9.4742828723728689E-2"/>
          <c:h val="0.83184856994802692"/>
        </c:manualLayout>
      </c:layout>
      <c:overlay val="0"/>
      <c:txPr>
        <a:bodyPr/>
        <a:lstStyle/>
        <a:p>
          <a:pPr>
            <a:defRPr sz="22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1.5950238760231918E-2"/>
          <c:y val="8.859729871284143E-2"/>
          <c:w val="0.95317508609489443"/>
          <c:h val="0.81312321718943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мес. 2021 г.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-5.9684247031302909E-3"/>
                  <c:y val="1.8323901961831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1872344079319259E-3"/>
                  <c:y val="1.3743056823304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6260797597080447E-3"/>
                  <c:y val="1.8323639549590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9730410883102389E-3"/>
                  <c:y val="1.58205298832231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630911199925587E-3"/>
                  <c:y val="1.3316929475187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Федеральный бюджет</c:v>
                </c:pt>
                <c:pt idx="1">
                  <c:v>Консолидированный бюджет края</c:v>
                </c:pt>
                <c:pt idx="2">
                  <c:v>Краевой бюджет </c:v>
                </c:pt>
                <c:pt idx="3">
                  <c:v>Местные бюджеты</c:v>
                </c:pt>
                <c:pt idx="4">
                  <c:v>Страховые взносы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20.100000000000001</c:v>
                </c:pt>
                <c:pt idx="1">
                  <c:v>108</c:v>
                </c:pt>
                <c:pt idx="2">
                  <c:v>87.7</c:v>
                </c:pt>
                <c:pt idx="3">
                  <c:v>20.3</c:v>
                </c:pt>
                <c:pt idx="4">
                  <c:v>95.4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мес. 2022 г.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8.3800881378085432E-3"/>
                  <c:y val="1.2989768363389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2846113421577143E-3"/>
                  <c:y val="1.69487449772590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913299618461715E-3"/>
                  <c:y val="1.52340935903249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1220835059227208E-3"/>
                  <c:y val="1.11887464429408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6146662076652704E-3"/>
                  <c:y val="1.43821660552025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 algn="ctr">
                  <a:defRPr lang="ru-RU" sz="3200" b="1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Федеральный бюджет</c:v>
                </c:pt>
                <c:pt idx="1">
                  <c:v>Консолидированный бюджет края</c:v>
                </c:pt>
                <c:pt idx="2">
                  <c:v>Краевой бюджет </c:v>
                </c:pt>
                <c:pt idx="3">
                  <c:v>Местные бюджеты</c:v>
                </c:pt>
                <c:pt idx="4">
                  <c:v>Страховые взносы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22.1</c:v>
                </c:pt>
                <c:pt idx="1">
                  <c:v>117.6</c:v>
                </c:pt>
                <c:pt idx="2">
                  <c:v>95.6</c:v>
                </c:pt>
                <c:pt idx="3">
                  <c:v>22</c:v>
                </c:pt>
                <c:pt idx="4">
                  <c:v>93.6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axId val="71855616"/>
        <c:axId val="69445312"/>
      </c:barChart>
      <c:catAx>
        <c:axId val="7185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445312"/>
        <c:crosses val="autoZero"/>
        <c:auto val="0"/>
        <c:lblAlgn val="ctr"/>
        <c:lblOffset val="100"/>
        <c:noMultiLvlLbl val="0"/>
      </c:catAx>
      <c:valAx>
        <c:axId val="69445312"/>
        <c:scaling>
          <c:orientation val="minMax"/>
        </c:scaling>
        <c:delete val="1"/>
        <c:axPos val="l"/>
        <c:majorGridlines/>
        <c:numFmt formatCode="0.0" sourceLinked="1"/>
        <c:majorTickMark val="none"/>
        <c:minorTickMark val="none"/>
        <c:tickLblPos val="nextTo"/>
        <c:crossAx val="71855616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5.8811890456657537E-2"/>
          <c:y val="0.9087503985848614"/>
          <c:w val="0.5526669319440326"/>
          <c:h val="7.5235277913549628E-2"/>
        </c:manualLayout>
      </c:layout>
      <c:overlay val="0"/>
      <c:txPr>
        <a:bodyPr/>
        <a:lstStyle/>
        <a:p>
          <a:pPr>
            <a:defRPr sz="25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813665488372675E-2"/>
          <c:y val="0.12238089452590224"/>
          <c:w val="0.90959624088384472"/>
          <c:h val="0.642460898165154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мес. 2021 г.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2.4634886771581479E-3"/>
                  <c:y val="0.292829681320209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723603572847194E-3"/>
                  <c:y val="0.292630308716776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408474952638812E-2"/>
                  <c:y val="1.2370664850684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6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НДФЛ всего</c:v>
                </c:pt>
                <c:pt idx="1">
                  <c:v>НДФЛ от налоговых агентов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47.9</c:v>
                </c:pt>
                <c:pt idx="1">
                  <c:v>46.4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мес. 2022 г.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2.1360750024524743E-3"/>
                  <c:y val="0.29718686192576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309481651690688E-3"/>
                  <c:y val="0.293675657653464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713199198367955E-2"/>
                  <c:y val="1.26616947006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6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НДФЛ всего</c:v>
                </c:pt>
                <c:pt idx="1">
                  <c:v>НДФЛ от налоговых агентов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 formatCode="General">
                  <c:v>53.3</c:v>
                </c:pt>
                <c:pt idx="1">
                  <c:v>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762944"/>
        <c:axId val="72237056"/>
      </c:barChart>
      <c:catAx>
        <c:axId val="477629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200" b="1"/>
            </a:pPr>
            <a:endParaRPr lang="ru-RU"/>
          </a:p>
        </c:txPr>
        <c:crossAx val="72237056"/>
        <c:crosses val="autoZero"/>
        <c:auto val="1"/>
        <c:lblAlgn val="ctr"/>
        <c:lblOffset val="100"/>
        <c:noMultiLvlLbl val="0"/>
      </c:catAx>
      <c:valAx>
        <c:axId val="72237056"/>
        <c:scaling>
          <c:orientation val="minMax"/>
          <c:min val="0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4776294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046467461490302"/>
          <c:y val="0.90833559070545511"/>
          <c:w val="0.55581070811330169"/>
          <c:h val="8.0039650192856138E-2"/>
        </c:manualLayout>
      </c:layout>
      <c:overlay val="0"/>
      <c:txPr>
        <a:bodyPr/>
        <a:lstStyle/>
        <a:p>
          <a:pPr>
            <a:defRPr sz="25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732124759494773E-3"/>
          <c:y val="7.5209465406300607E-2"/>
          <c:w val="0.96788384542468697"/>
          <c:h val="0.80808619172185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Начислено 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3.3126470526937158E-18"/>
                  <c:y val="2.1448524105101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 i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 по имущественным налогам ФЛ</c:v>
                </c:pt>
                <c:pt idx="1">
                  <c:v>Налог на имущество ФЛ</c:v>
                </c:pt>
                <c:pt idx="2">
                  <c:v>Транспортный налог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2359</c:v>
                </c:pt>
                <c:pt idx="1">
                  <c:v>636</c:v>
                </c:pt>
                <c:pt idx="2">
                  <c:v>1501</c:v>
                </c:pt>
                <c:pt idx="3">
                  <c:v>222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Поступило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1.1382168604270768E-7"/>
                  <c:y val="0.123579340211122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 по имущественным налогам ФЛ</c:v>
                </c:pt>
                <c:pt idx="1">
                  <c:v>Налог на имущество ФЛ</c:v>
                </c:pt>
                <c:pt idx="2">
                  <c:v>Транспортный налог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2275</c:v>
                </c:pt>
                <c:pt idx="1">
                  <c:v>609</c:v>
                </c:pt>
                <c:pt idx="2">
                  <c:v>1442</c:v>
                </c:pt>
                <c:pt idx="3">
                  <c:v>224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Поступило 20212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Всего по имущественным налогам ФЛ</c:v>
                </c:pt>
                <c:pt idx="1">
                  <c:v>Налог на имущество ФЛ</c:v>
                </c:pt>
                <c:pt idx="2">
                  <c:v>Транспортный налог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Начислено 2022 г.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0"/>
                  <c:y val="2.14485241051011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1.42990160700674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 по имущественным налогам ФЛ</c:v>
                </c:pt>
                <c:pt idx="1">
                  <c:v>Налог на имущество ФЛ</c:v>
                </c:pt>
                <c:pt idx="2">
                  <c:v>Транспортный налог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2245</c:v>
                </c:pt>
                <c:pt idx="1">
                  <c:v>682</c:v>
                </c:pt>
                <c:pt idx="2">
                  <c:v>1322</c:v>
                </c:pt>
                <c:pt idx="3">
                  <c:v>241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Поступило 2022 г.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0"/>
                  <c:y val="0.1354951869361787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 по имущественным налогам ФЛ</c:v>
                </c:pt>
                <c:pt idx="1">
                  <c:v>Налог на имущество ФЛ</c:v>
                </c:pt>
                <c:pt idx="2">
                  <c:v>Транспортный налог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2205</c:v>
                </c:pt>
                <c:pt idx="1">
                  <c:v>650</c:v>
                </c:pt>
                <c:pt idx="2">
                  <c:v>1334</c:v>
                </c:pt>
                <c:pt idx="3">
                  <c:v>221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45"/>
        <c:axId val="47779328"/>
        <c:axId val="69449920"/>
      </c:barChart>
      <c:catAx>
        <c:axId val="47779328"/>
        <c:scaling>
          <c:orientation val="minMax"/>
        </c:scaling>
        <c:delete val="1"/>
        <c:axPos val="b"/>
        <c:majorTickMark val="none"/>
        <c:minorTickMark val="none"/>
        <c:tickLblPos val="nextTo"/>
        <c:crossAx val="69449920"/>
        <c:crosses val="autoZero"/>
        <c:auto val="1"/>
        <c:lblAlgn val="ctr"/>
        <c:lblOffset val="100"/>
        <c:noMultiLvlLbl val="0"/>
      </c:catAx>
      <c:valAx>
        <c:axId val="69449920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47779328"/>
        <c:crosses val="autoZero"/>
        <c:crossBetween val="between"/>
      </c:valAx>
    </c:plotArea>
    <c:legend>
      <c:legendPos val="t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73952043736665785"/>
          <c:y val="0.15967234611575298"/>
          <c:w val="0.25962772113504806"/>
          <c:h val="0.16862161613409399"/>
        </c:manualLayout>
      </c:layout>
      <c:overlay val="0"/>
      <c:txPr>
        <a:bodyPr/>
        <a:lstStyle/>
        <a:p>
          <a:pPr>
            <a:defRPr sz="2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103899749695292E-2"/>
          <c:y val="5.4215139262237685E-2"/>
          <c:w val="0.88326394457621693"/>
          <c:h val="0.746597224624517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3.0432088936461991E-3"/>
                  <c:y val="0.2167800990057000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16044468230995E-3"/>
                  <c:y val="0.3256214907606727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3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ИП</c:v>
                </c:pt>
                <c:pt idx="1">
                  <c:v>Количество  патентов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10820</c:v>
                </c:pt>
                <c:pt idx="1">
                  <c:v>19013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33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ИП</c:v>
                </c:pt>
                <c:pt idx="1">
                  <c:v>Количество  патентов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9447</c:v>
                </c:pt>
                <c:pt idx="1">
                  <c:v>16303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111616"/>
        <c:axId val="69450496"/>
      </c:barChart>
      <c:catAx>
        <c:axId val="481116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0"/>
            </a:pPr>
            <a:endParaRPr lang="ru-RU"/>
          </a:p>
        </c:txPr>
        <c:crossAx val="69450496"/>
        <c:crosses val="autoZero"/>
        <c:auto val="1"/>
        <c:lblAlgn val="ctr"/>
        <c:lblOffset val="100"/>
        <c:noMultiLvlLbl val="0"/>
      </c:catAx>
      <c:valAx>
        <c:axId val="69450496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481116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7.2677109950746221E-2"/>
          <c:y val="0"/>
        </c:manualLayout>
      </c:layout>
      <c:overlay val="1"/>
      <c:txPr>
        <a:bodyPr/>
        <a:lstStyle/>
        <a:p>
          <a:pPr>
            <a:defRPr sz="2500"/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813142257298514E-2"/>
          <c:y val="0.10338889548670838"/>
          <c:w val="0.76100656521030374"/>
          <c:h val="0.66641900899900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зарегистрированных самозанятых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txPr>
              <a:bodyPr/>
              <a:lstStyle/>
              <a:p>
                <a:pPr>
                  <a:defRPr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m/d/yyyy</c:formatCode>
                <c:ptCount val="2"/>
                <c:pt idx="0">
                  <c:v>44562</c:v>
                </c:pt>
                <c:pt idx="1">
                  <c:v>44927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24514</c:v>
                </c:pt>
                <c:pt idx="1">
                  <c:v>44116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48158720"/>
        <c:axId val="72243392"/>
      </c:barChart>
      <c:dateAx>
        <c:axId val="4815872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72243392"/>
        <c:crosses val="autoZero"/>
        <c:auto val="1"/>
        <c:lblOffset val="100"/>
        <c:baseTimeUnit val="years"/>
      </c:dateAx>
      <c:valAx>
        <c:axId val="72243392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4815872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951389480625179E-2"/>
          <c:y val="2.6945308545964029E-2"/>
          <c:w val="0.95209722103874961"/>
          <c:h val="0.7958117984441376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КНП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6.2247985517948608E-3"/>
                  <c:y val="-8.81846461504277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2021</c:v>
                </c:pt>
                <c:pt idx="1">
                  <c:v>2022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166.976</c:v>
                </c:pt>
                <c:pt idx="1">
                  <c:v>768.84699999999998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ВНП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/>
              <a:bevelB h="25400"/>
            </a:sp3d>
          </c:spPr>
          <c:invertIfNegative val="0"/>
          <c:dLbls>
            <c:txPr>
              <a:bodyPr/>
              <a:lstStyle/>
              <a:p>
                <a:pPr>
                  <a:defRPr sz="2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2021</c:v>
                </c:pt>
                <c:pt idx="1">
                  <c:v>2022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1453.0170000000001</c:v>
                </c:pt>
                <c:pt idx="1">
                  <c:v>3628.6790000000001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50243584"/>
        <c:axId val="72243968"/>
      </c:barChart>
      <c:catAx>
        <c:axId val="5024358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2800" b="1"/>
            </a:pPr>
            <a:endParaRPr lang="ru-RU"/>
          </a:p>
        </c:txPr>
        <c:crossAx val="72243968"/>
        <c:crosses val="autoZero"/>
        <c:auto val="1"/>
        <c:lblAlgn val="ctr"/>
        <c:lblOffset val="100"/>
        <c:noMultiLvlLbl val="0"/>
      </c:catAx>
      <c:valAx>
        <c:axId val="72243968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502435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8495947037425717"/>
          <c:y val="0.88736577578336706"/>
          <c:w val="0.40730963876196935"/>
          <c:h val="9.6676557047010656E-2"/>
        </c:manualLayout>
      </c:layout>
      <c:overlay val="0"/>
      <c:txPr>
        <a:bodyPr/>
        <a:lstStyle/>
        <a:p>
          <a:pPr>
            <a:defRPr sz="2800" b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3103899749695292E-2"/>
          <c:y val="5.4215139262237685E-2"/>
          <c:w val="0.96605770360453014"/>
          <c:h val="0.746597224624517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Признано к возмещению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29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21297.9</c:v>
                </c:pt>
                <c:pt idx="1">
                  <c:v>27839.8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заявительном порядке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txPr>
              <a:bodyPr/>
              <a:lstStyle/>
              <a:p>
                <a:pPr>
                  <a:defRPr sz="29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16414.900000000001</c:v>
                </c:pt>
                <c:pt idx="1">
                  <c:v>17759.599999999999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4"/>
        <c:overlap val="32"/>
        <c:axId val="50251264"/>
        <c:axId val="72239360"/>
      </c:barChart>
      <c:catAx>
        <c:axId val="50251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0"/>
            </a:pPr>
            <a:endParaRPr lang="ru-RU"/>
          </a:p>
        </c:txPr>
        <c:crossAx val="72239360"/>
        <c:crosses val="autoZero"/>
        <c:auto val="1"/>
        <c:lblAlgn val="ctr"/>
        <c:lblOffset val="100"/>
        <c:noMultiLvlLbl val="0"/>
      </c:catAx>
      <c:valAx>
        <c:axId val="72239360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50251264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732124759494773E-3"/>
          <c:y val="7.5209465406300607E-2"/>
          <c:w val="0.96788384542468697"/>
          <c:h val="0.80808619172185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2.8490424140907421E-2"/>
                  <c:y val="-2.3391704123270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 i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Требования</c:v>
                </c:pt>
                <c:pt idx="1">
                  <c:v>Решений о взыскании задолженности за счет денежных средств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16727</c:v>
                </c:pt>
                <c:pt idx="1">
                  <c:v>9333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1.1382168604270768E-7"/>
                  <c:y val="0.123579340211122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Требования</c:v>
                </c:pt>
                <c:pt idx="1">
                  <c:v>Решений о взыскании задолженности за счет денежных средств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18572</c:v>
                </c:pt>
                <c:pt idx="1">
                  <c:v>9265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Поступило 20212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Требования</c:v>
                </c:pt>
                <c:pt idx="1">
                  <c:v>Решений о взыскании задолженности за счет денежных средств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0"/>
                  <c:y val="2.14485241051011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Требования</c:v>
                </c:pt>
                <c:pt idx="1">
                  <c:v>Решений о взыскании задолженности за счет денежных средств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7394</c:v>
                </c:pt>
                <c:pt idx="1">
                  <c:v>5489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Столбец3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0"/>
                  <c:y val="0.1354951869361787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Требования</c:v>
                </c:pt>
                <c:pt idx="1">
                  <c:v>Решений о взыскании задолженности за счет денежных средств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6413</c:v>
                </c:pt>
                <c:pt idx="1">
                  <c:v>3193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45"/>
        <c:axId val="50252800"/>
        <c:axId val="72159744"/>
      </c:barChart>
      <c:catAx>
        <c:axId val="50252800"/>
        <c:scaling>
          <c:orientation val="minMax"/>
        </c:scaling>
        <c:delete val="1"/>
        <c:axPos val="b"/>
        <c:majorTickMark val="none"/>
        <c:minorTickMark val="none"/>
        <c:tickLblPos val="nextTo"/>
        <c:crossAx val="72159744"/>
        <c:crosses val="autoZero"/>
        <c:auto val="1"/>
        <c:lblAlgn val="ctr"/>
        <c:lblOffset val="100"/>
        <c:noMultiLvlLbl val="0"/>
      </c:catAx>
      <c:valAx>
        <c:axId val="72159744"/>
        <c:scaling>
          <c:orientation val="minMax"/>
        </c:scaling>
        <c:delete val="1"/>
        <c:axPos val="l"/>
        <c:majorGridlines/>
        <c:numFmt formatCode="General" sourceLinked="1"/>
        <c:majorTickMark val="none"/>
        <c:minorTickMark val="none"/>
        <c:tickLblPos val="nextTo"/>
        <c:crossAx val="50252800"/>
        <c:crosses val="autoZero"/>
        <c:crossBetween val="between"/>
      </c:valAx>
    </c:plotArea>
    <c:legend>
      <c:legendPos val="t"/>
      <c:legendEntry>
        <c:idx val="2"/>
        <c:delete val="1"/>
      </c:legendEntry>
      <c:legendEntry>
        <c:idx val="3"/>
        <c:delete val="1"/>
      </c:legendEntry>
      <c:legendEntry>
        <c:idx val="4"/>
        <c:delete val="1"/>
      </c:legendEntry>
      <c:layout>
        <c:manualLayout>
          <c:xMode val="edge"/>
          <c:yMode val="edge"/>
          <c:x val="0.81034587583006956"/>
          <c:y val="8.4939479417541194E-2"/>
          <c:w val="0.18046988654803886"/>
          <c:h val="0.16862161613409399"/>
        </c:manualLayout>
      </c:layout>
      <c:overlay val="0"/>
      <c:txPr>
        <a:bodyPr/>
        <a:lstStyle/>
        <a:p>
          <a:pPr>
            <a:defRPr sz="2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0.31734</cdr:x>
      <cdr:y>0</cdr:y>
    </cdr:from>
    <cdr:to>
      <cdr:x>0.60302</cdr:x>
      <cdr:y>0.13524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08410" y="0"/>
          <a:ext cx="1808014" cy="641752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50800" dir="5400000" algn="ctr" rotWithShape="0">
            <a:schemeClr val="bg1">
              <a:lumMod val="85000"/>
            </a:schemeClr>
          </a:outerShdw>
        </a:effectLst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521528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1043056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564584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2086112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607640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3129168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650696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4172224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rPr>
            <a:t>-</a:t>
          </a:r>
          <a:r>
            <a: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rPr>
            <a:t> </a:t>
          </a:r>
          <a:r>
            <a: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rPr>
            <a:t>4,13</a:t>
          </a:r>
          <a:r>
            <a: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rPr>
            <a:t>%</a:t>
          </a:r>
        </a:p>
      </cdr:txBody>
    </cdr:sp>
  </cdr:relSizeAnchor>
  <cdr:relSizeAnchor xmlns:cdr="http://schemas.openxmlformats.org/drawingml/2006/chartDrawing">
    <cdr:from>
      <cdr:x>0.62577</cdr:x>
      <cdr:y>0.17368</cdr:y>
    </cdr:from>
    <cdr:to>
      <cdr:x>0.88642</cdr:x>
      <cdr:y>0.35259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960440" y="824181"/>
          <a:ext cx="1649626" cy="848946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50800" dist="50800" dir="5400000" algn="ctr" rotWithShape="0">
            <a:schemeClr val="bg1">
              <a:lumMod val="85000"/>
            </a:schemeClr>
          </a:outerShdw>
        </a:effectLst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defPPr>
            <a:defRPr lang="ru-RU"/>
          </a:defPPr>
          <a:lvl1pPr marL="0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521528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1043056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564584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2086112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607640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3129168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650696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4172224" algn="l" defTabSz="1043056" rtl="0" eaLnBrk="1" latinLnBrk="0" hangingPunct="1">
            <a:defRPr sz="21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rPr>
            <a:t>+</a:t>
          </a:r>
          <a:r>
            <a: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rPr>
            <a:t>1,16</a:t>
          </a:r>
          <a:r>
            <a: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rPr>
            <a:t>%</a:t>
          </a:r>
        </a:p>
      </cdr:txBody>
    </cdr:sp>
  </cdr:relSizeAnchor>
  <cdr:relSizeAnchor xmlns:cdr="http://schemas.openxmlformats.org/drawingml/2006/chartDrawing">
    <cdr:from>
      <cdr:x>0.28444</cdr:x>
      <cdr:y>0.08545</cdr:y>
    </cdr:from>
    <cdr:to>
      <cdr:x>0.3864</cdr:x>
      <cdr:y>0.16659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>
          <a:off x="1800200" y="405506"/>
          <a:ext cx="645294" cy="385033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rgbClr val="FF0000"/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0.69404</cdr:x>
      <cdr:y>0.32562</cdr:y>
    </cdr:from>
    <cdr:to>
      <cdr:x>0.78685</cdr:x>
      <cdr:y>0.40675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 flipV="1">
          <a:off x="4392488" y="1545161"/>
          <a:ext cx="587384" cy="384985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accent3">
              <a:lumMod val="75000"/>
            </a:schemeClr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0.28939</cdr:x>
      <cdr:y>0.5567</cdr:y>
    </cdr:from>
    <cdr:to>
      <cdr:x>0.41479</cdr:x>
      <cdr:y>0.61237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2143115" y="2143130"/>
          <a:ext cx="928694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20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0.00462</cdr:x>
      <cdr:y>0.41435</cdr:y>
    </cdr:from>
    <cdr:to>
      <cdr:x>0.23298</cdr:x>
      <cdr:y>0.56015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46462" y="2533024"/>
          <a:ext cx="2297860" cy="8913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3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rPr>
            <a:t>Федеральный </a:t>
          </a:r>
        </a:p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3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rPr>
            <a:t>бюджет</a:t>
          </a:r>
        </a:p>
      </cdr:txBody>
    </cdr:sp>
  </cdr:relSizeAnchor>
  <cdr:relSizeAnchor xmlns:cdr="http://schemas.openxmlformats.org/drawingml/2006/chartDrawing">
    <cdr:from>
      <cdr:x>0.12881</cdr:x>
      <cdr:y>0.01126</cdr:y>
    </cdr:from>
    <cdr:to>
      <cdr:x>0.46345</cdr:x>
      <cdr:y>0.1671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296144" y="68861"/>
          <a:ext cx="3367251" cy="9526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3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rPr>
            <a:t>Консолидированный бюджет края</a:t>
          </a:r>
        </a:p>
      </cdr:txBody>
    </cdr:sp>
  </cdr:relSizeAnchor>
  <cdr:relSizeAnchor xmlns:cdr="http://schemas.openxmlformats.org/drawingml/2006/chartDrawing">
    <cdr:from>
      <cdr:x>0.76925</cdr:x>
      <cdr:y>0.03302</cdr:y>
    </cdr:from>
    <cdr:to>
      <cdr:x>0.97352</cdr:x>
      <cdr:y>0.16289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7740481" y="201881"/>
          <a:ext cx="2055452" cy="7939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23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rPr>
            <a:t>Страховые взносы</a:t>
          </a:r>
        </a:p>
      </cdr:txBody>
    </cdr:sp>
  </cdr:relSizeAnchor>
  <cdr:relSizeAnchor xmlns:cdr="http://schemas.openxmlformats.org/drawingml/2006/chartDrawing">
    <cdr:from>
      <cdr:x>0.0414</cdr:x>
      <cdr:y>0.90127</cdr:y>
    </cdr:from>
    <cdr:to>
      <cdr:x>0.94324</cdr:x>
      <cdr:y>0.90127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416557" y="5509653"/>
          <a:ext cx="9074695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0.09186</cdr:x>
      <cdr:y>0.65051</cdr:y>
    </cdr:from>
    <cdr:to>
      <cdr:x>0.17082</cdr:x>
      <cdr:y>0.72119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924305" y="3976706"/>
          <a:ext cx="794529" cy="432081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accent3">
              <a:lumMod val="75000"/>
            </a:schemeClr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0.42332</cdr:x>
      <cdr:y>0.0796</cdr:y>
    </cdr:from>
    <cdr:to>
      <cdr:x>0.55213</cdr:x>
      <cdr:y>0.20917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259630" y="486638"/>
          <a:ext cx="1296141" cy="79208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22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Краевой бюджет</a:t>
          </a:r>
          <a:endParaRPr lang="ru-RU" sz="2200" b="1" dirty="0">
            <a:solidFill>
              <a:schemeClr val="tx1">
                <a:lumMod val="65000"/>
                <a:lumOff val="3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0.59875</cdr:x>
      <cdr:y>0.44291</cdr:y>
    </cdr:from>
    <cdr:to>
      <cdr:x>0.76612</cdr:x>
      <cdr:y>0.58577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6024921" y="2707595"/>
          <a:ext cx="1684148" cy="8733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200" b="1" dirty="0" smtClean="0">
              <a:solidFill>
                <a:schemeClr val="tx1">
                  <a:lumMod val="65000"/>
                  <a:lumOff val="35000"/>
                </a:schemeClr>
              </a:solidFill>
            </a:rPr>
            <a:t>Местные бюджеты</a:t>
          </a:r>
          <a:endParaRPr lang="ru-RU" sz="2200" b="1" dirty="0">
            <a:solidFill>
              <a:schemeClr val="tx1">
                <a:lumMod val="65000"/>
                <a:lumOff val="3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0.22811</cdr:x>
      <cdr:y>0.14082</cdr:y>
    </cdr:from>
    <cdr:to>
      <cdr:x>0.30707</cdr:x>
      <cdr:y>0.21149</cdr:y>
    </cdr:to>
    <cdr:cxnSp macro="">
      <cdr:nvCxnSpPr>
        <cdr:cNvPr id="22" name="Прямая со стрелкой 21"/>
        <cdr:cNvCxnSpPr/>
      </cdr:nvCxnSpPr>
      <cdr:spPr>
        <a:xfrm xmlns:a="http://schemas.openxmlformats.org/drawingml/2006/main" flipV="1">
          <a:off x="2295309" y="860850"/>
          <a:ext cx="794529" cy="432019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accent3">
              <a:lumMod val="75000"/>
            </a:schemeClr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0.46858</cdr:x>
      <cdr:y>0.23595</cdr:y>
    </cdr:from>
    <cdr:to>
      <cdr:x>0.55077</cdr:x>
      <cdr:y>0.3175</cdr:y>
    </cdr:to>
    <cdr:cxnSp macro="">
      <cdr:nvCxnSpPr>
        <cdr:cNvPr id="23" name="Прямая со стрелкой 22"/>
        <cdr:cNvCxnSpPr/>
      </cdr:nvCxnSpPr>
      <cdr:spPr>
        <a:xfrm xmlns:a="http://schemas.openxmlformats.org/drawingml/2006/main" flipV="1">
          <a:off x="4715037" y="1442409"/>
          <a:ext cx="827044" cy="498547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accent3">
              <a:lumMod val="75000"/>
            </a:schemeClr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0.63918</cdr:x>
      <cdr:y>0.65963</cdr:y>
    </cdr:from>
    <cdr:to>
      <cdr:x>0.73075</cdr:x>
      <cdr:y>0.72119</cdr:y>
    </cdr:to>
    <cdr:cxnSp macro="">
      <cdr:nvCxnSpPr>
        <cdr:cNvPr id="24" name="Прямая со стрелкой 23"/>
        <cdr:cNvCxnSpPr/>
      </cdr:nvCxnSpPr>
      <cdr:spPr>
        <a:xfrm xmlns:a="http://schemas.openxmlformats.org/drawingml/2006/main" flipV="1">
          <a:off x="6431707" y="4032448"/>
          <a:ext cx="921425" cy="376340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chemeClr val="accent3">
              <a:lumMod val="75000"/>
            </a:schemeClr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0.81093</cdr:x>
      <cdr:y>0.2238</cdr:y>
    </cdr:from>
    <cdr:to>
      <cdr:x>0.89768</cdr:x>
      <cdr:y>0.29447</cdr:y>
    </cdr:to>
    <cdr:cxnSp macro="">
      <cdr:nvCxnSpPr>
        <cdr:cNvPr id="25" name="Прямая со стрелкой 24"/>
        <cdr:cNvCxnSpPr/>
      </cdr:nvCxnSpPr>
      <cdr:spPr>
        <a:xfrm xmlns:a="http://schemas.openxmlformats.org/drawingml/2006/main">
          <a:off x="8159899" y="1368152"/>
          <a:ext cx="872915" cy="432019"/>
        </a:xfrm>
        <a:prstGeom xmlns:a="http://schemas.openxmlformats.org/drawingml/2006/main" prst="straightConnector1">
          <a:avLst/>
        </a:prstGeom>
        <a:ln xmlns:a="http://schemas.openxmlformats.org/drawingml/2006/main" w="57150">
          <a:solidFill>
            <a:srgbClr val="FF0000"/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0.04953</cdr:x>
      <cdr:y>0.05392</cdr:y>
    </cdr:from>
    <cdr:to>
      <cdr:x>0.26442</cdr:x>
      <cdr:y>0.21061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2817" y="288033"/>
          <a:ext cx="1920992" cy="837000"/>
        </a:xfrm>
        <a:prstGeom xmlns:a="http://schemas.openxmlformats.org/drawingml/2006/main" prst="rect">
          <a:avLst/>
        </a:prstGeom>
        <a:effectLst xmlns:a="http://schemas.openxmlformats.org/drawingml/2006/main">
          <a:outerShdw blurRad="279400" dist="203200" dir="2940000" sx="31000" sy="31000" algn="ctr" rotWithShape="0">
            <a:schemeClr val="bg1">
              <a:lumMod val="50000"/>
              <a:alpha val="90000"/>
            </a:schemeClr>
          </a:outerShdw>
        </a:effectLst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3600" b="1" kern="12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rPr>
            <a:t>+11,2%</a:t>
          </a:r>
          <a:endParaRPr lang="en-US" sz="2600" b="1" kern="1200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0.79765</cdr:x>
      <cdr:y>0.11962</cdr:y>
    </cdr:from>
    <cdr:to>
      <cdr:x>1</cdr:x>
      <cdr:y>0.54228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6949099" y="692866"/>
          <a:ext cx="1646471" cy="24482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0.53893</cdr:x>
      <cdr:y>0.06486</cdr:y>
    </cdr:from>
    <cdr:to>
      <cdr:x>0.73362</cdr:x>
      <cdr:y>0.22156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817888" y="346478"/>
          <a:ext cx="1740482" cy="837053"/>
        </a:xfrm>
        <a:prstGeom xmlns:a="http://schemas.openxmlformats.org/drawingml/2006/main" prst="rect">
          <a:avLst/>
        </a:prstGeom>
        <a:effectLst xmlns:a="http://schemas.openxmlformats.org/drawingml/2006/main">
          <a:outerShdw dist="25400" algn="l" rotWithShape="0">
            <a:schemeClr val="bg1">
              <a:alpha val="93000"/>
            </a:schemeClr>
          </a:outerShdw>
        </a:effectLst>
      </cdr:spPr>
      <cdr:txBody>
        <a:bodyPr xmlns:a="http://schemas.openxmlformats.org/drawingml/2006/main" vert="horz" wrap="square" lIns="104306" tIns="52153" rIns="104306" bIns="52153" rtlCol="0" anchor="ctr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3600" b="1" kern="120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rPr>
            <a:t>+12%</a:t>
          </a:r>
          <a:endParaRPr lang="en-US" sz="2600" b="1" kern="1200" dirty="0">
            <a:solidFill>
              <a:schemeClr val="accent3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0.10483</cdr:x>
      <cdr:y>0.15854</cdr:y>
    </cdr:from>
    <cdr:to>
      <cdr:x>0.57512</cdr:x>
      <cdr:y>0.29683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79125" y="961523"/>
          <a:ext cx="4392488" cy="8386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0.20257</cdr:x>
      <cdr:y>0.12132</cdr:y>
    </cdr:from>
    <cdr:to>
      <cdr:x>0.29118</cdr:x>
      <cdr:y>0.22722</cdr:y>
    </cdr:to>
    <cdr:cxnSp macro="">
      <cdr:nvCxnSpPr>
        <cdr:cNvPr id="9" name="Прямая со стрелкой 8"/>
        <cdr:cNvCxnSpPr/>
      </cdr:nvCxnSpPr>
      <cdr:spPr>
        <a:xfrm xmlns:a="http://schemas.openxmlformats.org/drawingml/2006/main" flipV="1">
          <a:off x="1810969" y="648073"/>
          <a:ext cx="792088" cy="565688"/>
        </a:xfrm>
        <a:prstGeom xmlns:a="http://schemas.openxmlformats.org/drawingml/2006/main" prst="straightConnector1">
          <a:avLst/>
        </a:prstGeom>
        <a:ln xmlns:a="http://schemas.openxmlformats.org/drawingml/2006/main" w="63500">
          <a:solidFill>
            <a:schemeClr val="accent3">
              <a:lumMod val="75000"/>
            </a:schemeClr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0.67031</cdr:x>
      <cdr:y>0.12588</cdr:y>
    </cdr:from>
    <cdr:to>
      <cdr:x>0.75892</cdr:x>
      <cdr:y>0.23178</cdr:y>
    </cdr:to>
    <cdr:cxnSp macro="">
      <cdr:nvCxnSpPr>
        <cdr:cNvPr id="13" name="Прямая со стрелкой 12"/>
        <cdr:cNvCxnSpPr/>
      </cdr:nvCxnSpPr>
      <cdr:spPr>
        <a:xfrm xmlns:a="http://schemas.openxmlformats.org/drawingml/2006/main" flipV="1">
          <a:off x="5992436" y="672434"/>
          <a:ext cx="792088" cy="565688"/>
        </a:xfrm>
        <a:prstGeom xmlns:a="http://schemas.openxmlformats.org/drawingml/2006/main" prst="straightConnector1">
          <a:avLst/>
        </a:prstGeom>
        <a:ln xmlns:a="http://schemas.openxmlformats.org/drawingml/2006/main" w="63500">
          <a:solidFill>
            <a:schemeClr val="accent3">
              <a:lumMod val="75000"/>
            </a:schemeClr>
          </a:solidFill>
          <a:tailEnd type="arrow"/>
        </a:ln>
        <a:effectLst xmlns:a="http://schemas.openxmlformats.org/drawingml/2006/main">
          <a:outerShdw dist="23000" dir="5400000" sx="97000" sy="97000" rotWithShape="0">
            <a:schemeClr val="bg1">
              <a:alpha val="48000"/>
            </a:schemeClr>
          </a:outerShdw>
        </a:effectLst>
      </cdr:spPr>
      <cdr:style>
        <a:lnRef xmlns:a="http://schemas.openxmlformats.org/drawingml/2006/main" idx="3">
          <a:schemeClr val="accent3"/>
        </a:lnRef>
        <a:fillRef xmlns:a="http://schemas.openxmlformats.org/drawingml/2006/main" idx="0">
          <a:schemeClr val="accent3"/>
        </a:fillRef>
        <a:effectRef xmlns:a="http://schemas.openxmlformats.org/drawingml/2006/main" idx="2">
          <a:schemeClr val="accent3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0.82144</cdr:x>
      <cdr:y>0.04227</cdr:y>
    </cdr:from>
    <cdr:to>
      <cdr:x>0.9911</cdr:x>
      <cdr:y>0.11295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624538" y="215354"/>
          <a:ext cx="136815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0.11423</cdr:x>
      <cdr:y>0.40595</cdr:y>
    </cdr:from>
    <cdr:to>
      <cdr:x>0.39703</cdr:x>
      <cdr:y>0.54345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690933" y="2124482"/>
          <a:ext cx="1710564" cy="71958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42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1 620</a:t>
          </a:r>
          <a:endParaRPr lang="ru-RU" sz="4200" b="1" dirty="0">
            <a:solidFill>
              <a:schemeClr val="accent3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0.48148</cdr:x>
      <cdr:y>0</cdr:y>
    </cdr:from>
    <cdr:to>
      <cdr:x>0.84619</cdr:x>
      <cdr:y>0.1375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808311" y="-1332359"/>
          <a:ext cx="2127201" cy="71287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42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4 397,5</a:t>
          </a:r>
          <a:endParaRPr lang="ru-RU" sz="4200" b="1" dirty="0">
            <a:solidFill>
              <a:schemeClr val="accent3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0.05471</cdr:x>
      <cdr:y>0.10619</cdr:y>
    </cdr:from>
    <cdr:to>
      <cdr:x>0.26191</cdr:x>
      <cdr:y>0.20425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0893" y="555745"/>
          <a:ext cx="1253285" cy="5131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i="1" kern="1200" dirty="0">
              <a:solidFill>
                <a:schemeClr val="tx1"/>
              </a:solidFill>
              <a:latin typeface="+mj-lt"/>
              <a:ea typeface="+mj-ea"/>
              <a:cs typeface="+mj-cs"/>
            </a:rPr>
            <a:t>м</a:t>
          </a:r>
          <a:r>
            <a:rPr kumimoji="0" lang="ru-RU" sz="2000" b="1" i="1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лн</a:t>
          </a:r>
          <a:r>
            <a: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. руб.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0.85385</cdr:x>
      <cdr:y>0.20339</cdr:y>
    </cdr:from>
    <cdr:to>
      <cdr:x>0.98773</cdr:x>
      <cdr:y>0.32921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92888" y="864096"/>
          <a:ext cx="1253281" cy="5345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104306" tIns="52153" rIns="104306" bIns="52153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2000" b="1" i="1" kern="1200" dirty="0">
              <a:solidFill>
                <a:schemeClr val="tx1"/>
              </a:solidFill>
              <a:latin typeface="+mj-lt"/>
              <a:ea typeface="+mj-ea"/>
              <a:cs typeface="+mj-cs"/>
            </a:rPr>
            <a:t>м</a:t>
          </a:r>
          <a:r>
            <a:rPr kumimoji="0" lang="ru-RU" sz="2000" b="1" i="1" u="none" strike="noStrike" kern="1200" cap="none" spc="0" normalizeH="0" baseline="0" noProof="0" dirty="0" err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лн</a:t>
          </a:r>
          <a:r>
            <a: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rPr>
            <a:t>. руб.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15.03.2023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533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740" y="3492599"/>
            <a:ext cx="9865096" cy="1620771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3100" b="0" dirty="0" smtClean="0"/>
              <a:t>Доклад к заседанию Общественного совета при УФНС России по </a:t>
            </a:r>
            <a:r>
              <a:rPr lang="ru-RU" sz="3100" b="0" dirty="0"/>
              <a:t>Х</a:t>
            </a:r>
            <a:r>
              <a:rPr lang="ru-RU" sz="3100" b="0" dirty="0" smtClean="0"/>
              <a:t>абаровскому краю по вопросу:</a:t>
            </a:r>
            <a:br>
              <a:rPr lang="ru-RU" sz="3100" b="0" dirty="0" smtClean="0"/>
            </a:br>
            <a:r>
              <a:rPr lang="ru-RU" sz="3400" i="1" dirty="0" smtClean="0"/>
              <a:t>«Итоги работы УФНС России по Хабаровскому краю за 2022 год»</a:t>
            </a:r>
            <a:r>
              <a:rPr lang="ru-RU" sz="3400" i="1" dirty="0"/>
              <a:t/>
            </a:r>
            <a:br>
              <a:rPr lang="ru-RU" sz="3400" i="1" dirty="0"/>
            </a:br>
            <a:endParaRPr lang="ru-RU" sz="3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5796" y="5652839"/>
            <a:ext cx="8784976" cy="1800200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Начальник аналитического отдела УФНС России по Хабаровскому краю</a:t>
            </a:r>
          </a:p>
          <a:p>
            <a:r>
              <a:rPr lang="ru-RU" sz="3100" b="1" dirty="0" smtClean="0"/>
              <a:t>Лазарева Дарья Игоревна</a:t>
            </a:r>
            <a:endParaRPr lang="ru-RU" sz="3100" b="1" dirty="0"/>
          </a:p>
          <a:p>
            <a:r>
              <a:rPr lang="ru-RU" sz="2800" dirty="0" smtClean="0"/>
              <a:t>15 марта </a:t>
            </a:r>
            <a:r>
              <a:rPr lang="ru-RU" sz="2800" dirty="0"/>
              <a:t>2023 года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35796" y="2412479"/>
            <a:ext cx="8856984" cy="86409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УФНС России по Хабаровскому краю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468263"/>
            <a:ext cx="9353227" cy="432048"/>
          </a:xfrm>
        </p:spPr>
        <p:txBody>
          <a:bodyPr>
            <a:noAutofit/>
          </a:bodyPr>
          <a:lstStyle/>
          <a:p>
            <a:pPr algn="ctr">
              <a:lnSpc>
                <a:spcPts val="3000"/>
              </a:lnSpc>
            </a:pPr>
            <a:r>
              <a:rPr lang="ru-RU" sz="2400" dirty="0" smtClean="0"/>
              <a:t>Применение процессных мер по взысканию задолженности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graphicFrame>
        <p:nvGraphicFramePr>
          <p:cNvPr id="7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0869581"/>
              </p:ext>
            </p:extLst>
          </p:nvPr>
        </p:nvGraphicFramePr>
        <p:xfrm>
          <a:off x="738188" y="972319"/>
          <a:ext cx="936104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78491"/>
              </p:ext>
            </p:extLst>
          </p:nvPr>
        </p:nvGraphicFramePr>
        <p:xfrm>
          <a:off x="522164" y="4788743"/>
          <a:ext cx="9145017" cy="2016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20280"/>
                <a:gridCol w="2304256"/>
                <a:gridCol w="2304256"/>
                <a:gridCol w="2016225"/>
              </a:tblGrid>
              <a:tr h="641526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направлено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погашено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направлено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погашено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469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Требования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Решений о взыскании задолженности за счет денежных средств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5792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26220" y="3420591"/>
            <a:ext cx="8784976" cy="193899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82893" y="324247"/>
            <a:ext cx="9793088" cy="43204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 smtClean="0">
                <a:cs typeface="Times New Roman" pitchFamily="18" charset="0"/>
              </a:rPr>
              <a:t>Взыскание </a:t>
            </a:r>
            <a:r>
              <a:rPr lang="ru-RU" sz="2400" dirty="0" err="1" smtClean="0">
                <a:cs typeface="Times New Roman" pitchFamily="18" charset="0"/>
              </a:rPr>
              <a:t>доначисленных</a:t>
            </a:r>
            <a:r>
              <a:rPr lang="ru-RU" sz="2400" dirty="0" smtClean="0">
                <a:cs typeface="Times New Roman" pitchFamily="18" charset="0"/>
              </a:rPr>
              <a:t> сумм по контрольной работе</a:t>
            </a:r>
            <a:endParaRPr lang="ru-RU" sz="24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1" name="TextBox 1"/>
          <p:cNvSpPr txBox="1"/>
          <p:nvPr/>
        </p:nvSpPr>
        <p:spPr>
          <a:xfrm>
            <a:off x="1462037" y="2471671"/>
            <a:ext cx="813685" cy="508457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none" lIns="104306" tIns="52153" rIns="104306" bIns="52153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E71C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358" y="995508"/>
            <a:ext cx="9843910" cy="2569099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 defTabSz="1189814">
              <a:spcBef>
                <a:spcPct val="0"/>
              </a:spcBef>
            </a:pPr>
            <a:r>
              <a:rPr lang="ru-RU" sz="2400" dirty="0">
                <a:ea typeface="+mj-ea"/>
              </a:rPr>
              <a:t>Вынесено </a:t>
            </a:r>
            <a:r>
              <a:rPr lang="ru-RU" sz="2400" b="1" dirty="0">
                <a:ea typeface="+mj-ea"/>
              </a:rPr>
              <a:t>65 решений </a:t>
            </a:r>
            <a:r>
              <a:rPr lang="ru-RU" sz="2400" dirty="0">
                <a:ea typeface="+mj-ea"/>
              </a:rPr>
              <a:t>о принятии обеспечительных мер на сумму </a:t>
            </a:r>
            <a:r>
              <a:rPr lang="ru-RU" sz="2400" b="1" dirty="0">
                <a:ea typeface="+mj-ea"/>
              </a:rPr>
              <a:t>2 284,8 млн. руб.</a:t>
            </a:r>
            <a:r>
              <a:rPr lang="ru-RU" sz="2400" dirty="0">
                <a:ea typeface="+mj-ea"/>
              </a:rPr>
              <a:t> в том числе</a:t>
            </a:r>
            <a:r>
              <a:rPr lang="ru-RU" sz="2400" dirty="0" smtClean="0">
                <a:ea typeface="+mj-ea"/>
              </a:rPr>
              <a:t>:</a:t>
            </a:r>
          </a:p>
          <a:p>
            <a:pPr algn="ctr" defTabSz="1189814">
              <a:spcBef>
                <a:spcPct val="0"/>
              </a:spcBef>
            </a:pPr>
            <a:r>
              <a:rPr lang="ru-RU" sz="2400" dirty="0" smtClean="0">
                <a:ea typeface="+mj-ea"/>
              </a:rPr>
              <a:t>- </a:t>
            </a:r>
            <a:r>
              <a:rPr lang="ru-RU" sz="2400" dirty="0">
                <a:ea typeface="+mj-ea"/>
              </a:rPr>
              <a:t>на имущество должников в размере </a:t>
            </a:r>
            <a:r>
              <a:rPr lang="ru-RU" sz="2400" b="1" dirty="0">
                <a:ea typeface="+mj-ea"/>
              </a:rPr>
              <a:t>387,9 млн. руб.</a:t>
            </a:r>
            <a:r>
              <a:rPr lang="ru-RU" sz="2400" dirty="0">
                <a:ea typeface="+mj-ea"/>
              </a:rPr>
              <a:t>;</a:t>
            </a:r>
          </a:p>
          <a:p>
            <a:pPr marL="342900" indent="-342900" algn="ctr" defTabSz="1189814">
              <a:spcBef>
                <a:spcPct val="0"/>
              </a:spcBef>
              <a:buFontTx/>
              <a:buChar char="-"/>
            </a:pPr>
            <a:r>
              <a:rPr lang="ru-RU" sz="2400" dirty="0" smtClean="0">
                <a:ea typeface="+mj-ea"/>
              </a:rPr>
              <a:t>на </a:t>
            </a:r>
            <a:r>
              <a:rPr lang="ru-RU" sz="2400" dirty="0">
                <a:ea typeface="+mj-ea"/>
              </a:rPr>
              <a:t>расчетные счета в сумме </a:t>
            </a:r>
            <a:r>
              <a:rPr lang="ru-RU" sz="2400" b="1" dirty="0">
                <a:ea typeface="+mj-ea"/>
              </a:rPr>
              <a:t>1 821 млн. рублей</a:t>
            </a:r>
            <a:r>
              <a:rPr lang="ru-RU" sz="2400" b="1" dirty="0" smtClean="0">
                <a:ea typeface="+mj-ea"/>
              </a:rPr>
              <a:t>.</a:t>
            </a:r>
            <a:endParaRPr lang="en-US" sz="2400" b="1" dirty="0" smtClean="0">
              <a:ea typeface="+mj-ea"/>
            </a:endParaRPr>
          </a:p>
          <a:p>
            <a:pPr algn="ctr" defTabSz="1189814">
              <a:spcBef>
                <a:spcPct val="0"/>
              </a:spcBef>
            </a:pPr>
            <a:r>
              <a:rPr lang="ru-RU" sz="2400" dirty="0"/>
              <a:t>Принятые </a:t>
            </a:r>
            <a:r>
              <a:rPr lang="ru-RU" sz="2400" b="1" dirty="0"/>
              <a:t>меры по ст. 101 Кодекса обеспечили поступление налогов</a:t>
            </a:r>
            <a:r>
              <a:rPr lang="ru-RU" sz="2400" dirty="0"/>
              <a:t> в бюджетную систему Российской Федерации почти </a:t>
            </a:r>
            <a:r>
              <a:rPr lang="ru-RU" sz="2400" b="1" dirty="0"/>
              <a:t>на 500 млн. рублей</a:t>
            </a:r>
            <a:r>
              <a:rPr lang="ru-RU" sz="2400" dirty="0"/>
              <a:t>.</a:t>
            </a:r>
            <a:endParaRPr lang="ru-RU" sz="2400" b="1" dirty="0">
              <a:ea typeface="+mj-e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10196" y="3450428"/>
            <a:ext cx="92170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a typeface="+mj-ea"/>
              </a:rPr>
              <a:t>В 2022 г. в Следственный Комитет направлено </a:t>
            </a:r>
            <a:r>
              <a:rPr lang="ru-RU" sz="2400" b="1" dirty="0">
                <a:ea typeface="+mj-ea"/>
              </a:rPr>
              <a:t>9 материалов </a:t>
            </a:r>
            <a:r>
              <a:rPr lang="ru-RU" sz="2400" dirty="0">
                <a:ea typeface="+mj-ea"/>
              </a:rPr>
              <a:t>по признакам состава преступления, предусмотренного ст.199.2 УК РФ, из них 3 возбуждено, 2 отказано, 4 рассматривается.</a:t>
            </a:r>
          </a:p>
          <a:p>
            <a:pPr algn="ctr"/>
            <a:r>
              <a:rPr lang="ru-RU" sz="2400" dirty="0">
                <a:ea typeface="+mj-ea"/>
              </a:rPr>
              <a:t>В 2022 г. 5 материалов передано на рассмотрение в суд, идут судебные заседания.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028693"/>
              </p:ext>
            </p:extLst>
          </p:nvPr>
        </p:nvGraphicFramePr>
        <p:xfrm>
          <a:off x="714061" y="5508823"/>
          <a:ext cx="9019618" cy="1492255"/>
        </p:xfrm>
        <a:graphic>
          <a:graphicData uri="http://schemas.openxmlformats.org/drawingml/2006/table">
            <a:tbl>
              <a:tblPr/>
              <a:tblGrid>
                <a:gridCol w="2925962"/>
                <a:gridCol w="3332469"/>
                <a:gridCol w="2761187"/>
              </a:tblGrid>
              <a:tr h="47615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effectLst/>
                          <a:latin typeface="+mj-lt"/>
                        </a:rPr>
                        <a:t>Работа </a:t>
                      </a:r>
                      <a:r>
                        <a:rPr lang="ru-RU" sz="2000" b="1" i="0" u="none" strike="noStrike" dirty="0">
                          <a:effectLst/>
                          <a:latin typeface="+mj-lt"/>
                        </a:rPr>
                        <a:t>с дебиторской задолженностью должника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2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66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 smtClean="0">
                          <a:effectLst/>
                          <a:latin typeface="+mj-lt"/>
                        </a:rPr>
                        <a:t>Направлено ходатайств, млн. руб.</a:t>
                      </a:r>
                      <a:endParaRPr lang="ru-RU" sz="2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Вынесено постановлений, </a:t>
                      </a:r>
                    </a:p>
                    <a:p>
                      <a:pPr algn="ctr" fontAlgn="b"/>
                      <a:r>
                        <a:rPr lang="ru-RU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млн. руб.</a:t>
                      </a:r>
                      <a:endParaRPr lang="ru-RU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16296" rtl="0" eaLnBrk="1" fontAlgn="b" latinLnBrk="0" hangingPunct="1"/>
                      <a:r>
                        <a:rPr lang="ru-RU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Погашено,</a:t>
                      </a:r>
                    </a:p>
                    <a:p>
                      <a:pPr marL="0" algn="ctr" defTabSz="816296" rtl="0" eaLnBrk="1" fontAlgn="b" latinLnBrk="0" hangingPunct="1"/>
                      <a:r>
                        <a:rPr lang="ru-RU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млн. руб.</a:t>
                      </a:r>
                      <a:endParaRPr lang="ru-RU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94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428,6</a:t>
                      </a:r>
                      <a:endParaRPr lang="ru-RU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344,7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16296" rtl="0" eaLnBrk="1" fontAlgn="ctr" latinLnBrk="0" hangingPunct="1"/>
                      <a:r>
                        <a:rPr lang="ru-RU" sz="20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131,6</a:t>
                      </a:r>
                      <a:endParaRPr lang="ru-RU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308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196" y="396255"/>
            <a:ext cx="9987921" cy="1120987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ctr">
              <a:tabLst>
                <a:tab pos="391146" algn="l"/>
              </a:tabLst>
            </a:pPr>
            <a:r>
              <a:rPr lang="ru-RU" sz="3300" b="1" dirty="0">
                <a:solidFill>
                  <a:srgbClr val="0066B3"/>
                </a:solidFill>
                <a:ea typeface="Roboto Condensed" panose="020B0604020202020204" charset="0"/>
              </a:rPr>
              <a:t>КЭП ВЫДАННЫЕ В ТОЧКАХ УЦ ФНС РОССИИ В ХАБАРОВСКОМ КРАЕ ЗА 2022 </a:t>
            </a:r>
            <a:r>
              <a:rPr lang="ru-RU" sz="3300" b="1" dirty="0">
                <a:solidFill>
                  <a:srgbClr val="005AA9"/>
                </a:solidFill>
                <a:ea typeface="+mj-ea"/>
              </a:rPr>
              <a:t> </a:t>
            </a:r>
            <a:r>
              <a:rPr lang="ru-RU" sz="3300" b="1" dirty="0" smtClean="0">
                <a:solidFill>
                  <a:srgbClr val="005AA9"/>
                </a:solidFill>
                <a:ea typeface="+mj-ea"/>
              </a:rPr>
              <a:t>ГОД</a:t>
            </a:r>
            <a:endParaRPr lang="ru-RU" sz="3300" b="1" cap="all" dirty="0">
              <a:solidFill>
                <a:srgbClr val="005AA9"/>
              </a:solidFill>
              <a:ea typeface="+mj-ea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826419" y="6718141"/>
            <a:ext cx="590365" cy="501815"/>
          </a:xfrm>
          <a:prstGeom prst="rect">
            <a:avLst/>
          </a:prstGeom>
        </p:spPr>
        <p:txBody>
          <a:bodyPr lIns="104306" tIns="52153" rIns="104306" bIns="52153"/>
          <a:lstStyle/>
          <a:p>
            <a:pPr>
              <a:defRPr/>
            </a:pPr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78349" y="5055440"/>
            <a:ext cx="9392994" cy="1662702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defTabSz="1189814">
              <a:spcBef>
                <a:spcPct val="0"/>
              </a:spcBef>
            </a:pPr>
            <a:endParaRPr lang="ru-RU" sz="3700" b="1" dirty="0">
              <a:solidFill>
                <a:srgbClr val="0066B3"/>
              </a:solidFill>
              <a:ea typeface="+mj-ea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7028402" y="2077858"/>
            <a:ext cx="1445404" cy="697213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189814">
              <a:spcBef>
                <a:spcPct val="0"/>
              </a:spcBef>
            </a:pPr>
            <a:endParaRPr lang="ru-RU" sz="3200" b="1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23069482"/>
              </p:ext>
            </p:extLst>
          </p:nvPr>
        </p:nvGraphicFramePr>
        <p:xfrm>
          <a:off x="-3158445" y="1506344"/>
          <a:ext cx="12547194" cy="543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33254"/>
              </p:ext>
            </p:extLst>
          </p:nvPr>
        </p:nvGraphicFramePr>
        <p:xfrm>
          <a:off x="6992265" y="2034005"/>
          <a:ext cx="1807019" cy="53102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07019"/>
              </a:tblGrid>
              <a:tr h="610172">
                <a:tc>
                  <a:txBody>
                    <a:bodyPr/>
                    <a:lstStyle/>
                    <a:p>
                      <a:r>
                        <a:rPr lang="ru-RU" sz="2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3661</a:t>
                      </a:r>
                      <a:endParaRPr lang="ru-RU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34" marR="106934" marT="50408" marB="50408"/>
                </a:tc>
              </a:tr>
              <a:tr h="610172">
                <a:tc>
                  <a:txBody>
                    <a:bodyPr/>
                    <a:lstStyle/>
                    <a:p>
                      <a:r>
                        <a:rPr lang="ru-RU" sz="2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337</a:t>
                      </a:r>
                      <a:endParaRPr lang="ru-RU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34" marR="106934" marT="50408" marB="50408"/>
                </a:tc>
              </a:tr>
              <a:tr h="685066">
                <a:tc>
                  <a:txBody>
                    <a:bodyPr/>
                    <a:lstStyle/>
                    <a:p>
                      <a:r>
                        <a:rPr lang="ru-RU" sz="2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994</a:t>
                      </a:r>
                      <a:endParaRPr lang="ru-RU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34" marR="106934" marT="50408" marB="50408"/>
                </a:tc>
              </a:tr>
              <a:tr h="635137">
                <a:tc>
                  <a:txBody>
                    <a:bodyPr/>
                    <a:lstStyle/>
                    <a:p>
                      <a:r>
                        <a:rPr lang="ru-RU" sz="2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4439</a:t>
                      </a:r>
                      <a:endParaRPr lang="ru-RU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34" marR="106934" marT="50408" marB="50408"/>
                </a:tc>
              </a:tr>
              <a:tr h="635137">
                <a:tc>
                  <a:txBody>
                    <a:bodyPr/>
                    <a:lstStyle/>
                    <a:p>
                      <a:r>
                        <a:rPr lang="ru-RU" sz="2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3896</a:t>
                      </a:r>
                      <a:endParaRPr lang="ru-RU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34" marR="106934" marT="50408" marB="50408"/>
                </a:tc>
              </a:tr>
              <a:tr h="714529">
                <a:tc>
                  <a:txBody>
                    <a:bodyPr/>
                    <a:lstStyle/>
                    <a:p>
                      <a:r>
                        <a:rPr lang="ru-RU" sz="2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12418</a:t>
                      </a:r>
                      <a:endParaRPr lang="ru-RU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34" marR="106934" marT="50408" marB="50408"/>
                </a:tc>
              </a:tr>
              <a:tr h="533900">
                <a:tc>
                  <a:txBody>
                    <a:bodyPr/>
                    <a:lstStyle/>
                    <a:p>
                      <a:pPr marL="0" marR="0" indent="0" algn="l" defTabSz="816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1238</a:t>
                      </a:r>
                    </a:p>
                  </a:txBody>
                  <a:tcPr marL="106934" marR="106934" marT="50408" marB="50408"/>
                </a:tc>
              </a:tr>
              <a:tr h="886165">
                <a:tc>
                  <a:txBody>
                    <a:bodyPr/>
                    <a:lstStyle/>
                    <a:p>
                      <a:endParaRPr lang="ru-RU" sz="2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6934" marR="106934" marT="50408" marB="5040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75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64082" y="2772519"/>
            <a:ext cx="9721080" cy="122413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8228" y="468263"/>
            <a:ext cx="9217024" cy="714529"/>
          </a:xfrm>
        </p:spPr>
        <p:txBody>
          <a:bodyPr>
            <a:noAutofit/>
          </a:bodyPr>
          <a:lstStyle/>
          <a:p>
            <a:pPr algn="ctr"/>
            <a:r>
              <a:rPr lang="ru-RU" sz="2800" cap="all" dirty="0" smtClean="0"/>
              <a:t>Оценка гражданами предоставления государственных услуг</a:t>
            </a:r>
            <a:endParaRPr lang="ru-RU" sz="2800" cap="all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714269"/>
              </p:ext>
            </p:extLst>
          </p:nvPr>
        </p:nvGraphicFramePr>
        <p:xfrm>
          <a:off x="810743" y="1476375"/>
          <a:ext cx="9217024" cy="1005840"/>
        </p:xfrm>
        <a:graphic>
          <a:graphicData uri="http://schemas.openxmlformats.org/drawingml/2006/table">
            <a:tbl>
              <a:tblPr firstRow="1" firstCol="1" bandRow="1"/>
              <a:tblGrid>
                <a:gridCol w="4464496"/>
                <a:gridCol w="1656184"/>
                <a:gridCol w="1615036"/>
                <a:gridCol w="1481308"/>
              </a:tblGrid>
              <a:tr h="2160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+mn-lt"/>
                          <a:ea typeface="Calibri"/>
                        </a:rPr>
                        <a:t> </a:t>
                      </a:r>
                      <a:endParaRPr lang="ru-RU" sz="2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2200" b="1" dirty="0">
                          <a:effectLst/>
                          <a:latin typeface="+mn-lt"/>
                          <a:ea typeface="Calibri"/>
                        </a:rPr>
                        <a:t>г.</a:t>
                      </a:r>
                      <a:endParaRPr lang="ru-RU" sz="2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2200" b="1" dirty="0">
                          <a:effectLst/>
                          <a:latin typeface="+mn-lt"/>
                          <a:ea typeface="Calibri"/>
                        </a:rPr>
                        <a:t>г.</a:t>
                      </a:r>
                      <a:endParaRPr lang="ru-RU" sz="2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+mn-lt"/>
                          <a:ea typeface="Calibri"/>
                        </a:rPr>
                        <a:t>динамика</a:t>
                      </a:r>
                      <a:endParaRPr lang="ru-RU" sz="2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+mn-lt"/>
                          <a:ea typeface="Calibri"/>
                        </a:rPr>
                        <a:t>Средний уровень удовлетворенности </a:t>
                      </a:r>
                      <a:r>
                        <a:rPr lang="ru-RU" sz="2200" dirty="0" smtClean="0">
                          <a:effectLst/>
                          <a:latin typeface="+mn-lt"/>
                          <a:ea typeface="Calibri"/>
                        </a:rPr>
                        <a:t>граждан</a:t>
                      </a:r>
                      <a:endParaRPr lang="ru-RU" sz="2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+mn-lt"/>
                          <a:ea typeface="Times New Roman"/>
                        </a:rPr>
                        <a:t>99,71%</a:t>
                      </a:r>
                      <a:endParaRPr lang="ru-RU" sz="2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highlight>
                            <a:srgbClr val="FFFF00"/>
                          </a:highlight>
                          <a:latin typeface="+mn-lt"/>
                          <a:ea typeface="Times New Roman"/>
                        </a:rPr>
                        <a:t> </a:t>
                      </a:r>
                      <a:r>
                        <a:rPr lang="ru-RU" sz="2200" dirty="0" smtClean="0">
                          <a:effectLst/>
                          <a:latin typeface="+mn-lt"/>
                          <a:ea typeface="Times New Roman"/>
                        </a:rPr>
                        <a:t>99,97%</a:t>
                      </a:r>
                      <a:endParaRPr lang="ru-RU" sz="22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+mn-lt"/>
                          <a:ea typeface="Times New Roman"/>
                        </a:rPr>
                        <a:t> </a:t>
                      </a:r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</a:rPr>
                        <a:t>+</a:t>
                      </a:r>
                      <a:r>
                        <a:rPr lang="ru-RU" sz="22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</a:rPr>
                        <a:t> 0,23</a:t>
                      </a:r>
                      <a:endParaRPr lang="ru-RU" sz="2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812771" y="6658399"/>
            <a:ext cx="590365" cy="752626"/>
          </a:xfrm>
          <a:prstGeom prst="rect">
            <a:avLst/>
          </a:prstGeom>
        </p:spPr>
        <p:txBody>
          <a:bodyPr lIns="104306" tIns="52153" rIns="104306" bIns="52153"/>
          <a:lstStyle/>
          <a:p>
            <a:pPr>
              <a:defRPr/>
            </a:pPr>
            <a:fld id="{919F625D-80D4-4291-BD9B-D63E17D4299E}" type="slidenum">
              <a:rPr lang="ru-RU" sz="270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156" y="2772519"/>
            <a:ext cx="92890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600" dirty="0"/>
              <a:t>За отчетный период наблюдается значительное </a:t>
            </a:r>
            <a:r>
              <a:rPr lang="ru-RU" sz="2600" b="1" dirty="0"/>
              <a:t>снижение</a:t>
            </a:r>
            <a:r>
              <a:rPr lang="ru-RU" sz="2600" dirty="0"/>
              <a:t> </a:t>
            </a:r>
            <a:r>
              <a:rPr lang="ru-RU" sz="2600" b="1" dirty="0"/>
              <a:t>полученных  отрицательных оценок в 5,5 раза </a:t>
            </a:r>
            <a:r>
              <a:rPr lang="ru-RU" sz="2600" b="1" dirty="0" smtClean="0"/>
              <a:t>- </a:t>
            </a:r>
            <a:r>
              <a:rPr lang="ru-RU" sz="2600" dirty="0" smtClean="0"/>
              <a:t>90 </a:t>
            </a:r>
            <a:r>
              <a:rPr lang="ru-RU" sz="2600" dirty="0"/>
              <a:t>(в том числе в МФЦ – 21), </a:t>
            </a:r>
            <a:r>
              <a:rPr lang="ru-RU" sz="2600" dirty="0" smtClean="0"/>
              <a:t>против 498.</a:t>
            </a:r>
            <a:endParaRPr lang="ru-RU" sz="2200" dirty="0"/>
          </a:p>
          <a:p>
            <a:pPr indent="457200" algn="ctr"/>
            <a:r>
              <a:rPr lang="ru-RU" sz="2400" dirty="0" smtClean="0"/>
              <a:t>Из </a:t>
            </a:r>
            <a:r>
              <a:rPr lang="ru-RU" sz="2400" dirty="0"/>
              <a:t>всех поступивших оценок качества оказания услуг </a:t>
            </a:r>
            <a:r>
              <a:rPr lang="ru-RU" sz="2400" b="1" dirty="0"/>
              <a:t>60%</a:t>
            </a:r>
            <a:r>
              <a:rPr lang="ru-RU" sz="2400" dirty="0"/>
              <a:t> приходится на услугу прием налоговых деклараций (расчетов), </a:t>
            </a:r>
            <a:r>
              <a:rPr lang="ru-RU" sz="2400" b="1" dirty="0"/>
              <a:t>34%</a:t>
            </a:r>
            <a:r>
              <a:rPr lang="ru-RU" sz="2400" dirty="0"/>
              <a:t> – бесплатное информирование налогоплательщиков об уплате налогов, сборов, пеней, штрафов, процентов. По услуге государственная регистрация юридических и физических лиц в качестве индивидуальных предпринимателей и крестьянских (фермерских) хозяйств поступило </a:t>
            </a:r>
            <a:r>
              <a:rPr lang="ru-RU" sz="2400" b="1" dirty="0"/>
              <a:t>2%</a:t>
            </a:r>
            <a:r>
              <a:rPr lang="ru-RU" sz="2400" dirty="0"/>
              <a:t> оценок и </a:t>
            </a:r>
            <a:r>
              <a:rPr lang="ru-RU" sz="2400" b="1" dirty="0"/>
              <a:t>4%</a:t>
            </a:r>
            <a:r>
              <a:rPr lang="ru-RU" sz="2400" dirty="0"/>
              <a:t> оценок по предоставлению сведений из государственных реестров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4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ctrTitle"/>
          </p:nvPr>
        </p:nvSpPr>
        <p:spPr>
          <a:xfrm>
            <a:off x="802005" y="4109686"/>
            <a:ext cx="9089390" cy="1619021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9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3" name="Picture 8" descr="Безымянный -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141" y="843121"/>
            <a:ext cx="2274205" cy="2144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82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7863310"/>
              </p:ext>
            </p:extLst>
          </p:nvPr>
        </p:nvGraphicFramePr>
        <p:xfrm>
          <a:off x="378148" y="1718941"/>
          <a:ext cx="6328891" cy="4745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396255"/>
            <a:ext cx="8580438" cy="1219199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Данные о регистрации юридических лиц и индивидуальных предпринимателей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002884" y="1980431"/>
            <a:ext cx="2880320" cy="295232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6820" y="1620391"/>
            <a:ext cx="367240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/>
              <a:t>За 12 месяцев 2022 г. </a:t>
            </a:r>
            <a:r>
              <a:rPr lang="ru-RU" sz="2300" dirty="0" smtClean="0"/>
              <a:t>было:</a:t>
            </a:r>
          </a:p>
          <a:p>
            <a:pPr algn="ctr"/>
            <a:r>
              <a:rPr lang="ru-RU" sz="2300" b="1" dirty="0"/>
              <a:t>-</a:t>
            </a:r>
            <a:r>
              <a:rPr lang="ru-RU" sz="2300" dirty="0" smtClean="0"/>
              <a:t> </a:t>
            </a:r>
            <a:r>
              <a:rPr lang="ru-RU" sz="2300" b="1" dirty="0"/>
              <a:t>зарегистрировано 1902 </a:t>
            </a:r>
            <a:r>
              <a:rPr lang="ru-RU" sz="2300" dirty="0"/>
              <a:t>юридических лица и </a:t>
            </a:r>
            <a:r>
              <a:rPr lang="ru-RU" sz="2300" b="1" dirty="0"/>
              <a:t>прекратили свою деятельность 2907</a:t>
            </a:r>
            <a:r>
              <a:rPr lang="ru-RU" sz="2300" dirty="0"/>
              <a:t> </a:t>
            </a:r>
            <a:r>
              <a:rPr lang="ru-RU" sz="2300" dirty="0" smtClean="0"/>
              <a:t>организаций;</a:t>
            </a:r>
          </a:p>
          <a:p>
            <a:pPr algn="ctr"/>
            <a:r>
              <a:rPr lang="ru-RU" sz="2300" b="1" dirty="0" smtClean="0"/>
              <a:t>- зарегистрировано </a:t>
            </a:r>
            <a:r>
              <a:rPr lang="ru-RU" sz="2300" b="1" dirty="0"/>
              <a:t>5410 </a:t>
            </a:r>
            <a:r>
              <a:rPr lang="ru-RU" sz="2300" dirty="0"/>
              <a:t>индивидуальных предпринимателей и </a:t>
            </a:r>
            <a:r>
              <a:rPr lang="ru-RU" sz="2300" b="1" dirty="0"/>
              <a:t>прекратили свою деятельность 4793</a:t>
            </a:r>
            <a:r>
              <a:rPr lang="ru-RU" sz="2300" dirty="0"/>
              <a:t> предпринимателя</a:t>
            </a:r>
          </a:p>
        </p:txBody>
      </p:sp>
    </p:spTree>
    <p:extLst>
      <p:ext uri="{BB962C8B-B14F-4D97-AF65-F5344CB8AC3E}">
        <p14:creationId xmlns:p14="http://schemas.microsoft.com/office/powerpoint/2010/main" val="1907903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4555709"/>
              </p:ext>
            </p:extLst>
          </p:nvPr>
        </p:nvGraphicFramePr>
        <p:xfrm>
          <a:off x="283145" y="900311"/>
          <a:ext cx="10062424" cy="6113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823071" y="6606249"/>
            <a:ext cx="590365" cy="752626"/>
          </a:xfrm>
          <a:prstGeom prst="rect">
            <a:avLst/>
          </a:prstGeom>
        </p:spPr>
        <p:txBody>
          <a:bodyPr lIns="104306" tIns="52153" rIns="104306" bIns="52153"/>
          <a:lstStyle/>
          <a:p>
            <a:pPr>
              <a:defRPr/>
            </a:pPr>
            <a:fld id="{4AFE7C28-3934-4205-92BC-502B19B3A7F7}" type="slidenum">
              <a:rPr lang="ru-RU" smtClean="0"/>
              <a:t>3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6767" y="207985"/>
            <a:ext cx="10020912" cy="964467"/>
          </a:xfrm>
          <a:prstGeom prst="rect">
            <a:avLst/>
          </a:prstGeom>
        </p:spPr>
        <p:txBody>
          <a:bodyPr vert="horz" lIns="129374" tIns="64683" rIns="129374" bIns="64683" rtlCol="0" anchor="ctr">
            <a:noAutofit/>
          </a:bodyPr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700" dirty="0">
                <a:latin typeface="+mj-lt"/>
                <a:cs typeface="Arial" panose="020B0604020202020204" pitchFamily="34" charset="0"/>
              </a:rPr>
              <a:t>динамика поступлений</a:t>
            </a:r>
            <a:endParaRPr lang="en-US" sz="2700" cap="none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976" y="6559357"/>
            <a:ext cx="1947478" cy="635137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rmAutofit fontScale="70000" lnSpcReduction="20000"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06984" y="6393102"/>
            <a:ext cx="1438871" cy="413101"/>
          </a:xfrm>
          <a:prstGeom prst="rect">
            <a:avLst/>
          </a:prstGeom>
        </p:spPr>
        <p:txBody>
          <a:bodyPr wrap="none" lIns="104306" tIns="52153" rIns="104306" bIns="52153">
            <a:spAutoFit/>
          </a:bodyPr>
          <a:lstStyle/>
          <a:p>
            <a:pPr defTabSz="1390707">
              <a:tabLst>
                <a:tab pos="391146" algn="l"/>
              </a:tabLst>
            </a:pPr>
            <a:r>
              <a:rPr lang="ru-RU" sz="2000" i="1" dirty="0">
                <a:latin typeface="Arial" pitchFamily="34" charset="0"/>
                <a:cs typeface="Arial" pitchFamily="34" charset="0"/>
              </a:rPr>
              <a:t>млрд. руб.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486" y="4375871"/>
            <a:ext cx="1604587" cy="86409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+</a:t>
            </a: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10</a:t>
            </a: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6286" y="1545123"/>
            <a:ext cx="1512168" cy="86409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vert="horz" wrap="square" lIns="104306" tIns="52153" rIns="104306" bIns="52153" rtlCol="0" anchor="ctr">
            <a:normAutofit fontScale="7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+</a:t>
            </a: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8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,</a:t>
            </a: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9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28224" y="1977171"/>
            <a:ext cx="1339917" cy="86409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+</a:t>
            </a:r>
            <a:r>
              <a:rPr kumimoji="0" lang="en-US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9</a:t>
            </a: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55321" y="4214480"/>
            <a:ext cx="1474242" cy="86409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+8,3%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15052" y="1692399"/>
            <a:ext cx="1474242" cy="86409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-1,9%</a:t>
            </a:r>
          </a:p>
        </p:txBody>
      </p:sp>
    </p:spTree>
    <p:extLst>
      <p:ext uri="{BB962C8B-B14F-4D97-AF65-F5344CB8AC3E}">
        <p14:creationId xmlns:p14="http://schemas.microsoft.com/office/powerpoint/2010/main" val="359174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680" y="468263"/>
            <a:ext cx="9987921" cy="520823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ctr" defTabSz="1390707"/>
            <a:r>
              <a:rPr lang="ru-RU" sz="2700" b="1" cap="all" dirty="0" smtClean="0">
                <a:solidFill>
                  <a:srgbClr val="005AA9"/>
                </a:solidFill>
                <a:ea typeface="+mj-ea"/>
              </a:rPr>
              <a:t>ПОСТУПЛЕНИЕ НАЛОГА НА ДОХОДЫ ФИЗИЧЕСКИХ ЛИЦ</a:t>
            </a:r>
            <a:endParaRPr lang="ru-RU" sz="2700" b="1" cap="all" dirty="0">
              <a:solidFill>
                <a:srgbClr val="005AA9"/>
              </a:solidFill>
              <a:ea typeface="+mj-ea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9815195" y="6793398"/>
            <a:ext cx="590365" cy="510412"/>
          </a:xfrm>
          <a:prstGeom prst="rect">
            <a:avLst/>
          </a:prstGeom>
        </p:spPr>
        <p:txBody>
          <a:bodyPr lIns="104306" tIns="52153" rIns="104306" bIns="52153"/>
          <a:lstStyle/>
          <a:p>
            <a:pPr algn="ctr">
              <a:lnSpc>
                <a:spcPts val="2400"/>
              </a:lnSpc>
              <a:defRPr/>
            </a:pPr>
            <a:fld id="{919F625D-80D4-4291-BD9B-D63E17D4299E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4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8349" y="5055440"/>
            <a:ext cx="9392994" cy="1662702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defTabSz="1189814">
              <a:spcBef>
                <a:spcPct val="0"/>
              </a:spcBef>
            </a:pPr>
            <a:endParaRPr lang="ru-RU" sz="3700" b="1" dirty="0">
              <a:solidFill>
                <a:srgbClr val="0066B3"/>
              </a:solidFill>
              <a:ea typeface="+mj-ea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7028402" y="2077858"/>
            <a:ext cx="1445404" cy="697213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1189814">
              <a:spcBef>
                <a:spcPct val="0"/>
              </a:spcBef>
            </a:pPr>
            <a:endParaRPr lang="ru-RU" sz="3200" b="1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89896526"/>
              </p:ext>
            </p:extLst>
          </p:nvPr>
        </p:nvGraphicFramePr>
        <p:xfrm>
          <a:off x="1060759" y="804205"/>
          <a:ext cx="8939761" cy="5341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096017" y="1084088"/>
            <a:ext cx="1506710" cy="443879"/>
          </a:xfrm>
          <a:prstGeom prst="rect">
            <a:avLst/>
          </a:prstGeom>
        </p:spPr>
        <p:txBody>
          <a:bodyPr wrap="none" lIns="104306" tIns="52153" rIns="104306" bIns="52153">
            <a:spAutoFit/>
          </a:bodyPr>
          <a:lstStyle/>
          <a:p>
            <a:pPr defTabSz="1390707">
              <a:tabLst>
                <a:tab pos="391146" algn="l"/>
              </a:tabLst>
            </a:pPr>
            <a:r>
              <a:rPr lang="ru-RU" sz="2200" b="1" i="1" dirty="0">
                <a:cs typeface="Arial" pitchFamily="34" charset="0"/>
              </a:rPr>
              <a:t>млрд. руб</a:t>
            </a:r>
            <a:r>
              <a:rPr lang="ru-RU" sz="2200" b="1" i="1" dirty="0" smtClean="0">
                <a:cs typeface="Arial" pitchFamily="34" charset="0"/>
              </a:rPr>
              <a:t>.</a:t>
            </a:r>
            <a:endParaRPr lang="ru-RU" sz="2200" b="1" i="1" dirty="0"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976" y="6212915"/>
            <a:ext cx="9234663" cy="79208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Темп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роста средней заработной платы по краю за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январь-декабрь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2022 г.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107,9% </a:t>
            </a:r>
            <a:endParaRPr kumimoji="0" lang="ru-RU" sz="2800" b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01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38481" y="5580831"/>
            <a:ext cx="8910782" cy="1667299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631577"/>
              </p:ext>
            </p:extLst>
          </p:nvPr>
        </p:nvGraphicFramePr>
        <p:xfrm>
          <a:off x="954212" y="786147"/>
          <a:ext cx="8785672" cy="5329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10196" y="337886"/>
            <a:ext cx="9361039" cy="87133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cs typeface="Arial" panose="020B0604020202020204" pitchFamily="34" charset="0"/>
              </a:rPr>
              <a:t>ДИНАМИКА ПОСТУПЛЕНИЙ ИМУЩЕСТВЕННЫХ </a:t>
            </a:r>
            <a:br>
              <a:rPr lang="ru-RU" sz="2800" dirty="0" smtClean="0">
                <a:cs typeface="Arial" panose="020B0604020202020204" pitchFamily="34" charset="0"/>
              </a:rPr>
            </a:br>
            <a:r>
              <a:rPr lang="ru-RU" sz="2800" dirty="0" smtClean="0">
                <a:cs typeface="Arial" panose="020B0604020202020204" pitchFamily="34" charset="0"/>
              </a:rPr>
              <a:t>НАЛОГОВ ФЛ</a:t>
            </a:r>
            <a:endParaRPr lang="en-US" sz="2800" dirty="0"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963144"/>
              </p:ext>
            </p:extLst>
          </p:nvPr>
        </p:nvGraphicFramePr>
        <p:xfrm>
          <a:off x="837350" y="5580700"/>
          <a:ext cx="8901838" cy="16674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6891"/>
                <a:gridCol w="1107123"/>
                <a:gridCol w="1107123"/>
                <a:gridCol w="1107123"/>
                <a:gridCol w="1107123"/>
                <a:gridCol w="1107123"/>
                <a:gridCol w="1107123"/>
                <a:gridCol w="1232209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    2021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  2022</a:t>
                      </a:r>
                      <a:endParaRPr lang="ru-RU" sz="22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  2021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2022</a:t>
                      </a:r>
                      <a:endParaRPr lang="ru-RU" sz="22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2021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2022</a:t>
                      </a:r>
                      <a:endParaRPr lang="ru-RU" sz="2200" b="1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2021</a:t>
                      </a:r>
                      <a:endParaRPr lang="ru-RU" sz="2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b="1" dirty="0" smtClean="0"/>
                        <a:t>2022</a:t>
                      </a:r>
                      <a:endParaRPr lang="ru-RU" sz="2200" b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44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Всего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Налог на имущество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Транспортный налог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Земельный налог</a:t>
                      </a:r>
                      <a:endParaRPr lang="ru-RU" sz="20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39670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96,4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98,2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95,7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95,3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96,1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100,9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100,9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/>
                        <a:t>91,7</a:t>
                      </a:r>
                      <a:endParaRPr lang="ru-RU" sz="23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2124" y="5303914"/>
            <a:ext cx="792088" cy="1944216"/>
          </a:xfrm>
          <a:prstGeom prst="rect">
            <a:avLst/>
          </a:prstGeom>
        </p:spPr>
        <p:txBody>
          <a:bodyPr vert="vert270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Собираемость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59916" y="1282403"/>
            <a:ext cx="1389347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i="1" dirty="0">
                <a:cs typeface="Arial" pitchFamily="34" charset="0"/>
              </a:rPr>
              <a:t>млн. руб.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838481" y="5580831"/>
            <a:ext cx="891078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24250" y="715426"/>
            <a:ext cx="1152128" cy="5180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-4,8%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24502" y="1023399"/>
            <a:ext cx="1152128" cy="518008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-3,1%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35787" y="3191662"/>
            <a:ext cx="1152128" cy="5180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+7,8%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97910" y="3564607"/>
            <a:ext cx="1152128" cy="50405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+6,7%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70836" y="2383451"/>
            <a:ext cx="1152128" cy="518008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-7,4%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93872" y="1980431"/>
            <a:ext cx="1249397" cy="5180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-11,9%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78948" y="4169699"/>
            <a:ext cx="1152128" cy="5180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+8,7%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731076" y="4169699"/>
            <a:ext cx="1152128" cy="518008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-1,4%</a:t>
            </a:r>
          </a:p>
        </p:txBody>
      </p:sp>
    </p:spTree>
    <p:extLst>
      <p:ext uri="{BB962C8B-B14F-4D97-AF65-F5344CB8AC3E}">
        <p14:creationId xmlns:p14="http://schemas.microsoft.com/office/powerpoint/2010/main" val="364866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4139" y="287378"/>
            <a:ext cx="10020913" cy="1044982"/>
          </a:xfrm>
        </p:spPr>
        <p:txBody>
          <a:bodyPr/>
          <a:lstStyle/>
          <a:p>
            <a:pPr algn="ctr"/>
            <a:r>
              <a:rPr lang="ru-RU" sz="2700" cap="all" dirty="0">
                <a:solidFill>
                  <a:srgbClr val="0066B3"/>
                </a:solidFill>
                <a:cs typeface="Arial" panose="020B0604020202020204" pitchFamily="34" charset="0"/>
              </a:rPr>
              <a:t>ДИНАМИКА ПРИМЕНЕНИЯ ПатентнОЙ системЫ налогообложения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811196" y="6711147"/>
            <a:ext cx="590365" cy="481652"/>
          </a:xfrm>
          <a:prstGeom prst="rect">
            <a:avLst/>
          </a:prstGeom>
        </p:spPr>
        <p:txBody>
          <a:bodyPr lIns="104306" tIns="52153" rIns="104306" bIns="52153"/>
          <a:lstStyle/>
          <a:p>
            <a:pPr>
              <a:defRPr/>
            </a:pPr>
            <a:fld id="{919F625D-80D4-4291-BD9B-D63E17D4299E}" type="slidenum">
              <a:rPr lang="ru-RU" sz="270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94072" y="5971230"/>
            <a:ext cx="3789421" cy="921366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 defTabSz="1189814">
              <a:spcBef>
                <a:spcPct val="0"/>
              </a:spcBef>
            </a:pPr>
            <a:endParaRPr lang="ru-RU" b="1" dirty="0"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0196" y="5971229"/>
            <a:ext cx="8928992" cy="761730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/>
            <a:r>
              <a:rPr lang="ru-RU" sz="3300" dirty="0" smtClean="0"/>
              <a:t>В  </a:t>
            </a:r>
            <a:r>
              <a:rPr lang="ru-RU" sz="3300" dirty="0"/>
              <a:t>2022 </a:t>
            </a:r>
            <a:r>
              <a:rPr lang="ru-RU" sz="3300" dirty="0" smtClean="0"/>
              <a:t>г. поступило </a:t>
            </a:r>
            <a:r>
              <a:rPr lang="ru-RU" sz="3300" dirty="0"/>
              <a:t>в бюджет </a:t>
            </a:r>
            <a:r>
              <a:rPr lang="ru-RU" sz="3300" b="1" dirty="0" smtClean="0"/>
              <a:t>706 </a:t>
            </a:r>
            <a:r>
              <a:rPr lang="ru-RU" sz="3300" b="1" dirty="0"/>
              <a:t>млн. руб.</a:t>
            </a:r>
            <a:r>
              <a:rPr lang="ru-RU" sz="3300" dirty="0"/>
              <a:t>, </a:t>
            </a:r>
            <a:r>
              <a:rPr lang="ru-RU" sz="3300" b="1" u="sng" dirty="0" smtClean="0"/>
              <a:t>на 21,7% больше </a:t>
            </a:r>
            <a:r>
              <a:rPr lang="ru-RU" sz="3300" dirty="0" smtClean="0"/>
              <a:t>чем в 2021 году.</a:t>
            </a:r>
            <a:endParaRPr lang="ru-RU" sz="3300" dirty="0"/>
          </a:p>
        </p:txBody>
      </p:sp>
      <p:sp>
        <p:nvSpPr>
          <p:cNvPr id="17" name="TextBox 16"/>
          <p:cNvSpPr txBox="1"/>
          <p:nvPr/>
        </p:nvSpPr>
        <p:spPr>
          <a:xfrm>
            <a:off x="6399676" y="5208429"/>
            <a:ext cx="841376" cy="506412"/>
          </a:xfrm>
          <a:prstGeom prst="rect">
            <a:avLst/>
          </a:prstGeom>
        </p:spPr>
        <p:txBody>
          <a:bodyPr wrap="none" lIns="104271" tIns="52136" rIns="104271" bIns="52136" anchor="ctr">
            <a:noAutofit/>
          </a:bodyPr>
          <a:lstStyle/>
          <a:p>
            <a:pPr algn="ctr" defTabSz="1042716"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ea typeface="+mj-ea"/>
              <a:cs typeface="+mj-cs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330332687"/>
              </p:ext>
            </p:extLst>
          </p:nvPr>
        </p:nvGraphicFramePr>
        <p:xfrm>
          <a:off x="1458268" y="1332359"/>
          <a:ext cx="8346453" cy="4454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609840" y="2430965"/>
            <a:ext cx="9389702" cy="813761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2900" b="1" dirty="0"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65288" y="1969359"/>
            <a:ext cx="1656184" cy="97934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-12,7%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050666" y="2621835"/>
            <a:ext cx="872915" cy="43201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  <a:effectLst>
            <a:outerShdw dist="23000" dir="5400000" sx="97000" sy="97000" rotWithShape="0">
              <a:schemeClr val="bg1">
                <a:alpha val="48000"/>
              </a:scheme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958636" y="1404367"/>
            <a:ext cx="872915" cy="43201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  <a:effectLst>
            <a:outerShdw dist="23000" dir="5400000" sx="97000" sy="97000" rotWithShape="0">
              <a:schemeClr val="bg1">
                <a:alpha val="48000"/>
              </a:scheme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321902" y="851631"/>
            <a:ext cx="1656184" cy="979346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-14,3%</a:t>
            </a:r>
          </a:p>
        </p:txBody>
      </p:sp>
    </p:spTree>
    <p:extLst>
      <p:ext uri="{BB962C8B-B14F-4D97-AF65-F5344CB8AC3E}">
        <p14:creationId xmlns:p14="http://schemas.microsoft.com/office/powerpoint/2010/main" val="271393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5186" y="287377"/>
            <a:ext cx="9768285" cy="714529"/>
          </a:xfrm>
        </p:spPr>
        <p:txBody>
          <a:bodyPr/>
          <a:lstStyle/>
          <a:p>
            <a:pPr algn="ctr"/>
            <a:r>
              <a:rPr lang="ru-RU" sz="2700" cap="all" dirty="0">
                <a:solidFill>
                  <a:srgbClr val="0066B3"/>
                </a:solidFill>
                <a:cs typeface="Arial" panose="020B0604020202020204" pitchFamily="34" charset="0"/>
              </a:rPr>
              <a:t>налог на профессиональный доход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826419" y="6658400"/>
            <a:ext cx="590365" cy="568379"/>
          </a:xfrm>
          <a:prstGeom prst="rect">
            <a:avLst/>
          </a:prstGeom>
        </p:spPr>
        <p:txBody>
          <a:bodyPr lIns="104306" tIns="52153" rIns="104306" bIns="52153"/>
          <a:lstStyle/>
          <a:p>
            <a:pPr>
              <a:defRPr/>
            </a:pPr>
            <a:fld id="{919F625D-80D4-4291-BD9B-D63E17D4299E}" type="slidenum">
              <a:rPr lang="ru-RU" sz="270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73" y="5122875"/>
            <a:ext cx="10313379" cy="1905411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 defTabSz="1189814">
              <a:spcBef>
                <a:spcPct val="0"/>
              </a:spcBef>
            </a:pPr>
            <a:r>
              <a:rPr lang="ru-RU" sz="3200" b="1" dirty="0">
                <a:ea typeface="+mj-ea"/>
              </a:rPr>
              <a:t>Из 2</a:t>
            </a:r>
            <a:r>
              <a:rPr lang="en-US" sz="3200" b="1" dirty="0">
                <a:ea typeface="+mj-ea"/>
              </a:rPr>
              <a:t>67</a:t>
            </a:r>
            <a:r>
              <a:rPr lang="ru-RU" sz="3200" b="1" dirty="0">
                <a:ea typeface="+mj-ea"/>
              </a:rPr>
              <a:t> выявленных налоговыми органами  лиц зарегистрировались «</a:t>
            </a:r>
            <a:r>
              <a:rPr lang="ru-RU" sz="3200" b="1" dirty="0" err="1">
                <a:ea typeface="+mj-ea"/>
              </a:rPr>
              <a:t>самозанятыми</a:t>
            </a:r>
            <a:r>
              <a:rPr lang="ru-RU" sz="3200" b="1" dirty="0">
                <a:ea typeface="+mj-ea"/>
              </a:rPr>
              <a:t>»  236 (88,4%)</a:t>
            </a:r>
          </a:p>
          <a:p>
            <a:pPr defTabSz="1189814">
              <a:spcBef>
                <a:spcPct val="0"/>
              </a:spcBef>
            </a:pPr>
            <a:endParaRPr lang="ru-RU" sz="37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9395" y="5765436"/>
            <a:ext cx="8589354" cy="1032098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rmAutofit/>
          </a:bodyPr>
          <a:lstStyle/>
          <a:p>
            <a:pPr defTabSz="1189814">
              <a:spcBef>
                <a:spcPct val="0"/>
              </a:spcBef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2885" y="5765435"/>
            <a:ext cx="9679540" cy="1270275"/>
          </a:xfrm>
          <a:prstGeom prst="rect">
            <a:avLst/>
          </a:prstGeom>
        </p:spPr>
        <p:txBody>
          <a:bodyPr vert="horz" wrap="square" lIns="118982" tIns="59491" rIns="118982" bIns="59491" rtlCol="0" anchor="ctr">
            <a:noAutofit/>
          </a:bodyPr>
          <a:lstStyle/>
          <a:p>
            <a:pPr algn="ctr" defTabSz="1189814"/>
            <a:endParaRPr lang="ru-RU" sz="41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123663998"/>
              </p:ext>
            </p:extLst>
          </p:nvPr>
        </p:nvGraphicFramePr>
        <p:xfrm>
          <a:off x="882204" y="1044327"/>
          <a:ext cx="604867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flipV="1">
            <a:off x="3349798" y="1924269"/>
            <a:ext cx="0" cy="822369"/>
          </a:xfrm>
          <a:prstGeom prst="straightConnector1">
            <a:avLst/>
          </a:prstGeom>
          <a:ln w="63500">
            <a:solidFill>
              <a:schemeClr val="accent3">
                <a:lumMod val="75000"/>
              </a:schemeClr>
            </a:solidFill>
            <a:tailEnd type="arrow"/>
          </a:ln>
          <a:effectLst>
            <a:outerShdw dist="23000" dir="5400000" sx="97000" sy="97000" rotWithShape="0">
              <a:schemeClr val="bg1">
                <a:alpha val="48000"/>
              </a:scheme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TextBox 1"/>
          <p:cNvSpPr txBox="1"/>
          <p:nvPr/>
        </p:nvSpPr>
        <p:spPr>
          <a:xfrm>
            <a:off x="1540545" y="2222620"/>
            <a:ext cx="813685" cy="508457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none" lIns="104306" tIns="52153" rIns="104306" bIns="52153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000" b="1" noProof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 1,8 раза</a:t>
            </a: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94772" y="1738670"/>
            <a:ext cx="4320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Сумма </a:t>
            </a:r>
            <a:r>
              <a:rPr lang="ru-RU" sz="2800" dirty="0"/>
              <a:t>поступившего в бюджет налога за 2022 г. составила </a:t>
            </a:r>
            <a:r>
              <a:rPr lang="ru-RU" sz="2800" b="1" dirty="0"/>
              <a:t>119,6 млн. рублей</a:t>
            </a:r>
            <a:r>
              <a:rPr lang="ru-RU" sz="2800" dirty="0"/>
              <a:t>, </a:t>
            </a:r>
            <a:r>
              <a:rPr lang="ru-RU" sz="2800" dirty="0" smtClean="0"/>
              <a:t>в </a:t>
            </a:r>
            <a:r>
              <a:rPr lang="ru-RU" sz="2800" dirty="0"/>
              <a:t>2,1 раза больше  поступлений 2021 года.</a:t>
            </a:r>
          </a:p>
        </p:txBody>
      </p:sp>
    </p:spTree>
    <p:extLst>
      <p:ext uri="{BB962C8B-B14F-4D97-AF65-F5344CB8AC3E}">
        <p14:creationId xmlns:p14="http://schemas.microsoft.com/office/powerpoint/2010/main" val="122440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94172" y="468263"/>
            <a:ext cx="9793088" cy="43204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dirty="0"/>
              <a:t>Доначисления по результатам контрольной работы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601872"/>
              </p:ext>
            </p:extLst>
          </p:nvPr>
        </p:nvGraphicFramePr>
        <p:xfrm>
          <a:off x="479303" y="704606"/>
          <a:ext cx="6048671" cy="5233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3916031" y="1399553"/>
            <a:ext cx="6211" cy="1789329"/>
          </a:xfrm>
          <a:prstGeom prst="straightConnector1">
            <a:avLst/>
          </a:prstGeom>
          <a:ln w="57150">
            <a:solidFill>
              <a:schemeClr val="accent3">
                <a:lumMod val="50000"/>
              </a:schemeClr>
            </a:solidFill>
            <a:tailEnd type="arrow"/>
          </a:ln>
          <a:effectLst>
            <a:outerShdw dist="23000" dir="5400000" sx="97000" sy="97000" rotWithShape="0">
              <a:schemeClr val="bg1">
                <a:alpha val="48000"/>
              </a:scheme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TextBox 1"/>
          <p:cNvSpPr txBox="1"/>
          <p:nvPr/>
        </p:nvSpPr>
        <p:spPr>
          <a:xfrm>
            <a:off x="1843513" y="2260094"/>
            <a:ext cx="813685" cy="508457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none" lIns="104306" tIns="52153" rIns="104306" bIns="52153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300" b="1" noProof="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 2,7 раза</a:t>
            </a:r>
            <a:endParaRPr kumimoji="0" lang="ru-RU" sz="33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0796" y="1260351"/>
            <a:ext cx="418540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/>
              <a:t>За </a:t>
            </a:r>
            <a:r>
              <a:rPr lang="ru-RU" sz="2600" dirty="0" smtClean="0"/>
              <a:t>2022 г. проведено </a:t>
            </a:r>
            <a:r>
              <a:rPr lang="ru-RU" sz="2600" b="1" dirty="0"/>
              <a:t>90 </a:t>
            </a:r>
            <a:r>
              <a:rPr lang="ru-RU" sz="2600" b="1" dirty="0" smtClean="0"/>
              <a:t>ВНП</a:t>
            </a:r>
            <a:r>
              <a:rPr lang="ru-RU" sz="2600" dirty="0" smtClean="0"/>
              <a:t>, </a:t>
            </a:r>
          </a:p>
          <a:p>
            <a:pPr algn="ctr"/>
            <a:r>
              <a:rPr lang="ru-RU" sz="2600" dirty="0" smtClean="0"/>
              <a:t>рост на 36% (24 единицы).</a:t>
            </a:r>
            <a:endParaRPr lang="ru-RU" sz="2600" dirty="0"/>
          </a:p>
          <a:p>
            <a:pPr algn="ctr"/>
            <a:r>
              <a:rPr lang="ru-RU" sz="2600" dirty="0" smtClean="0"/>
              <a:t>За </a:t>
            </a:r>
            <a:r>
              <a:rPr lang="ru-RU" sz="2600" dirty="0"/>
              <a:t>2022 г. на одну результативную ВНП </a:t>
            </a:r>
            <a:r>
              <a:rPr lang="ru-RU" sz="2600" dirty="0" err="1"/>
              <a:t>доначислено</a:t>
            </a:r>
            <a:r>
              <a:rPr lang="ru-RU" sz="2600" dirty="0"/>
              <a:t> </a:t>
            </a:r>
            <a:r>
              <a:rPr lang="ru-RU" sz="2600" b="1" dirty="0"/>
              <a:t>41,3 млн. руб.</a:t>
            </a:r>
            <a:r>
              <a:rPr lang="ru-RU" sz="2600" dirty="0"/>
              <a:t>, (выше соответствующего показателя 2021 г. </a:t>
            </a:r>
            <a:r>
              <a:rPr lang="ru-RU" sz="2600" dirty="0" smtClean="0"/>
              <a:t>на </a:t>
            </a:r>
            <a:r>
              <a:rPr lang="ru-RU" sz="2600" dirty="0"/>
              <a:t>18,9 млн. руб. или в 2 </a:t>
            </a:r>
            <a:r>
              <a:rPr lang="ru-RU" sz="2600" dirty="0" smtClean="0"/>
              <a:t>раза.</a:t>
            </a:r>
            <a:endParaRPr lang="ru-RU" sz="2600" dirty="0"/>
          </a:p>
          <a:p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0156" y="5796855"/>
            <a:ext cx="9433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За 2022 г. проведено </a:t>
            </a:r>
            <a:r>
              <a:rPr lang="ru-RU" sz="2400" b="1" dirty="0"/>
              <a:t>492,5 тыс. КНП</a:t>
            </a:r>
            <a:r>
              <a:rPr lang="ru-RU" sz="2400" dirty="0"/>
              <a:t>, снижение на 5% (26 тыс. единиц).</a:t>
            </a:r>
          </a:p>
          <a:p>
            <a:pPr algn="ctr"/>
            <a:r>
              <a:rPr lang="ru-RU" sz="2400" dirty="0"/>
              <a:t>Удельный вес доначислений - </a:t>
            </a:r>
            <a:r>
              <a:rPr lang="ru-RU" sz="2400" b="1" dirty="0"/>
              <a:t>17,5%</a:t>
            </a:r>
            <a:r>
              <a:rPr lang="ru-RU" sz="2400" dirty="0"/>
              <a:t> (рост на 7,2%).</a:t>
            </a:r>
          </a:p>
          <a:p>
            <a:pPr algn="ctr"/>
            <a:r>
              <a:rPr lang="ru-RU" sz="2400" dirty="0" smtClean="0"/>
              <a:t>На </a:t>
            </a:r>
            <a:r>
              <a:rPr lang="ru-RU" sz="2400" dirty="0"/>
              <a:t>одну результативную КНП </a:t>
            </a:r>
            <a:r>
              <a:rPr lang="ru-RU" sz="2400" dirty="0" err="1"/>
              <a:t>доначислено</a:t>
            </a:r>
            <a:r>
              <a:rPr lang="ru-RU" sz="2400" dirty="0"/>
              <a:t> </a:t>
            </a:r>
            <a:r>
              <a:rPr lang="ru-RU" sz="2400" b="1" dirty="0"/>
              <a:t>41,7 тыс. руб.</a:t>
            </a:r>
            <a:r>
              <a:rPr lang="ru-RU" sz="2400" dirty="0"/>
              <a:t>, (рост </a:t>
            </a:r>
            <a:r>
              <a:rPr lang="ru-RU" sz="2400" dirty="0" smtClean="0"/>
              <a:t>на </a:t>
            </a:r>
            <a:r>
              <a:rPr lang="ru-RU" sz="2400" dirty="0"/>
              <a:t>31,9 </a:t>
            </a:r>
            <a:r>
              <a:rPr lang="ru-RU" sz="2400" dirty="0" smtClean="0"/>
              <a:t>тыс. </a:t>
            </a:r>
            <a:r>
              <a:rPr lang="ru-RU" sz="2400" dirty="0"/>
              <a:t>руб. или в 4,3 раза</a:t>
            </a:r>
            <a:r>
              <a:rPr lang="ru-RU" sz="2400" dirty="0" smtClean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01796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0156" y="396255"/>
            <a:ext cx="9793088" cy="43204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/>
              <a:t>Работа по проверке обоснованности возмещения НДС из бюджета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95370" y="4899751"/>
            <a:ext cx="90730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2400" dirty="0" smtClean="0">
                <a:solidFill>
                  <a:prstClr val="black"/>
                </a:solidFill>
                <a:cs typeface="Arial" pitchFamily="34" charset="0"/>
              </a:rPr>
              <a:t>Проведено </a:t>
            </a:r>
            <a:r>
              <a:rPr lang="en-US" sz="2400" b="1" dirty="0">
                <a:solidFill>
                  <a:srgbClr val="C00000"/>
                </a:solidFill>
                <a:cs typeface="Arial" pitchFamily="34" charset="0"/>
              </a:rPr>
              <a:t>1287</a:t>
            </a:r>
            <a:r>
              <a:rPr lang="ru-RU" sz="2400" dirty="0">
                <a:solidFill>
                  <a:prstClr val="black"/>
                </a:solidFill>
                <a:cs typeface="Arial" pitchFamily="34" charset="0"/>
              </a:rPr>
              <a:t> проверок деклараций по </a:t>
            </a:r>
            <a:r>
              <a:rPr lang="ru-RU" sz="2400" dirty="0"/>
              <a:t>НДС с суммой заявленного налога к возмещению из бюджета </a:t>
            </a:r>
            <a:r>
              <a:rPr lang="ru-RU" sz="2400" b="1" dirty="0" smtClean="0">
                <a:solidFill>
                  <a:srgbClr val="C00000"/>
                </a:solidFill>
              </a:rPr>
              <a:t>28 </a:t>
            </a:r>
            <a:r>
              <a:rPr lang="ru-RU" sz="2400" b="1" dirty="0">
                <a:solidFill>
                  <a:srgbClr val="C00000"/>
                </a:solidFill>
              </a:rPr>
              <a:t>059 млн. рублей</a:t>
            </a:r>
            <a:r>
              <a:rPr lang="ru-RU" sz="2400" dirty="0"/>
              <a:t>. </a:t>
            </a:r>
            <a:r>
              <a:rPr lang="ru-RU" sz="2400" dirty="0" smtClean="0"/>
              <a:t>Рост заявленной суммы к возмещению  </a:t>
            </a:r>
            <a:r>
              <a:rPr lang="ru-RU" sz="2400" b="1" dirty="0" smtClean="0">
                <a:solidFill>
                  <a:srgbClr val="C00000"/>
                </a:solidFill>
              </a:rPr>
              <a:t>на 7021млн. руб.</a:t>
            </a:r>
            <a:r>
              <a:rPr lang="ru-RU" sz="2400" dirty="0" smtClean="0"/>
              <a:t> (на 33,4%). Рост </a:t>
            </a:r>
            <a:r>
              <a:rPr lang="ru-RU" sz="2400" dirty="0"/>
              <a:t>количества </a:t>
            </a:r>
            <a:r>
              <a:rPr lang="ru-RU" sz="2400" dirty="0" smtClean="0"/>
              <a:t>проверок </a:t>
            </a:r>
            <a:r>
              <a:rPr lang="ru-RU" sz="2400" b="1" dirty="0" smtClean="0">
                <a:solidFill>
                  <a:srgbClr val="C00000"/>
                </a:solidFill>
              </a:rPr>
              <a:t>на 30 проверок </a:t>
            </a:r>
            <a:r>
              <a:rPr lang="ru-RU" sz="2400" dirty="0"/>
              <a:t>(2,3</a:t>
            </a:r>
            <a:r>
              <a:rPr lang="ru-RU" sz="2400" dirty="0" smtClean="0"/>
              <a:t>%). </a:t>
            </a:r>
            <a:r>
              <a:rPr lang="ru-RU" sz="2400" dirty="0" smtClean="0">
                <a:solidFill>
                  <a:prstClr val="black"/>
                </a:solidFill>
              </a:rPr>
              <a:t>Представлено </a:t>
            </a:r>
            <a:r>
              <a:rPr lang="ru-RU" sz="2400" b="1" dirty="0">
                <a:solidFill>
                  <a:srgbClr val="FF0000"/>
                </a:solidFill>
              </a:rPr>
              <a:t>260 УНД</a:t>
            </a:r>
            <a:r>
              <a:rPr lang="ru-RU" sz="2400" dirty="0">
                <a:solidFill>
                  <a:prstClr val="black"/>
                </a:solidFill>
              </a:rPr>
              <a:t> к  уменьшению НДС, заявленного к возмещению из бюджета, </a:t>
            </a:r>
            <a:r>
              <a:rPr lang="ru-RU" sz="2400" b="1" dirty="0" smtClean="0">
                <a:solidFill>
                  <a:srgbClr val="FF0000"/>
                </a:solidFill>
              </a:rPr>
              <a:t>на </a:t>
            </a:r>
            <a:r>
              <a:rPr lang="ru-RU" sz="2400" b="1" dirty="0">
                <a:solidFill>
                  <a:srgbClr val="FF0000"/>
                </a:solidFill>
              </a:rPr>
              <a:t>217,2млн.рублей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60180553"/>
              </p:ext>
            </p:extLst>
          </p:nvPr>
        </p:nvGraphicFramePr>
        <p:xfrm>
          <a:off x="522855" y="908196"/>
          <a:ext cx="8496253" cy="4024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3724577" y="1533284"/>
            <a:ext cx="1596145" cy="521588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  <a:effectLst>
            <a:outerShdw dist="23000" dir="5400000" sx="97000" sy="97000" rotWithShape="0">
              <a:schemeClr val="bg1">
                <a:alpha val="48000"/>
              </a:scheme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0" name="TextBox 1"/>
          <p:cNvSpPr txBox="1"/>
          <p:nvPr/>
        </p:nvSpPr>
        <p:spPr>
          <a:xfrm>
            <a:off x="3756582" y="1279055"/>
            <a:ext cx="813685" cy="508457"/>
          </a:xfrm>
          <a:prstGeom prst="rect">
            <a:avLst/>
          </a:prstGeom>
          <a:ln w="38100">
            <a:noFill/>
          </a:ln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none" lIns="104306" tIns="52153" rIns="104306" bIns="52153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noProof="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+30,7%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260734" y="2507778"/>
            <a:ext cx="813685" cy="508457"/>
          </a:xfrm>
          <a:prstGeom prst="rect">
            <a:avLst/>
          </a:prstGeom>
          <a:ln w="38100">
            <a:noFill/>
          </a:ln>
          <a:effectLst>
            <a:outerShdw blurRad="50800" dist="50800" dir="5400000" algn="ctr" rotWithShape="0">
              <a:schemeClr val="bg1">
                <a:lumMod val="95000"/>
              </a:schemeClr>
            </a:outerShdw>
          </a:effectLst>
        </p:spPr>
        <p:txBody>
          <a:bodyPr vert="horz" wrap="none" lIns="104306" tIns="52153" rIns="104306" bIns="52153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noProof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+8,2%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4276347" y="2762007"/>
            <a:ext cx="1596145" cy="52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  <a:effectLst>
            <a:outerShdw dist="23000" dir="5400000" sx="97000" sy="97000" rotWithShape="0">
              <a:schemeClr val="bg1">
                <a:alpha val="48000"/>
              </a:schemeClr>
            </a:outerShdw>
          </a:effectLst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63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2852</TotalTime>
  <Words>742</Words>
  <Application>Microsoft Office PowerPoint</Application>
  <PresentationFormat>Произвольный</PresentationFormat>
  <Paragraphs>174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Present_FNS2012_A4</vt:lpstr>
      <vt:lpstr>Доклад к заседанию Общественного совета при УФНС России по Хабаровскому краю по вопросу: «Итоги работы УФНС России по Хабаровскому краю за 2022 год» </vt:lpstr>
      <vt:lpstr>Данные о регистрации юридических лиц и индивидуальных предпринимателей</vt:lpstr>
      <vt:lpstr>Презентация PowerPoint</vt:lpstr>
      <vt:lpstr>Презентация PowerPoint</vt:lpstr>
      <vt:lpstr>ДИНАМИКА ПОСТУПЛЕНИЙ ИМУЩЕСТВЕННЫХ  НАЛОГОВ ФЛ</vt:lpstr>
      <vt:lpstr>ДИНАМИКА ПРИМЕНЕНИЯ ПатентнОЙ системЫ налогообложения</vt:lpstr>
      <vt:lpstr>налог на профессиональный доход</vt:lpstr>
      <vt:lpstr>Доначисления по результатам контрольной работы </vt:lpstr>
      <vt:lpstr>Работа по проверке обоснованности возмещения НДС из бюджета</vt:lpstr>
      <vt:lpstr>Применение процессных мер по взысканию задолженности</vt:lpstr>
      <vt:lpstr>Взыскание доначисленных сумм по контрольной работе</vt:lpstr>
      <vt:lpstr>Презентация PowerPoint</vt:lpstr>
      <vt:lpstr>Оценка гражданами предоставления государственных услуг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Бугаева Полина Владимировна</dc:creator>
  <cp:lastModifiedBy>Лазарева Дарья Игоревна</cp:lastModifiedBy>
  <cp:revision>322</cp:revision>
  <dcterms:created xsi:type="dcterms:W3CDTF">2023-02-06T05:56:57Z</dcterms:created>
  <dcterms:modified xsi:type="dcterms:W3CDTF">2023-03-15T01:17:07Z</dcterms:modified>
</cp:coreProperties>
</file>