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90" r:id="rId2"/>
    <p:sldId id="299" r:id="rId3"/>
    <p:sldId id="294" r:id="rId4"/>
    <p:sldId id="295" r:id="rId5"/>
    <p:sldId id="296" r:id="rId6"/>
    <p:sldId id="298" r:id="rId7"/>
    <p:sldId id="293" r:id="rId8"/>
  </p:sldIdLst>
  <p:sldSz cx="9144000" cy="5143500" type="screen16x9"/>
  <p:notesSz cx="6808788" cy="9940925"/>
  <p:defaultTextStyle>
    <a:defPPr>
      <a:defRPr lang="ru-RU"/>
    </a:defPPr>
    <a:lvl1pPr marL="0" algn="l" defTabSz="77889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9449" algn="l" defTabSz="77889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78897" algn="l" defTabSz="77889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68346" algn="l" defTabSz="77889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57795" algn="l" defTabSz="77889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47243" algn="l" defTabSz="77889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36691" algn="l" defTabSz="77889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726140" algn="l" defTabSz="77889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115589" algn="l" defTabSz="77889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1F6"/>
    <a:srgbClr val="EEF1F7"/>
    <a:srgbClr val="9DA6B7"/>
    <a:srgbClr val="F8FAFF"/>
    <a:srgbClr val="B6C2D4"/>
    <a:srgbClr val="A8B3C1"/>
    <a:srgbClr val="9CAFCC"/>
    <a:srgbClr val="AEB9CA"/>
    <a:srgbClr val="A7B1BF"/>
    <a:srgbClr val="E0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54"/>
    <p:restoredTop sz="94695"/>
  </p:normalViewPr>
  <p:slideViewPr>
    <p:cSldViewPr snapToGrid="0">
      <p:cViewPr varScale="1">
        <p:scale>
          <a:sx n="142" d="100"/>
          <a:sy n="142" d="100"/>
        </p:scale>
        <p:origin x="-660" y="-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27" d="100"/>
          <a:sy n="127" d="100"/>
        </p:scale>
        <p:origin x="2880" y="184"/>
      </p:cViewPr>
      <p:guideLst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6F3879-AAFD-4E68-B721-414F2899D03D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DDE31245-46CC-4C3A-97C8-F00F22A76C39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ru-RU" sz="1600" b="0" dirty="0" smtClean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endParaRPr lang="ru-RU" sz="1600" b="0" dirty="0" smtClean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r>
            <a:rPr lang="ru-RU" sz="16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3 года</a:t>
          </a:r>
          <a:endParaRPr lang="ru-RU" sz="1600" b="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630CDD41-57F1-4F30-94FE-5D0A768EB4AB}" type="parTrans" cxnId="{2C6F4FD0-BAA3-41BD-A7F0-C74499A72A4E}">
      <dgm:prSet/>
      <dgm:spPr/>
      <dgm:t>
        <a:bodyPr/>
        <a:lstStyle/>
        <a:p>
          <a:endParaRPr lang="ru-RU" sz="1600" b="0">
            <a:latin typeface="Arial" pitchFamily="34" charset="0"/>
            <a:cs typeface="Arial" pitchFamily="34" charset="0"/>
          </a:endParaRPr>
        </a:p>
      </dgm:t>
    </dgm:pt>
    <dgm:pt modelId="{7AAB6F21-7596-462E-8EBC-E9275161DA23}" type="sibTrans" cxnId="{2C6F4FD0-BAA3-41BD-A7F0-C74499A72A4E}">
      <dgm:prSet/>
      <dgm:spPr/>
      <dgm:t>
        <a:bodyPr/>
        <a:lstStyle/>
        <a:p>
          <a:endParaRPr lang="ru-RU" sz="1600" b="0">
            <a:latin typeface="Arial" pitchFamily="34" charset="0"/>
            <a:cs typeface="Arial" pitchFamily="34" charset="0"/>
          </a:endParaRPr>
        </a:p>
      </dgm:t>
    </dgm:pt>
    <dgm:pt modelId="{BBFC45E1-9979-4741-8934-1AB27A0D5BA2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2022</a:t>
          </a:r>
          <a:endParaRPr lang="en-US" sz="1600" b="0" dirty="0" smtClean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r>
            <a:rPr lang="ru-RU" sz="16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2023</a:t>
          </a:r>
          <a:endParaRPr lang="en-US" sz="1600" b="0" dirty="0" smtClean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r>
            <a:rPr lang="ru-RU" sz="16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2024</a:t>
          </a:r>
          <a:endParaRPr lang="ru-RU" sz="1600" b="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B72B75E-2712-46A0-8867-3800B9F1F04D}" type="parTrans" cxnId="{2EC80CEE-8FD7-4BF8-856A-6E173816DBC0}">
      <dgm:prSet/>
      <dgm:spPr/>
      <dgm:t>
        <a:bodyPr/>
        <a:lstStyle/>
        <a:p>
          <a:endParaRPr lang="ru-RU" sz="1600" b="0">
            <a:latin typeface="Arial" pitchFamily="34" charset="0"/>
            <a:cs typeface="Arial" pitchFamily="34" charset="0"/>
          </a:endParaRPr>
        </a:p>
      </dgm:t>
    </dgm:pt>
    <dgm:pt modelId="{AD91EBF6-535D-48E4-A76D-FFF1D5449ECE}" type="sibTrans" cxnId="{2EC80CEE-8FD7-4BF8-856A-6E173816DBC0}">
      <dgm:prSet/>
      <dgm:spPr/>
      <dgm:t>
        <a:bodyPr/>
        <a:lstStyle/>
        <a:p>
          <a:endParaRPr lang="ru-RU" sz="1600" b="0">
            <a:latin typeface="Arial" pitchFamily="34" charset="0"/>
            <a:cs typeface="Arial" pitchFamily="34" charset="0"/>
          </a:endParaRPr>
        </a:p>
      </dgm:t>
    </dgm:pt>
    <dgm:pt modelId="{7C00AFD3-D51E-4792-B1AF-BCF7C0CB5C2F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при отказе налогоплательщика от применения дробления бизнеса с 01.01.2025</a:t>
          </a:r>
          <a:endParaRPr lang="ru-RU" sz="1600" b="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84ED5FE3-F970-4DE6-A85A-B8642B2C34B9}" type="parTrans" cxnId="{C337A4B2-0873-4824-BB2E-1CD99CABC6D7}">
      <dgm:prSet/>
      <dgm:spPr/>
      <dgm:t>
        <a:bodyPr/>
        <a:lstStyle/>
        <a:p>
          <a:endParaRPr lang="ru-RU" sz="1600" b="0">
            <a:latin typeface="Arial" pitchFamily="34" charset="0"/>
            <a:cs typeface="Arial" pitchFamily="34" charset="0"/>
          </a:endParaRPr>
        </a:p>
      </dgm:t>
    </dgm:pt>
    <dgm:pt modelId="{F1586B71-EF19-45D4-BCD6-1E8C768E8CCC}" type="sibTrans" cxnId="{C337A4B2-0873-4824-BB2E-1CD99CABC6D7}">
      <dgm:prSet/>
      <dgm:spPr/>
      <dgm:t>
        <a:bodyPr/>
        <a:lstStyle/>
        <a:p>
          <a:endParaRPr lang="ru-RU" sz="1600" b="0">
            <a:latin typeface="Arial" pitchFamily="34" charset="0"/>
            <a:cs typeface="Arial" pitchFamily="34" charset="0"/>
          </a:endParaRPr>
        </a:p>
      </dgm:t>
    </dgm:pt>
    <dgm:pt modelId="{30298EAF-5B01-409B-B28F-3366582E7C95}" type="pres">
      <dgm:prSet presAssocID="{326F3879-AAFD-4E68-B721-414F2899D03D}" presName="Name0" presStyleCnt="0">
        <dgm:presLayoutVars>
          <dgm:dir/>
          <dgm:animLvl val="lvl"/>
          <dgm:resizeHandles val="exact"/>
        </dgm:presLayoutVars>
      </dgm:prSet>
      <dgm:spPr/>
    </dgm:pt>
    <dgm:pt modelId="{A20F677A-C7EA-4110-A497-C5741000AEBA}" type="pres">
      <dgm:prSet presAssocID="{DDE31245-46CC-4C3A-97C8-F00F22A76C39}" presName="Name8" presStyleCnt="0"/>
      <dgm:spPr/>
    </dgm:pt>
    <dgm:pt modelId="{2D8F508C-B854-4077-8CF7-41C7CD5963E5}" type="pres">
      <dgm:prSet presAssocID="{DDE31245-46CC-4C3A-97C8-F00F22A76C39}" presName="level" presStyleLbl="node1" presStyleIdx="0" presStyleCnt="3" custScaleX="101488" custLinFactNeighborX="-591" custLinFactNeighborY="-5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08A757-E14A-4309-9703-D2328FBBEEA2}" type="pres">
      <dgm:prSet presAssocID="{DDE31245-46CC-4C3A-97C8-F00F22A76C3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C18C65-E263-4B48-B354-4ECE31F4A188}" type="pres">
      <dgm:prSet presAssocID="{BBFC45E1-9979-4741-8934-1AB27A0D5BA2}" presName="Name8" presStyleCnt="0"/>
      <dgm:spPr/>
    </dgm:pt>
    <dgm:pt modelId="{DDD7A80F-5033-40BD-9C14-EE3FAE21B8D0}" type="pres">
      <dgm:prSet presAssocID="{BBFC45E1-9979-4741-8934-1AB27A0D5BA2}" presName="level" presStyleLbl="node1" presStyleIdx="1" presStyleCnt="3" custLinFactNeighborX="-699" custLinFactNeighborY="54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85EF2-3A00-4866-9B54-C91CE5211274}" type="pres">
      <dgm:prSet presAssocID="{BBFC45E1-9979-4741-8934-1AB27A0D5BA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464C3F-7992-42BF-B68A-74F3F467CB3A}" type="pres">
      <dgm:prSet presAssocID="{7C00AFD3-D51E-4792-B1AF-BCF7C0CB5C2F}" presName="Name8" presStyleCnt="0"/>
      <dgm:spPr/>
    </dgm:pt>
    <dgm:pt modelId="{3B89C1D3-2EA9-4960-9F4E-6A762EF7D73C}" type="pres">
      <dgm:prSet presAssocID="{7C00AFD3-D51E-4792-B1AF-BCF7C0CB5C2F}" presName="level" presStyleLbl="node1" presStyleIdx="2" presStyleCnt="3" custScaleX="99212" custLinFactNeighborX="-985" custLinFactNeighborY="-5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B26CF3-E346-44EA-9420-143EBC8BB357}" type="pres">
      <dgm:prSet presAssocID="{7C00AFD3-D51E-4792-B1AF-BCF7C0CB5C2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AF0592-65CC-4186-8D74-0712EB8B4348}" type="presOf" srcId="{7C00AFD3-D51E-4792-B1AF-BCF7C0CB5C2F}" destId="{15B26CF3-E346-44EA-9420-143EBC8BB357}" srcOrd="1" destOrd="0" presId="urn:microsoft.com/office/officeart/2005/8/layout/pyramid1"/>
    <dgm:cxn modelId="{D7A820F7-74DA-4E4E-86B9-97433A23CA4D}" type="presOf" srcId="{7C00AFD3-D51E-4792-B1AF-BCF7C0CB5C2F}" destId="{3B89C1D3-2EA9-4960-9F4E-6A762EF7D73C}" srcOrd="0" destOrd="0" presId="urn:microsoft.com/office/officeart/2005/8/layout/pyramid1"/>
    <dgm:cxn modelId="{2EC80CEE-8FD7-4BF8-856A-6E173816DBC0}" srcId="{326F3879-AAFD-4E68-B721-414F2899D03D}" destId="{BBFC45E1-9979-4741-8934-1AB27A0D5BA2}" srcOrd="1" destOrd="0" parTransId="{BB72B75E-2712-46A0-8867-3800B9F1F04D}" sibTransId="{AD91EBF6-535D-48E4-A76D-FFF1D5449ECE}"/>
    <dgm:cxn modelId="{543458A7-A5DB-4E0B-B6BF-98161E8448F0}" type="presOf" srcId="{326F3879-AAFD-4E68-B721-414F2899D03D}" destId="{30298EAF-5B01-409B-B28F-3366582E7C95}" srcOrd="0" destOrd="0" presId="urn:microsoft.com/office/officeart/2005/8/layout/pyramid1"/>
    <dgm:cxn modelId="{CDE32ED1-E886-4001-B6CA-B2375201E2BB}" type="presOf" srcId="{DDE31245-46CC-4C3A-97C8-F00F22A76C39}" destId="{D908A757-E14A-4309-9703-D2328FBBEEA2}" srcOrd="1" destOrd="0" presId="urn:microsoft.com/office/officeart/2005/8/layout/pyramid1"/>
    <dgm:cxn modelId="{326809C5-3876-4AE0-9298-E4751D594ACA}" type="presOf" srcId="{BBFC45E1-9979-4741-8934-1AB27A0D5BA2}" destId="{72A85EF2-3A00-4866-9B54-C91CE5211274}" srcOrd="1" destOrd="0" presId="urn:microsoft.com/office/officeart/2005/8/layout/pyramid1"/>
    <dgm:cxn modelId="{B789F301-9201-4024-B0C9-2B4A7F703612}" type="presOf" srcId="{BBFC45E1-9979-4741-8934-1AB27A0D5BA2}" destId="{DDD7A80F-5033-40BD-9C14-EE3FAE21B8D0}" srcOrd="0" destOrd="0" presId="urn:microsoft.com/office/officeart/2005/8/layout/pyramid1"/>
    <dgm:cxn modelId="{2C6F4FD0-BAA3-41BD-A7F0-C74499A72A4E}" srcId="{326F3879-AAFD-4E68-B721-414F2899D03D}" destId="{DDE31245-46CC-4C3A-97C8-F00F22A76C39}" srcOrd="0" destOrd="0" parTransId="{630CDD41-57F1-4F30-94FE-5D0A768EB4AB}" sibTransId="{7AAB6F21-7596-462E-8EBC-E9275161DA23}"/>
    <dgm:cxn modelId="{5FA9C0A4-D301-4676-98E1-1399FCE203F8}" type="presOf" srcId="{DDE31245-46CC-4C3A-97C8-F00F22A76C39}" destId="{2D8F508C-B854-4077-8CF7-41C7CD5963E5}" srcOrd="0" destOrd="0" presId="urn:microsoft.com/office/officeart/2005/8/layout/pyramid1"/>
    <dgm:cxn modelId="{C337A4B2-0873-4824-BB2E-1CD99CABC6D7}" srcId="{326F3879-AAFD-4E68-B721-414F2899D03D}" destId="{7C00AFD3-D51E-4792-B1AF-BCF7C0CB5C2F}" srcOrd="2" destOrd="0" parTransId="{84ED5FE3-F970-4DE6-A85A-B8642B2C34B9}" sibTransId="{F1586B71-EF19-45D4-BCD6-1E8C768E8CCC}"/>
    <dgm:cxn modelId="{BE0EEB94-EA70-4B5C-A839-F81EF213C8EA}" type="presParOf" srcId="{30298EAF-5B01-409B-B28F-3366582E7C95}" destId="{A20F677A-C7EA-4110-A497-C5741000AEBA}" srcOrd="0" destOrd="0" presId="urn:microsoft.com/office/officeart/2005/8/layout/pyramid1"/>
    <dgm:cxn modelId="{4692A3BE-78C9-489A-9FC8-6E28CBD6CE3B}" type="presParOf" srcId="{A20F677A-C7EA-4110-A497-C5741000AEBA}" destId="{2D8F508C-B854-4077-8CF7-41C7CD5963E5}" srcOrd="0" destOrd="0" presId="urn:microsoft.com/office/officeart/2005/8/layout/pyramid1"/>
    <dgm:cxn modelId="{270665EF-5F04-44D8-9DB7-AD2EE2885297}" type="presParOf" srcId="{A20F677A-C7EA-4110-A497-C5741000AEBA}" destId="{D908A757-E14A-4309-9703-D2328FBBEEA2}" srcOrd="1" destOrd="0" presId="urn:microsoft.com/office/officeart/2005/8/layout/pyramid1"/>
    <dgm:cxn modelId="{CB09FBBC-560A-4945-BC16-EC95D10619E4}" type="presParOf" srcId="{30298EAF-5B01-409B-B28F-3366582E7C95}" destId="{C7C18C65-E263-4B48-B354-4ECE31F4A188}" srcOrd="1" destOrd="0" presId="urn:microsoft.com/office/officeart/2005/8/layout/pyramid1"/>
    <dgm:cxn modelId="{0F071E92-60C2-409C-B06F-418758D46297}" type="presParOf" srcId="{C7C18C65-E263-4B48-B354-4ECE31F4A188}" destId="{DDD7A80F-5033-40BD-9C14-EE3FAE21B8D0}" srcOrd="0" destOrd="0" presId="urn:microsoft.com/office/officeart/2005/8/layout/pyramid1"/>
    <dgm:cxn modelId="{B9372F81-342D-4056-A2DC-D6F80DC97A16}" type="presParOf" srcId="{C7C18C65-E263-4B48-B354-4ECE31F4A188}" destId="{72A85EF2-3A00-4866-9B54-C91CE5211274}" srcOrd="1" destOrd="0" presId="urn:microsoft.com/office/officeart/2005/8/layout/pyramid1"/>
    <dgm:cxn modelId="{9AA77571-C0B6-45EF-9D50-558A7172A03E}" type="presParOf" srcId="{30298EAF-5B01-409B-B28F-3366582E7C95}" destId="{03464C3F-7992-42BF-B68A-74F3F467CB3A}" srcOrd="2" destOrd="0" presId="urn:microsoft.com/office/officeart/2005/8/layout/pyramid1"/>
    <dgm:cxn modelId="{B7236CAA-354B-42CB-B7F3-97F55384C59C}" type="presParOf" srcId="{03464C3F-7992-42BF-B68A-74F3F467CB3A}" destId="{3B89C1D3-2EA9-4960-9F4E-6A762EF7D73C}" srcOrd="0" destOrd="0" presId="urn:microsoft.com/office/officeart/2005/8/layout/pyramid1"/>
    <dgm:cxn modelId="{028914B7-9BB3-4D34-9BCF-68DAF8C34566}" type="presParOf" srcId="{03464C3F-7992-42BF-B68A-74F3F467CB3A}" destId="{15B26CF3-E346-44EA-9420-143EBC8BB357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6F3879-AAFD-4E68-B721-414F2899D03D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DDE31245-46CC-4C3A-97C8-F00F22A76C39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ru-RU" sz="1600" b="0" dirty="0" smtClean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endParaRPr lang="ru-RU" sz="1600" b="0" dirty="0" smtClean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r>
            <a:rPr lang="ru-RU" sz="16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2 года</a:t>
          </a:r>
          <a:endParaRPr lang="ru-RU" sz="1600" b="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630CDD41-57F1-4F30-94FE-5D0A768EB4AB}" type="parTrans" cxnId="{2C6F4FD0-BAA3-41BD-A7F0-C74499A72A4E}">
      <dgm:prSet/>
      <dgm:spPr/>
      <dgm:t>
        <a:bodyPr/>
        <a:lstStyle/>
        <a:p>
          <a:endParaRPr lang="ru-RU" sz="1600" b="0">
            <a:latin typeface="Arial" pitchFamily="34" charset="0"/>
            <a:cs typeface="Arial" pitchFamily="34" charset="0"/>
          </a:endParaRPr>
        </a:p>
      </dgm:t>
    </dgm:pt>
    <dgm:pt modelId="{7AAB6F21-7596-462E-8EBC-E9275161DA23}" type="sibTrans" cxnId="{2C6F4FD0-BAA3-41BD-A7F0-C74499A72A4E}">
      <dgm:prSet/>
      <dgm:spPr/>
      <dgm:t>
        <a:bodyPr/>
        <a:lstStyle/>
        <a:p>
          <a:endParaRPr lang="ru-RU" sz="1600" b="0">
            <a:latin typeface="Arial" pitchFamily="34" charset="0"/>
            <a:cs typeface="Arial" pitchFamily="34" charset="0"/>
          </a:endParaRPr>
        </a:p>
      </dgm:t>
    </dgm:pt>
    <dgm:pt modelId="{BBFC45E1-9979-4741-8934-1AB27A0D5BA2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2022</a:t>
          </a:r>
          <a:endParaRPr lang="en-US" sz="1600" b="0" dirty="0" smtClean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r>
            <a:rPr lang="ru-RU" sz="16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2023</a:t>
          </a:r>
          <a:endParaRPr lang="ru-RU" sz="1600" b="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B72B75E-2712-46A0-8867-3800B9F1F04D}" type="parTrans" cxnId="{2EC80CEE-8FD7-4BF8-856A-6E173816DBC0}">
      <dgm:prSet/>
      <dgm:spPr/>
      <dgm:t>
        <a:bodyPr/>
        <a:lstStyle/>
        <a:p>
          <a:endParaRPr lang="ru-RU" sz="1600" b="0">
            <a:latin typeface="Arial" pitchFamily="34" charset="0"/>
            <a:cs typeface="Arial" pitchFamily="34" charset="0"/>
          </a:endParaRPr>
        </a:p>
      </dgm:t>
    </dgm:pt>
    <dgm:pt modelId="{AD91EBF6-535D-48E4-A76D-FFF1D5449ECE}" type="sibTrans" cxnId="{2EC80CEE-8FD7-4BF8-856A-6E173816DBC0}">
      <dgm:prSet/>
      <dgm:spPr/>
      <dgm:t>
        <a:bodyPr/>
        <a:lstStyle/>
        <a:p>
          <a:endParaRPr lang="ru-RU" sz="1600" b="0">
            <a:latin typeface="Arial" pitchFamily="34" charset="0"/>
            <a:cs typeface="Arial" pitchFamily="34" charset="0"/>
          </a:endParaRPr>
        </a:p>
      </dgm:t>
    </dgm:pt>
    <dgm:pt modelId="{C0C617FE-A1B9-47DF-A1A3-358C89E8326C}">
      <dgm:prSet custT="1"/>
      <dgm:spPr>
        <a:solidFill>
          <a:schemeClr val="accent6">
            <a:lumMod val="75000"/>
          </a:schemeClr>
        </a:solidFill>
      </dgm:spPr>
      <dgm:t>
        <a:bodyPr anchor="ctr"/>
        <a:lstStyle/>
        <a:p>
          <a:pPr algn="ctr">
            <a:spcAft>
              <a:spcPts val="0"/>
            </a:spcAft>
          </a:pPr>
          <a:r>
            <a:rPr lang="ru-RU" sz="14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только после назначения ВНП за 2025 и (или) 2026 годы, в этом случае налогоплательщик должен уточнить налоговые обязательства еще и за 2024 год</a:t>
          </a:r>
          <a:endParaRPr lang="ru-RU" sz="1400" b="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019BEC7-BDD8-4B67-9EAF-99628ADAABD4}" type="parTrans" cxnId="{30E892C9-69D0-45B0-9420-AB6C0F9ED96F}">
      <dgm:prSet/>
      <dgm:spPr/>
      <dgm:t>
        <a:bodyPr/>
        <a:lstStyle/>
        <a:p>
          <a:endParaRPr lang="ru-RU" sz="1600" b="0">
            <a:latin typeface="Arial" pitchFamily="34" charset="0"/>
            <a:cs typeface="Arial" pitchFamily="34" charset="0"/>
          </a:endParaRPr>
        </a:p>
      </dgm:t>
    </dgm:pt>
    <dgm:pt modelId="{3254DA85-8643-4588-AB82-E1732E52FE57}" type="sibTrans" cxnId="{30E892C9-69D0-45B0-9420-AB6C0F9ED96F}">
      <dgm:prSet/>
      <dgm:spPr/>
      <dgm:t>
        <a:bodyPr/>
        <a:lstStyle/>
        <a:p>
          <a:endParaRPr lang="ru-RU" sz="1600" b="0">
            <a:latin typeface="Arial" pitchFamily="34" charset="0"/>
            <a:cs typeface="Arial" pitchFamily="34" charset="0"/>
          </a:endParaRPr>
        </a:p>
      </dgm:t>
    </dgm:pt>
    <dgm:pt modelId="{30298EAF-5B01-409B-B28F-3366582E7C95}" type="pres">
      <dgm:prSet presAssocID="{326F3879-AAFD-4E68-B721-414F2899D03D}" presName="Name0" presStyleCnt="0">
        <dgm:presLayoutVars>
          <dgm:dir/>
          <dgm:animLvl val="lvl"/>
          <dgm:resizeHandles val="exact"/>
        </dgm:presLayoutVars>
      </dgm:prSet>
      <dgm:spPr/>
    </dgm:pt>
    <dgm:pt modelId="{A20F677A-C7EA-4110-A497-C5741000AEBA}" type="pres">
      <dgm:prSet presAssocID="{DDE31245-46CC-4C3A-97C8-F00F22A76C39}" presName="Name8" presStyleCnt="0"/>
      <dgm:spPr/>
    </dgm:pt>
    <dgm:pt modelId="{2D8F508C-B854-4077-8CF7-41C7CD5963E5}" type="pres">
      <dgm:prSet presAssocID="{DDE31245-46CC-4C3A-97C8-F00F22A76C39}" presName="level" presStyleLbl="node1" presStyleIdx="0" presStyleCnt="3" custScaleX="99912" custLinFactNeighborX="-17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08A757-E14A-4309-9703-D2328FBBEEA2}" type="pres">
      <dgm:prSet presAssocID="{DDE31245-46CC-4C3A-97C8-F00F22A76C3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C18C65-E263-4B48-B354-4ECE31F4A188}" type="pres">
      <dgm:prSet presAssocID="{BBFC45E1-9979-4741-8934-1AB27A0D5BA2}" presName="Name8" presStyleCnt="0"/>
      <dgm:spPr/>
    </dgm:pt>
    <dgm:pt modelId="{DDD7A80F-5033-40BD-9C14-EE3FAE21B8D0}" type="pres">
      <dgm:prSet presAssocID="{BBFC45E1-9979-4741-8934-1AB27A0D5BA2}" presName="level" presStyleLbl="node1" presStyleIdx="1" presStyleCnt="3" custLinFactNeighborX="-699" custLinFactNeighborY="54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85EF2-3A00-4866-9B54-C91CE5211274}" type="pres">
      <dgm:prSet presAssocID="{BBFC45E1-9979-4741-8934-1AB27A0D5BA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6D33B8-3739-448B-B6C8-25552CBD503E}" type="pres">
      <dgm:prSet presAssocID="{C0C617FE-A1B9-47DF-A1A3-358C89E8326C}" presName="Name8" presStyleCnt="0"/>
      <dgm:spPr/>
    </dgm:pt>
    <dgm:pt modelId="{3D2228AE-2191-4F81-BF4E-6111A8AD93FB}" type="pres">
      <dgm:prSet presAssocID="{C0C617FE-A1B9-47DF-A1A3-358C89E8326C}" presName="level" presStyleLbl="node1" presStyleIdx="2" presStyleCnt="3" custScaleX="99672" custLinFactNeighborX="-492" custLinFactNeighborY="11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59DA7B-E280-4A15-812C-E5A94D37F9A6}" type="pres">
      <dgm:prSet presAssocID="{C0C617FE-A1B9-47DF-A1A3-358C89E8326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C80CEE-8FD7-4BF8-856A-6E173816DBC0}" srcId="{326F3879-AAFD-4E68-B721-414F2899D03D}" destId="{BBFC45E1-9979-4741-8934-1AB27A0D5BA2}" srcOrd="1" destOrd="0" parTransId="{BB72B75E-2712-46A0-8867-3800B9F1F04D}" sibTransId="{AD91EBF6-535D-48E4-A76D-FFF1D5449ECE}"/>
    <dgm:cxn modelId="{F16AA24E-F9E9-4BAC-849B-A2F15BE0A579}" type="presOf" srcId="{BBFC45E1-9979-4741-8934-1AB27A0D5BA2}" destId="{72A85EF2-3A00-4866-9B54-C91CE5211274}" srcOrd="1" destOrd="0" presId="urn:microsoft.com/office/officeart/2005/8/layout/pyramid1"/>
    <dgm:cxn modelId="{2C6F4FD0-BAA3-41BD-A7F0-C74499A72A4E}" srcId="{326F3879-AAFD-4E68-B721-414F2899D03D}" destId="{DDE31245-46CC-4C3A-97C8-F00F22A76C39}" srcOrd="0" destOrd="0" parTransId="{630CDD41-57F1-4F30-94FE-5D0A768EB4AB}" sibTransId="{7AAB6F21-7596-462E-8EBC-E9275161DA23}"/>
    <dgm:cxn modelId="{A1FDE139-A51B-49A1-8C9F-1B1BF670EF7D}" type="presOf" srcId="{C0C617FE-A1B9-47DF-A1A3-358C89E8326C}" destId="{3D2228AE-2191-4F81-BF4E-6111A8AD93FB}" srcOrd="0" destOrd="0" presId="urn:microsoft.com/office/officeart/2005/8/layout/pyramid1"/>
    <dgm:cxn modelId="{2F06388C-60FB-45A6-AEEF-BBC9A5C75A4B}" type="presOf" srcId="{BBFC45E1-9979-4741-8934-1AB27A0D5BA2}" destId="{DDD7A80F-5033-40BD-9C14-EE3FAE21B8D0}" srcOrd="0" destOrd="0" presId="urn:microsoft.com/office/officeart/2005/8/layout/pyramid1"/>
    <dgm:cxn modelId="{B93AF681-1CEC-4842-8E47-490677F539C4}" type="presOf" srcId="{C0C617FE-A1B9-47DF-A1A3-358C89E8326C}" destId="{7B59DA7B-E280-4A15-812C-E5A94D37F9A6}" srcOrd="1" destOrd="0" presId="urn:microsoft.com/office/officeart/2005/8/layout/pyramid1"/>
    <dgm:cxn modelId="{30E892C9-69D0-45B0-9420-AB6C0F9ED96F}" srcId="{326F3879-AAFD-4E68-B721-414F2899D03D}" destId="{C0C617FE-A1B9-47DF-A1A3-358C89E8326C}" srcOrd="2" destOrd="0" parTransId="{B019BEC7-BDD8-4B67-9EAF-99628ADAABD4}" sibTransId="{3254DA85-8643-4588-AB82-E1732E52FE57}"/>
    <dgm:cxn modelId="{BEA8BD5A-1B63-4E09-A2B2-555C2326DC93}" type="presOf" srcId="{DDE31245-46CC-4C3A-97C8-F00F22A76C39}" destId="{D908A757-E14A-4309-9703-D2328FBBEEA2}" srcOrd="1" destOrd="0" presId="urn:microsoft.com/office/officeart/2005/8/layout/pyramid1"/>
    <dgm:cxn modelId="{C722E863-D495-4EBF-9653-53C011E73BAD}" type="presOf" srcId="{DDE31245-46CC-4C3A-97C8-F00F22A76C39}" destId="{2D8F508C-B854-4077-8CF7-41C7CD5963E5}" srcOrd="0" destOrd="0" presId="urn:microsoft.com/office/officeart/2005/8/layout/pyramid1"/>
    <dgm:cxn modelId="{E2375099-AEF1-4118-BE19-5D2C81B8FE7D}" type="presOf" srcId="{326F3879-AAFD-4E68-B721-414F2899D03D}" destId="{30298EAF-5B01-409B-B28F-3366582E7C95}" srcOrd="0" destOrd="0" presId="urn:microsoft.com/office/officeart/2005/8/layout/pyramid1"/>
    <dgm:cxn modelId="{C2A2D85F-9D20-4FAC-A2F0-C23428422F6B}" type="presParOf" srcId="{30298EAF-5B01-409B-B28F-3366582E7C95}" destId="{A20F677A-C7EA-4110-A497-C5741000AEBA}" srcOrd="0" destOrd="0" presId="urn:microsoft.com/office/officeart/2005/8/layout/pyramid1"/>
    <dgm:cxn modelId="{4B3ECAC0-7FCE-45FE-99D6-2FD5A00777EE}" type="presParOf" srcId="{A20F677A-C7EA-4110-A497-C5741000AEBA}" destId="{2D8F508C-B854-4077-8CF7-41C7CD5963E5}" srcOrd="0" destOrd="0" presId="urn:microsoft.com/office/officeart/2005/8/layout/pyramid1"/>
    <dgm:cxn modelId="{49BA7901-24E4-4EA5-9B9D-4EABB82F9DA0}" type="presParOf" srcId="{A20F677A-C7EA-4110-A497-C5741000AEBA}" destId="{D908A757-E14A-4309-9703-D2328FBBEEA2}" srcOrd="1" destOrd="0" presId="urn:microsoft.com/office/officeart/2005/8/layout/pyramid1"/>
    <dgm:cxn modelId="{28F7D6E4-6712-4776-82F7-C84147B0FA67}" type="presParOf" srcId="{30298EAF-5B01-409B-B28F-3366582E7C95}" destId="{C7C18C65-E263-4B48-B354-4ECE31F4A188}" srcOrd="1" destOrd="0" presId="urn:microsoft.com/office/officeart/2005/8/layout/pyramid1"/>
    <dgm:cxn modelId="{4DB9A988-EDC0-4CD6-8682-1A1ABA3D140C}" type="presParOf" srcId="{C7C18C65-E263-4B48-B354-4ECE31F4A188}" destId="{DDD7A80F-5033-40BD-9C14-EE3FAE21B8D0}" srcOrd="0" destOrd="0" presId="urn:microsoft.com/office/officeart/2005/8/layout/pyramid1"/>
    <dgm:cxn modelId="{79B12D8B-DC07-4625-BEA1-00ADBB1708F9}" type="presParOf" srcId="{C7C18C65-E263-4B48-B354-4ECE31F4A188}" destId="{72A85EF2-3A00-4866-9B54-C91CE5211274}" srcOrd="1" destOrd="0" presId="urn:microsoft.com/office/officeart/2005/8/layout/pyramid1"/>
    <dgm:cxn modelId="{811D3D41-4D1D-41E0-B03B-07F95F21FBED}" type="presParOf" srcId="{30298EAF-5B01-409B-B28F-3366582E7C95}" destId="{606D33B8-3739-448B-B6C8-25552CBD503E}" srcOrd="2" destOrd="0" presId="urn:microsoft.com/office/officeart/2005/8/layout/pyramid1"/>
    <dgm:cxn modelId="{3C25E6B8-1F0E-477A-922A-2034B0779408}" type="presParOf" srcId="{606D33B8-3739-448B-B6C8-25552CBD503E}" destId="{3D2228AE-2191-4F81-BF4E-6111A8AD93FB}" srcOrd="0" destOrd="0" presId="urn:microsoft.com/office/officeart/2005/8/layout/pyramid1"/>
    <dgm:cxn modelId="{DCFFA76F-9C5B-464A-9A83-09E4CB1D24F4}" type="presParOf" srcId="{606D33B8-3739-448B-B6C8-25552CBD503E}" destId="{7B59DA7B-E280-4A15-812C-E5A94D37F9A6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05ABB06-88DC-491D-AF8D-2B6C1722B41D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A44752-515F-4E4B-AB0B-19D9E94B62C8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spcAft>
              <a:spcPts val="600"/>
            </a:spcAft>
          </a:pPr>
          <a:r>
            <a:rPr lang="ru-RU" sz="1200" b="1" u="sng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НДФЛ и СВ</a:t>
          </a:r>
          <a:r>
            <a:rPr lang="ru-RU" sz="12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,</a:t>
          </a:r>
        </a:p>
        <a:p>
          <a:pPr>
            <a:spcAft>
              <a:spcPts val="0"/>
            </a:spcAft>
          </a:pPr>
          <a:r>
            <a:rPr lang="ru-RU" sz="1200" b="0" dirty="0" err="1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доначисленные</a:t>
          </a:r>
          <a:r>
            <a:rPr lang="ru-RU" sz="12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 в связи с занижением (сокрытием) заработной платы</a:t>
          </a:r>
        </a:p>
        <a:p>
          <a:pPr>
            <a:spcAft>
              <a:spcPts val="0"/>
            </a:spcAft>
          </a:pPr>
          <a:r>
            <a:rPr lang="ru-RU" sz="12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(не связаны с дроблением бизнеса)</a:t>
          </a:r>
          <a:endParaRPr lang="ru-RU" sz="1200" b="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CE31B1CB-5CF4-4962-99C3-3FC6E24D25AF}" type="parTrans" cxnId="{EF7B562F-9E5B-4771-8194-7EBDE3F63C6D}">
      <dgm:prSet/>
      <dgm:spPr/>
      <dgm:t>
        <a:bodyPr/>
        <a:lstStyle/>
        <a:p>
          <a:endParaRPr lang="ru-RU" sz="1200" b="0">
            <a:latin typeface="Arial" pitchFamily="34" charset="0"/>
            <a:cs typeface="Arial" pitchFamily="34" charset="0"/>
          </a:endParaRPr>
        </a:p>
      </dgm:t>
    </dgm:pt>
    <dgm:pt modelId="{F249E859-CD6F-4920-9567-35755BB7489D}" type="sibTrans" cxnId="{EF7B562F-9E5B-4771-8194-7EBDE3F63C6D}">
      <dgm:prSet/>
      <dgm:spPr/>
      <dgm:t>
        <a:bodyPr/>
        <a:lstStyle/>
        <a:p>
          <a:endParaRPr lang="ru-RU" sz="1200" b="0">
            <a:latin typeface="Arial" pitchFamily="34" charset="0"/>
            <a:cs typeface="Arial" pitchFamily="34" charset="0"/>
          </a:endParaRPr>
        </a:p>
      </dgm:t>
    </dgm:pt>
    <dgm:pt modelId="{52DBA55F-00CF-4EED-AC11-C799D9CCEF81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spcAft>
              <a:spcPts val="600"/>
            </a:spcAft>
          </a:pPr>
          <a:r>
            <a:rPr lang="ru-RU" sz="1200" b="1" u="sng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НДС</a:t>
          </a:r>
        </a:p>
        <a:p>
          <a:pPr>
            <a:spcAft>
              <a:spcPts val="0"/>
            </a:spcAft>
          </a:pPr>
          <a:r>
            <a:rPr lang="ru-RU" sz="12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в связи с применением льгот в сфере обще­ственного питания</a:t>
          </a:r>
        </a:p>
        <a:p>
          <a:pPr>
            <a:spcAft>
              <a:spcPts val="0"/>
            </a:spcAft>
          </a:pPr>
          <a:r>
            <a:rPr lang="ru-RU" sz="12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(дробление бизнеса в целях освобождения от налогообло­жения НДС услуг общественного питания, не превышающих по выручке 2 млрд рублей в год)</a:t>
          </a:r>
          <a:endParaRPr lang="ru-RU" sz="1200" b="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139E4A31-4C06-45A3-8995-8FB2CBE18610}" type="parTrans" cxnId="{57255144-C40C-4E4B-B948-06A880BC3D15}">
      <dgm:prSet/>
      <dgm:spPr/>
      <dgm:t>
        <a:bodyPr/>
        <a:lstStyle/>
        <a:p>
          <a:endParaRPr lang="ru-RU" sz="1200" b="0">
            <a:latin typeface="Arial" pitchFamily="34" charset="0"/>
            <a:cs typeface="Arial" pitchFamily="34" charset="0"/>
          </a:endParaRPr>
        </a:p>
      </dgm:t>
    </dgm:pt>
    <dgm:pt modelId="{3CF66BC2-9BC0-4471-91D9-5B02FD08B902}" type="sibTrans" cxnId="{57255144-C40C-4E4B-B948-06A880BC3D15}">
      <dgm:prSet/>
      <dgm:spPr/>
      <dgm:t>
        <a:bodyPr/>
        <a:lstStyle/>
        <a:p>
          <a:endParaRPr lang="ru-RU" sz="1200" b="0">
            <a:latin typeface="Arial" pitchFamily="34" charset="0"/>
            <a:cs typeface="Arial" pitchFamily="34" charset="0"/>
          </a:endParaRPr>
        </a:p>
      </dgm:t>
    </dgm:pt>
    <dgm:pt modelId="{596843A3-4234-4E69-A419-DE98F8641C2E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200" b="1" u="sng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Налог на прибыль организаций,</a:t>
          </a:r>
        </a:p>
        <a:p>
          <a:pPr>
            <a:spcAft>
              <a:spcPts val="600"/>
            </a:spcAft>
          </a:pPr>
          <a:r>
            <a:rPr lang="ru-RU" sz="1200" b="1" u="sng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НДФЛ для ИП, УСН, ЕСХН</a:t>
          </a:r>
          <a:r>
            <a:rPr lang="ru-RU" sz="12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,</a:t>
          </a:r>
        </a:p>
        <a:p>
          <a:pPr>
            <a:spcAft>
              <a:spcPts val="0"/>
            </a:spcAft>
          </a:pPr>
          <a:r>
            <a:rPr lang="ru-RU" sz="1200" b="0" dirty="0" err="1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доначисленные</a:t>
          </a:r>
          <a:r>
            <a:rPr lang="ru-RU" sz="12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 участникам схемы дробления, в связи с занижением (сокрытием) выручки (доходов)</a:t>
          </a:r>
        </a:p>
        <a:p>
          <a:pPr>
            <a:spcAft>
              <a:spcPts val="0"/>
            </a:spcAft>
          </a:pPr>
          <a:r>
            <a:rPr lang="ru-RU" sz="12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(не связаны с дроблением бизнеса)</a:t>
          </a:r>
          <a:endParaRPr lang="ru-RU" sz="1200" b="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ADC916E-08D7-43BE-AC61-532AF44F8BF5}" type="parTrans" cxnId="{865A00EF-B957-449E-A413-FFDACADC3149}">
      <dgm:prSet/>
      <dgm:spPr/>
      <dgm:t>
        <a:bodyPr/>
        <a:lstStyle/>
        <a:p>
          <a:endParaRPr lang="ru-RU" sz="1200" b="0">
            <a:latin typeface="Arial" pitchFamily="34" charset="0"/>
            <a:cs typeface="Arial" pitchFamily="34" charset="0"/>
          </a:endParaRPr>
        </a:p>
      </dgm:t>
    </dgm:pt>
    <dgm:pt modelId="{32D62D7C-9FFB-44F8-98BA-FFB163F13C90}" type="sibTrans" cxnId="{865A00EF-B957-449E-A413-FFDACADC3149}">
      <dgm:prSet/>
      <dgm:spPr/>
      <dgm:t>
        <a:bodyPr/>
        <a:lstStyle/>
        <a:p>
          <a:endParaRPr lang="ru-RU" sz="1200" b="0">
            <a:latin typeface="Arial" pitchFamily="34" charset="0"/>
            <a:cs typeface="Arial" pitchFamily="34" charset="0"/>
          </a:endParaRPr>
        </a:p>
      </dgm:t>
    </dgm:pt>
    <dgm:pt modelId="{E1725E45-185C-4CAD-AF61-5A9A30878C3F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spcAft>
              <a:spcPts val="600"/>
            </a:spcAft>
          </a:pPr>
          <a:r>
            <a:rPr lang="ru-RU" sz="1200" b="1" u="sng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СТРАХОВЫЕ ВЗНОСЫ</a:t>
          </a:r>
        </a:p>
        <a:p>
          <a:pPr>
            <a:spcAft>
              <a:spcPts val="0"/>
            </a:spcAft>
          </a:pPr>
          <a:r>
            <a:rPr lang="ru-RU" sz="12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(дробление бизнеса в целях получения лицами статуса субъектов МСП для применения понижен­ного тарифа СВ)</a:t>
          </a:r>
          <a:endParaRPr lang="ru-RU" sz="1200" b="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98DB11CA-7A27-40AC-8FD4-28AD89B3BCA1}" type="parTrans" cxnId="{C29F599E-C8FB-4C3E-9EFE-C7A0D8BB0935}">
      <dgm:prSet/>
      <dgm:spPr/>
      <dgm:t>
        <a:bodyPr/>
        <a:lstStyle/>
        <a:p>
          <a:endParaRPr lang="ru-RU" sz="1200" b="0">
            <a:latin typeface="Arial" pitchFamily="34" charset="0"/>
            <a:cs typeface="Arial" pitchFamily="34" charset="0"/>
          </a:endParaRPr>
        </a:p>
      </dgm:t>
    </dgm:pt>
    <dgm:pt modelId="{160149FC-30FA-483D-B23C-3A259B97B801}" type="sibTrans" cxnId="{C29F599E-C8FB-4C3E-9EFE-C7A0D8BB0935}">
      <dgm:prSet/>
      <dgm:spPr/>
      <dgm:t>
        <a:bodyPr/>
        <a:lstStyle/>
        <a:p>
          <a:endParaRPr lang="ru-RU" sz="1200" b="0">
            <a:latin typeface="Arial" pitchFamily="34" charset="0"/>
            <a:cs typeface="Arial" pitchFamily="34" charset="0"/>
          </a:endParaRPr>
        </a:p>
      </dgm:t>
    </dgm:pt>
    <dgm:pt modelId="{F18DE35F-CAA8-4C27-A41B-05163B44A4B4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spcAft>
              <a:spcPts val="600"/>
            </a:spcAft>
          </a:pPr>
          <a:r>
            <a:rPr lang="ru-RU" sz="1200" b="1" u="sng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НДПИ</a:t>
          </a:r>
        </a:p>
        <a:p>
          <a:pPr>
            <a:spcAft>
              <a:spcPts val="0"/>
            </a:spcAft>
          </a:pPr>
          <a:r>
            <a:rPr lang="ru-RU" sz="1200" b="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(дробление бизнеса с целью заниже­ния себестоимости полезного ископаемого)</a:t>
          </a:r>
          <a:endParaRPr lang="ru-RU" sz="1200" b="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FACA5493-6E35-41D2-A8C1-3BD5AE058704}" type="sibTrans" cxnId="{5BE05C77-DC30-415D-8493-4EB8DB668CEE}">
      <dgm:prSet/>
      <dgm:spPr/>
      <dgm:t>
        <a:bodyPr/>
        <a:lstStyle/>
        <a:p>
          <a:endParaRPr lang="ru-RU" sz="1200" b="0">
            <a:latin typeface="Arial" pitchFamily="34" charset="0"/>
            <a:cs typeface="Arial" pitchFamily="34" charset="0"/>
          </a:endParaRPr>
        </a:p>
      </dgm:t>
    </dgm:pt>
    <dgm:pt modelId="{63F78331-BE30-46F4-9766-C53C4C38B3CB}" type="parTrans" cxnId="{5BE05C77-DC30-415D-8493-4EB8DB668CEE}">
      <dgm:prSet/>
      <dgm:spPr/>
      <dgm:t>
        <a:bodyPr/>
        <a:lstStyle/>
        <a:p>
          <a:endParaRPr lang="ru-RU" sz="1200" b="0">
            <a:latin typeface="Arial" pitchFamily="34" charset="0"/>
            <a:cs typeface="Arial" pitchFamily="34" charset="0"/>
          </a:endParaRPr>
        </a:p>
      </dgm:t>
    </dgm:pt>
    <dgm:pt modelId="{45B20A03-D96D-4E2E-AE61-0CE5EC245956}" type="pres">
      <dgm:prSet presAssocID="{005ABB06-88DC-491D-AF8D-2B6C1722B41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A7D2EC-2681-4FE4-8FD7-A811F84DA57F}" type="pres">
      <dgm:prSet presAssocID="{F18DE35F-CAA8-4C27-A41B-05163B44A4B4}" presName="node" presStyleLbl="node1" presStyleIdx="0" presStyleCnt="5" custScaleX="173796" custRadScaleRad="98052" custRadScaleInc="-2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07CA02-948E-488B-AF1B-544B9E2E241E}" type="pres">
      <dgm:prSet presAssocID="{F18DE35F-CAA8-4C27-A41B-05163B44A4B4}" presName="spNode" presStyleCnt="0"/>
      <dgm:spPr/>
    </dgm:pt>
    <dgm:pt modelId="{F4BA8D61-BE33-419C-A1D2-0F166D80D547}" type="pres">
      <dgm:prSet presAssocID="{FACA5493-6E35-41D2-A8C1-3BD5AE058704}" presName="sibTrans" presStyleLbl="sibTrans1D1" presStyleIdx="0" presStyleCnt="5"/>
      <dgm:spPr/>
      <dgm:t>
        <a:bodyPr/>
        <a:lstStyle/>
        <a:p>
          <a:endParaRPr lang="ru-RU"/>
        </a:p>
      </dgm:t>
    </dgm:pt>
    <dgm:pt modelId="{17C139A9-84DA-47EF-AD75-C0CD44A3BEE8}" type="pres">
      <dgm:prSet presAssocID="{E1725E45-185C-4CAD-AF61-5A9A30878C3F}" presName="node" presStyleLbl="node1" presStyleIdx="1" presStyleCnt="5" custScaleX="153819" custScaleY="138279" custRadScaleRad="125472" custRadScaleInc="190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6BDB5C-460B-47DA-B703-899107FF7FE1}" type="pres">
      <dgm:prSet presAssocID="{E1725E45-185C-4CAD-AF61-5A9A30878C3F}" presName="spNode" presStyleCnt="0"/>
      <dgm:spPr/>
    </dgm:pt>
    <dgm:pt modelId="{D12641B8-BB6D-460B-B0B7-9935971CC897}" type="pres">
      <dgm:prSet presAssocID="{160149FC-30FA-483D-B23C-3A259B97B801}" presName="sibTrans" presStyleLbl="sibTrans1D1" presStyleIdx="1" presStyleCnt="5"/>
      <dgm:spPr/>
      <dgm:t>
        <a:bodyPr/>
        <a:lstStyle/>
        <a:p>
          <a:endParaRPr lang="ru-RU"/>
        </a:p>
      </dgm:t>
    </dgm:pt>
    <dgm:pt modelId="{EF3BE035-A35D-40D3-9B5E-E23FCDDB24A9}" type="pres">
      <dgm:prSet presAssocID="{52DBA55F-00CF-4EED-AC11-C799D9CCEF81}" presName="node" presStyleLbl="node1" presStyleIdx="2" presStyleCnt="5" custScaleX="237909" custScaleY="161109" custRadScaleRad="110694" custRadScaleInc="-817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AB8CCE-BF2D-4222-A391-B8BD711CB30E}" type="pres">
      <dgm:prSet presAssocID="{52DBA55F-00CF-4EED-AC11-C799D9CCEF81}" presName="spNode" presStyleCnt="0"/>
      <dgm:spPr/>
    </dgm:pt>
    <dgm:pt modelId="{B170784C-061D-44C1-8642-E672B186B8B0}" type="pres">
      <dgm:prSet presAssocID="{3CF66BC2-9BC0-4471-91D9-5B02FD08B902}" presName="sibTrans" presStyleLbl="sibTrans1D1" presStyleIdx="2" presStyleCnt="5"/>
      <dgm:spPr/>
      <dgm:t>
        <a:bodyPr/>
        <a:lstStyle/>
        <a:p>
          <a:endParaRPr lang="ru-RU"/>
        </a:p>
      </dgm:t>
    </dgm:pt>
    <dgm:pt modelId="{BCBFD687-3535-408E-924A-AAC02B736BE0}" type="pres">
      <dgm:prSet presAssocID="{596843A3-4234-4E69-A419-DE98F8641C2E}" presName="node" presStyleLbl="node1" presStyleIdx="3" presStyleCnt="5" custScaleX="211508" custScaleY="157275" custRadScaleRad="121247" custRadScaleInc="1095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138778-4D30-4E0D-8377-D75C4B0F819A}" type="pres">
      <dgm:prSet presAssocID="{596843A3-4234-4E69-A419-DE98F8641C2E}" presName="spNode" presStyleCnt="0"/>
      <dgm:spPr/>
    </dgm:pt>
    <dgm:pt modelId="{3DE8F1E8-7E58-4354-A8A7-EFFCA0CDFDCF}" type="pres">
      <dgm:prSet presAssocID="{32D62D7C-9FFB-44F8-98BA-FFB163F13C90}" presName="sibTrans" presStyleLbl="sibTrans1D1" presStyleIdx="3" presStyleCnt="5"/>
      <dgm:spPr/>
      <dgm:t>
        <a:bodyPr/>
        <a:lstStyle/>
        <a:p>
          <a:endParaRPr lang="ru-RU"/>
        </a:p>
      </dgm:t>
    </dgm:pt>
    <dgm:pt modelId="{1A7CBFB6-CA47-4133-85AF-B07CA33278C9}" type="pres">
      <dgm:prSet presAssocID="{F3A44752-515F-4E4B-AB0B-19D9E94B62C8}" presName="node" presStyleLbl="node1" presStyleIdx="4" presStyleCnt="5" custScaleX="157565" custScaleY="137255" custRadScaleRad="130080" custRadScaleInc="-176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FDBC5F-66C8-44CA-B299-799F88957B4D}" type="pres">
      <dgm:prSet presAssocID="{F3A44752-515F-4E4B-AB0B-19D9E94B62C8}" presName="spNode" presStyleCnt="0"/>
      <dgm:spPr/>
    </dgm:pt>
    <dgm:pt modelId="{94032DA3-0835-4159-945B-FEB279EADC7F}" type="pres">
      <dgm:prSet presAssocID="{F249E859-CD6F-4920-9567-35755BB7489D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865A00EF-B957-449E-A413-FFDACADC3149}" srcId="{005ABB06-88DC-491D-AF8D-2B6C1722B41D}" destId="{596843A3-4234-4E69-A419-DE98F8641C2E}" srcOrd="3" destOrd="0" parTransId="{BADC916E-08D7-43BE-AC61-532AF44F8BF5}" sibTransId="{32D62D7C-9FFB-44F8-98BA-FFB163F13C90}"/>
    <dgm:cxn modelId="{F23F62CB-4719-4C28-9B59-62917D5F63D1}" type="presOf" srcId="{F249E859-CD6F-4920-9567-35755BB7489D}" destId="{94032DA3-0835-4159-945B-FEB279EADC7F}" srcOrd="0" destOrd="0" presId="urn:microsoft.com/office/officeart/2005/8/layout/cycle6"/>
    <dgm:cxn modelId="{57255144-C40C-4E4B-B948-06A880BC3D15}" srcId="{005ABB06-88DC-491D-AF8D-2B6C1722B41D}" destId="{52DBA55F-00CF-4EED-AC11-C799D9CCEF81}" srcOrd="2" destOrd="0" parTransId="{139E4A31-4C06-45A3-8995-8FB2CBE18610}" sibTransId="{3CF66BC2-9BC0-4471-91D9-5B02FD08B902}"/>
    <dgm:cxn modelId="{EF7B562F-9E5B-4771-8194-7EBDE3F63C6D}" srcId="{005ABB06-88DC-491D-AF8D-2B6C1722B41D}" destId="{F3A44752-515F-4E4B-AB0B-19D9E94B62C8}" srcOrd="4" destOrd="0" parTransId="{CE31B1CB-5CF4-4962-99C3-3FC6E24D25AF}" sibTransId="{F249E859-CD6F-4920-9567-35755BB7489D}"/>
    <dgm:cxn modelId="{BD18DCE2-2485-467C-8EC3-CC658EDC3E7F}" type="presOf" srcId="{F18DE35F-CAA8-4C27-A41B-05163B44A4B4}" destId="{9BA7D2EC-2681-4FE4-8FD7-A811F84DA57F}" srcOrd="0" destOrd="0" presId="urn:microsoft.com/office/officeart/2005/8/layout/cycle6"/>
    <dgm:cxn modelId="{226EF876-0807-458A-AA29-3B8BF3A7B339}" type="presOf" srcId="{FACA5493-6E35-41D2-A8C1-3BD5AE058704}" destId="{F4BA8D61-BE33-419C-A1D2-0F166D80D547}" srcOrd="0" destOrd="0" presId="urn:microsoft.com/office/officeart/2005/8/layout/cycle6"/>
    <dgm:cxn modelId="{626A3D68-B642-4AEA-99E7-A420ECD115D9}" type="presOf" srcId="{E1725E45-185C-4CAD-AF61-5A9A30878C3F}" destId="{17C139A9-84DA-47EF-AD75-C0CD44A3BEE8}" srcOrd="0" destOrd="0" presId="urn:microsoft.com/office/officeart/2005/8/layout/cycle6"/>
    <dgm:cxn modelId="{C29F599E-C8FB-4C3E-9EFE-C7A0D8BB0935}" srcId="{005ABB06-88DC-491D-AF8D-2B6C1722B41D}" destId="{E1725E45-185C-4CAD-AF61-5A9A30878C3F}" srcOrd="1" destOrd="0" parTransId="{98DB11CA-7A27-40AC-8FD4-28AD89B3BCA1}" sibTransId="{160149FC-30FA-483D-B23C-3A259B97B801}"/>
    <dgm:cxn modelId="{3C9B6B80-23B7-4F46-A8DB-6B7E605329A7}" type="presOf" srcId="{160149FC-30FA-483D-B23C-3A259B97B801}" destId="{D12641B8-BB6D-460B-B0B7-9935971CC897}" srcOrd="0" destOrd="0" presId="urn:microsoft.com/office/officeart/2005/8/layout/cycle6"/>
    <dgm:cxn modelId="{50C0BD86-8EA2-4E37-BB62-F2FFE20EA1D0}" type="presOf" srcId="{F3A44752-515F-4E4B-AB0B-19D9E94B62C8}" destId="{1A7CBFB6-CA47-4133-85AF-B07CA33278C9}" srcOrd="0" destOrd="0" presId="urn:microsoft.com/office/officeart/2005/8/layout/cycle6"/>
    <dgm:cxn modelId="{A4DFE3C9-6432-42BC-A535-536067CEAC0E}" type="presOf" srcId="{52DBA55F-00CF-4EED-AC11-C799D9CCEF81}" destId="{EF3BE035-A35D-40D3-9B5E-E23FCDDB24A9}" srcOrd="0" destOrd="0" presId="urn:microsoft.com/office/officeart/2005/8/layout/cycle6"/>
    <dgm:cxn modelId="{5BE05C77-DC30-415D-8493-4EB8DB668CEE}" srcId="{005ABB06-88DC-491D-AF8D-2B6C1722B41D}" destId="{F18DE35F-CAA8-4C27-A41B-05163B44A4B4}" srcOrd="0" destOrd="0" parTransId="{63F78331-BE30-46F4-9766-C53C4C38B3CB}" sibTransId="{FACA5493-6E35-41D2-A8C1-3BD5AE058704}"/>
    <dgm:cxn modelId="{996E0B33-FF4E-4E4A-A5E2-1CC407C94E31}" type="presOf" srcId="{3CF66BC2-9BC0-4471-91D9-5B02FD08B902}" destId="{B170784C-061D-44C1-8642-E672B186B8B0}" srcOrd="0" destOrd="0" presId="urn:microsoft.com/office/officeart/2005/8/layout/cycle6"/>
    <dgm:cxn modelId="{F8200276-BB88-4236-9E0E-46E14D3C84AF}" type="presOf" srcId="{596843A3-4234-4E69-A419-DE98F8641C2E}" destId="{BCBFD687-3535-408E-924A-AAC02B736BE0}" srcOrd="0" destOrd="0" presId="urn:microsoft.com/office/officeart/2005/8/layout/cycle6"/>
    <dgm:cxn modelId="{1324A138-8C20-4FCB-8764-1BAB7A7F920D}" type="presOf" srcId="{32D62D7C-9FFB-44F8-98BA-FFB163F13C90}" destId="{3DE8F1E8-7E58-4354-A8A7-EFFCA0CDFDCF}" srcOrd="0" destOrd="0" presId="urn:microsoft.com/office/officeart/2005/8/layout/cycle6"/>
    <dgm:cxn modelId="{1098184C-0457-479C-88FE-8253CE376458}" type="presOf" srcId="{005ABB06-88DC-491D-AF8D-2B6C1722B41D}" destId="{45B20A03-D96D-4E2E-AE61-0CE5EC245956}" srcOrd="0" destOrd="0" presId="urn:microsoft.com/office/officeart/2005/8/layout/cycle6"/>
    <dgm:cxn modelId="{AF845E95-B8A9-4942-B6BA-3014F6F6E218}" type="presParOf" srcId="{45B20A03-D96D-4E2E-AE61-0CE5EC245956}" destId="{9BA7D2EC-2681-4FE4-8FD7-A811F84DA57F}" srcOrd="0" destOrd="0" presId="urn:microsoft.com/office/officeart/2005/8/layout/cycle6"/>
    <dgm:cxn modelId="{33BE3837-E1E1-49B2-860A-7B08C2B1364A}" type="presParOf" srcId="{45B20A03-D96D-4E2E-AE61-0CE5EC245956}" destId="{C207CA02-948E-488B-AF1B-544B9E2E241E}" srcOrd="1" destOrd="0" presId="urn:microsoft.com/office/officeart/2005/8/layout/cycle6"/>
    <dgm:cxn modelId="{B943C39B-43E8-4791-A210-E7C09A56A407}" type="presParOf" srcId="{45B20A03-D96D-4E2E-AE61-0CE5EC245956}" destId="{F4BA8D61-BE33-419C-A1D2-0F166D80D547}" srcOrd="2" destOrd="0" presId="urn:microsoft.com/office/officeart/2005/8/layout/cycle6"/>
    <dgm:cxn modelId="{FBEEABCF-B28D-490E-99DE-B8C47299FAC9}" type="presParOf" srcId="{45B20A03-D96D-4E2E-AE61-0CE5EC245956}" destId="{17C139A9-84DA-47EF-AD75-C0CD44A3BEE8}" srcOrd="3" destOrd="0" presId="urn:microsoft.com/office/officeart/2005/8/layout/cycle6"/>
    <dgm:cxn modelId="{96E82B37-DF8A-406F-B656-FE47B5C21DED}" type="presParOf" srcId="{45B20A03-D96D-4E2E-AE61-0CE5EC245956}" destId="{3B6BDB5C-460B-47DA-B703-899107FF7FE1}" srcOrd="4" destOrd="0" presId="urn:microsoft.com/office/officeart/2005/8/layout/cycle6"/>
    <dgm:cxn modelId="{E9B82100-8A2B-4E3C-B801-A729EA3F32E9}" type="presParOf" srcId="{45B20A03-D96D-4E2E-AE61-0CE5EC245956}" destId="{D12641B8-BB6D-460B-B0B7-9935971CC897}" srcOrd="5" destOrd="0" presId="urn:microsoft.com/office/officeart/2005/8/layout/cycle6"/>
    <dgm:cxn modelId="{75B63646-0448-4F0C-9A95-420BB7649414}" type="presParOf" srcId="{45B20A03-D96D-4E2E-AE61-0CE5EC245956}" destId="{EF3BE035-A35D-40D3-9B5E-E23FCDDB24A9}" srcOrd="6" destOrd="0" presId="urn:microsoft.com/office/officeart/2005/8/layout/cycle6"/>
    <dgm:cxn modelId="{229E5A64-62DF-4F84-8660-1BD1EB694B73}" type="presParOf" srcId="{45B20A03-D96D-4E2E-AE61-0CE5EC245956}" destId="{36AB8CCE-BF2D-4222-A391-B8BD711CB30E}" srcOrd="7" destOrd="0" presId="urn:microsoft.com/office/officeart/2005/8/layout/cycle6"/>
    <dgm:cxn modelId="{24525039-7C08-49A1-BF61-41379CB11B92}" type="presParOf" srcId="{45B20A03-D96D-4E2E-AE61-0CE5EC245956}" destId="{B170784C-061D-44C1-8642-E672B186B8B0}" srcOrd="8" destOrd="0" presId="urn:microsoft.com/office/officeart/2005/8/layout/cycle6"/>
    <dgm:cxn modelId="{50476E97-28F9-4865-9750-658B32B5CA3A}" type="presParOf" srcId="{45B20A03-D96D-4E2E-AE61-0CE5EC245956}" destId="{BCBFD687-3535-408E-924A-AAC02B736BE0}" srcOrd="9" destOrd="0" presId="urn:microsoft.com/office/officeart/2005/8/layout/cycle6"/>
    <dgm:cxn modelId="{2E83C2CF-8A10-434F-9800-885D128868E9}" type="presParOf" srcId="{45B20A03-D96D-4E2E-AE61-0CE5EC245956}" destId="{30138778-4D30-4E0D-8377-D75C4B0F819A}" srcOrd="10" destOrd="0" presId="urn:microsoft.com/office/officeart/2005/8/layout/cycle6"/>
    <dgm:cxn modelId="{CDC24084-5541-41B0-BD81-626093AE5A7B}" type="presParOf" srcId="{45B20A03-D96D-4E2E-AE61-0CE5EC245956}" destId="{3DE8F1E8-7E58-4354-A8A7-EFFCA0CDFDCF}" srcOrd="11" destOrd="0" presId="urn:microsoft.com/office/officeart/2005/8/layout/cycle6"/>
    <dgm:cxn modelId="{1AA8E500-DFCC-4141-B7BB-2FACBAAEE0C7}" type="presParOf" srcId="{45B20A03-D96D-4E2E-AE61-0CE5EC245956}" destId="{1A7CBFB6-CA47-4133-85AF-B07CA33278C9}" srcOrd="12" destOrd="0" presId="urn:microsoft.com/office/officeart/2005/8/layout/cycle6"/>
    <dgm:cxn modelId="{3E22F21C-63A6-4575-A970-7C24816A5EED}" type="presParOf" srcId="{45B20A03-D96D-4E2E-AE61-0CE5EC245956}" destId="{18FDBC5F-66C8-44CA-B299-799F88957B4D}" srcOrd="13" destOrd="0" presId="urn:microsoft.com/office/officeart/2005/8/layout/cycle6"/>
    <dgm:cxn modelId="{76B2968B-403D-470E-93DE-0960E459C942}" type="presParOf" srcId="{45B20A03-D96D-4E2E-AE61-0CE5EC245956}" destId="{94032DA3-0835-4159-945B-FEB279EADC7F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8F508C-B854-4077-8CF7-41C7CD5963E5}">
      <dsp:nvSpPr>
        <dsp:cNvPr id="0" name=""/>
        <dsp:cNvSpPr/>
      </dsp:nvSpPr>
      <dsp:spPr>
        <a:xfrm>
          <a:off x="1122827" y="0"/>
          <a:ext cx="1154953" cy="1213805"/>
        </a:xfrm>
        <a:prstGeom prst="trapezoid">
          <a:avLst>
            <a:gd name="adj" fmla="val 49267"/>
          </a:avLst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 smtClean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 smtClean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3 года</a:t>
          </a:r>
          <a:endParaRPr lang="ru-RU" sz="1600" b="0" kern="120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1122827" y="0"/>
        <a:ext cx="1154953" cy="1213805"/>
      </dsp:txXfrm>
    </dsp:sp>
    <dsp:sp modelId="{DDD7A80F-5033-40BD-9C14-EE3FAE21B8D0}">
      <dsp:nvSpPr>
        <dsp:cNvPr id="0" name=""/>
        <dsp:cNvSpPr/>
      </dsp:nvSpPr>
      <dsp:spPr>
        <a:xfrm>
          <a:off x="553100" y="1220444"/>
          <a:ext cx="2276040" cy="1213805"/>
        </a:xfrm>
        <a:prstGeom prst="trapezoid">
          <a:avLst>
            <a:gd name="adj" fmla="val 46878"/>
          </a:avLst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2022</a:t>
          </a:r>
          <a:endParaRPr lang="en-US" sz="1600" b="0" kern="1200" dirty="0" smtClean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2023</a:t>
          </a:r>
          <a:endParaRPr lang="en-US" sz="1600" b="0" kern="1200" dirty="0" smtClean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2024</a:t>
          </a:r>
          <a:endParaRPr lang="ru-RU" sz="1600" b="0" kern="120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951407" y="1220444"/>
        <a:ext cx="1479426" cy="1213805"/>
      </dsp:txXfrm>
    </dsp:sp>
    <dsp:sp modelId="{3B89C1D3-2EA9-4960-9F4E-6A762EF7D73C}">
      <dsp:nvSpPr>
        <dsp:cNvPr id="0" name=""/>
        <dsp:cNvSpPr/>
      </dsp:nvSpPr>
      <dsp:spPr>
        <a:xfrm>
          <a:off x="0" y="2420886"/>
          <a:ext cx="3387157" cy="1213805"/>
        </a:xfrm>
        <a:prstGeom prst="trapezoid">
          <a:avLst>
            <a:gd name="adj" fmla="val 46878"/>
          </a:avLst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при отказе налогоплательщика от применения дробления бизнеса с 01.01.2025</a:t>
          </a:r>
          <a:endParaRPr lang="ru-RU" sz="1600" b="0" kern="120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592752" y="2420886"/>
        <a:ext cx="2201652" cy="12138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8F508C-B854-4077-8CF7-41C7CD5963E5}">
      <dsp:nvSpPr>
        <dsp:cNvPr id="0" name=""/>
        <dsp:cNvSpPr/>
      </dsp:nvSpPr>
      <dsp:spPr>
        <a:xfrm>
          <a:off x="1408181" y="0"/>
          <a:ext cx="1430851" cy="1211782"/>
        </a:xfrm>
        <a:prstGeom prst="trapezoid">
          <a:avLst>
            <a:gd name="adj" fmla="val 59091"/>
          </a:avLst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 smtClean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 smtClean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2 года</a:t>
          </a:r>
          <a:endParaRPr lang="ru-RU" sz="1600" b="0" kern="120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1408181" y="0"/>
        <a:ext cx="1430851" cy="1211782"/>
      </dsp:txXfrm>
    </dsp:sp>
    <dsp:sp modelId="{DDD7A80F-5033-40BD-9C14-EE3FAE21B8D0}">
      <dsp:nvSpPr>
        <dsp:cNvPr id="0" name=""/>
        <dsp:cNvSpPr/>
      </dsp:nvSpPr>
      <dsp:spPr>
        <a:xfrm>
          <a:off x="696034" y="1218410"/>
          <a:ext cx="2864223" cy="1211782"/>
        </a:xfrm>
        <a:prstGeom prst="trapezoid">
          <a:avLst>
            <a:gd name="adj" fmla="val 59091"/>
          </a:avLst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2022</a:t>
          </a:r>
          <a:endParaRPr lang="en-US" sz="1600" b="0" kern="1200" dirty="0" smtClean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2023</a:t>
          </a:r>
          <a:endParaRPr lang="ru-RU" sz="1600" b="0" kern="120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1197273" y="1218410"/>
        <a:ext cx="1861745" cy="1211782"/>
      </dsp:txXfrm>
    </dsp:sp>
    <dsp:sp modelId="{3D2228AE-2191-4F81-BF4E-6111A8AD93FB}">
      <dsp:nvSpPr>
        <dsp:cNvPr id="0" name=""/>
        <dsp:cNvSpPr/>
      </dsp:nvSpPr>
      <dsp:spPr>
        <a:xfrm>
          <a:off x="0" y="2423564"/>
          <a:ext cx="4282243" cy="1211782"/>
        </a:xfrm>
        <a:prstGeom prst="trapezoid">
          <a:avLst>
            <a:gd name="adj" fmla="val 59091"/>
          </a:avLst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только после назначения ВНП за 2025 и (или) 2026 годы, в этом случае налогоплательщик должен уточнить налоговые обязательства еще и за 2024 год</a:t>
          </a:r>
          <a:endParaRPr lang="ru-RU" sz="1400" b="0" kern="120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749392" y="2423564"/>
        <a:ext cx="2783457" cy="12117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A7D2EC-2681-4FE4-8FD7-A811F84DA57F}">
      <dsp:nvSpPr>
        <dsp:cNvPr id="0" name=""/>
        <dsp:cNvSpPr/>
      </dsp:nvSpPr>
      <dsp:spPr>
        <a:xfrm>
          <a:off x="2683669" y="-67803"/>
          <a:ext cx="2302120" cy="860996"/>
        </a:xfrm>
        <a:prstGeom prst="roundRect">
          <a:avLst/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1200" b="1" u="sng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НДПИ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(дробление бизнеса с целью заниже­ния себестоимости полезного ископаемого)</a:t>
          </a:r>
          <a:endParaRPr lang="ru-RU" sz="1200" b="0" kern="120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2725699" y="-25773"/>
        <a:ext cx="2218060" cy="776936"/>
      </dsp:txXfrm>
    </dsp:sp>
    <dsp:sp modelId="{F4BA8D61-BE33-419C-A1D2-0F166D80D547}">
      <dsp:nvSpPr>
        <dsp:cNvPr id="0" name=""/>
        <dsp:cNvSpPr/>
      </dsp:nvSpPr>
      <dsp:spPr>
        <a:xfrm>
          <a:off x="2215653" y="657695"/>
          <a:ext cx="3439466" cy="3439466"/>
        </a:xfrm>
        <a:custGeom>
          <a:avLst/>
          <a:gdLst/>
          <a:ahLst/>
          <a:cxnLst/>
          <a:rect l="0" t="0" r="0" b="0"/>
          <a:pathLst>
            <a:path>
              <a:moveTo>
                <a:pt x="2392310" y="136975"/>
              </a:moveTo>
              <a:arcTo wR="1719733" hR="1719733" stAng="17581356" swAng="743332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C139A9-84DA-47EF-AD75-C0CD44A3BEE8}">
      <dsp:nvSpPr>
        <dsp:cNvPr id="0" name=""/>
        <dsp:cNvSpPr/>
      </dsp:nvSpPr>
      <dsp:spPr>
        <a:xfrm>
          <a:off x="4934959" y="952492"/>
          <a:ext cx="2037502" cy="1190577"/>
        </a:xfrm>
        <a:prstGeom prst="roundRect">
          <a:avLst/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1200" b="1" u="sng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СТРАХОВЫЕ ВЗНОСЫ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(дробление бизнеса в целях получения лицами статуса субъектов МСП для применения понижен­ного тарифа СВ)</a:t>
          </a:r>
          <a:endParaRPr lang="ru-RU" sz="1200" b="0" kern="120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993078" y="1010611"/>
        <a:ext cx="1921264" cy="1074339"/>
      </dsp:txXfrm>
    </dsp:sp>
    <dsp:sp modelId="{D12641B8-BB6D-460B-B0B7-9935971CC897}">
      <dsp:nvSpPr>
        <dsp:cNvPr id="0" name=""/>
        <dsp:cNvSpPr/>
      </dsp:nvSpPr>
      <dsp:spPr>
        <a:xfrm>
          <a:off x="2945023" y="-647232"/>
          <a:ext cx="3439466" cy="3439466"/>
        </a:xfrm>
        <a:custGeom>
          <a:avLst/>
          <a:gdLst/>
          <a:ahLst/>
          <a:cxnLst/>
          <a:rect l="0" t="0" r="0" b="0"/>
          <a:pathLst>
            <a:path>
              <a:moveTo>
                <a:pt x="3063053" y="2793499"/>
              </a:moveTo>
              <a:arcTo wR="1719733" hR="1719733" stAng="2318200" swAng="802871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3BE035-A35D-40D3-9B5E-E23FCDDB24A9}">
      <dsp:nvSpPr>
        <dsp:cNvPr id="0" name=""/>
        <dsp:cNvSpPr/>
      </dsp:nvSpPr>
      <dsp:spPr>
        <a:xfrm>
          <a:off x="3850087" y="2430510"/>
          <a:ext cx="3151367" cy="1387143"/>
        </a:xfrm>
        <a:prstGeom prst="roundRect">
          <a:avLst/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1200" b="1" u="sng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НДС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в связи с применением льгот в сфере обще­ственного питания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(дробление бизнеса в целях освобождения от налогообло­жения НДС услуг общественного питания, не превышающих по выручке 2 млрд рублей в год)</a:t>
          </a:r>
          <a:endParaRPr lang="ru-RU" sz="1200" b="0" kern="120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917802" y="2498225"/>
        <a:ext cx="3015937" cy="1251713"/>
      </dsp:txXfrm>
    </dsp:sp>
    <dsp:sp modelId="{B170784C-061D-44C1-8642-E672B186B8B0}">
      <dsp:nvSpPr>
        <dsp:cNvPr id="0" name=""/>
        <dsp:cNvSpPr/>
      </dsp:nvSpPr>
      <dsp:spPr>
        <a:xfrm>
          <a:off x="1933736" y="635584"/>
          <a:ext cx="3439466" cy="3439466"/>
        </a:xfrm>
        <a:custGeom>
          <a:avLst/>
          <a:gdLst/>
          <a:ahLst/>
          <a:cxnLst/>
          <a:rect l="0" t="0" r="0" b="0"/>
          <a:pathLst>
            <a:path>
              <a:moveTo>
                <a:pt x="2607800" y="3192424"/>
              </a:moveTo>
              <a:arcTo wR="1719733" hR="1719733" stAng="3534543" swAng="4153360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BFD687-3535-408E-924A-AAC02B736BE0}">
      <dsp:nvSpPr>
        <dsp:cNvPr id="0" name=""/>
        <dsp:cNvSpPr/>
      </dsp:nvSpPr>
      <dsp:spPr>
        <a:xfrm>
          <a:off x="608214" y="2341561"/>
          <a:ext cx="2801657" cy="1354132"/>
        </a:xfrm>
        <a:prstGeom prst="roundRect">
          <a:avLst/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1" u="sng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Налог на прибыль организаций,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1200" b="1" u="sng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НДФЛ для ИП, УСН, ЕСХН</a:t>
          </a:r>
          <a:r>
            <a:rPr lang="ru-RU" sz="12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,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0" kern="1200" dirty="0" err="1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доначисленные</a:t>
          </a:r>
          <a:r>
            <a:rPr lang="ru-RU" sz="12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 участникам схемы дробления, в связи с занижением (сокрытием) выручки (доходов)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(не связаны с дроблением бизнеса)</a:t>
          </a:r>
          <a:endParaRPr lang="ru-RU" sz="1200" b="0" kern="120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674317" y="2407664"/>
        <a:ext cx="2669451" cy="1221926"/>
      </dsp:txXfrm>
    </dsp:sp>
    <dsp:sp modelId="{3DE8F1E8-7E58-4354-A8A7-EFFCA0CDFDCF}">
      <dsp:nvSpPr>
        <dsp:cNvPr id="0" name=""/>
        <dsp:cNvSpPr/>
      </dsp:nvSpPr>
      <dsp:spPr>
        <a:xfrm>
          <a:off x="1366552" y="-508764"/>
          <a:ext cx="3439466" cy="3439466"/>
        </a:xfrm>
        <a:custGeom>
          <a:avLst/>
          <a:gdLst/>
          <a:ahLst/>
          <a:cxnLst/>
          <a:rect l="0" t="0" r="0" b="0"/>
          <a:pathLst>
            <a:path>
              <a:moveTo>
                <a:pt x="421970" y="2848136"/>
              </a:moveTo>
              <a:arcTo wR="1719733" hR="1719733" stAng="8339585" swAng="569716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7CBFB6-CA47-4133-85AF-B07CA33278C9}">
      <dsp:nvSpPr>
        <dsp:cNvPr id="0" name=""/>
        <dsp:cNvSpPr/>
      </dsp:nvSpPr>
      <dsp:spPr>
        <a:xfrm>
          <a:off x="638574" y="925585"/>
          <a:ext cx="2087122" cy="1181761"/>
        </a:xfrm>
        <a:prstGeom prst="roundRect">
          <a:avLst/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1200" b="1" u="sng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НДФЛ и СВ</a:t>
          </a:r>
          <a:r>
            <a:rPr lang="ru-RU" sz="12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,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0" kern="1200" dirty="0" err="1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доначисленные</a:t>
          </a:r>
          <a:r>
            <a:rPr lang="ru-RU" sz="12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 в связи с занижением (сокрытием) заработной платы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0" kern="12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(не связаны с дроблением бизнеса)</a:t>
          </a:r>
          <a:endParaRPr lang="ru-RU" sz="1200" b="0" kern="1200" dirty="0">
            <a:solidFill>
              <a:schemeClr val="bg1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696263" y="983274"/>
        <a:ext cx="1971744" cy="1066383"/>
      </dsp:txXfrm>
    </dsp:sp>
    <dsp:sp modelId="{94032DA3-0835-4159-945B-FEB279EADC7F}">
      <dsp:nvSpPr>
        <dsp:cNvPr id="0" name=""/>
        <dsp:cNvSpPr/>
      </dsp:nvSpPr>
      <dsp:spPr>
        <a:xfrm>
          <a:off x="1967164" y="663428"/>
          <a:ext cx="3439466" cy="3439466"/>
        </a:xfrm>
        <a:custGeom>
          <a:avLst/>
          <a:gdLst/>
          <a:ahLst/>
          <a:cxnLst/>
          <a:rect l="0" t="0" r="0" b="0"/>
          <a:pathLst>
            <a:path>
              <a:moveTo>
                <a:pt x="761412" y="291761"/>
              </a:moveTo>
              <a:arcTo wR="1719733" hR="1719733" stAng="14168051" swAng="680988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9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1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2156"/>
            <a:ext cx="2950475" cy="4987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9" y="9442156"/>
            <a:ext cx="2950475" cy="4987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8897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9449" algn="l" defTabSz="778897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8897" algn="l" defTabSz="778897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346" algn="l" defTabSz="778897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795" algn="l" defTabSz="778897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7243" algn="l" defTabSz="778897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36691" algn="l" defTabSz="778897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726140" algn="l" defTabSz="778897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115589" algn="l" defTabSz="778897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68678" y="2730165"/>
            <a:ext cx="5406656" cy="825353"/>
          </a:xfrm>
        </p:spPr>
        <p:txBody>
          <a:bodyPr anchor="t">
            <a:normAutofit/>
          </a:bodyPr>
          <a:lstStyle>
            <a:lvl1pPr algn="ctr">
              <a:defRPr sz="3000" b="0" i="0" baseline="0">
                <a:solidFill>
                  <a:srgbClr val="EEF1F7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EA058BB9-6520-1CD9-404B-DA4BF243EE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8093" y="3555517"/>
            <a:ext cx="5407818" cy="409028"/>
          </a:xfrm>
        </p:spPr>
        <p:txBody>
          <a:bodyPr/>
          <a:lstStyle>
            <a:lvl1pPr marL="0" indent="0" algn="ctr">
              <a:buFontTx/>
              <a:buNone/>
              <a:defRPr b="0" i="0" baseline="0">
                <a:solidFill>
                  <a:srgbClr val="EEF1F7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2614424" y="885797"/>
            <a:ext cx="9961008" cy="957225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09146" y="291774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1" name="Заголовок 1">
            <a:extLst>
              <a:ext uri="{FF2B5EF4-FFF2-40B4-BE49-F238E27FC236}">
                <a16:creationId xmlns:a16="http://schemas.microsoft.com/office/drawing/2014/main" xmlns="" id="{75D1E865-0299-0CD2-E90F-A8923669D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28" y="423780"/>
            <a:ext cx="7462158" cy="791392"/>
          </a:xfrm>
        </p:spPr>
        <p:txBody>
          <a:bodyPr anchor="t">
            <a:normAutofit/>
          </a:bodyPr>
          <a:lstStyle>
            <a:lvl1pPr algn="l">
              <a:defRPr sz="30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2" name="Подзаголовок 2">
            <a:extLst>
              <a:ext uri="{FF2B5EF4-FFF2-40B4-BE49-F238E27FC236}">
                <a16:creationId xmlns:a16="http://schemas.microsoft.com/office/drawing/2014/main" xmlns="" id="{577853A8-E490-9E4E-957F-6AB1BC75CC4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30" y="1471619"/>
            <a:ext cx="8021248" cy="3178969"/>
          </a:xfrm>
        </p:spPr>
        <p:txBody>
          <a:bodyPr>
            <a:normAutofit/>
          </a:bodyPr>
          <a:lstStyle>
            <a:lvl1pPr marL="0" indent="0" algn="l">
              <a:buNone/>
              <a:defRPr sz="13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389449" indent="0" algn="ctr">
              <a:buNone/>
              <a:defRPr sz="1700"/>
            </a:lvl2pPr>
            <a:lvl3pPr marL="778897" indent="0" algn="ctr">
              <a:buNone/>
              <a:defRPr sz="1500"/>
            </a:lvl3pPr>
            <a:lvl4pPr marL="1168346" indent="0" algn="ctr">
              <a:buNone/>
              <a:defRPr sz="1400"/>
            </a:lvl4pPr>
            <a:lvl5pPr marL="1557795" indent="0" algn="ctr">
              <a:buNone/>
              <a:defRPr sz="1400"/>
            </a:lvl5pPr>
            <a:lvl6pPr marL="1947243" indent="0" algn="ctr">
              <a:buNone/>
              <a:defRPr sz="1400"/>
            </a:lvl6pPr>
            <a:lvl7pPr marL="2336691" indent="0" algn="ctr">
              <a:buNone/>
              <a:defRPr sz="1400"/>
            </a:lvl7pPr>
            <a:lvl8pPr marL="2726140" indent="0" algn="ctr">
              <a:buNone/>
              <a:defRPr sz="1400"/>
            </a:lvl8pPr>
            <a:lvl9pPr marL="3115589" indent="0" algn="ctr">
              <a:buNone/>
              <a:defRPr sz="14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09146" y="291774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7FD9049B-EFD3-BDD8-9B55-98585966CD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28" y="423780"/>
            <a:ext cx="7462158" cy="791392"/>
          </a:xfrm>
        </p:spPr>
        <p:txBody>
          <a:bodyPr anchor="t">
            <a:normAutofit/>
          </a:bodyPr>
          <a:lstStyle>
            <a:lvl1pPr algn="l">
              <a:defRPr sz="30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5FA7C7B8-E1EB-3BCB-AF3E-FEAA3E473F60}"/>
              </a:ext>
            </a:extLst>
          </p:cNvPr>
          <p:cNvSpPr/>
          <p:nvPr userDrawn="1"/>
        </p:nvSpPr>
        <p:spPr>
          <a:xfrm>
            <a:off x="306326" y="1378029"/>
            <a:ext cx="5554980" cy="4189248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/>
          </a:p>
        </p:txBody>
      </p:sp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xmlns="" id="{2B8C9CB1-9E60-3C45-57CC-BA06B93BF2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37" y="1471619"/>
            <a:ext cx="5204401" cy="3178969"/>
          </a:xfrm>
        </p:spPr>
        <p:txBody>
          <a:bodyPr>
            <a:normAutofit/>
          </a:bodyPr>
          <a:lstStyle>
            <a:lvl1pPr marL="0" indent="0" algn="l">
              <a:buNone/>
              <a:defRPr sz="13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389449" indent="0" algn="ctr">
              <a:buNone/>
              <a:defRPr sz="1700"/>
            </a:lvl2pPr>
            <a:lvl3pPr marL="778897" indent="0" algn="ctr">
              <a:buNone/>
              <a:defRPr sz="1500"/>
            </a:lvl3pPr>
            <a:lvl4pPr marL="1168346" indent="0" algn="ctr">
              <a:buNone/>
              <a:defRPr sz="1400"/>
            </a:lvl4pPr>
            <a:lvl5pPr marL="1557795" indent="0" algn="ctr">
              <a:buNone/>
              <a:defRPr sz="1400"/>
            </a:lvl5pPr>
            <a:lvl6pPr marL="1947243" indent="0" algn="ctr">
              <a:buNone/>
              <a:defRPr sz="1400"/>
            </a:lvl6pPr>
            <a:lvl7pPr marL="2336691" indent="0" algn="ctr">
              <a:buNone/>
              <a:defRPr sz="1400"/>
            </a:lvl7pPr>
            <a:lvl8pPr marL="2726140" indent="0" algn="ctr">
              <a:buNone/>
              <a:defRPr sz="1400"/>
            </a:lvl8pPr>
            <a:lvl9pPr marL="3115589" indent="0" algn="ctr">
              <a:buNone/>
              <a:defRPr sz="14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306324" y="1378029"/>
            <a:ext cx="8531352" cy="4189248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09146" y="291774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20A662EC-7E01-A726-9BC3-74258473C8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30" y="1471619"/>
            <a:ext cx="8021248" cy="3178969"/>
          </a:xfrm>
        </p:spPr>
        <p:txBody>
          <a:bodyPr>
            <a:normAutofit/>
          </a:bodyPr>
          <a:lstStyle>
            <a:lvl1pPr marL="0" indent="0" algn="l">
              <a:buNone/>
              <a:defRPr sz="13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389449" indent="0" algn="ctr">
              <a:buNone/>
              <a:defRPr sz="1700"/>
            </a:lvl2pPr>
            <a:lvl3pPr marL="778897" indent="0" algn="ctr">
              <a:buNone/>
              <a:defRPr sz="1500"/>
            </a:lvl3pPr>
            <a:lvl4pPr marL="1168346" indent="0" algn="ctr">
              <a:buNone/>
              <a:defRPr sz="1400"/>
            </a:lvl4pPr>
            <a:lvl5pPr marL="1557795" indent="0" algn="ctr">
              <a:buNone/>
              <a:defRPr sz="1400"/>
            </a:lvl5pPr>
            <a:lvl6pPr marL="1947243" indent="0" algn="ctr">
              <a:buNone/>
              <a:defRPr sz="1400"/>
            </a:lvl6pPr>
            <a:lvl7pPr marL="2336691" indent="0" algn="ctr">
              <a:buNone/>
              <a:defRPr sz="1400"/>
            </a:lvl7pPr>
            <a:lvl8pPr marL="2726140" indent="0" algn="ctr">
              <a:buNone/>
              <a:defRPr sz="1400"/>
            </a:lvl8pPr>
            <a:lvl9pPr marL="3115589" indent="0" algn="ctr">
              <a:buNone/>
              <a:defRPr sz="14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4A1E32-9434-88EB-1A2E-6C9046430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28" y="423780"/>
            <a:ext cx="7462158" cy="791392"/>
          </a:xfrm>
        </p:spPr>
        <p:txBody>
          <a:bodyPr anchor="t">
            <a:normAutofit/>
          </a:bodyPr>
          <a:lstStyle>
            <a:lvl1pPr algn="l">
              <a:defRPr sz="30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016143" y="-364369"/>
            <a:ext cx="9961008" cy="957225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306324" y="1378029"/>
            <a:ext cx="8531352" cy="4189248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09146" y="291774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20A662EC-7E01-A726-9BC3-74258473C8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30" y="1471619"/>
            <a:ext cx="8021248" cy="3178969"/>
          </a:xfrm>
        </p:spPr>
        <p:txBody>
          <a:bodyPr>
            <a:normAutofit/>
          </a:bodyPr>
          <a:lstStyle>
            <a:lvl1pPr marL="0" indent="0" algn="l">
              <a:buNone/>
              <a:defRPr sz="13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389449" indent="0" algn="ctr">
              <a:buNone/>
              <a:defRPr sz="1700"/>
            </a:lvl2pPr>
            <a:lvl3pPr marL="778897" indent="0" algn="ctr">
              <a:buNone/>
              <a:defRPr sz="1500"/>
            </a:lvl3pPr>
            <a:lvl4pPr marL="1168346" indent="0" algn="ctr">
              <a:buNone/>
              <a:defRPr sz="1400"/>
            </a:lvl4pPr>
            <a:lvl5pPr marL="1557795" indent="0" algn="ctr">
              <a:buNone/>
              <a:defRPr sz="1400"/>
            </a:lvl5pPr>
            <a:lvl6pPr marL="1947243" indent="0" algn="ctr">
              <a:buNone/>
              <a:defRPr sz="1400"/>
            </a:lvl6pPr>
            <a:lvl7pPr marL="2336691" indent="0" algn="ctr">
              <a:buNone/>
              <a:defRPr sz="1400"/>
            </a:lvl7pPr>
            <a:lvl8pPr marL="2726140" indent="0" algn="ctr">
              <a:buNone/>
              <a:defRPr sz="1400"/>
            </a:lvl8pPr>
            <a:lvl9pPr marL="3115589" indent="0" algn="ctr">
              <a:buNone/>
              <a:defRPr sz="14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4A1E32-9434-88EB-1A2E-6C9046430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28" y="423780"/>
            <a:ext cx="7462158" cy="791392"/>
          </a:xfrm>
        </p:spPr>
        <p:txBody>
          <a:bodyPr anchor="t">
            <a:normAutofit/>
          </a:bodyPr>
          <a:lstStyle>
            <a:lvl1pPr algn="l">
              <a:defRPr sz="30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2006" y="0"/>
            <a:ext cx="4630341" cy="51435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3688B8CC-AE6F-5C00-8874-7332222FA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97179" y="0"/>
            <a:ext cx="3146821" cy="51435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067C3548-2938-2E31-FF68-90A109DE2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224465"/>
            <a:ext cx="9144000" cy="1919037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067C3548-2938-2E31-FF68-90A109DE2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8FC6C2C-C3CE-1E0C-B440-00E25D6431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09146" y="291774"/>
            <a:ext cx="549080" cy="627521"/>
          </a:xfrm>
          <a:prstGeom prst="rect">
            <a:avLst/>
          </a:prstGeom>
        </p:spPr>
      </p:pic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7D80BEF8-A280-5E9B-AADB-637948F690D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30" y="1471613"/>
            <a:ext cx="8021248" cy="1589991"/>
          </a:xfrm>
        </p:spPr>
        <p:txBody>
          <a:bodyPr>
            <a:normAutofit/>
          </a:bodyPr>
          <a:lstStyle>
            <a:lvl1pPr marL="0" indent="0" algn="l">
              <a:buNone/>
              <a:defRPr sz="13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389449" indent="0" algn="ctr">
              <a:buNone/>
              <a:defRPr sz="1700"/>
            </a:lvl2pPr>
            <a:lvl3pPr marL="778897" indent="0" algn="ctr">
              <a:buNone/>
              <a:defRPr sz="1500"/>
            </a:lvl3pPr>
            <a:lvl4pPr marL="1168346" indent="0" algn="ctr">
              <a:buNone/>
              <a:defRPr sz="1400"/>
            </a:lvl4pPr>
            <a:lvl5pPr marL="1557795" indent="0" algn="ctr">
              <a:buNone/>
              <a:defRPr sz="1400"/>
            </a:lvl5pPr>
            <a:lvl6pPr marL="1947243" indent="0" algn="ctr">
              <a:buNone/>
              <a:defRPr sz="1400"/>
            </a:lvl6pPr>
            <a:lvl7pPr marL="2336691" indent="0" algn="ctr">
              <a:buNone/>
              <a:defRPr sz="1400"/>
            </a:lvl7pPr>
            <a:lvl8pPr marL="2726140" indent="0" algn="ctr">
              <a:buNone/>
              <a:defRPr sz="1400"/>
            </a:lvl8pPr>
            <a:lvl9pPr marL="3115589" indent="0" algn="ctr">
              <a:buNone/>
              <a:defRPr sz="14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77FF7F7D-6465-9E1D-1C00-EB5F3F4893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28" y="423780"/>
            <a:ext cx="7462158" cy="791392"/>
          </a:xfrm>
        </p:spPr>
        <p:txBody>
          <a:bodyPr anchor="t">
            <a:normAutofit/>
          </a:bodyPr>
          <a:lstStyle>
            <a:lvl1pPr algn="l">
              <a:defRPr sz="30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3516353" y="856947"/>
            <a:ext cx="9854610" cy="9476609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306324" y="1378030"/>
            <a:ext cx="8531352" cy="327255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09146" y="291774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20A662EC-7E01-A726-9BC3-74258473C8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32" y="1471613"/>
            <a:ext cx="4619108" cy="3072324"/>
          </a:xfrm>
        </p:spPr>
        <p:txBody>
          <a:bodyPr>
            <a:normAutofit/>
          </a:bodyPr>
          <a:lstStyle>
            <a:lvl1pPr marL="0" indent="0" algn="l">
              <a:buNone/>
              <a:defRPr sz="13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389449" indent="0" algn="ctr">
              <a:buNone/>
              <a:defRPr sz="1700"/>
            </a:lvl2pPr>
            <a:lvl3pPr marL="778897" indent="0" algn="ctr">
              <a:buNone/>
              <a:defRPr sz="1500"/>
            </a:lvl3pPr>
            <a:lvl4pPr marL="1168346" indent="0" algn="ctr">
              <a:buNone/>
              <a:defRPr sz="1400"/>
            </a:lvl4pPr>
            <a:lvl5pPr marL="1557795" indent="0" algn="ctr">
              <a:buNone/>
              <a:defRPr sz="1400"/>
            </a:lvl5pPr>
            <a:lvl6pPr marL="1947243" indent="0" algn="ctr">
              <a:buNone/>
              <a:defRPr sz="1400"/>
            </a:lvl6pPr>
            <a:lvl7pPr marL="2336691" indent="0" algn="ctr">
              <a:buNone/>
              <a:defRPr sz="1400"/>
            </a:lvl7pPr>
            <a:lvl8pPr marL="2726140" indent="0" algn="ctr">
              <a:buNone/>
              <a:defRPr sz="1400"/>
            </a:lvl8pPr>
            <a:lvl9pPr marL="3115589" indent="0" algn="ctr">
              <a:buNone/>
              <a:defRPr sz="1400"/>
            </a:lvl9pPr>
          </a:lstStyle>
          <a:p>
            <a:pPr marL="0" marR="0" lvl="0" indent="0" algn="l" defTabSz="778897" rtl="0" eaLnBrk="1" fontAlgn="auto" latinLnBrk="0" hangingPunct="1">
              <a:lnSpc>
                <a:spcPct val="90000"/>
              </a:lnSpc>
              <a:spcBef>
                <a:spcPts val="85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Место для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4A1E32-9434-88EB-1A2E-6C9046430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28" y="423780"/>
            <a:ext cx="7462158" cy="791392"/>
          </a:xfrm>
        </p:spPr>
        <p:txBody>
          <a:bodyPr anchor="t">
            <a:normAutofit/>
          </a:bodyPr>
          <a:lstStyle>
            <a:lvl1pPr algn="l">
              <a:defRPr sz="30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xmlns="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35191" y="1518047"/>
            <a:ext cx="3335280" cy="2963576"/>
          </a:xfr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9272F5-2C8E-479F-D2EC-5E1CEFD9C9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68678" y="3113535"/>
            <a:ext cx="5406656" cy="441982"/>
          </a:xfrm>
        </p:spPr>
        <p:txBody>
          <a:bodyPr anchor="t">
            <a:normAutofit/>
          </a:bodyPr>
          <a:lstStyle>
            <a:lvl1pPr algn="ctr">
              <a:defRPr sz="3000" b="0" i="0" baseline="0">
                <a:solidFill>
                  <a:srgbClr val="EEF1F7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71700" y="2730165"/>
            <a:ext cx="4800600" cy="825353"/>
          </a:xfrm>
        </p:spPr>
        <p:txBody>
          <a:bodyPr anchor="t">
            <a:normAutofit/>
          </a:bodyPr>
          <a:lstStyle>
            <a:lvl1pPr algn="ctr">
              <a:defRPr sz="3000" b="0" i="0" baseline="0">
                <a:solidFill>
                  <a:schemeClr val="tx1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2" name="Текст 15">
            <a:extLst>
              <a:ext uri="{FF2B5EF4-FFF2-40B4-BE49-F238E27FC236}">
                <a16:creationId xmlns:a16="http://schemas.microsoft.com/office/drawing/2014/main" xmlns="" id="{FDF8C9DF-3558-95EF-38EC-73B741C8FE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2438" y="3555517"/>
            <a:ext cx="4819136" cy="409028"/>
          </a:xfrm>
        </p:spPr>
        <p:txBody>
          <a:bodyPr/>
          <a:lstStyle>
            <a:lvl1pPr marL="0" indent="0" algn="ctr">
              <a:buFontTx/>
              <a:buNone/>
              <a:defRPr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01463" y="2735745"/>
            <a:ext cx="6522894" cy="332122"/>
          </a:xfrm>
        </p:spPr>
        <p:txBody>
          <a:bodyPr anchor="t">
            <a:normAutofit/>
          </a:bodyPr>
          <a:lstStyle>
            <a:lvl1pPr algn="ctr">
              <a:defRPr sz="2100" b="0" i="0" baseline="0">
                <a:solidFill>
                  <a:schemeClr val="tx1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EA058BB9-6520-1CD9-404B-DA4BF243EE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01463" y="3067870"/>
            <a:ext cx="6522894" cy="409028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500"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3" name="Текст 15">
            <a:extLst>
              <a:ext uri="{FF2B5EF4-FFF2-40B4-BE49-F238E27FC236}">
                <a16:creationId xmlns:a16="http://schemas.microsoft.com/office/drawing/2014/main" xmlns="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27546" y="3877635"/>
            <a:ext cx="3787487" cy="273844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500" b="1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:a16="http://schemas.microsoft.com/office/drawing/2014/main" xmlns="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27546" y="4151477"/>
            <a:ext cx="3787487" cy="555321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500"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68678" y="2730165"/>
            <a:ext cx="5406656" cy="825353"/>
          </a:xfrm>
        </p:spPr>
        <p:txBody>
          <a:bodyPr anchor="t">
            <a:normAutofit/>
          </a:bodyPr>
          <a:lstStyle>
            <a:lvl1pPr algn="ctr">
              <a:defRPr sz="3000" b="0" i="0" baseline="0">
                <a:solidFill>
                  <a:schemeClr val="tx1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2" name="Текст 15">
            <a:extLst>
              <a:ext uri="{FF2B5EF4-FFF2-40B4-BE49-F238E27FC236}">
                <a16:creationId xmlns:a16="http://schemas.microsoft.com/office/drawing/2014/main" xmlns="" id="{4013B92A-B096-2595-177C-C804C83D80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8679" y="3555517"/>
            <a:ext cx="5406654" cy="409028"/>
          </a:xfrm>
        </p:spPr>
        <p:txBody>
          <a:bodyPr/>
          <a:lstStyle>
            <a:lvl1pPr marL="0" indent="0" algn="ctr">
              <a:buFontTx/>
              <a:buNone/>
              <a:defRPr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68678" y="2252597"/>
            <a:ext cx="5406656" cy="825353"/>
          </a:xfrm>
        </p:spPr>
        <p:txBody>
          <a:bodyPr anchor="t">
            <a:normAutofit/>
          </a:bodyPr>
          <a:lstStyle>
            <a:lvl1pPr algn="ctr">
              <a:defRPr sz="3000" b="0" i="0" baseline="0">
                <a:solidFill>
                  <a:srgbClr val="EEF1F7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bg>
      <p:bgPr>
        <a:solidFill>
          <a:srgbClr val="ED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09146" y="291774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28" y="423780"/>
            <a:ext cx="7462158" cy="791392"/>
          </a:xfrm>
        </p:spPr>
        <p:txBody>
          <a:bodyPr anchor="t">
            <a:normAutofit/>
          </a:bodyPr>
          <a:lstStyle>
            <a:lvl1pPr algn="l">
              <a:defRPr sz="30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30" y="1471619"/>
            <a:ext cx="8021248" cy="3178969"/>
          </a:xfrm>
        </p:spPr>
        <p:txBody>
          <a:bodyPr>
            <a:normAutofit/>
          </a:bodyPr>
          <a:lstStyle>
            <a:lvl1pPr marL="0" indent="0" algn="l">
              <a:buNone/>
              <a:defRPr sz="13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389449" indent="0" algn="ctr">
              <a:buNone/>
              <a:defRPr sz="1700"/>
            </a:lvl2pPr>
            <a:lvl3pPr marL="778897" indent="0" algn="ctr">
              <a:buNone/>
              <a:defRPr sz="1500"/>
            </a:lvl3pPr>
            <a:lvl4pPr marL="1168346" indent="0" algn="ctr">
              <a:buNone/>
              <a:defRPr sz="1400"/>
            </a:lvl4pPr>
            <a:lvl5pPr marL="1557795" indent="0" algn="ctr">
              <a:buNone/>
              <a:defRPr sz="1400"/>
            </a:lvl5pPr>
            <a:lvl6pPr marL="1947243" indent="0" algn="ctr">
              <a:buNone/>
              <a:defRPr sz="1400"/>
            </a:lvl6pPr>
            <a:lvl7pPr marL="2336691" indent="0" algn="ctr">
              <a:buNone/>
              <a:defRPr sz="1400"/>
            </a:lvl7pPr>
            <a:lvl8pPr marL="2726140" indent="0" algn="ctr">
              <a:buNone/>
              <a:defRPr sz="1400"/>
            </a:lvl8pPr>
            <a:lvl9pPr marL="3115589" indent="0" algn="ctr">
              <a:buNone/>
              <a:defRPr sz="14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09146" y="291774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28" y="423780"/>
            <a:ext cx="7462158" cy="791392"/>
          </a:xfrm>
        </p:spPr>
        <p:txBody>
          <a:bodyPr anchor="t">
            <a:normAutofit/>
          </a:bodyPr>
          <a:lstStyle>
            <a:lvl1pPr algn="l">
              <a:defRPr sz="30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30" y="1471619"/>
            <a:ext cx="8021248" cy="3178969"/>
          </a:xfrm>
        </p:spPr>
        <p:txBody>
          <a:bodyPr>
            <a:normAutofit/>
          </a:bodyPr>
          <a:lstStyle>
            <a:lvl1pPr marL="0" indent="0" algn="l">
              <a:buNone/>
              <a:defRPr sz="13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389449" indent="0" algn="ctr">
              <a:buNone/>
              <a:defRPr sz="1700"/>
            </a:lvl2pPr>
            <a:lvl3pPr marL="778897" indent="0" algn="ctr">
              <a:buNone/>
              <a:defRPr sz="1500"/>
            </a:lvl3pPr>
            <a:lvl4pPr marL="1168346" indent="0" algn="ctr">
              <a:buNone/>
              <a:defRPr sz="1400"/>
            </a:lvl4pPr>
            <a:lvl5pPr marL="1557795" indent="0" algn="ctr">
              <a:buNone/>
              <a:defRPr sz="1400"/>
            </a:lvl5pPr>
            <a:lvl6pPr marL="1947243" indent="0" algn="ctr">
              <a:buNone/>
              <a:defRPr sz="1400"/>
            </a:lvl6pPr>
            <a:lvl7pPr marL="2336691" indent="0" algn="ctr">
              <a:buNone/>
              <a:defRPr sz="1400"/>
            </a:lvl7pPr>
            <a:lvl8pPr marL="2726140" indent="0" algn="ctr">
              <a:buNone/>
              <a:defRPr sz="1400"/>
            </a:lvl8pPr>
            <a:lvl9pPr marL="3115589" indent="0" algn="ctr">
              <a:buNone/>
              <a:defRPr sz="14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09146" y="291774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28" y="423780"/>
            <a:ext cx="7462158" cy="791392"/>
          </a:xfrm>
        </p:spPr>
        <p:txBody>
          <a:bodyPr anchor="t">
            <a:normAutofit/>
          </a:bodyPr>
          <a:lstStyle>
            <a:lvl1pPr algn="l">
              <a:defRPr sz="30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xmlns="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548880" y="1215637"/>
            <a:ext cx="8046244" cy="3328307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09146" y="291774"/>
            <a:ext cx="549080" cy="627521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8" y="4706802"/>
            <a:ext cx="951140" cy="273844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2642625" y="979540"/>
            <a:ext cx="8327185" cy="8002200"/>
          </a:xfrm>
          <a:prstGeom prst="rect">
            <a:avLst/>
          </a:prstGeom>
        </p:spPr>
      </p:pic>
      <p:sp>
        <p:nvSpPr>
          <p:cNvPr id="31" name="Заголовок 1">
            <a:extLst>
              <a:ext uri="{FF2B5EF4-FFF2-40B4-BE49-F238E27FC236}">
                <a16:creationId xmlns:a16="http://schemas.microsoft.com/office/drawing/2014/main" xmlns="" id="{75D1E865-0299-0CD2-E90F-A8923669D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28" y="423780"/>
            <a:ext cx="7462158" cy="791392"/>
          </a:xfrm>
        </p:spPr>
        <p:txBody>
          <a:bodyPr anchor="t">
            <a:normAutofit/>
          </a:bodyPr>
          <a:lstStyle>
            <a:lvl1pPr algn="l">
              <a:defRPr sz="30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2" name="Подзаголовок 2">
            <a:extLst>
              <a:ext uri="{FF2B5EF4-FFF2-40B4-BE49-F238E27FC236}">
                <a16:creationId xmlns:a16="http://schemas.microsoft.com/office/drawing/2014/main" xmlns="" id="{577853A8-E490-9E4E-957F-6AB1BC75CC4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30" y="1471619"/>
            <a:ext cx="8021248" cy="3178969"/>
          </a:xfrm>
        </p:spPr>
        <p:txBody>
          <a:bodyPr>
            <a:normAutofit/>
          </a:bodyPr>
          <a:lstStyle>
            <a:lvl1pPr marL="0" indent="0" algn="l">
              <a:buNone/>
              <a:defRPr sz="13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389449" indent="0" algn="ctr">
              <a:buNone/>
              <a:defRPr sz="1700"/>
            </a:lvl2pPr>
            <a:lvl3pPr marL="778897" indent="0" algn="ctr">
              <a:buNone/>
              <a:defRPr sz="1500"/>
            </a:lvl3pPr>
            <a:lvl4pPr marL="1168346" indent="0" algn="ctr">
              <a:buNone/>
              <a:defRPr sz="1400"/>
            </a:lvl4pPr>
            <a:lvl5pPr marL="1557795" indent="0" algn="ctr">
              <a:buNone/>
              <a:defRPr sz="1400"/>
            </a:lvl5pPr>
            <a:lvl6pPr marL="1947243" indent="0" algn="ctr">
              <a:buNone/>
              <a:defRPr sz="1400"/>
            </a:lvl6pPr>
            <a:lvl7pPr marL="2336691" indent="0" algn="ctr">
              <a:buNone/>
              <a:defRPr sz="1400"/>
            </a:lvl7pPr>
            <a:lvl8pPr marL="2726140" indent="0" algn="ctr">
              <a:buNone/>
              <a:defRPr sz="1400"/>
            </a:lvl8pPr>
            <a:lvl9pPr marL="3115589" indent="0" algn="ctr">
              <a:buNone/>
              <a:defRPr sz="14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6" y="273847"/>
            <a:ext cx="7886700" cy="994172"/>
          </a:xfrm>
          <a:prstGeom prst="rect">
            <a:avLst/>
          </a:prstGeom>
        </p:spPr>
        <p:txBody>
          <a:bodyPr vert="horz" lIns="77889" tIns="38945" rIns="77889" bIns="38945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6" y="1369219"/>
            <a:ext cx="7886700" cy="3263504"/>
          </a:xfrm>
          <a:prstGeom prst="rect">
            <a:avLst/>
          </a:prstGeom>
        </p:spPr>
        <p:txBody>
          <a:bodyPr vert="horz" lIns="77889" tIns="38945" rIns="77889" bIns="38945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7"/>
            <a:ext cx="2057400" cy="273844"/>
          </a:xfrm>
          <a:prstGeom prst="rect">
            <a:avLst/>
          </a:prstGeom>
        </p:spPr>
        <p:txBody>
          <a:bodyPr vert="horz" lIns="77889" tIns="38945" rIns="77889" bIns="38945" rtlCol="0" anchor="ctr"/>
          <a:lstStyle>
            <a:lvl1pPr algn="l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6" y="4767267"/>
            <a:ext cx="3086100" cy="273844"/>
          </a:xfrm>
          <a:prstGeom prst="rect">
            <a:avLst/>
          </a:prstGeom>
        </p:spPr>
        <p:txBody>
          <a:bodyPr vert="horz" lIns="77889" tIns="38945" rIns="77889" bIns="38945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7"/>
            <a:ext cx="2057400" cy="273844"/>
          </a:xfrm>
          <a:prstGeom prst="rect">
            <a:avLst/>
          </a:prstGeom>
        </p:spPr>
        <p:txBody>
          <a:bodyPr vert="horz" lIns="77889" tIns="38945" rIns="77889" bIns="38945" rtlCol="0" anchor="ctr"/>
          <a:lstStyle>
            <a:lvl1pPr algn="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4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6" r:id="rId2"/>
    <p:sldLayoutId id="2147483677" r:id="rId3"/>
    <p:sldLayoutId id="2147483678" r:id="rId4"/>
    <p:sldLayoutId id="2147483672" r:id="rId5"/>
    <p:sldLayoutId id="2147483670" r:id="rId6"/>
    <p:sldLayoutId id="2147483675" r:id="rId7"/>
    <p:sldLayoutId id="2147483669" r:id="rId8"/>
    <p:sldLayoutId id="2147483649" r:id="rId9"/>
    <p:sldLayoutId id="2147483664" r:id="rId10"/>
    <p:sldLayoutId id="2147483661" r:id="rId11"/>
    <p:sldLayoutId id="2147483663" r:id="rId12"/>
    <p:sldLayoutId id="2147483673" r:id="rId13"/>
    <p:sldLayoutId id="2147483666" r:id="rId14"/>
    <p:sldLayoutId id="2147483667" r:id="rId15"/>
    <p:sldLayoutId id="2147483674" r:id="rId16"/>
    <p:sldLayoutId id="2147483668" r:id="rId17"/>
    <p:sldLayoutId id="2147483671" r:id="rId18"/>
  </p:sldLayoutIdLst>
  <p:hf hdr="0" ftr="0" dt="0"/>
  <p:txStyles>
    <p:titleStyle>
      <a:lvl1pPr algn="l" defTabSz="778897" rtl="0" eaLnBrk="1" latinLnBrk="0" hangingPunct="1">
        <a:lnSpc>
          <a:spcPct val="90000"/>
        </a:lnSpc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723" indent="-194723" algn="l" defTabSz="778897" rtl="0" eaLnBrk="1" latinLnBrk="0" hangingPunct="1">
        <a:lnSpc>
          <a:spcPct val="90000"/>
        </a:lnSpc>
        <a:spcBef>
          <a:spcPts val="852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84173" indent="-194723" algn="l" defTabSz="778897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3621" indent="-194723" algn="l" defTabSz="778897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069" indent="-194723" algn="l" defTabSz="778897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52519" indent="-194723" algn="l" defTabSz="778897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41967" indent="-194723" algn="l" defTabSz="778897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416" indent="-194723" algn="l" defTabSz="778897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920864" indent="-194723" algn="l" defTabSz="778897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310314" indent="-194723" algn="l" defTabSz="778897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889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449" algn="l" defTabSz="77889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8897" algn="l" defTabSz="77889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346" algn="l" defTabSz="77889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7795" algn="l" defTabSz="77889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7243" algn="l" defTabSz="77889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6691" algn="l" defTabSz="77889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6140" algn="l" defTabSz="77889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5589" algn="l" defTabSz="77889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FFD71F96-BCF9-A64A-AAF5-D7BA80AD1F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Налоговая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амнистия</a:t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atin typeface="Arial" pitchFamily="34" charset="0"/>
                <a:cs typeface="Arial" pitchFamily="34" charset="0"/>
              </a:rPr>
              <a:t>при «дроблении бизнеса» </a:t>
            </a:r>
            <a:endParaRPr lang="ru-RU" b="1" dirty="0">
              <a:solidFill>
                <a:srgbClr val="1F497D">
                  <a:lumMod val="75000"/>
                </a:srgbClr>
              </a:solidFill>
              <a:latin typeface="Arial" pitchFamily="34" charset="0"/>
              <a:ea typeface="Cambria" panose="02040503050406030204" pitchFamily="18" charset="0"/>
              <a:cs typeface="Arial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37EA047-107C-C007-D83B-0E0CC16BD1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998" y="1247686"/>
            <a:ext cx="1187488" cy="135713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24377" y="3852801"/>
            <a:ext cx="48947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spcBef>
                <a:spcPct val="0"/>
              </a:spcBef>
            </a:pPr>
            <a:r>
              <a:rPr lang="ru-RU" sz="1200" dirty="0">
                <a:latin typeface="Arial" pitchFamily="34" charset="0"/>
                <a:ea typeface="+mj-ea"/>
                <a:cs typeface="Arial" pitchFamily="34" charset="0"/>
              </a:rPr>
              <a:t>Начальник отдела выездных налоговых проверок № 2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err="1">
                <a:latin typeface="Arial" pitchFamily="34" charset="0"/>
                <a:ea typeface="+mj-ea"/>
                <a:cs typeface="Arial" pitchFamily="34" charset="0"/>
              </a:rPr>
              <a:t>Шевлюк</a:t>
            </a:r>
            <a:r>
              <a:rPr lang="ru-RU" sz="1200" b="1" dirty="0">
                <a:latin typeface="Arial" pitchFamily="34" charset="0"/>
                <a:ea typeface="+mj-ea"/>
                <a:cs typeface="Arial" pitchFamily="34" charset="0"/>
              </a:rPr>
              <a:t> Евгения 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310131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ru-RU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ph type="chart" sz="quarter" idx="13"/>
            <p:extLst>
              <p:ext uri="{D42A27DB-BD31-4B8C-83A1-F6EECF244321}">
                <p14:modId xmlns:p14="http://schemas.microsoft.com/office/powerpoint/2010/main" val="580398830"/>
              </p:ext>
            </p:extLst>
          </p:nvPr>
        </p:nvGraphicFramePr>
        <p:xfrm>
          <a:off x="626781" y="1152465"/>
          <a:ext cx="3414060" cy="3641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34352" y="291849"/>
            <a:ext cx="7206135" cy="6858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r>
              <a:rPr lang="ru-RU" sz="2500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Амнистируемые периоды</a:t>
            </a:r>
            <a:r>
              <a:rPr lang="ru-RU" sz="2500" b="1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500" b="1" dirty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0412619"/>
              </p:ext>
            </p:extLst>
          </p:nvPr>
        </p:nvGraphicFramePr>
        <p:xfrm>
          <a:off x="4087906" y="1159192"/>
          <a:ext cx="4296335" cy="3635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53248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pPr/>
              <a:t>3</a:t>
            </a:fld>
            <a:endParaRPr lang="ru-RU" dirty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73528" y="423780"/>
            <a:ext cx="7462158" cy="4595308"/>
          </a:xfrm>
        </p:spPr>
        <p:txBody>
          <a:bodyPr>
            <a:noAutofit/>
          </a:bodyPr>
          <a:lstStyle/>
          <a:p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1400" dirty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4184329" y="633705"/>
            <a:ext cx="733806" cy="363474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 sz="140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0145" y="540143"/>
            <a:ext cx="3586794" cy="59476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r>
              <a:rPr lang="ru-RU" sz="1400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Главное условие применения налоговой амнистии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70534" y="551954"/>
            <a:ext cx="2882788" cy="58295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 sz="1400" dirty="0" smtClean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добровольный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отказ 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от применения схемы дробления бизнеса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1400" b="1" dirty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6230189" y="1186500"/>
            <a:ext cx="363474" cy="415727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 sz="140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0147" y="1659880"/>
            <a:ext cx="7313178" cy="82235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r>
              <a:rPr lang="ru-RU" sz="1400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пересмотр показателей, определяющих применяемый налоговый режим, то есть консолидация по всей группе лиц доходов и (или) других показателей, соблюдение которых является условием для применения 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специальных режимов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налогообложения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40147" y="2561131"/>
            <a:ext cx="7313178" cy="39347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r>
              <a:rPr lang="ru-RU" sz="1400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Перечень способов добровольного отказа от дробления бизнеса не 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ограничен </a:t>
            </a:r>
            <a:endParaRPr lang="ru-RU" sz="1400" b="1" dirty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2057733" y="2954605"/>
            <a:ext cx="363474" cy="322676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 sz="140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5928409" y="2954605"/>
            <a:ext cx="363474" cy="32267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 sz="140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40147" y="3277274"/>
            <a:ext cx="3398655" cy="1462636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Без изменения организационной структуры</a:t>
            </a:r>
            <a:endParaRPr lang="ru-RU" sz="1400" b="1" dirty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415552" y="3277279"/>
            <a:ext cx="3437771" cy="1462634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С изменением организационной структуры</a:t>
            </a:r>
            <a:endParaRPr lang="ru-RU" sz="1400" b="1" dirty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61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pPr/>
              <a:t>4</a:t>
            </a:fld>
            <a:endParaRPr lang="ru-RU" dirty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1181" y="1304841"/>
            <a:ext cx="7920080" cy="6858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представить уведомление об отказе от применения УСН в установленный пунктом 6 статьи 346.13 </a:t>
            </a:r>
            <a:r>
              <a:rPr lang="ru-RU" sz="1400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НК РФ срок, уведомив </a:t>
            </a: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об этом налоговый орган не позднее 15 января года, в котором он предполагает перейти на иной режим </a:t>
            </a:r>
            <a:r>
              <a:rPr lang="ru-RU" sz="1400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налогообложения</a:t>
            </a:r>
            <a:endParaRPr lang="ru-RU" sz="1400" dirty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1181" y="2104941"/>
            <a:ext cx="7920080" cy="133078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не представляя уведомление об отказе от применения УСН, представить налоговую декларацию по налогу на прибыль организаций и в такой декларации, начиная с первого отчетного периода и до конца налогового периода заполнять Лист 02 и в его приложения отражать следующие реквизиты: </a:t>
            </a:r>
          </a:p>
          <a:p>
            <a:r>
              <a:rPr lang="ru-RU" sz="1400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- «</a:t>
            </a: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Признак налогоплательщика» указывается код «01</a:t>
            </a:r>
            <a:r>
              <a:rPr lang="ru-RU" sz="1400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1400" dirty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- «</a:t>
            </a: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Номер </a:t>
            </a:r>
            <a:r>
              <a:rPr lang="ru-RU" sz="1400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документа» проставляется </a:t>
            </a: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«0/99999</a:t>
            </a:r>
            <a:r>
              <a:rPr lang="ru-RU" sz="1400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1400" dirty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1186" y="3548059"/>
            <a:ext cx="7920080" cy="117739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не представляя уведомление об отказе от применения УСН, представить налоговую декларацию по налогу на прибыль организаций (без указания в ней кодов, указанных в пункте 2) с приложением к ней пояснительной записки с указанием, что данная декларация представлена в целях реализации добровольного отказа от дробления бизнеса, предусмотренного положениями статьи 6 Федерального закона № </a:t>
            </a:r>
            <a:r>
              <a:rPr lang="ru-RU" sz="1400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176-ФЗ</a:t>
            </a:r>
            <a:endParaRPr lang="ru-RU" sz="1400" dirty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1186" y="400555"/>
            <a:ext cx="7301039" cy="6858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r>
              <a:rPr lang="ru-RU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В целях реализации положений, предусмотренных статьей 6 Федерального закона № 176-ФЗ налогоплательщик вправе отказаться от применения УСН одним из следующих способов: </a:t>
            </a:r>
          </a:p>
        </p:txBody>
      </p:sp>
    </p:spTree>
    <p:extLst>
      <p:ext uri="{BB962C8B-B14F-4D97-AF65-F5344CB8AC3E}">
        <p14:creationId xmlns:p14="http://schemas.microsoft.com/office/powerpoint/2010/main" val="259258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Grp="1" noChangeAspect="1" noChangeArrowheads="1"/>
          </p:cNvPicPr>
          <p:nvPr>
            <p:ph type="chart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59" y="349776"/>
            <a:ext cx="735241" cy="926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pPr/>
              <a:t>5</a:t>
            </a:fld>
            <a:endParaRPr lang="ru-RU" dirty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3172" y="349777"/>
            <a:ext cx="6463572" cy="3429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r>
              <a:rPr lang="ru-RU" sz="1800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Амнистия не применяется в следующих случаях: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4125959" y="834097"/>
            <a:ext cx="537998" cy="2003232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8181" y="1405217"/>
            <a:ext cx="2554642" cy="143211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налогоплательщик 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не отказался от дробления бизнеса в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2025-2026 годах</a:t>
            </a:r>
            <a:endParaRPr lang="ru-RU" sz="2000" dirty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51423" y="1400662"/>
            <a:ext cx="2554642" cy="143666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дробление 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бизнеса выявлено за периоды 2021 года и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ранее</a:t>
            </a:r>
            <a:endParaRPr lang="ru-RU" sz="2000" dirty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86527" y="2974542"/>
            <a:ext cx="2816861" cy="168486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r>
              <a:rPr lang="ru-RU" sz="1800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решение </a:t>
            </a:r>
            <a:r>
              <a:rPr lang="ru-RU" sz="1800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по результатам налоговой проверки за налоговые периоды 2022-2024 годов вступило в силу до 12.07.2024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633765" y="854078"/>
            <a:ext cx="363474" cy="421798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6747007" y="834097"/>
            <a:ext cx="363474" cy="421798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endParaRPr lang="ru-RU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75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ru-RU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417863019"/>
              </p:ext>
            </p:extLst>
          </p:nvPr>
        </p:nvGraphicFramePr>
        <p:xfrm>
          <a:off x="457200" y="1111252"/>
          <a:ext cx="7684993" cy="40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163172" y="349776"/>
            <a:ext cx="6463572" cy="55789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89" tIns="38945" rIns="77889" bIns="38945" rtlCol="0" anchor="ctr"/>
          <a:lstStyle/>
          <a:p>
            <a:pPr algn="ctr"/>
            <a:r>
              <a:rPr lang="ru-RU" sz="1800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Амнистия не </a:t>
            </a:r>
            <a:r>
              <a:rPr lang="ru-RU" sz="1800" b="1" dirty="0" smtClean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распространяется на следующие налоги (страховые взносы):</a:t>
            </a:r>
            <a:endParaRPr lang="ru-RU" sz="1800" b="1" dirty="0">
              <a:solidFill>
                <a:schemeClr val="bg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043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158253" y="2293135"/>
            <a:ext cx="4800600" cy="476959"/>
          </a:xfrm>
        </p:spPr>
        <p:txBody>
          <a:bodyPr>
            <a:noAutofit/>
          </a:bodyPr>
          <a:lstStyle/>
          <a:p>
            <a:r>
              <a:rPr lang="ru-RU" sz="2700" dirty="0">
                <a:latin typeface="Arial" pitchFamily="34" charset="0"/>
                <a:cs typeface="Arial" pitchFamily="3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332275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Franklin Gothic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478</Words>
  <Application>Microsoft Office PowerPoint</Application>
  <PresentationFormat>Экран (16:9)</PresentationFormat>
  <Paragraphs>56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Налоговая амнистия при «дроблении бизнеса» </vt:lpstr>
      <vt:lpstr>Презентация PowerPoint</vt:lpstr>
      <vt:lpstr>                  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ФЕДЕРАЛЬНАЯ НАЛОГОВАЯ СЛУЖБА</dc:title>
  <dc:creator>Анастасия Гаврикова</dc:creator>
  <cp:lastModifiedBy>Шабельцева Вероника Евгеньевна</cp:lastModifiedBy>
  <cp:revision>50</cp:revision>
  <cp:lastPrinted>2025-08-27T04:06:51Z</cp:lastPrinted>
  <dcterms:created xsi:type="dcterms:W3CDTF">2025-05-13T09:24:29Z</dcterms:created>
  <dcterms:modified xsi:type="dcterms:W3CDTF">2025-09-15T01:25:02Z</dcterms:modified>
</cp:coreProperties>
</file>