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0" r:id="rId2"/>
    <p:sldId id="261" r:id="rId3"/>
  </p:sldIdLst>
  <p:sldSz cx="9906000" cy="6858000" type="A4"/>
  <p:notesSz cx="9939338" cy="6807200"/>
  <p:defaultTextStyle>
    <a:defPPr>
      <a:defRPr lang="ru-RU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5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5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E"/>
    <a:srgbClr val="CBD9EB"/>
    <a:srgbClr val="D5E1EF"/>
    <a:srgbClr val="CCD9EC"/>
    <a:srgbClr val="D8E2F0"/>
    <a:srgbClr val="CCDAEC"/>
    <a:srgbClr val="C8D7EA"/>
    <a:srgbClr val="D2DFEE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-148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130" cy="34074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8889" y="0"/>
            <a:ext cx="4308130" cy="34074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CD13246A-D21B-4CF7-91CA-FFE43ED2A7C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5371"/>
            <a:ext cx="4308130" cy="34074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8889" y="6465371"/>
            <a:ext cx="4308130" cy="34074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DA6AECE-892A-4DEF-8572-D6282204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0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27" tIns="40065" rIns="80127" bIns="40065"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CC1ED6B-86D3-7317-A434-C79B44EAC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62839" y="1306055"/>
            <a:ext cx="9021119" cy="1066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CEB51-8BE2-0355-0041-65827C38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96" y="565046"/>
            <a:ext cx="8084003" cy="1055189"/>
          </a:xfrm>
        </p:spPr>
        <p:txBody>
          <a:bodyPr anchor="t">
            <a:normAutofit/>
          </a:bodyPr>
          <a:lstStyle>
            <a:lvl1pPr algn="l">
              <a:defRPr sz="31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CA8946-14B3-D407-5F3C-CD388E1253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2993" y="1962156"/>
            <a:ext cx="8689685" cy="4238625"/>
          </a:xfrm>
        </p:spPr>
        <p:txBody>
          <a:bodyPr>
            <a:normAutofit/>
          </a:bodyPr>
          <a:lstStyle>
            <a:lvl1pPr marL="0" indent="0" algn="l">
              <a:buNone/>
              <a:defRPr sz="1300" baseline="0">
                <a:solidFill>
                  <a:srgbClr val="223570"/>
                </a:solidFill>
                <a:latin typeface="+mn-lt"/>
              </a:defRPr>
            </a:lvl1pPr>
            <a:lvl2pPr marL="400636" indent="0" algn="ctr">
              <a:buNone/>
              <a:defRPr sz="1800"/>
            </a:lvl2pPr>
            <a:lvl3pPr marL="801274" indent="0" algn="ctr">
              <a:buNone/>
              <a:defRPr sz="1600"/>
            </a:lvl3pPr>
            <a:lvl4pPr marL="1201910" indent="0" algn="ctr">
              <a:buNone/>
              <a:defRPr sz="1400"/>
            </a:lvl4pPr>
            <a:lvl5pPr marL="1602547" indent="0" algn="ctr">
              <a:buNone/>
              <a:defRPr sz="1400"/>
            </a:lvl5pPr>
            <a:lvl6pPr marL="2003183" indent="0" algn="ctr">
              <a:buNone/>
              <a:defRPr sz="1400"/>
            </a:lvl6pPr>
            <a:lvl7pPr marL="2403821" indent="0" algn="ctr">
              <a:buNone/>
              <a:defRPr sz="1400"/>
            </a:lvl7pPr>
            <a:lvl8pPr marL="2804457" indent="0" algn="ctr">
              <a:buNone/>
              <a:defRPr sz="1400"/>
            </a:lvl8pPr>
            <a:lvl9pPr marL="3205092" indent="0" algn="ctr">
              <a:buNone/>
              <a:defRPr sz="14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7EC71D91-9694-F036-D6D0-9B5050DD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9342" y="6275738"/>
            <a:ext cx="1030402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15AFE-B740-BD37-0F11-C67B32B5B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4908" y="389038"/>
            <a:ext cx="59483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07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5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8" indent="0">
              <a:buNone/>
              <a:defRPr sz="1600" b="1"/>
            </a:lvl8pPr>
            <a:lvl9pPr marL="365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5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8" indent="0">
              <a:buNone/>
              <a:defRPr sz="1600" b="1"/>
            </a:lvl8pPr>
            <a:lvl9pPr marL="365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4" y="27306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100"/>
            </a:lvl3pPr>
            <a:lvl4pPr marL="1371262" indent="0">
              <a:buNone/>
              <a:defRPr sz="900"/>
            </a:lvl4pPr>
            <a:lvl5pPr marL="1828348" indent="0">
              <a:buNone/>
              <a:defRPr sz="900"/>
            </a:lvl5pPr>
            <a:lvl6pPr marL="2285435" indent="0">
              <a:buNone/>
              <a:defRPr sz="900"/>
            </a:lvl6pPr>
            <a:lvl7pPr marL="2742522" indent="0">
              <a:buNone/>
              <a:defRPr sz="900"/>
            </a:lvl7pPr>
            <a:lvl8pPr marL="3199608" indent="0">
              <a:buNone/>
              <a:defRPr sz="900"/>
            </a:lvl8pPr>
            <a:lvl9pPr marL="365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300"/>
            </a:lvl3pPr>
            <a:lvl4pPr marL="1371262" indent="0">
              <a:buNone/>
              <a:defRPr sz="2000"/>
            </a:lvl4pPr>
            <a:lvl5pPr marL="1828348" indent="0">
              <a:buNone/>
              <a:defRPr sz="2000"/>
            </a:lvl5pPr>
            <a:lvl6pPr marL="2285435" indent="0">
              <a:buNone/>
              <a:defRPr sz="2000"/>
            </a:lvl6pPr>
            <a:lvl7pPr marL="2742522" indent="0">
              <a:buNone/>
              <a:defRPr sz="2000"/>
            </a:lvl7pPr>
            <a:lvl8pPr marL="3199608" indent="0">
              <a:buNone/>
              <a:defRPr sz="2000"/>
            </a:lvl8pPr>
            <a:lvl9pPr marL="365669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100"/>
            </a:lvl3pPr>
            <a:lvl4pPr marL="1371262" indent="0">
              <a:buNone/>
              <a:defRPr sz="900"/>
            </a:lvl4pPr>
            <a:lvl5pPr marL="1828348" indent="0">
              <a:buNone/>
              <a:defRPr sz="900"/>
            </a:lvl5pPr>
            <a:lvl6pPr marL="2285435" indent="0">
              <a:buNone/>
              <a:defRPr sz="900"/>
            </a:lvl6pPr>
            <a:lvl7pPr marL="2742522" indent="0">
              <a:buNone/>
              <a:defRPr sz="900"/>
            </a:lvl7pPr>
            <a:lvl8pPr marL="3199608" indent="0">
              <a:buNone/>
              <a:defRPr sz="900"/>
            </a:lvl8pPr>
            <a:lvl9pPr marL="365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18" tIns="45708" rIns="91418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9"/>
            <a:ext cx="23114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174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5" indent="-342815" algn="l" defTabSz="9141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4" algn="l" defTabSz="91417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1" indent="-228544" algn="l" defTabSz="91417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1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5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5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953000" y="3264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72483" y="1281741"/>
            <a:ext cx="4524503" cy="4967489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pPr marL="285680" indent="-285680" defTabSz="1042799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600" dirty="0"/>
              <a:t>на </a:t>
            </a:r>
            <a:r>
              <a:rPr lang="ru-RU" sz="1600" dirty="0"/>
              <a:t>решения о привлечении (об отказе в привлечении) к ответственности за совершение налогового </a:t>
            </a:r>
            <a:r>
              <a:rPr lang="ru-RU" sz="1600" dirty="0"/>
              <a:t>правонарушения</a:t>
            </a:r>
            <a:endParaRPr lang="ru-RU" sz="1600" dirty="0"/>
          </a:p>
          <a:p>
            <a:pPr marL="285680" indent="-285680" defTabSz="1042799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600" dirty="0"/>
              <a:t>о </a:t>
            </a:r>
            <a:r>
              <a:rPr lang="ru-RU" sz="1600" dirty="0"/>
              <a:t>проведении дополнительных мероприятий налогового </a:t>
            </a:r>
            <a:r>
              <a:rPr lang="ru-RU" sz="1600" dirty="0"/>
              <a:t>контроля</a:t>
            </a:r>
            <a:endParaRPr lang="ru-RU" sz="1600" dirty="0"/>
          </a:p>
          <a:p>
            <a:pPr marL="285680" indent="-285680" defTabSz="1042799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600" dirty="0"/>
              <a:t>о </a:t>
            </a:r>
            <a:r>
              <a:rPr lang="ru-RU" sz="1600" dirty="0"/>
              <a:t>принятии обеспечительных </a:t>
            </a:r>
            <a:r>
              <a:rPr lang="ru-RU" sz="1600" dirty="0"/>
              <a:t>мер </a:t>
            </a:r>
          </a:p>
          <a:p>
            <a:pPr marL="285680" indent="-285680" defTabSz="1042799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600" dirty="0"/>
              <a:t>иные </a:t>
            </a:r>
            <a:r>
              <a:rPr lang="ru-RU" sz="1600" dirty="0"/>
              <a:t>решения, вынесенные в рамках </a:t>
            </a:r>
            <a:endParaRPr lang="ru-RU" sz="1600" dirty="0"/>
          </a:p>
          <a:p>
            <a:pPr marL="285680" indent="-285680" defTabSz="1042799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600" dirty="0"/>
              <a:t>ст</a:t>
            </a:r>
            <a:r>
              <a:rPr lang="ru-RU" sz="1600" dirty="0"/>
              <a:t>. 101 НК </a:t>
            </a:r>
            <a:r>
              <a:rPr lang="ru-RU" sz="1600" dirty="0"/>
              <a:t>РФ</a:t>
            </a:r>
          </a:p>
          <a:p>
            <a:pPr marL="285680" indent="-285680" defTabSz="1042799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600" dirty="0"/>
              <a:t>на </a:t>
            </a:r>
            <a:r>
              <a:rPr lang="ru-RU" sz="1600" dirty="0"/>
              <a:t>решения о привлечении (отказе в привлечении) лица к ответственности за налоговое правонарушение, вынесенные в рамках ст. 101.4 НК </a:t>
            </a:r>
            <a:r>
              <a:rPr lang="ru-RU" sz="1600" dirty="0"/>
              <a:t>РФ</a:t>
            </a:r>
            <a:endParaRPr lang="ru-RU" sz="1600" dirty="0"/>
          </a:p>
          <a:p>
            <a:pPr marL="285680" indent="-285680" defTabSz="1042799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600" dirty="0"/>
              <a:t>с</a:t>
            </a:r>
            <a:r>
              <a:rPr lang="ru-RU" sz="1600" dirty="0"/>
              <a:t>поры, возникающие из иных, неналоговых правоотношений (государственная регистрация ИП и ЮЛ, применение ККТ, административные правонарушения, банкротство, муниципальный и государственный контроль)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62525" y="376993"/>
            <a:ext cx="35883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ВАЖНО! </a:t>
            </a:r>
          </a:p>
          <a:p>
            <a:r>
              <a:rPr lang="ru-RU" dirty="0" smtClean="0">
                <a:solidFill>
                  <a:srgbClr val="080808"/>
                </a:solidFill>
                <a:ea typeface="Golos Text" pitchFamily="34" charset="0"/>
              </a:rPr>
              <a:t>В </a:t>
            </a:r>
            <a:r>
              <a:rPr lang="ru-RU" dirty="0">
                <a:solidFill>
                  <a:srgbClr val="080808"/>
                </a:solidFill>
                <a:ea typeface="Golos Text" pitchFamily="34" charset="0"/>
              </a:rPr>
              <a:t>упрощенном </a:t>
            </a:r>
            <a:r>
              <a:rPr lang="ru-RU" dirty="0" smtClean="0">
                <a:solidFill>
                  <a:srgbClr val="080808"/>
                </a:solidFill>
                <a:ea typeface="Golos Text" pitchFamily="34" charset="0"/>
              </a:rPr>
              <a:t>порядке</a:t>
            </a:r>
          </a:p>
          <a:p>
            <a:r>
              <a:rPr lang="ru-RU" b="1" dirty="0" smtClean="0">
                <a:solidFill>
                  <a:srgbClr val="F1450F"/>
                </a:solidFill>
                <a:ea typeface="Golos Text" pitchFamily="34" charset="0"/>
              </a:rPr>
              <a:t>не рассматриваются жалобы: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5163546" y="6252648"/>
            <a:ext cx="1990061" cy="340247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1982" tIns="35992" rIns="71982" bIns="35992" rtlCol="0" anchor="ctr" anchorCtr="0">
            <a:spAutoFit/>
          </a:bodyPr>
          <a:lstStyle/>
          <a:p>
            <a:pPr algn="ctr" defTabSz="1760534">
              <a:defRPr/>
            </a:pPr>
            <a:r>
              <a:rPr lang="en-US" sz="1100" dirty="0">
                <a:solidFill>
                  <a:schemeClr val="bg1"/>
                </a:solidFill>
                <a:ea typeface="Golos Text" panose="020B0604020202020204" charset="0"/>
              </a:rPr>
              <a:t>WWW.NALOG.GOV.RU</a:t>
            </a:r>
            <a:endParaRPr lang="ru-RU" sz="1100" dirty="0">
              <a:solidFill>
                <a:schemeClr val="bg1"/>
              </a:solidFill>
              <a:ea typeface="Golos Text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99556" y="1305778"/>
            <a:ext cx="4022134" cy="8002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b="1" dirty="0"/>
              <a:t>«</a:t>
            </a:r>
            <a:r>
              <a:rPr lang="ru-RU" sz="2000" b="1" dirty="0"/>
              <a:t>Легкая жалоба» </a:t>
            </a:r>
            <a:endParaRPr lang="ru-RU" sz="2000" dirty="0"/>
          </a:p>
          <a:p>
            <a:pPr algn="ctr"/>
            <a:r>
              <a:rPr lang="ru-RU" sz="1600" b="1" dirty="0"/>
              <a:t>(особенности </a:t>
            </a:r>
            <a:r>
              <a:rPr lang="ru-RU" sz="1600" b="1" dirty="0"/>
              <a:t>рассмотрения </a:t>
            </a:r>
            <a:r>
              <a:rPr lang="ru-RU" sz="1600" b="1" dirty="0"/>
              <a:t>жалобы в </a:t>
            </a:r>
            <a:r>
              <a:rPr lang="ru-RU" sz="1600" b="1" dirty="0"/>
              <a:t>упрощенном порядке с 2025 года) </a:t>
            </a:r>
            <a:endParaRPr lang="ru-RU" sz="1600" b="1" dirty="0">
              <a:solidFill>
                <a:schemeClr val="tx1">
                  <a:lumMod val="75000"/>
                </a:schemeClr>
              </a:solidFill>
              <a:ea typeface="Golos Text" panose="020B0604020202020204" charset="0"/>
            </a:endParaRPr>
          </a:p>
        </p:txBody>
      </p:sp>
      <p:pic>
        <p:nvPicPr>
          <p:cNvPr id="10" name="Picture 797"/>
          <p:cNvPicPr/>
          <p:nvPr/>
        </p:nvPicPr>
        <p:blipFill>
          <a:blip r:embed="rId2"/>
          <a:stretch/>
        </p:blipFill>
        <p:spPr>
          <a:xfrm rot="880871">
            <a:off x="9033251" y="2550163"/>
            <a:ext cx="536418" cy="648072"/>
          </a:xfrm>
          <a:prstGeom prst="rect">
            <a:avLst/>
          </a:prstGeom>
          <a:ln>
            <a:solidFill>
              <a:srgbClr val="25C6FF"/>
            </a:solidFill>
          </a:ln>
        </p:spPr>
      </p:pic>
      <p:sp>
        <p:nvSpPr>
          <p:cNvPr id="11" name="Shape 957"/>
          <p:cNvSpPr/>
          <p:nvPr/>
        </p:nvSpPr>
        <p:spPr>
          <a:xfrm>
            <a:off x="5155181" y="3717032"/>
            <a:ext cx="4594924" cy="1262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143964" tIns="143964" rIns="143964" bIns="143964" anchor="ctr"/>
          <a:lstStyle/>
          <a:p>
            <a:pPr algn="ctr">
              <a:spcAft>
                <a:spcPts val="600"/>
              </a:spcAft>
            </a:pPr>
            <a:endParaRPr sz="2000">
              <a:solidFill>
                <a:schemeClr val="bg1"/>
              </a:solidFill>
              <a:ea typeface="Roboto Condensed"/>
              <a:cs typeface="Roboto Condense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63546" y="3856922"/>
            <a:ext cx="3270749" cy="9823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400" b="1" dirty="0">
                <a:ea typeface="Golos Text" pitchFamily="34" charset="0"/>
              </a:rPr>
              <a:t>Информацию </a:t>
            </a:r>
            <a:r>
              <a:rPr lang="ru-RU" sz="1400" b="1" dirty="0">
                <a:ea typeface="Golos Text" pitchFamily="34" charset="0"/>
              </a:rPr>
              <a:t>о ходе и результатах рассмотрения жалобы можно </a:t>
            </a:r>
            <a:r>
              <a:rPr lang="ru-RU" sz="1400" b="1" dirty="0">
                <a:ea typeface="Golos Text" pitchFamily="34" charset="0"/>
              </a:rPr>
              <a:t>узнать </a:t>
            </a:r>
          </a:p>
          <a:p>
            <a:pPr algn="ctr">
              <a:lnSpc>
                <a:spcPct val="114000"/>
              </a:lnSpc>
            </a:pPr>
            <a:r>
              <a:rPr lang="ru-RU" sz="1400" b="1" dirty="0">
                <a:ea typeface="Golos Text" pitchFamily="34" charset="0"/>
              </a:rPr>
              <a:t>с </a:t>
            </a:r>
            <a:r>
              <a:rPr lang="ru-RU" sz="1400" b="1" dirty="0">
                <a:ea typeface="Golos Text" pitchFamily="34" charset="0"/>
              </a:rPr>
              <a:t>помощью сервиса ФНС </a:t>
            </a:r>
            <a:r>
              <a:rPr lang="ru-RU" sz="1400" b="1" dirty="0">
                <a:ea typeface="Golos Text" pitchFamily="34" charset="0"/>
              </a:rPr>
              <a:t>России  </a:t>
            </a:r>
          </a:p>
          <a:p>
            <a:pPr algn="ctr">
              <a:lnSpc>
                <a:spcPct val="114000"/>
              </a:lnSpc>
            </a:pPr>
            <a:r>
              <a:rPr lang="ru-RU" sz="1400" b="1" dirty="0">
                <a:ea typeface="Golos Text" pitchFamily="34" charset="0"/>
              </a:rPr>
              <a:t>«</a:t>
            </a:r>
            <a:r>
              <a:rPr lang="ru-RU" sz="1400" b="1" u="sng" dirty="0">
                <a:ea typeface="Golos Text" pitchFamily="34" charset="0"/>
              </a:rPr>
              <a:t>УЗНАТЬ О ЖАЛОБЕ</a:t>
            </a:r>
            <a:r>
              <a:rPr lang="ru-RU" sz="1400" b="1" dirty="0">
                <a:ea typeface="Golos Text" pitchFamily="34" charset="0"/>
              </a:rPr>
              <a:t>»</a:t>
            </a:r>
            <a:endParaRPr lang="ru-RU" sz="1400" b="1" dirty="0">
              <a:ea typeface="Golos Tex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5163544" y="5602619"/>
            <a:ext cx="199006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5163546" y="5928825"/>
            <a:ext cx="19900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chemeClr val="tx1">
                    <a:lumMod val="75000"/>
                  </a:schemeClr>
                </a:solidFill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xmlns="" id="{822E1AD1-9425-9E40-700A-8675C9229A98}"/>
              </a:ext>
            </a:extLst>
          </p:cNvPr>
          <p:cNvSpPr/>
          <p:nvPr/>
        </p:nvSpPr>
        <p:spPr>
          <a:xfrm>
            <a:off x="7918287" y="5604104"/>
            <a:ext cx="316702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lIns="91418" tIns="45708" rIns="91418" bIns="45708" rtlCol="0" anchor="ctr"/>
          <a:lstStyle/>
          <a:p>
            <a:endParaRPr lang="ru-RU">
              <a:ea typeface="Golos Text" panose="020B0604020202020204" charset="0"/>
            </a:endParaRPr>
          </a:p>
        </p:txBody>
      </p:sp>
      <p:sp>
        <p:nvSpPr>
          <p:cNvPr id="16" name="Freeform: Shape 14">
            <a:extLst>
              <a:ext uri="{FF2B5EF4-FFF2-40B4-BE49-F238E27FC236}">
                <a16:creationId xmlns:a16="http://schemas.microsoft.com/office/drawing/2014/main" xmlns="" id="{DABB3318-4941-D4B7-6170-5543A86A386A}"/>
              </a:ext>
            </a:extLst>
          </p:cNvPr>
          <p:cNvSpPr/>
          <p:nvPr/>
        </p:nvSpPr>
        <p:spPr>
          <a:xfrm>
            <a:off x="8024916" y="5448142"/>
            <a:ext cx="605606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lIns="91418" tIns="45708" rIns="91418" bIns="45708" rtlCol="0" anchor="ctr"/>
          <a:lstStyle/>
          <a:p>
            <a:endParaRPr lang="ru-RU">
              <a:ea typeface="Golos Text" panose="020B0604020202020204" charset="0"/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xmlns="" id="{34BD9E14-29F9-9642-BFAE-C66AE541131E}"/>
              </a:ext>
            </a:extLst>
          </p:cNvPr>
          <p:cNvSpPr/>
          <p:nvPr/>
        </p:nvSpPr>
        <p:spPr>
          <a:xfrm>
            <a:off x="8535095" y="5480580"/>
            <a:ext cx="1186092" cy="1135433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lIns="91418" tIns="45708" rIns="91418" bIns="45708" rtlCol="0" anchor="ctr"/>
          <a:lstStyle/>
          <a:p>
            <a:endParaRPr lang="ru-RU">
              <a:ea typeface="Golos Text" panose="020B0604020202020204" charset="0"/>
            </a:endParaRPr>
          </a:p>
        </p:txBody>
      </p:sp>
      <p:pic>
        <p:nvPicPr>
          <p:cNvPr id="18" name="Рисунок 17" descr="F:\шаблон для ворда.png"/>
          <p:cNvPicPr/>
          <p:nvPr/>
        </p:nvPicPr>
        <p:blipFill rotWithShape="1">
          <a:blip r:embed="rId3"/>
          <a:srcRect l="83247" t="88697" r="147" b="18"/>
          <a:stretch/>
        </p:blipFill>
        <p:spPr bwMode="auto">
          <a:xfrm>
            <a:off x="8555885" y="5448141"/>
            <a:ext cx="1194223" cy="1135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Freeform: Shape 15">
            <a:extLst>
              <a:ext uri="{FF2B5EF4-FFF2-40B4-BE49-F238E27FC236}">
                <a16:creationId xmlns:a16="http://schemas.microsoft.com/office/drawing/2014/main" xmlns="" id="{CF947010-B419-2234-15CB-98AE8455D23E}"/>
              </a:ext>
            </a:extLst>
          </p:cNvPr>
          <p:cNvSpPr/>
          <p:nvPr/>
        </p:nvSpPr>
        <p:spPr>
          <a:xfrm flipH="1">
            <a:off x="7928468" y="5669457"/>
            <a:ext cx="54056" cy="4571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lIns="91418" tIns="45708" rIns="91418" bIns="45708" rtlCol="0" anchor="ctr"/>
          <a:lstStyle/>
          <a:p>
            <a:endParaRPr lang="ru-RU">
              <a:ea typeface="Golos Text" panose="020B0604020202020204" charset="0"/>
            </a:endParaRPr>
          </a:p>
        </p:txBody>
      </p:sp>
      <p:pic>
        <p:nvPicPr>
          <p:cNvPr id="20" name="Picture 2" descr="H:\узнать о жалобе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27" y="3717032"/>
            <a:ext cx="1276681" cy="12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482331" y="2564904"/>
            <a:ext cx="3325828" cy="707862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i="1" dirty="0"/>
              <a:t>ПАМЯТКА ДЛЯ</a:t>
            </a:r>
          </a:p>
          <a:p>
            <a:pPr algn="ctr"/>
            <a:r>
              <a:rPr lang="ru-RU" sz="2000" b="1" i="1" dirty="0"/>
              <a:t>НАЛОГОПЛАТЕЛЬЩИКОВ </a:t>
            </a:r>
            <a:endParaRPr lang="ru-RU" sz="2000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55182" y="265006"/>
            <a:ext cx="2534554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УФНС РОССИИ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ПО </a:t>
            </a:r>
            <a:r>
              <a:rPr lang="ru-RU" sz="1600" b="1" dirty="0">
                <a:solidFill>
                  <a:srgbClr val="0070C0"/>
                </a:solidFill>
              </a:rPr>
              <a:t>ХАБАРОВСКОМУ КРАЮ</a:t>
            </a:r>
            <a:endParaRPr lang="ru-RU" sz="1600" b="1" dirty="0">
              <a:solidFill>
                <a:srgbClr val="0070C0"/>
              </a:solidFill>
              <a:ea typeface="Golos Text" panose="020B060402020202020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776120" y="161331"/>
            <a:ext cx="973985" cy="1179442"/>
            <a:chOff x="8787108" y="161331"/>
            <a:chExt cx="973985" cy="117944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108" y="376993"/>
              <a:ext cx="634581" cy="963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243C4EA9-1284-5A71-481C-52F3405A0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45265" y="161331"/>
              <a:ext cx="915828" cy="104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7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776120" y="161331"/>
            <a:ext cx="973985" cy="1179442"/>
            <a:chOff x="8787108" y="161331"/>
            <a:chExt cx="973985" cy="117944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108" y="376993"/>
              <a:ext cx="634581" cy="963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243C4EA9-1284-5A71-481C-52F3405A0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5265" y="161331"/>
              <a:ext cx="915828" cy="1046659"/>
            </a:xfrm>
            <a:prstGeom prst="rect">
              <a:avLst/>
            </a:prstGeom>
          </p:spPr>
        </p:pic>
      </p:grpSp>
      <p:cxnSp>
        <p:nvCxnSpPr>
          <p:cNvPr id="4" name="Прямая соединительная линия 3"/>
          <p:cNvCxnSpPr/>
          <p:nvPr/>
        </p:nvCxnSpPr>
        <p:spPr>
          <a:xfrm>
            <a:off x="4953000" y="3264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344488" y="493000"/>
            <a:ext cx="4320481" cy="59246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88877" algn="just"/>
            <a:r>
              <a:rPr lang="ru-RU" sz="1600" b="1" dirty="0">
                <a:solidFill>
                  <a:srgbClr val="080808"/>
                </a:solidFill>
                <a:ea typeface="Golos Text" pitchFamily="34" charset="0"/>
              </a:rPr>
              <a:t>Федеральным законом от 31.07.2023 </a:t>
            </a:r>
            <a:r>
              <a:rPr lang="ru-RU" sz="1600" b="1" dirty="0">
                <a:solidFill>
                  <a:srgbClr val="080808"/>
                </a:solidFill>
                <a:ea typeface="Golos Text" pitchFamily="34" charset="0"/>
              </a:rPr>
              <a:t/>
            </a:r>
            <a:br>
              <a:rPr lang="ru-RU" sz="1600" b="1" dirty="0">
                <a:solidFill>
                  <a:srgbClr val="080808"/>
                </a:solidFill>
                <a:ea typeface="Golos Text" pitchFamily="34" charset="0"/>
              </a:rPr>
            </a:br>
            <a:r>
              <a:rPr lang="ru-RU" sz="1600" b="1" dirty="0">
                <a:solidFill>
                  <a:srgbClr val="080808"/>
                </a:solidFill>
                <a:ea typeface="Golos Text" pitchFamily="34" charset="0"/>
              </a:rPr>
              <a:t>№ </a:t>
            </a:r>
            <a:r>
              <a:rPr lang="ru-RU" sz="1600" b="1" dirty="0">
                <a:solidFill>
                  <a:srgbClr val="080808"/>
                </a:solidFill>
                <a:ea typeface="Golos Text" pitchFamily="34" charset="0"/>
              </a:rPr>
              <a:t>389-ФЗ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 в Налоговый кодекс введена статья 140.1 «</a:t>
            </a:r>
            <a:r>
              <a:rPr lang="ru-RU" sz="1600" i="1" dirty="0">
                <a:solidFill>
                  <a:srgbClr val="080808"/>
                </a:solidFill>
                <a:ea typeface="Golos Text" pitchFamily="34" charset="0"/>
              </a:rPr>
              <a:t>Особенности рассмотрения жалобы в упрощенном порядке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» - с 01.01.2025 налогоплательщики имеют возможность подать </a:t>
            </a:r>
            <a:r>
              <a:rPr lang="ru-RU" sz="1600" b="1" dirty="0">
                <a:solidFill>
                  <a:srgbClr val="0070C0"/>
                </a:solidFill>
                <a:ea typeface="Golos Text" pitchFamily="34" charset="0"/>
              </a:rPr>
              <a:t>«Легкую жалобу»</a:t>
            </a:r>
            <a:endParaRPr lang="ru-RU" sz="1600" dirty="0">
              <a:solidFill>
                <a:srgbClr val="080808"/>
              </a:solidFill>
              <a:ea typeface="Golos Text" pitchFamily="34" charset="0"/>
            </a:endParaRPr>
          </a:p>
          <a:p>
            <a:pPr marL="88877" algn="just"/>
            <a:endParaRPr lang="ru-RU" sz="1100" dirty="0">
              <a:solidFill>
                <a:srgbClr val="080808"/>
              </a:solidFill>
              <a:ea typeface="Golos Text" pitchFamily="34" charset="0"/>
            </a:endParaRPr>
          </a:p>
          <a:p>
            <a:pPr marL="88877" algn="just"/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Для рассмотрения в упрощенном порядке жалоба должна соответствовать </a:t>
            </a:r>
            <a:r>
              <a:rPr lang="ru-RU" sz="1600" b="1" u="sng" dirty="0">
                <a:solidFill>
                  <a:srgbClr val="FF0000"/>
                </a:solidFill>
                <a:ea typeface="Golos Text" pitchFamily="34" charset="0"/>
              </a:rPr>
              <a:t>следующим критериям</a:t>
            </a:r>
            <a:r>
              <a:rPr lang="ru-RU" sz="1600" dirty="0">
                <a:solidFill>
                  <a:srgbClr val="FF0000"/>
                </a:solidFill>
                <a:ea typeface="Golos Text" pitchFamily="34" charset="0"/>
              </a:rPr>
              <a:t>:</a:t>
            </a:r>
            <a:endParaRPr lang="ru-RU" sz="1600" dirty="0">
              <a:solidFill>
                <a:srgbClr val="FF0000"/>
              </a:solidFill>
              <a:ea typeface="Golos Text" pitchFamily="34" charset="0"/>
            </a:endParaRPr>
          </a:p>
          <a:p>
            <a:pPr marL="88877" indent="88877" algn="just">
              <a:buFontTx/>
              <a:buChar char="-"/>
            </a:pP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 направлена 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по телекоммуникационным каналам связи с соблюдением формы КНД 1110121 или через личный кабинет 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ФЛ и ИП (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через раздел «Прочие ситуации» вкладка 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«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Жалобы на акты, действия  «бездействие» должностных лиц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);</a:t>
            </a:r>
          </a:p>
          <a:p>
            <a:pPr marL="88877" indent="88877" algn="just">
              <a:buFontTx/>
              <a:buChar char="-"/>
            </a:pP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 в 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жалобе должно быть указано на ее рассмотрение в упрощенном порядке.</a:t>
            </a:r>
          </a:p>
          <a:p>
            <a:pPr marL="88877" algn="just"/>
            <a:endParaRPr lang="ru-RU" sz="1100" dirty="0">
              <a:solidFill>
                <a:srgbClr val="080808"/>
              </a:solidFill>
              <a:ea typeface="Golos Text" pitchFamily="34" charset="0"/>
            </a:endParaRPr>
          </a:p>
          <a:p>
            <a:pPr marL="88877" algn="just"/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Результатом рассмотрения жалобы 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является удовлетворение требований </a:t>
            </a:r>
            <a:r>
              <a:rPr lang="ru-RU" sz="1600" dirty="0">
                <a:solidFill>
                  <a:srgbClr val="080808"/>
                </a:solidFill>
                <a:ea typeface="Golos Text" pitchFamily="34" charset="0"/>
              </a:rPr>
              <a:t>заявителей полностью либо в части.</a:t>
            </a:r>
          </a:p>
          <a:p>
            <a:pPr marL="88877" algn="just"/>
            <a:endParaRPr lang="ru-RU" sz="1100" dirty="0">
              <a:solidFill>
                <a:srgbClr val="080808"/>
              </a:solidFill>
              <a:ea typeface="Golos Text" pitchFamily="34" charset="0"/>
            </a:endParaRPr>
          </a:p>
          <a:p>
            <a:pPr marL="88877" algn="just"/>
            <a:r>
              <a:rPr lang="ru-RU" sz="1600" i="1" dirty="0">
                <a:solidFill>
                  <a:srgbClr val="080808"/>
                </a:solidFill>
                <a:ea typeface="Golos Text" pitchFamily="34" charset="0"/>
              </a:rPr>
              <a:t>Рассмотрение </a:t>
            </a:r>
            <a:r>
              <a:rPr lang="ru-RU" sz="1600" i="1" dirty="0">
                <a:solidFill>
                  <a:srgbClr val="080808"/>
                </a:solidFill>
                <a:ea typeface="Golos Text" pitchFamily="34" charset="0"/>
              </a:rPr>
              <a:t>жалобы </a:t>
            </a:r>
            <a:r>
              <a:rPr lang="ru-RU" sz="1600" i="1" dirty="0">
                <a:solidFill>
                  <a:srgbClr val="080808"/>
                </a:solidFill>
                <a:ea typeface="Golos Text" pitchFamily="34" charset="0"/>
              </a:rPr>
              <a:t>составляет </a:t>
            </a:r>
            <a:r>
              <a:rPr lang="ru-RU" sz="1600" i="1" dirty="0">
                <a:solidFill>
                  <a:srgbClr val="FF0000"/>
                </a:solidFill>
                <a:ea typeface="Golos Text" pitchFamily="34" charset="0"/>
              </a:rPr>
              <a:t>7 </a:t>
            </a:r>
            <a:r>
              <a:rPr lang="ru-RU" sz="1600" i="1" dirty="0">
                <a:solidFill>
                  <a:srgbClr val="FF0000"/>
                </a:solidFill>
                <a:ea typeface="Golos Text" pitchFamily="34" charset="0"/>
              </a:rPr>
              <a:t>рабочих дней</a:t>
            </a:r>
            <a:r>
              <a:rPr lang="ru-RU" sz="1600" i="1" dirty="0">
                <a:solidFill>
                  <a:srgbClr val="080808"/>
                </a:solidFill>
                <a:ea typeface="Golos Text" pitchFamily="34" charset="0"/>
              </a:rPr>
              <a:t> со дня ее получения налоговым органом</a:t>
            </a:r>
            <a:r>
              <a:rPr lang="ru-RU" sz="1600" i="1" dirty="0">
                <a:solidFill>
                  <a:srgbClr val="080808"/>
                </a:solidFill>
                <a:ea typeface="Golos Text" pitchFamily="34" charset="0"/>
              </a:rPr>
              <a:t>.</a:t>
            </a:r>
            <a:endParaRPr lang="ru-RU" sz="1600" i="1" dirty="0">
              <a:solidFill>
                <a:srgbClr val="080808"/>
              </a:solidFill>
              <a:ea typeface="Golos Tex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9026" y="785490"/>
            <a:ext cx="4536504" cy="5693842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r>
              <a:rPr lang="ru-RU" sz="1500" b="1" dirty="0"/>
              <a:t>Камеральный </a:t>
            </a:r>
            <a:r>
              <a:rPr lang="ru-RU" sz="1500" b="1" dirty="0"/>
              <a:t>и выездной контроль</a:t>
            </a:r>
            <a:r>
              <a:rPr lang="ru-RU" sz="1500" b="1" dirty="0"/>
              <a:t>,</a:t>
            </a:r>
          </a:p>
          <a:p>
            <a:r>
              <a:rPr lang="ru-RU" sz="1500" b="1" dirty="0"/>
              <a:t>иные мероприятия налогового контроля: </a:t>
            </a:r>
            <a:endParaRPr lang="ru-RU" sz="15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Требование </a:t>
            </a:r>
            <a:r>
              <a:rPr lang="ru-RU" sz="1600" dirty="0"/>
              <a:t>о представлении </a:t>
            </a:r>
            <a:r>
              <a:rPr lang="ru-RU" sz="1600" dirty="0" smtClean="0"/>
              <a:t>документов</a:t>
            </a:r>
            <a:endParaRPr lang="ru-RU" sz="16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Требование </a:t>
            </a:r>
            <a:r>
              <a:rPr lang="ru-RU" sz="1600" dirty="0"/>
              <a:t>о представлении </a:t>
            </a:r>
            <a:r>
              <a:rPr lang="ru-RU" sz="1600" dirty="0" smtClean="0"/>
              <a:t>пояснений</a:t>
            </a:r>
            <a:endParaRPr lang="ru-RU" sz="16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Вызов </a:t>
            </a:r>
            <a:r>
              <a:rPr lang="ru-RU" sz="1600" dirty="0"/>
              <a:t>на </a:t>
            </a:r>
            <a:r>
              <a:rPr lang="ru-RU" sz="1600" dirty="0" smtClean="0"/>
              <a:t>допрос</a:t>
            </a:r>
            <a:endParaRPr lang="ru-RU" sz="1600" dirty="0"/>
          </a:p>
          <a:p>
            <a:endParaRPr lang="ru-RU" sz="800" dirty="0"/>
          </a:p>
          <a:p>
            <a:r>
              <a:rPr lang="ru-RU" sz="1500" b="1" dirty="0"/>
              <a:t>Урегулирование </a:t>
            </a:r>
            <a:r>
              <a:rPr lang="ru-RU" sz="1500" b="1" dirty="0"/>
              <a:t>задолженности</a:t>
            </a:r>
            <a:r>
              <a:rPr lang="ru-RU" sz="1500" b="1" dirty="0" smtClean="0"/>
              <a:t>:</a:t>
            </a:r>
            <a:endParaRPr lang="ru-RU" sz="15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Несогласие </a:t>
            </a:r>
            <a:r>
              <a:rPr lang="ru-RU" sz="1600" dirty="0"/>
              <a:t>с сальдо </a:t>
            </a:r>
            <a:r>
              <a:rPr lang="ru-RU" sz="1600" dirty="0" smtClean="0"/>
              <a:t>ЕНС</a:t>
            </a:r>
            <a:endParaRPr lang="ru-RU" sz="16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Требование </a:t>
            </a:r>
            <a:r>
              <a:rPr lang="ru-RU" sz="1600" dirty="0"/>
              <a:t>об уплате </a:t>
            </a:r>
            <a:r>
              <a:rPr lang="ru-RU" sz="1600" dirty="0" smtClean="0"/>
              <a:t>задолженности</a:t>
            </a:r>
            <a:endParaRPr lang="ru-RU" sz="16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Сообщение </a:t>
            </a:r>
            <a:r>
              <a:rPr lang="ru-RU" sz="1600" dirty="0"/>
              <a:t>об отказе в возврате (зачете) сумм налогов и </a:t>
            </a:r>
            <a:r>
              <a:rPr lang="ru-RU" sz="1600" dirty="0" smtClean="0"/>
              <a:t>сборов</a:t>
            </a:r>
            <a:endParaRPr lang="ru-RU" sz="16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Уведомлением </a:t>
            </a:r>
            <a:r>
              <a:rPr lang="ru-RU" sz="1600" dirty="0"/>
              <a:t>об исчисленных суммах налогов, авансовых платежей по налогам, сборов, </a:t>
            </a:r>
            <a:r>
              <a:rPr lang="ru-RU" sz="1600" dirty="0"/>
              <a:t>страховых </a:t>
            </a:r>
            <a:r>
              <a:rPr lang="ru-RU" sz="1600" dirty="0" smtClean="0"/>
              <a:t>взносов</a:t>
            </a:r>
            <a:endParaRPr lang="ru-RU" sz="16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Решение </a:t>
            </a:r>
            <a:r>
              <a:rPr lang="ru-RU" sz="1600" dirty="0"/>
              <a:t>о взыскании </a:t>
            </a:r>
            <a:r>
              <a:rPr lang="ru-RU" sz="1600" dirty="0" smtClean="0"/>
              <a:t>задолженности</a:t>
            </a:r>
            <a:endParaRPr lang="ru-RU" sz="1600" dirty="0"/>
          </a:p>
          <a:p>
            <a:endParaRPr lang="ru-RU" sz="800" dirty="0"/>
          </a:p>
          <a:p>
            <a:r>
              <a:rPr lang="ru-RU" sz="1500" b="1" dirty="0"/>
              <a:t>Иные вопросы</a:t>
            </a:r>
            <a:r>
              <a:rPr lang="ru-RU" sz="1500" b="1" dirty="0" smtClean="0"/>
              <a:t>:</a:t>
            </a:r>
            <a:endParaRPr lang="ru-RU" sz="15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Отказ в принятии налоговой </a:t>
            </a:r>
            <a:r>
              <a:rPr lang="ru-RU" sz="1600" dirty="0" smtClean="0"/>
              <a:t>декларации</a:t>
            </a:r>
            <a:endParaRPr lang="ru-RU" sz="16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Налоговое </a:t>
            </a:r>
            <a:r>
              <a:rPr lang="ru-RU" sz="1600" dirty="0" smtClean="0"/>
              <a:t>уведомление</a:t>
            </a:r>
            <a:endParaRPr lang="ru-RU" sz="16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/>
              <a:t>Приостановление </a:t>
            </a:r>
            <a:r>
              <a:rPr lang="ru-RU" sz="1600" dirty="0"/>
              <a:t>операций по счетам в </a:t>
            </a:r>
            <a:r>
              <a:rPr lang="ru-RU" sz="1600" dirty="0" smtClean="0"/>
              <a:t>банках</a:t>
            </a:r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 smtClean="0"/>
              <a:t>Отказ в предоставлении отсрочки или рассрочки</a:t>
            </a:r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 smtClean="0"/>
              <a:t>Неисполнение </a:t>
            </a:r>
            <a:r>
              <a:rPr lang="ru-RU" sz="1600" dirty="0"/>
              <a:t>решения </a:t>
            </a:r>
            <a:r>
              <a:rPr lang="ru-RU" sz="1600" dirty="0" smtClean="0"/>
              <a:t>суда</a:t>
            </a:r>
            <a:endParaRPr lang="ru-RU" sz="1600" dirty="0"/>
          </a:p>
          <a:p>
            <a:pPr marL="171407" indent="-171407">
              <a:buFont typeface="Arial" pitchFamily="34" charset="0"/>
              <a:buChar char="•"/>
            </a:pPr>
            <a:r>
              <a:rPr lang="ru-RU" sz="1600" dirty="0" smtClean="0"/>
              <a:t>Иное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69025" y="188643"/>
            <a:ext cx="3672407" cy="584751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pPr lvl="0" algn="ctr"/>
            <a:r>
              <a:rPr lang="ru-RU" sz="1600" b="1" dirty="0">
                <a:solidFill>
                  <a:srgbClr val="0070C0"/>
                </a:solidFill>
              </a:rPr>
              <a:t>Какие вопросы могут </a:t>
            </a:r>
            <a:r>
              <a:rPr lang="ru-RU" sz="1600" b="1" dirty="0" smtClean="0">
                <a:solidFill>
                  <a:srgbClr val="0070C0"/>
                </a:solidFill>
              </a:rPr>
              <a:t>быть обжалованы </a:t>
            </a:r>
            <a:r>
              <a:rPr lang="ru-RU" sz="1600" b="1" dirty="0">
                <a:solidFill>
                  <a:srgbClr val="0070C0"/>
                </a:solidFill>
              </a:rPr>
              <a:t>в упрощенном порядке</a:t>
            </a:r>
            <a:r>
              <a:rPr lang="ru-RU" sz="1600" b="1" dirty="0">
                <a:solidFill>
                  <a:srgbClr val="0070C0"/>
                </a:solidFill>
              </a:rPr>
              <a:t>?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9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253</Words>
  <Application>Microsoft Office PowerPoint</Application>
  <PresentationFormat>Лист A4 (210x297 мм)</PresentationFormat>
  <Paragraphs>52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Серебрякова Елена Александровна</dc:creator>
  <cp:lastModifiedBy>Шабельцева Вероника Евгеньевна</cp:lastModifiedBy>
  <cp:revision>24</cp:revision>
  <cp:lastPrinted>2025-06-03T02:11:16Z</cp:lastPrinted>
  <dcterms:created xsi:type="dcterms:W3CDTF">2025-06-02T23:40:53Z</dcterms:created>
  <dcterms:modified xsi:type="dcterms:W3CDTF">2025-06-04T00:32:36Z</dcterms:modified>
</cp:coreProperties>
</file>