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9"/>
  </p:notesMasterIdLst>
  <p:sldIdLst>
    <p:sldId id="376" r:id="rId2"/>
    <p:sldId id="307" r:id="rId3"/>
    <p:sldId id="370" r:id="rId4"/>
    <p:sldId id="371" r:id="rId5"/>
    <p:sldId id="372" r:id="rId6"/>
    <p:sldId id="373" r:id="rId7"/>
    <p:sldId id="374" r:id="rId8"/>
  </p:sldIdLst>
  <p:sldSz cx="9144000" cy="6858000" type="screen4x3"/>
  <p:notesSz cx="6797675" cy="9928225"/>
  <p:defaultTextStyle>
    <a:defPPr>
      <a:defRPr lang="ru-RU"/>
    </a:defPPr>
    <a:lvl1pPr marL="0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394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788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182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5577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969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8365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758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1149" algn="l" defTabSz="9127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20C4824-8D38-4224-8AE4-D72EA62ADAEE}">
          <p14:sldIdLst/>
        </p14:section>
        <p14:section name="II часть" id="{1958FE37-D60F-43C6-A236-F1233BF33A6A}">
          <p14:sldIdLst>
            <p14:sldId id="307"/>
            <p14:sldId id="370"/>
            <p14:sldId id="371"/>
            <p14:sldId id="372"/>
            <p14:sldId id="373"/>
            <p14:sldId id="37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DA8FF"/>
    <a:srgbClr val="D6DFFE"/>
    <a:srgbClr val="E46C0A"/>
    <a:srgbClr val="146E50"/>
    <a:srgbClr val="AFAC37"/>
    <a:srgbClr val="63611F"/>
    <a:srgbClr val="BBC404"/>
    <a:srgbClr val="C0504D"/>
    <a:srgbClr val="942825"/>
    <a:srgbClr val="27579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01" autoAdjust="0"/>
    <p:restoredTop sz="98291" autoAdjust="0"/>
  </p:normalViewPr>
  <p:slideViewPr>
    <p:cSldViewPr>
      <p:cViewPr varScale="1">
        <p:scale>
          <a:sx n="106" d="100"/>
          <a:sy n="106" d="100"/>
        </p:scale>
        <p:origin x="-1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45660" cy="498136"/>
          </a:xfrm>
          <a:prstGeom prst="rect">
            <a:avLst/>
          </a:prstGeom>
        </p:spPr>
        <p:txBody>
          <a:bodyPr vert="horz" lIns="92208" tIns="46104" rIns="92208" bIns="4610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7"/>
            <a:ext cx="2945660" cy="498136"/>
          </a:xfrm>
          <a:prstGeom prst="rect">
            <a:avLst/>
          </a:prstGeom>
        </p:spPr>
        <p:txBody>
          <a:bodyPr vert="horz" lIns="92208" tIns="46104" rIns="92208" bIns="46104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08" tIns="46104" rIns="92208" bIns="4610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77958"/>
            <a:ext cx="5438140" cy="3909239"/>
          </a:xfrm>
          <a:prstGeom prst="rect">
            <a:avLst/>
          </a:prstGeom>
        </p:spPr>
        <p:txBody>
          <a:bodyPr vert="horz" lIns="92208" tIns="46104" rIns="92208" bIns="4610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60" cy="498135"/>
          </a:xfrm>
          <a:prstGeom prst="rect">
            <a:avLst/>
          </a:prstGeom>
        </p:spPr>
        <p:txBody>
          <a:bodyPr vert="horz" lIns="92208" tIns="46104" rIns="92208" bIns="4610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1"/>
            <a:ext cx="2945660" cy="498135"/>
          </a:xfrm>
          <a:prstGeom prst="rect">
            <a:avLst/>
          </a:prstGeom>
        </p:spPr>
        <p:txBody>
          <a:bodyPr vert="horz" lIns="92208" tIns="46104" rIns="92208" bIns="46104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47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949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423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899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371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848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322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79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7773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49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00" b="0">
                <a:solidFill>
                  <a:schemeClr val="bg1"/>
                </a:solidFill>
                <a:latin typeface="+mj-lt"/>
              </a:defRPr>
            </a:lvl1pPr>
            <a:lvl2pPr marL="445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0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5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5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0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5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0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969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45095" indent="0">
              <a:buNone/>
              <a:defRPr sz="2700"/>
            </a:lvl2pPr>
            <a:lvl3pPr marL="890189" indent="0">
              <a:buNone/>
              <a:defRPr sz="2300"/>
            </a:lvl3pPr>
            <a:lvl4pPr marL="1335281" indent="0">
              <a:buNone/>
              <a:defRPr sz="1900"/>
            </a:lvl4pPr>
            <a:lvl5pPr marL="1780375" indent="0">
              <a:buNone/>
              <a:defRPr sz="1900"/>
            </a:lvl5pPr>
            <a:lvl6pPr marL="2225468" indent="0">
              <a:buNone/>
              <a:defRPr sz="1900"/>
            </a:lvl6pPr>
            <a:lvl7pPr marL="2670564" indent="0">
              <a:buNone/>
              <a:defRPr sz="1900"/>
            </a:lvl7pPr>
            <a:lvl8pPr marL="3115656" indent="0">
              <a:buNone/>
              <a:defRPr sz="1900"/>
            </a:lvl8pPr>
            <a:lvl9pPr marL="3560750" indent="0">
              <a:buNone/>
              <a:defRPr sz="1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45095" indent="0">
              <a:buNone/>
              <a:defRPr sz="1200"/>
            </a:lvl2pPr>
            <a:lvl3pPr marL="890189" indent="0">
              <a:buNone/>
              <a:defRPr sz="1000"/>
            </a:lvl3pPr>
            <a:lvl4pPr marL="1335281" indent="0">
              <a:buNone/>
              <a:defRPr sz="900"/>
            </a:lvl4pPr>
            <a:lvl5pPr marL="1780375" indent="0">
              <a:buNone/>
              <a:defRPr sz="900"/>
            </a:lvl5pPr>
            <a:lvl6pPr marL="2225468" indent="0">
              <a:buNone/>
              <a:defRPr sz="900"/>
            </a:lvl6pPr>
            <a:lvl7pPr marL="2670564" indent="0">
              <a:buNone/>
              <a:defRPr sz="900"/>
            </a:lvl7pPr>
            <a:lvl8pPr marL="3115656" indent="0">
              <a:buNone/>
              <a:defRPr sz="900"/>
            </a:lvl8pPr>
            <a:lvl9pPr marL="356075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44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263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411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0259" indent="0">
              <a:buFontTx/>
              <a:buNone/>
              <a:defRPr b="1">
                <a:latin typeface="+mj-lt"/>
              </a:defRPr>
            </a:lvl1pPr>
            <a:lvl2pPr marL="307548" indent="2715">
              <a:defRPr>
                <a:latin typeface="+mj-lt"/>
              </a:defRPr>
            </a:lvl2pPr>
            <a:lvl3pPr marL="536515" indent="-222195">
              <a:tabLst/>
              <a:defRPr>
                <a:latin typeface="+mj-lt"/>
              </a:defRPr>
            </a:lvl3pPr>
            <a:lvl4pPr marL="0" indent="307548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8038" tIns="39019" rIns="78038" bIns="39019" rtlCol="0">
            <a:noAutofit/>
          </a:bodyPr>
          <a:lstStyle/>
          <a:p>
            <a:pPr defTabSz="890189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0"/>
            <a:ext cx="7337192" cy="1105803"/>
          </a:xfrm>
        </p:spPr>
        <p:txBody>
          <a:bodyPr/>
          <a:lstStyle>
            <a:lvl1pPr marL="0" marR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28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1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0259" indent="0">
              <a:buFontTx/>
              <a:buNone/>
              <a:defRPr b="1">
                <a:latin typeface="+mj-lt"/>
              </a:defRPr>
            </a:lvl1pPr>
            <a:lvl2pPr marL="310259" indent="0">
              <a:defRPr>
                <a:latin typeface="+mj-lt"/>
              </a:defRPr>
            </a:lvl2pPr>
            <a:lvl3pPr marL="536515" indent="-222195">
              <a:defRPr>
                <a:latin typeface="+mj-lt"/>
              </a:defRPr>
            </a:lvl3pPr>
            <a:lvl4pPr marL="0" indent="307548">
              <a:defRPr>
                <a:latin typeface="+mj-lt"/>
              </a:defRPr>
            </a:lvl4pPr>
            <a:lvl5pPr marL="122477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0"/>
            <a:ext cx="7337901" cy="1105803"/>
          </a:xfrm>
        </p:spPr>
        <p:txBody>
          <a:bodyPr/>
          <a:lstStyle>
            <a:lvl1pPr marL="0" marR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8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1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6" y="1012506"/>
            <a:ext cx="7320689" cy="2024630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3429720"/>
            <a:ext cx="7320689" cy="3006404"/>
          </a:xfrm>
        </p:spPr>
        <p:txBody>
          <a:bodyPr anchor="t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450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0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52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03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54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05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56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07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503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1"/>
            <a:ext cx="3644897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435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1606871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5095" indent="0">
              <a:buNone/>
              <a:defRPr sz="1900" b="1"/>
            </a:lvl2pPr>
            <a:lvl3pPr marL="890189" indent="0">
              <a:buNone/>
              <a:defRPr sz="1800" b="1"/>
            </a:lvl3pPr>
            <a:lvl4pPr marL="1335281" indent="0">
              <a:buNone/>
              <a:defRPr sz="1600" b="1"/>
            </a:lvl4pPr>
            <a:lvl5pPr marL="1780375" indent="0">
              <a:buNone/>
              <a:defRPr sz="1600" b="1"/>
            </a:lvl5pPr>
            <a:lvl6pPr marL="2225468" indent="0">
              <a:buNone/>
              <a:defRPr sz="1600" b="1"/>
            </a:lvl6pPr>
            <a:lvl7pPr marL="2670564" indent="0">
              <a:buNone/>
              <a:defRPr sz="1600" b="1"/>
            </a:lvl7pPr>
            <a:lvl8pPr marL="3115656" indent="0">
              <a:buNone/>
              <a:defRPr sz="1600" b="1"/>
            </a:lvl8pPr>
            <a:lvl9pPr marL="35607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5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5095" indent="0">
              <a:buNone/>
              <a:defRPr sz="1900" b="1"/>
            </a:lvl2pPr>
            <a:lvl3pPr marL="890189" indent="0">
              <a:buNone/>
              <a:defRPr sz="1800" b="1"/>
            </a:lvl3pPr>
            <a:lvl4pPr marL="1335281" indent="0">
              <a:buNone/>
              <a:defRPr sz="1600" b="1"/>
            </a:lvl4pPr>
            <a:lvl5pPr marL="1780375" indent="0">
              <a:buNone/>
              <a:defRPr sz="1600" b="1"/>
            </a:lvl5pPr>
            <a:lvl6pPr marL="2225468" indent="0">
              <a:buNone/>
              <a:defRPr sz="1600" b="1"/>
            </a:lvl6pPr>
            <a:lvl7pPr marL="2670564" indent="0">
              <a:buNone/>
              <a:defRPr sz="1600" b="1"/>
            </a:lvl7pPr>
            <a:lvl8pPr marL="3115656" indent="0">
              <a:buNone/>
              <a:defRPr sz="1600" b="1"/>
            </a:lvl8pPr>
            <a:lvl9pPr marL="35607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08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8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26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>
            <a:lvl1pPr algn="ctr">
              <a:defRPr sz="23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161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0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45095" indent="0">
              <a:buNone/>
              <a:defRPr sz="1200"/>
            </a:lvl2pPr>
            <a:lvl3pPr marL="890189" indent="0">
              <a:buNone/>
              <a:defRPr sz="1000"/>
            </a:lvl3pPr>
            <a:lvl4pPr marL="1335281" indent="0">
              <a:buNone/>
              <a:defRPr sz="900"/>
            </a:lvl4pPr>
            <a:lvl5pPr marL="1780375" indent="0">
              <a:buNone/>
              <a:defRPr sz="900"/>
            </a:lvl5pPr>
            <a:lvl6pPr marL="2225468" indent="0">
              <a:buNone/>
              <a:defRPr sz="900"/>
            </a:lvl6pPr>
            <a:lvl7pPr marL="2670564" indent="0">
              <a:buNone/>
              <a:defRPr sz="900"/>
            </a:lvl7pPr>
            <a:lvl8pPr marL="3115656" indent="0">
              <a:buNone/>
              <a:defRPr sz="900"/>
            </a:lvl8pPr>
            <a:lvl9pPr marL="356075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40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bg1"/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4" y="490026"/>
            <a:ext cx="7343873" cy="1110281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4" y="1600200"/>
            <a:ext cx="7343873" cy="4835924"/>
          </a:xfrm>
          <a:prstGeom prst="rect">
            <a:avLst/>
          </a:prstGeom>
        </p:spPr>
        <p:txBody>
          <a:bodyPr vert="horz" lIns="104105" tIns="52052" rIns="104105" bIns="5205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2"/>
            <a:ext cx="2133600" cy="365125"/>
          </a:xfrm>
          <a:prstGeom prst="rect">
            <a:avLst/>
          </a:prstGeom>
        </p:spPr>
        <p:txBody>
          <a:bodyPr vert="horz" lIns="104105" tIns="52052" rIns="104105" bIns="52052" rtlCol="0" anchor="ctr"/>
          <a:lstStyle>
            <a:lvl1pPr algn="l" defTabSz="890189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2"/>
            <a:ext cx="2895600" cy="365125"/>
          </a:xfrm>
          <a:prstGeom prst="rect">
            <a:avLst/>
          </a:prstGeom>
        </p:spPr>
        <p:txBody>
          <a:bodyPr vert="horz" lIns="104105" tIns="52052" rIns="104105" bIns="52052" rtlCol="0" anchor="ctr"/>
          <a:lstStyle>
            <a:lvl1pPr algn="ctr" defTabSz="890189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/>
          </a:bodyPr>
          <a:lstStyle>
            <a:lvl1pPr algn="ctr" defTabSz="890189">
              <a:lnSpc>
                <a:spcPts val="2052"/>
              </a:lnSpc>
              <a:defRPr sz="23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073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hf hdr="0" ftr="0" dt="0"/>
  <p:txStyles>
    <p:titleStyle>
      <a:lvl1pPr algn="l" defTabSz="890189" rtl="0" eaLnBrk="1" latinLnBrk="0" hangingPunct="1">
        <a:lnSpc>
          <a:spcPts val="4439"/>
        </a:lnSpc>
        <a:spcBef>
          <a:spcPct val="0"/>
        </a:spcBef>
        <a:buNone/>
        <a:defRPr sz="36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259" indent="0" algn="l" defTabSz="89018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259" indent="0" algn="l" defTabSz="890189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8326" indent="-222195" algn="l" defTabSz="890189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7548" algn="just" defTabSz="890189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4773" indent="0" algn="l" defTabSz="890189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48016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106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8205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3298" indent="-222549" algn="l" defTabSz="89018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5095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0189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35281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80375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5468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0564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15656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60750" algn="l" defTabSz="890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65331DC9D36037B2E461AF5256D74F481C819669175181A2B765EB35T1zAH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65331DC9D36037B2E461AF5256D74F481C819669175181A2B765EB35T1zAH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712968" cy="4387957"/>
          </a:xfrm>
        </p:spPr>
        <p:txBody>
          <a:bodyPr>
            <a:normAutofit/>
          </a:bodyPr>
          <a:lstStyle/>
          <a:p>
            <a:pPr algn="ctr"/>
            <a:r>
              <a:rPr lang="ru-RU" sz="3500" dirty="0"/>
              <a:t>Публичное </a:t>
            </a:r>
            <a:r>
              <a:rPr lang="ru-RU" sz="3500" dirty="0" smtClean="0"/>
              <a:t>обсуждение по </a:t>
            </a:r>
            <a:r>
              <a:rPr lang="ru-RU" sz="3500" dirty="0"/>
              <a:t>вопросам правоприменительной практики налоговых </a:t>
            </a:r>
            <a:r>
              <a:rPr lang="ru-RU" sz="3500" dirty="0" smtClean="0"/>
              <a:t>органов Хабаровского края </a:t>
            </a:r>
            <a:r>
              <a:rPr lang="ru-RU" sz="3500" dirty="0"/>
              <a:t>и соблюдения обязательных требований при проведении контрольно-надзорной </a:t>
            </a:r>
            <a:r>
              <a:rPr lang="ru-RU" sz="3500" dirty="0" smtClean="0"/>
              <a:t>деятельности   </a:t>
            </a:r>
            <a:endParaRPr lang="ru-RU" sz="35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9416" y="5445224"/>
            <a:ext cx="8712968" cy="1245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005AA9"/>
                </a:solidFill>
              </a:rPr>
              <a:t>25 октября 2017 год</a:t>
            </a:r>
          </a:p>
        </p:txBody>
      </p:sp>
      <p:pic>
        <p:nvPicPr>
          <p:cNvPr id="6" name="Picture 27" descr="Безымянный -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4" y="260649"/>
            <a:ext cx="1266740" cy="126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1907704" y="142873"/>
            <a:ext cx="6912768" cy="138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eaLnBrk="0" hangingPunct="0">
              <a:defRPr/>
            </a:pPr>
            <a:r>
              <a:rPr lang="ru-RU" sz="1400" b="1" kern="0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Управление Федеральной налоговой службы по Хабаровскому краю </a:t>
            </a:r>
          </a:p>
        </p:txBody>
      </p:sp>
    </p:spTree>
    <p:extLst>
      <p:ext uri="{BB962C8B-B14F-4D97-AF65-F5344CB8AC3E}">
        <p14:creationId xmlns="" xmlns:p14="http://schemas.microsoft.com/office/powerpoint/2010/main" val="2831975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59532" y="2708920"/>
            <a:ext cx="8424936" cy="223224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dirty="0">
                <a:latin typeface="PF Din Text Comp Pro" pitchFamily="2" charset="0"/>
              </a:rPr>
              <a:t>Необходимость отражения в составе доходов и включения в налогооблагаемую базу по НДС сумм платы, полученной от собственников имущества многоквартирного дома. </a:t>
            </a:r>
            <a:br>
              <a:rPr lang="ru-RU" sz="2800" dirty="0">
                <a:latin typeface="PF Din Text Comp Pro" pitchFamily="2" charset="0"/>
              </a:rPr>
            </a:br>
            <a:r>
              <a:rPr lang="ru-RU" sz="2800" dirty="0">
                <a:latin typeface="PF Din Text Comp Pro" pitchFamily="2" charset="0"/>
              </a:rPr>
              <a:t>Актуальная судебная практика </a:t>
            </a:r>
            <a:endParaRPr lang="ru-RU" sz="2800" i="1" dirty="0" smtClean="0">
              <a:latin typeface="PF Din Text Comp Pro" pitchFamily="2" charset="0"/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85800" y="5379915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000" dirty="0">
                <a:latin typeface="PF Din Text Comp Pro" pitchFamily="2" charset="0"/>
                <a:cs typeface="Times New Roman" pitchFamily="18" charset="0"/>
              </a:rPr>
              <a:t>Начальник правового отдела УФНС России по Хабаровскому краю</a:t>
            </a:r>
          </a:p>
          <a:p>
            <a:pPr algn="ctr">
              <a:lnSpc>
                <a:spcPct val="150000"/>
              </a:lnSpc>
            </a:pPr>
            <a:r>
              <a:rPr lang="ru-RU" sz="2000" dirty="0" err="1">
                <a:latin typeface="PF Din Text Comp Pro" pitchFamily="2" charset="0"/>
                <a:cs typeface="Times New Roman" pitchFamily="18" charset="0"/>
              </a:rPr>
              <a:t>Яшилбаева</a:t>
            </a:r>
            <a:r>
              <a:rPr lang="ru-RU" sz="2000" dirty="0">
                <a:latin typeface="PF Din Text Comp Pro" pitchFamily="2" charset="0"/>
                <a:cs typeface="Times New Roman" pitchFamily="18" charset="0"/>
              </a:rPr>
              <a:t> Екатерина Александровна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4088" y="980728"/>
            <a:ext cx="3528392" cy="1008112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816296">
              <a:spcBef>
                <a:spcPct val="0"/>
              </a:spcBef>
            </a:pPr>
            <a:r>
              <a:rPr lang="ru-RU" sz="1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 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ХАБАРОВСКОМУ КРАЮ </a:t>
            </a:r>
          </a:p>
        </p:txBody>
      </p:sp>
    </p:spTree>
    <p:extLst>
      <p:ext uri="{BB962C8B-B14F-4D97-AF65-F5344CB8AC3E}">
        <p14:creationId xmlns:p14="http://schemas.microsoft.com/office/powerpoint/2010/main" xmlns="" val="404973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1628800"/>
            <a:ext cx="7853810" cy="4829253"/>
          </a:xfrm>
        </p:spPr>
        <p:txBody>
          <a:bodyPr/>
          <a:lstStyle/>
          <a:p>
            <a:pPr algn="ctr"/>
            <a:r>
              <a:rPr lang="ru-RU" dirty="0" smtClean="0">
                <a:latin typeface="PF Din Text Comp Pro" pitchFamily="2" charset="0"/>
              </a:rPr>
              <a:t>Неправомерное применение льготы, установленной подпунктом 30 пункта 3 стать 149 Налогового кодекса Российской Федерации</a:t>
            </a:r>
            <a:endParaRPr lang="ru-RU" dirty="0">
              <a:latin typeface="PF Din Text Comp Pro" pitchFamily="2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6098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7920880" cy="482925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PF Din Text Comp Pro" pitchFamily="2" charset="0"/>
                <a:hlinkClick r:id="rId2"/>
              </a:rPr>
              <a:t>Постановление</a:t>
            </a:r>
            <a:r>
              <a:rPr lang="ru-RU" sz="2400" dirty="0" smtClean="0">
                <a:latin typeface="PF Din Text Comp Pro" pitchFamily="2" charset="0"/>
              </a:rPr>
              <a:t> Арбитражного суда Дальневосточного округа от 02.02.2016</a:t>
            </a:r>
            <a:r>
              <a:rPr lang="en-US" sz="2400" dirty="0" smtClean="0">
                <a:latin typeface="PF Din Text Comp Pro" pitchFamily="2" charset="0"/>
              </a:rPr>
              <a:t> </a:t>
            </a:r>
            <a:r>
              <a:rPr lang="ru-RU" sz="2400" dirty="0" smtClean="0">
                <a:latin typeface="PF Din Text Comp Pro" pitchFamily="2" charset="0"/>
              </a:rPr>
              <a:t>№ Ф03-6375/2015 по делу  </a:t>
            </a:r>
            <a:endParaRPr lang="en-US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</a:rPr>
              <a:t>№ А73-4224/2015</a:t>
            </a:r>
          </a:p>
          <a:p>
            <a:endParaRPr lang="ru-RU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  <a:hlinkClick r:id="rId2"/>
              </a:rPr>
              <a:t>Постановление</a:t>
            </a:r>
            <a:r>
              <a:rPr lang="ru-RU" sz="2400" dirty="0" smtClean="0">
                <a:latin typeface="PF Din Text Comp Pro" pitchFamily="2" charset="0"/>
              </a:rPr>
              <a:t> Арбитражного суда Дальневосточного округа от 09.02.2016 № Ф03-6474/2015 по делу</a:t>
            </a:r>
            <a:endParaRPr lang="en-US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</a:rPr>
              <a:t>№ А73-4225/2015</a:t>
            </a:r>
          </a:p>
          <a:p>
            <a:endParaRPr lang="ru-RU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</a:rPr>
              <a:t> </a:t>
            </a:r>
            <a:r>
              <a:rPr lang="ru-RU" sz="2400" dirty="0" smtClean="0">
                <a:latin typeface="PF Din Text Comp Pro" pitchFamily="2" charset="0"/>
                <a:hlinkClick r:id="rId2"/>
              </a:rPr>
              <a:t>Постановление </a:t>
            </a:r>
            <a:r>
              <a:rPr lang="ru-RU" sz="2400" dirty="0" smtClean="0">
                <a:latin typeface="PF Din Text Comp Pro" pitchFamily="2" charset="0"/>
              </a:rPr>
              <a:t>Арбитражного суда Дальневосточного </a:t>
            </a:r>
            <a:r>
              <a:rPr lang="ru-RU" sz="2400" dirty="0" err="1" smtClean="0">
                <a:latin typeface="PF Din Text Comp Pro" pitchFamily="2" charset="0"/>
              </a:rPr>
              <a:t>окргуа</a:t>
            </a:r>
            <a:r>
              <a:rPr lang="ru-RU" sz="2400" dirty="0" smtClean="0">
                <a:latin typeface="PF Din Text Comp Pro" pitchFamily="2" charset="0"/>
              </a:rPr>
              <a:t> от 02.02.2016 № Ф03-6472/2015по делу</a:t>
            </a:r>
            <a:endParaRPr lang="en-US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</a:rPr>
              <a:t>№ А73-4492/2015</a:t>
            </a:r>
            <a:endParaRPr lang="ru-RU" sz="2400" dirty="0">
              <a:latin typeface="PF Din Text Comp Pro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80"/>
            <a:ext cx="8069845" cy="1105803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>
                <a:latin typeface="PF Din Text Comp Pro" pitchFamily="2" charset="0"/>
              </a:rPr>
              <a:t>Судебная практика по 1 вопросу </a:t>
            </a:r>
            <a:endParaRPr lang="ru-RU" sz="3000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256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5907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PF Din Text Comp Pro" pitchFamily="2" charset="0"/>
              </a:rPr>
              <a:t>Использование роли агента в отношениях, связанных с управлением МКД в целях неправомерного </a:t>
            </a:r>
            <a:r>
              <a:rPr lang="ru-RU" dirty="0" err="1" smtClean="0">
                <a:latin typeface="PF Din Text Comp Pro" pitchFamily="2" charset="0"/>
              </a:rPr>
              <a:t>невключения</a:t>
            </a:r>
            <a:r>
              <a:rPr lang="ru-RU" dirty="0" smtClean="0">
                <a:latin typeface="PF Din Text Comp Pro" pitchFamily="2" charset="0"/>
              </a:rPr>
              <a:t> в состав доходов денежные средств, поступающих от собственников помещений в многоквартирном жилом доме за содержание и ремонт общего имущества МКД</a:t>
            </a:r>
            <a:endParaRPr lang="ru-RU" dirty="0">
              <a:latin typeface="PF Din Text Comp Pro" pitchFamily="2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PF Din Text Comp Pro" pitchFamily="2" charset="0"/>
              </a:rPr>
              <a:t>Вопрос 2</a:t>
            </a:r>
            <a:endParaRPr lang="ru-RU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91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2042995"/>
            <a:ext cx="8424936" cy="426632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PF Din Text Comp Pro" pitchFamily="2" charset="0"/>
                <a:hlinkClick r:id="rId2"/>
              </a:rPr>
              <a:t>Постановление</a:t>
            </a:r>
            <a:r>
              <a:rPr lang="ru-RU" sz="2400" dirty="0" smtClean="0">
                <a:latin typeface="PF Din Text Comp Pro" pitchFamily="2" charset="0"/>
              </a:rPr>
              <a:t> Арбитражного суда Дальневосточного округа от 13.09.2017 № Ф03-3501/2017 по делу </a:t>
            </a:r>
            <a:endParaRPr lang="en-US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</a:rPr>
              <a:t>№ А73-14333/2016</a:t>
            </a:r>
          </a:p>
          <a:p>
            <a:endParaRPr lang="ru-RU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  <a:hlinkClick r:id="rId2"/>
              </a:rPr>
              <a:t>Постановление</a:t>
            </a:r>
            <a:r>
              <a:rPr lang="ru-RU" sz="2400" dirty="0" smtClean="0">
                <a:latin typeface="PF Din Text Comp Pro" pitchFamily="2" charset="0"/>
              </a:rPr>
              <a:t> Арбитражного суда Дальневосточного округа от 08.08.2017 № Ф03-2957/2017 по делу </a:t>
            </a:r>
            <a:endParaRPr lang="en-US" sz="2400" dirty="0" smtClean="0">
              <a:latin typeface="PF Din Text Comp Pro" pitchFamily="2" charset="0"/>
            </a:endParaRPr>
          </a:p>
          <a:p>
            <a:r>
              <a:rPr lang="ru-RU" sz="2400" dirty="0" smtClean="0">
                <a:latin typeface="PF Din Text Comp Pro" pitchFamily="2" charset="0"/>
              </a:rPr>
              <a:t>№ А73-14372/2015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PF Din Text Comp Pro" pitchFamily="2" charset="0"/>
              </a:rPr>
              <a:t>Судебная практика по второму вопросу</a:t>
            </a:r>
            <a:endParaRPr lang="ru-RU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477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PF Din Text Comp Pro" pitchFamily="2" charset="0"/>
                <a:cs typeface="Times New Roman" pitchFamily="18" charset="0"/>
              </a:rPr>
              <a:t>Спасибо за внимание!</a:t>
            </a:r>
            <a:endParaRPr lang="ru-RU" sz="3600" dirty="0"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13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10937</TotalTime>
  <Words>172</Words>
  <Application>Microsoft Office PowerPoint</Application>
  <PresentationFormat>Экран (4:3)</PresentationFormat>
  <Paragraphs>28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7_Present_FNS2012_A4</vt:lpstr>
      <vt:lpstr>Публичное обсуждение по вопросам правоприменительной практики налоговых органов Хабаровского края и соблюдения обязательных требований при проведении контрольно-надзорной деятельности   </vt:lpstr>
      <vt:lpstr>Необходимость отражения в составе доходов и включения в налогооблагаемую базу по НДС сумм платы, полученной от собственников имущества многоквартирного дома.  Актуальная судебная практика </vt:lpstr>
      <vt:lpstr>Вопрос 1</vt:lpstr>
      <vt:lpstr>Судебная практика по 1 вопросу </vt:lpstr>
      <vt:lpstr>Вопрос 2</vt:lpstr>
      <vt:lpstr>Судебная практика по второму вопросу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user817</cp:lastModifiedBy>
  <cp:revision>406</cp:revision>
  <cp:lastPrinted>2017-10-11T08:16:47Z</cp:lastPrinted>
  <dcterms:created xsi:type="dcterms:W3CDTF">2015-03-27T13:19:33Z</dcterms:created>
  <dcterms:modified xsi:type="dcterms:W3CDTF">2018-02-05T07:10:40Z</dcterms:modified>
</cp:coreProperties>
</file>