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notesMasterIdLst>
    <p:notesMasterId r:id="rId9"/>
  </p:notesMasterIdLst>
  <p:sldIdLst>
    <p:sldId id="372" r:id="rId2"/>
    <p:sldId id="307" r:id="rId3"/>
    <p:sldId id="368" r:id="rId4"/>
    <p:sldId id="337" r:id="rId5"/>
    <p:sldId id="369" r:id="rId6"/>
    <p:sldId id="370" r:id="rId7"/>
    <p:sldId id="308" r:id="rId8"/>
  </p:sldIdLst>
  <p:sldSz cx="9144000" cy="6858000" type="screen4x3"/>
  <p:notesSz cx="6797675" cy="9928225"/>
  <p:defaultTextStyle>
    <a:defPPr>
      <a:defRPr lang="ru-RU"/>
    </a:defPPr>
    <a:lvl1pPr marL="0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394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2788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9182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5577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1969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8365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4758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1149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620C4824-8D38-4224-8AE4-D72EA62ADAEE}">
          <p14:sldIdLst/>
        </p14:section>
        <p14:section name="II часть" id="{1958FE37-D60F-43C6-A236-F1233BF33A6A}">
          <p14:sldIdLst>
            <p14:sldId id="307"/>
            <p14:sldId id="368"/>
            <p14:sldId id="337"/>
            <p14:sldId id="369"/>
            <p14:sldId id="370"/>
            <p14:sldId id="308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DA8FF"/>
    <a:srgbClr val="D6DFFE"/>
    <a:srgbClr val="E46C0A"/>
    <a:srgbClr val="146E50"/>
    <a:srgbClr val="AFAC37"/>
    <a:srgbClr val="63611F"/>
    <a:srgbClr val="BBC404"/>
    <a:srgbClr val="C0504D"/>
    <a:srgbClr val="942825"/>
    <a:srgbClr val="27579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001" autoAdjust="0"/>
    <p:restoredTop sz="98291" autoAdjust="0"/>
  </p:normalViewPr>
  <p:slideViewPr>
    <p:cSldViewPr>
      <p:cViewPr varScale="1">
        <p:scale>
          <a:sx n="109" d="100"/>
          <a:sy n="109" d="100"/>
        </p:scale>
        <p:origin x="-9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7"/>
            <a:ext cx="2945660" cy="498136"/>
          </a:xfrm>
          <a:prstGeom prst="rect">
            <a:avLst/>
          </a:prstGeom>
        </p:spPr>
        <p:txBody>
          <a:bodyPr vert="horz" lIns="92208" tIns="46104" rIns="92208" bIns="4610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7"/>
            <a:ext cx="2945660" cy="498136"/>
          </a:xfrm>
          <a:prstGeom prst="rect">
            <a:avLst/>
          </a:prstGeom>
        </p:spPr>
        <p:txBody>
          <a:bodyPr vert="horz" lIns="92208" tIns="46104" rIns="92208" bIns="46104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08" tIns="46104" rIns="92208" bIns="4610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77958"/>
            <a:ext cx="5438140" cy="3909239"/>
          </a:xfrm>
          <a:prstGeom prst="rect">
            <a:avLst/>
          </a:prstGeom>
        </p:spPr>
        <p:txBody>
          <a:bodyPr vert="horz" lIns="92208" tIns="46104" rIns="92208" bIns="4610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60" cy="498135"/>
          </a:xfrm>
          <a:prstGeom prst="rect">
            <a:avLst/>
          </a:prstGeom>
        </p:spPr>
        <p:txBody>
          <a:bodyPr vert="horz" lIns="92208" tIns="46104" rIns="92208" bIns="4610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1"/>
            <a:ext cx="2945660" cy="498135"/>
          </a:xfrm>
          <a:prstGeom prst="rect">
            <a:avLst/>
          </a:prstGeom>
        </p:spPr>
        <p:txBody>
          <a:bodyPr vert="horz" lIns="92208" tIns="46104" rIns="92208" bIns="46104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474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949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423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5899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2371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8848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5322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1794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77738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4414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700"/>
            <a:ext cx="7772400" cy="1470025"/>
          </a:xfrm>
        </p:spPr>
        <p:txBody>
          <a:bodyPr>
            <a:normAutofit/>
          </a:bodyPr>
          <a:lstStyle>
            <a:lvl1pPr>
              <a:defRPr sz="49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00" b="0">
                <a:solidFill>
                  <a:schemeClr val="bg1"/>
                </a:solidFill>
                <a:latin typeface="+mj-lt"/>
              </a:defRPr>
            </a:lvl1pPr>
            <a:lvl2pPr marL="445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0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5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0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5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0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15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0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19694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45095" indent="0">
              <a:buNone/>
              <a:defRPr sz="2700"/>
            </a:lvl2pPr>
            <a:lvl3pPr marL="890189" indent="0">
              <a:buNone/>
              <a:defRPr sz="2300"/>
            </a:lvl3pPr>
            <a:lvl4pPr marL="1335281" indent="0">
              <a:buNone/>
              <a:defRPr sz="1900"/>
            </a:lvl4pPr>
            <a:lvl5pPr marL="1780375" indent="0">
              <a:buNone/>
              <a:defRPr sz="1900"/>
            </a:lvl5pPr>
            <a:lvl6pPr marL="2225468" indent="0">
              <a:buNone/>
              <a:defRPr sz="1900"/>
            </a:lvl6pPr>
            <a:lvl7pPr marL="2670564" indent="0">
              <a:buNone/>
              <a:defRPr sz="1900"/>
            </a:lvl7pPr>
            <a:lvl8pPr marL="3115656" indent="0">
              <a:buNone/>
              <a:defRPr sz="1900"/>
            </a:lvl8pPr>
            <a:lvl9pPr marL="3560750" indent="0">
              <a:buNone/>
              <a:defRPr sz="19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45095" indent="0">
              <a:buNone/>
              <a:defRPr sz="1200"/>
            </a:lvl2pPr>
            <a:lvl3pPr marL="890189" indent="0">
              <a:buNone/>
              <a:defRPr sz="1000"/>
            </a:lvl3pPr>
            <a:lvl4pPr marL="1335281" indent="0">
              <a:buNone/>
              <a:defRPr sz="900"/>
            </a:lvl4pPr>
            <a:lvl5pPr marL="1780375" indent="0">
              <a:buNone/>
              <a:defRPr sz="900"/>
            </a:lvl5pPr>
            <a:lvl6pPr marL="2225468" indent="0">
              <a:buNone/>
              <a:defRPr sz="900"/>
            </a:lvl6pPr>
            <a:lvl7pPr marL="2670564" indent="0">
              <a:buNone/>
              <a:defRPr sz="900"/>
            </a:lvl7pPr>
            <a:lvl8pPr marL="3115656" indent="0">
              <a:buNone/>
              <a:defRPr sz="900"/>
            </a:lvl8pPr>
            <a:lvl9pPr marL="356075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449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2263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4411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8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0259" indent="0">
              <a:buFontTx/>
              <a:buNone/>
              <a:defRPr b="1">
                <a:latin typeface="+mj-lt"/>
              </a:defRPr>
            </a:lvl1pPr>
            <a:lvl2pPr marL="307548" indent="2715">
              <a:defRPr>
                <a:latin typeface="+mj-lt"/>
              </a:defRPr>
            </a:lvl2pPr>
            <a:lvl3pPr marL="536515" indent="-222195">
              <a:tabLst/>
              <a:defRPr>
                <a:latin typeface="+mj-lt"/>
              </a:defRPr>
            </a:lvl3pPr>
            <a:lvl4pPr marL="0" indent="307548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78038" tIns="39019" rIns="78038" bIns="39019" rtlCol="0">
            <a:noAutofit/>
          </a:bodyPr>
          <a:lstStyle/>
          <a:p>
            <a:pPr defTabSz="890189"/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80"/>
            <a:ext cx="7337192" cy="1105803"/>
          </a:xfrm>
        </p:spPr>
        <p:txBody>
          <a:bodyPr/>
          <a:lstStyle>
            <a:lvl1pPr marL="0" marR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00"/>
            </a:lvl1pPr>
          </a:lstStyle>
          <a:p>
            <a:pPr marL="0" marR="0" lvl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28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1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0259" indent="0">
              <a:buFontTx/>
              <a:buNone/>
              <a:defRPr b="1">
                <a:latin typeface="+mj-lt"/>
              </a:defRPr>
            </a:lvl1pPr>
            <a:lvl2pPr marL="310259" indent="0">
              <a:defRPr>
                <a:latin typeface="+mj-lt"/>
              </a:defRPr>
            </a:lvl2pPr>
            <a:lvl3pPr marL="536515" indent="-222195">
              <a:defRPr>
                <a:latin typeface="+mj-lt"/>
              </a:defRPr>
            </a:lvl3pPr>
            <a:lvl4pPr marL="0" indent="307548">
              <a:defRPr>
                <a:latin typeface="+mj-lt"/>
              </a:defRPr>
            </a:lvl4pPr>
            <a:lvl5pPr marL="122477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80"/>
            <a:ext cx="7337901" cy="1105803"/>
          </a:xfrm>
        </p:spPr>
        <p:txBody>
          <a:bodyPr/>
          <a:lstStyle>
            <a:lvl1pPr marL="0" marR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00"/>
            </a:lvl1pPr>
          </a:lstStyle>
          <a:p>
            <a:pPr marL="0" marR="0" lvl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84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1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6" y="1012506"/>
            <a:ext cx="7320689" cy="2024630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6" y="3429720"/>
            <a:ext cx="7320689" cy="3006404"/>
          </a:xfrm>
        </p:spPr>
        <p:txBody>
          <a:bodyPr anchor="t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450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0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52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03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54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05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156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07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6503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8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1"/>
            <a:ext cx="3644897" cy="4695797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6435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5" y="1606871"/>
            <a:ext cx="3674753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5095" indent="0">
              <a:buNone/>
              <a:defRPr sz="1900" b="1"/>
            </a:lvl2pPr>
            <a:lvl3pPr marL="890189" indent="0">
              <a:buNone/>
              <a:defRPr sz="1800" b="1"/>
            </a:lvl3pPr>
            <a:lvl4pPr marL="1335281" indent="0">
              <a:buNone/>
              <a:defRPr sz="1600" b="1"/>
            </a:lvl4pPr>
            <a:lvl5pPr marL="1780375" indent="0">
              <a:buNone/>
              <a:defRPr sz="1600" b="1"/>
            </a:lvl5pPr>
            <a:lvl6pPr marL="2225468" indent="0">
              <a:buNone/>
              <a:defRPr sz="1600" b="1"/>
            </a:lvl6pPr>
            <a:lvl7pPr marL="2670564" indent="0">
              <a:buNone/>
              <a:defRPr sz="1600" b="1"/>
            </a:lvl7pPr>
            <a:lvl8pPr marL="3115656" indent="0">
              <a:buNone/>
              <a:defRPr sz="1600" b="1"/>
            </a:lvl8pPr>
            <a:lvl9pPr marL="356075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5" y="2174876"/>
            <a:ext cx="3674753" cy="426124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5095" indent="0">
              <a:buNone/>
              <a:defRPr sz="1900" b="1"/>
            </a:lvl2pPr>
            <a:lvl3pPr marL="890189" indent="0">
              <a:buNone/>
              <a:defRPr sz="1800" b="1"/>
            </a:lvl3pPr>
            <a:lvl4pPr marL="1335281" indent="0">
              <a:buNone/>
              <a:defRPr sz="1600" b="1"/>
            </a:lvl4pPr>
            <a:lvl5pPr marL="1780375" indent="0">
              <a:buNone/>
              <a:defRPr sz="1600" b="1"/>
            </a:lvl5pPr>
            <a:lvl6pPr marL="2225468" indent="0">
              <a:buNone/>
              <a:defRPr sz="1600" b="1"/>
            </a:lvl6pPr>
            <a:lvl7pPr marL="2670564" indent="0">
              <a:buNone/>
              <a:defRPr sz="1600" b="1"/>
            </a:lvl7pPr>
            <a:lvl8pPr marL="3115656" indent="0">
              <a:buNone/>
              <a:defRPr sz="1600" b="1"/>
            </a:lvl8pPr>
            <a:lvl9pPr marL="356075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9084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8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261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104105" tIns="52052" rIns="104105" bIns="52052" rtlCol="0" anchor="ctr">
            <a:normAutofit/>
          </a:bodyPr>
          <a:lstStyle>
            <a:lvl1pPr algn="ctr">
              <a:defRPr sz="23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161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50"/>
            <a:ext cx="3008313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45095" indent="0">
              <a:buNone/>
              <a:defRPr sz="1200"/>
            </a:lvl2pPr>
            <a:lvl3pPr marL="890189" indent="0">
              <a:buNone/>
              <a:defRPr sz="1000"/>
            </a:lvl3pPr>
            <a:lvl4pPr marL="1335281" indent="0">
              <a:buNone/>
              <a:defRPr sz="900"/>
            </a:lvl4pPr>
            <a:lvl5pPr marL="1780375" indent="0">
              <a:buNone/>
              <a:defRPr sz="900"/>
            </a:lvl5pPr>
            <a:lvl6pPr marL="2225468" indent="0">
              <a:buNone/>
              <a:defRPr sz="900"/>
            </a:lvl6pPr>
            <a:lvl7pPr marL="2670564" indent="0">
              <a:buNone/>
              <a:defRPr sz="900"/>
            </a:lvl7pPr>
            <a:lvl8pPr marL="3115656" indent="0">
              <a:buNone/>
              <a:defRPr sz="900"/>
            </a:lvl8pPr>
            <a:lvl9pPr marL="356075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408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bg1"/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4" y="490026"/>
            <a:ext cx="7343873" cy="1110281"/>
          </a:xfrm>
          <a:prstGeom prst="rect">
            <a:avLst/>
          </a:prstGeom>
        </p:spPr>
        <p:txBody>
          <a:bodyPr vert="horz" lIns="104105" tIns="52052" rIns="104105" bIns="52052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4" y="1600200"/>
            <a:ext cx="7343873" cy="4835924"/>
          </a:xfrm>
          <a:prstGeom prst="rect">
            <a:avLst/>
          </a:prstGeom>
        </p:spPr>
        <p:txBody>
          <a:bodyPr vert="horz" lIns="104105" tIns="52052" rIns="104105" bIns="52052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2"/>
            <a:ext cx="2133600" cy="365125"/>
          </a:xfrm>
          <a:prstGeom prst="rect">
            <a:avLst/>
          </a:prstGeom>
        </p:spPr>
        <p:txBody>
          <a:bodyPr vert="horz" lIns="104105" tIns="52052" rIns="104105" bIns="52052" rtlCol="0" anchor="ctr"/>
          <a:lstStyle>
            <a:lvl1pPr algn="l" defTabSz="890189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2"/>
            <a:ext cx="2895600" cy="365125"/>
          </a:xfrm>
          <a:prstGeom prst="rect">
            <a:avLst/>
          </a:prstGeom>
        </p:spPr>
        <p:txBody>
          <a:bodyPr vert="horz" lIns="104105" tIns="52052" rIns="104105" bIns="52052" rtlCol="0" anchor="ctr"/>
          <a:lstStyle>
            <a:lvl1pPr algn="ctr" defTabSz="890189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 vert="horz" lIns="104105" tIns="52052" rIns="104105" bIns="52052" rtlCol="0" anchor="ctr">
            <a:normAutofit/>
          </a:bodyPr>
          <a:lstStyle>
            <a:lvl1pPr algn="ctr" defTabSz="890189">
              <a:lnSpc>
                <a:spcPts val="2052"/>
              </a:lnSpc>
              <a:defRPr sz="23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073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</p:sldLayoutIdLst>
  <p:hf hdr="0" ftr="0" dt="0"/>
  <p:txStyles>
    <p:titleStyle>
      <a:lvl1pPr algn="l" defTabSz="890189" rtl="0" eaLnBrk="1" latinLnBrk="0" hangingPunct="1">
        <a:lnSpc>
          <a:spcPts val="4439"/>
        </a:lnSpc>
        <a:spcBef>
          <a:spcPct val="0"/>
        </a:spcBef>
        <a:buNone/>
        <a:defRPr sz="36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0259" indent="0" algn="l" defTabSz="890189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0259" indent="0" algn="l" defTabSz="890189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08326" indent="-222195" algn="l" defTabSz="890189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07548" algn="just" defTabSz="890189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24773" indent="0" algn="l" defTabSz="890189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48016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106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38205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83298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5095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0189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35281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80375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5468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0564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15656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60750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3531BF1A183CA610FBEA1422C396EF30615373153308DF246829C43358D12BC0E9231F13EFEDFFE7hAsCX" TargetMode="External"/><Relationship Id="rId2" Type="http://schemas.openxmlformats.org/officeDocument/2006/relationships/hyperlink" Target="consultantplus://offline/ref=4A3B075AAA635663181896A456D48C80C9C781D35726AFA87CDFA5FE9C5587F78B211AC2DB3E791Da4xE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3531BF1A183CA610FBEA1422C396EF30615373153308DF246829C43358D12BC0E9231F13EFEDFFE7hAs9X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5"/>
            <a:ext cx="8712968" cy="4387957"/>
          </a:xfrm>
        </p:spPr>
        <p:txBody>
          <a:bodyPr>
            <a:normAutofit/>
          </a:bodyPr>
          <a:lstStyle/>
          <a:p>
            <a:pPr algn="ctr"/>
            <a:r>
              <a:rPr lang="ru-RU" sz="3500" dirty="0"/>
              <a:t>Публичное </a:t>
            </a:r>
            <a:r>
              <a:rPr lang="ru-RU" sz="3500" dirty="0" smtClean="0"/>
              <a:t>обсуждение по </a:t>
            </a:r>
            <a:r>
              <a:rPr lang="ru-RU" sz="3500" dirty="0"/>
              <a:t>вопросам правоприменительной практики налоговых </a:t>
            </a:r>
            <a:r>
              <a:rPr lang="ru-RU" sz="3500" dirty="0" smtClean="0"/>
              <a:t>органов Хабаровского края </a:t>
            </a:r>
            <a:r>
              <a:rPr lang="ru-RU" sz="3500" dirty="0"/>
              <a:t>и соблюдения обязательных требований при проведении контрольно-надзорной </a:t>
            </a:r>
            <a:r>
              <a:rPr lang="ru-RU" sz="3500" dirty="0" smtClean="0"/>
              <a:t>деятельности   </a:t>
            </a:r>
            <a:endParaRPr lang="ru-RU" sz="35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39416" y="5445224"/>
            <a:ext cx="8712968" cy="1245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005AA9"/>
                </a:solidFill>
              </a:rPr>
              <a:t>25  </a:t>
            </a:r>
            <a:r>
              <a:rPr lang="ru-RU" dirty="0" smtClean="0">
                <a:solidFill>
                  <a:srgbClr val="005AA9"/>
                </a:solidFill>
              </a:rPr>
              <a:t>февраля 2018 год</a:t>
            </a:r>
          </a:p>
        </p:txBody>
      </p:sp>
      <p:pic>
        <p:nvPicPr>
          <p:cNvPr id="6" name="Picture 27" descr="Безымянный -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54" y="260649"/>
            <a:ext cx="124565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 bwMode="auto">
          <a:xfrm>
            <a:off x="1907704" y="142872"/>
            <a:ext cx="6912768" cy="1387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 anchor="ctr"/>
          <a:lstStyle/>
          <a:p>
            <a:pPr eaLnBrk="0" hangingPunct="0">
              <a:defRPr/>
            </a:pPr>
            <a:r>
              <a:rPr lang="ru-RU" sz="1400" b="1" kern="0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Управление Федеральной налоговой службы по Хабаровскому краю </a:t>
            </a:r>
          </a:p>
        </p:txBody>
      </p:sp>
    </p:spTree>
    <p:extLst>
      <p:ext uri="{BB962C8B-B14F-4D97-AF65-F5344CB8AC3E}">
        <p14:creationId xmlns="" xmlns:p14="http://schemas.microsoft.com/office/powerpoint/2010/main" val="2831975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24936" cy="223224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PF Din Text Comp Pro" pitchFamily="2" charset="0"/>
                <a:cs typeface="Arial" pitchFamily="34" charset="0"/>
              </a:rPr>
              <a:t>Основания для отказа в применении налогоплательщиками налоговых вычетов по НДС</a:t>
            </a:r>
            <a:endParaRPr lang="ru-RU" sz="2800" i="1" dirty="0" smtClean="0">
              <a:latin typeface="PF Din Text Comp Pro" pitchFamily="2" charset="0"/>
              <a:cs typeface="Arial" pitchFamily="34" charset="0"/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685800" y="5085184"/>
            <a:ext cx="7772400" cy="85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PF Din Text Comp Pro" pitchFamily="2" charset="0"/>
                <a:cs typeface="Times New Roman" pitchFamily="18" charset="0"/>
              </a:rPr>
              <a:t>Заместитель начальника отдела камерального контроля  </a:t>
            </a:r>
            <a:endParaRPr lang="en-US" sz="2200" dirty="0" smtClean="0">
              <a:latin typeface="PF Din Text Comp Pro" pitchFamily="2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PF Din Text Comp Pro" pitchFamily="2" charset="0"/>
                <a:cs typeface="Times New Roman" pitchFamily="18" charset="0"/>
              </a:rPr>
              <a:t>УФНС России по Хабаровскому краю</a:t>
            </a:r>
          </a:p>
          <a:p>
            <a:pPr algn="ctr">
              <a:lnSpc>
                <a:spcPct val="150000"/>
              </a:lnSpc>
            </a:pPr>
            <a:r>
              <a:rPr lang="ru-RU" sz="2200" dirty="0" err="1" smtClean="0">
                <a:latin typeface="PF Din Text Comp Pro" pitchFamily="2" charset="0"/>
                <a:cs typeface="Times New Roman" pitchFamily="18" charset="0"/>
              </a:rPr>
              <a:t>Завойкина</a:t>
            </a:r>
            <a:r>
              <a:rPr lang="ru-RU" sz="2200" dirty="0" smtClean="0">
                <a:latin typeface="PF Din Text Comp Pro" pitchFamily="2" charset="0"/>
                <a:cs typeface="Times New Roman" pitchFamily="18" charset="0"/>
              </a:rPr>
              <a:t> Ирина Аркадьевна</a:t>
            </a:r>
            <a:endParaRPr lang="en-US" sz="2200" dirty="0" smtClean="0">
              <a:latin typeface="PF Din Text Comp Pro" pitchFamily="2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1800" b="0" dirty="0" smtClean="0">
                <a:latin typeface="PF Din Text Comp Pro" pitchFamily="2" charset="0"/>
                <a:cs typeface="Times New Roman" pitchFamily="18" charset="0"/>
              </a:rPr>
              <a:t>25 </a:t>
            </a:r>
            <a:r>
              <a:rPr lang="ru-RU" sz="1800" b="0" dirty="0" smtClean="0">
                <a:latin typeface="PF Din Text Comp Pro" pitchFamily="2" charset="0"/>
                <a:cs typeface="Times New Roman" pitchFamily="18" charset="0"/>
              </a:rPr>
              <a:t>октября 2017 год</a:t>
            </a:r>
            <a:endParaRPr lang="ru-RU" sz="1800" b="0" dirty="0">
              <a:latin typeface="PF Din Text Comp Pro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342" y="1124744"/>
            <a:ext cx="3779912" cy="914349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defTabSz="816296">
              <a:spcBef>
                <a:spcPct val="0"/>
              </a:spcBef>
            </a:pPr>
            <a:r>
              <a:rPr lang="ru-RU" sz="1600" b="1" dirty="0">
                <a:solidFill>
                  <a:schemeClr val="bg1"/>
                </a:solidFill>
                <a:latin typeface="PF Din Text Comp Pro" pitchFamily="2" charset="0"/>
                <a:ea typeface="+mj-ea"/>
                <a:cs typeface="+mj-cs"/>
              </a:rPr>
              <a:t>УПРАВЛЕНИЕ ФЕДЕРАЛЬНОЙ НАЛОГОВОЙ СЛУЖБЫ </a:t>
            </a:r>
          </a:p>
          <a:p>
            <a:pPr defTabSz="816296">
              <a:spcBef>
                <a:spcPct val="0"/>
              </a:spcBef>
            </a:pPr>
            <a:r>
              <a:rPr lang="ru-RU" sz="1600" b="1" dirty="0">
                <a:solidFill>
                  <a:schemeClr val="bg1"/>
                </a:solidFill>
                <a:latin typeface="PF Din Text Comp Pro" pitchFamily="2" charset="0"/>
                <a:ea typeface="+mj-ea"/>
                <a:cs typeface="+mj-cs"/>
              </a:rPr>
              <a:t>ПО ХАБАРОВСКОМУ КРАЮ </a:t>
            </a:r>
          </a:p>
        </p:txBody>
      </p:sp>
    </p:spTree>
    <p:extLst>
      <p:ext uri="{BB962C8B-B14F-4D97-AF65-F5344CB8AC3E}">
        <p14:creationId xmlns:p14="http://schemas.microsoft.com/office/powerpoint/2010/main" xmlns="" val="404973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757712" y="543123"/>
            <a:ext cx="8044723" cy="86765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PF Din Text Comp Pro" pitchFamily="2" charset="0"/>
              </a:rPr>
              <a:t>ОСНОВНЫЕ ПОКАЗАТЕЛИ РЕЗУЛЬТАТОВ </a:t>
            </a:r>
            <a:r>
              <a:rPr lang="ru-RU" altLang="ru-RU" sz="2400" dirty="0" smtClean="0">
                <a:solidFill>
                  <a:schemeClr val="tx2">
                    <a:lumMod val="75000"/>
                  </a:schemeClr>
                </a:solidFill>
                <a:latin typeface="PF Din Text Comp Pro" pitchFamily="2" charset="0"/>
              </a:rPr>
              <a:t>КАМЕРАЛЬНЫХ НАЛОГОВЫХ ПРОВЕРОК ПО НДС 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PF Din Text Comp Pro" pitchFamily="2" charset="0"/>
              </a:rPr>
              <a:t>ЗА 9</a:t>
            </a:r>
            <a:r>
              <a:rPr lang="ru-RU" altLang="ru-RU" sz="2400" dirty="0" smtClean="0">
                <a:solidFill>
                  <a:schemeClr val="tx2">
                    <a:lumMod val="75000"/>
                  </a:schemeClr>
                </a:solidFill>
                <a:latin typeface="PF Din Text Comp Pro" pitchFamily="2" charset="0"/>
              </a:rPr>
              <a:t> МЕСЯЦЕВ 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PF Din Text Comp Pro" pitchFamily="2" charset="0"/>
              </a:rPr>
              <a:t>201</a:t>
            </a:r>
            <a:r>
              <a:rPr lang="en-US" altLang="ru-RU" sz="2400" dirty="0">
                <a:solidFill>
                  <a:schemeClr val="tx2">
                    <a:lumMod val="75000"/>
                  </a:schemeClr>
                </a:solidFill>
                <a:latin typeface="PF Din Text Comp Pro" pitchFamily="2" charset="0"/>
              </a:rPr>
              <a:t>7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PF Din Text Comp Pro" pitchFamily="2" charset="0"/>
              </a:rPr>
              <a:t> ГОДА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PF Din Text Comp Pro" pitchFamily="2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16416" y="6037535"/>
            <a:ext cx="619125" cy="6318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A9F28B09-27F3-4B3E-BCBA-42713A63654D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2" name="TextBox 63"/>
          <p:cNvSpPr txBox="1">
            <a:spLocks noChangeArrowheads="1"/>
          </p:cNvSpPr>
          <p:nvPr/>
        </p:nvSpPr>
        <p:spPr bwMode="auto">
          <a:xfrm>
            <a:off x="611560" y="9261648"/>
            <a:ext cx="404712" cy="286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224" tIns="35113" rIns="70224" bIns="35113">
            <a:spAutoFit/>
          </a:bodyPr>
          <a:lstStyle/>
          <a:p>
            <a:r>
              <a:rPr lang="ru-RU" altLang="ru-RU" sz="1400" b="1" dirty="0" smtClean="0">
                <a:solidFill>
                  <a:schemeClr val="bg1"/>
                </a:solidFill>
                <a:cs typeface="Arial" charset="0"/>
              </a:rPr>
              <a:t>2% </a:t>
            </a:r>
            <a:endParaRPr lang="ru-RU" alt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3" name="TextBox 63"/>
          <p:cNvSpPr txBox="1">
            <a:spLocks noChangeArrowheads="1"/>
          </p:cNvSpPr>
          <p:nvPr/>
        </p:nvSpPr>
        <p:spPr bwMode="auto">
          <a:xfrm>
            <a:off x="1691680" y="9261648"/>
            <a:ext cx="404712" cy="286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224" tIns="35113" rIns="70224" bIns="35113">
            <a:spAutoFit/>
          </a:bodyPr>
          <a:lstStyle/>
          <a:p>
            <a:r>
              <a:rPr lang="ru-RU" altLang="ru-RU" sz="1400" b="1" dirty="0" smtClean="0">
                <a:solidFill>
                  <a:schemeClr val="bg1"/>
                </a:solidFill>
                <a:cs typeface="Arial" charset="0"/>
              </a:rPr>
              <a:t>2% </a:t>
            </a:r>
            <a:endParaRPr lang="ru-RU" altLang="ru-RU" sz="1400" b="1" dirty="0">
              <a:solidFill>
                <a:schemeClr val="bg1"/>
              </a:solidFill>
              <a:cs typeface="Arial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229102" y="1401464"/>
            <a:ext cx="4756200" cy="1562133"/>
            <a:chOff x="2375560" y="1211550"/>
            <a:chExt cx="4756200" cy="1714329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375560" y="1569075"/>
              <a:ext cx="4756200" cy="1356804"/>
              <a:chOff x="2303552" y="1137027"/>
              <a:chExt cx="4756200" cy="1356804"/>
            </a:xfrm>
          </p:grpSpPr>
          <p:sp>
            <p:nvSpPr>
              <p:cNvPr id="29" name="AutoShape 3"/>
              <p:cNvSpPr>
                <a:spLocks noChangeArrowheads="1"/>
              </p:cNvSpPr>
              <p:nvPr/>
            </p:nvSpPr>
            <p:spPr bwMode="invGray">
              <a:xfrm rot="21045447">
                <a:off x="3057181" y="1985115"/>
                <a:ext cx="3230930" cy="102740"/>
              </a:xfrm>
              <a:prstGeom prst="rightArrow">
                <a:avLst>
                  <a:gd name="adj1" fmla="val 35167"/>
                  <a:gd name="adj2" fmla="val 111109"/>
                </a:avLst>
              </a:prstGeom>
              <a:gradFill rotWithShape="1">
                <a:gsLst>
                  <a:gs pos="0">
                    <a:schemeClr val="tx2">
                      <a:gamma/>
                      <a:shade val="89020"/>
                      <a:invGamma/>
                      <a:alpha val="0"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b="1">
                  <a:solidFill>
                    <a:srgbClr val="30311D"/>
                  </a:solidFill>
                  <a:latin typeface="PF Din Text Comp Pro" pitchFamily="2" charset="0"/>
                </a:endParaRPr>
              </a:p>
            </p:txBody>
          </p:sp>
          <p:sp>
            <p:nvSpPr>
              <p:cNvPr id="2" name="Блок-схема: узел 1"/>
              <p:cNvSpPr/>
              <p:nvPr/>
            </p:nvSpPr>
            <p:spPr>
              <a:xfrm>
                <a:off x="3024135" y="2256039"/>
                <a:ext cx="130924" cy="144014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PF Din Text Comp Pro" pitchFamily="2" charset="0"/>
                </a:endParaRPr>
              </a:p>
            </p:txBody>
          </p:sp>
          <p:sp>
            <p:nvSpPr>
              <p:cNvPr id="31" name="Блок-схема: узел 30"/>
              <p:cNvSpPr/>
              <p:nvPr/>
            </p:nvSpPr>
            <p:spPr>
              <a:xfrm>
                <a:off x="6295156" y="1544419"/>
                <a:ext cx="130924" cy="15841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PF Din Text Comp Pro" pitchFamily="2" charset="0"/>
                </a:endParaRPr>
              </a:p>
            </p:txBody>
          </p:sp>
          <p:sp>
            <p:nvSpPr>
              <p:cNvPr id="34" name="TextBox 63"/>
              <p:cNvSpPr txBox="1">
                <a:spLocks noChangeArrowheads="1"/>
              </p:cNvSpPr>
              <p:nvPr/>
            </p:nvSpPr>
            <p:spPr bwMode="auto">
              <a:xfrm>
                <a:off x="4242243" y="2036487"/>
                <a:ext cx="532952" cy="314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0224" tIns="35113" rIns="70224" bIns="35113">
                <a:spAutoFit/>
              </a:bodyPr>
              <a:lstStyle/>
              <a:p>
                <a:r>
                  <a:rPr lang="ru-RU" altLang="ru-RU" sz="1400" b="1" dirty="0" smtClean="0">
                    <a:solidFill>
                      <a:schemeClr val="tx2"/>
                    </a:solidFill>
                    <a:latin typeface="PF Din Text Comp Pro" pitchFamily="2" charset="0"/>
                    <a:cs typeface="Arial" charset="0"/>
                  </a:rPr>
                  <a:t>+3,1%</a:t>
                </a:r>
                <a:endParaRPr lang="ru-RU" altLang="ru-RU" sz="1400" b="1" dirty="0">
                  <a:solidFill>
                    <a:schemeClr val="tx2"/>
                  </a:solidFill>
                  <a:latin typeface="PF Din Text Comp Pro" pitchFamily="2" charset="0"/>
                  <a:cs typeface="Arial" charset="0"/>
                </a:endParaRPr>
              </a:p>
            </p:txBody>
          </p:sp>
          <p:sp>
            <p:nvSpPr>
              <p:cNvPr id="35" name="TextBox 63"/>
              <p:cNvSpPr txBox="1">
                <a:spLocks noChangeArrowheads="1"/>
              </p:cNvSpPr>
              <p:nvPr/>
            </p:nvSpPr>
            <p:spPr bwMode="auto">
              <a:xfrm>
                <a:off x="2303552" y="2112024"/>
                <a:ext cx="593866" cy="381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0224" tIns="35113" rIns="70224" bIns="35113">
                <a:spAutoFit/>
              </a:bodyPr>
              <a:lstStyle/>
              <a:p>
                <a:r>
                  <a:rPr lang="ru-RU" altLang="ru-RU" b="1" dirty="0" smtClean="0">
                    <a:latin typeface="PF Din Text Comp Pro" pitchFamily="2" charset="0"/>
                    <a:cs typeface="Arial" charset="0"/>
                  </a:rPr>
                  <a:t>376,1</a:t>
                </a:r>
                <a:endParaRPr lang="ru-RU" altLang="ru-RU" b="1" dirty="0">
                  <a:latin typeface="PF Din Text Comp Pro" pitchFamily="2" charset="0"/>
                  <a:cs typeface="Arial" charset="0"/>
                </a:endParaRPr>
              </a:p>
            </p:txBody>
          </p:sp>
          <p:sp>
            <p:nvSpPr>
              <p:cNvPr id="36" name="TextBox 63"/>
              <p:cNvSpPr txBox="1">
                <a:spLocks noChangeArrowheads="1"/>
              </p:cNvSpPr>
              <p:nvPr/>
            </p:nvSpPr>
            <p:spPr bwMode="auto">
              <a:xfrm>
                <a:off x="6465886" y="1137027"/>
                <a:ext cx="593866" cy="381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0224" tIns="35113" rIns="70224" bIns="35113">
                <a:spAutoFit/>
              </a:bodyPr>
              <a:lstStyle/>
              <a:p>
                <a:r>
                  <a:rPr lang="ru-RU" altLang="ru-RU" b="1" dirty="0" smtClean="0">
                    <a:latin typeface="PF Din Text Comp Pro" pitchFamily="2" charset="0"/>
                    <a:cs typeface="Arial" charset="0"/>
                  </a:rPr>
                  <a:t>387,9</a:t>
                </a:r>
                <a:endParaRPr lang="ru-RU" altLang="ru-RU" b="1" dirty="0">
                  <a:latin typeface="PF Din Text Comp Pro" pitchFamily="2" charset="0"/>
                  <a:cs typeface="Arial" charset="0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517837" y="1211550"/>
              <a:ext cx="3914789" cy="675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00" b="1" dirty="0" smtClean="0">
                  <a:latin typeface="PF Din Text Comp Pro" pitchFamily="2" charset="0"/>
                </a:rPr>
                <a:t>Результаты контрольно-аналитической работы по НДС, </a:t>
              </a:r>
              <a:r>
                <a:rPr lang="ru-RU" sz="1400" b="1" dirty="0" smtClean="0">
                  <a:latin typeface="PF Din Text Comp Pro" pitchFamily="2" charset="0"/>
                </a:rPr>
                <a:t>Млн. РУБ.</a:t>
              </a:r>
              <a:endParaRPr lang="ru-RU" sz="1400" b="1" dirty="0">
                <a:latin typeface="PF Din Text Comp Pro" pitchFamily="2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901631" y="3074382"/>
            <a:ext cx="392637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atin typeface="PF Din Text Comp Pro" pitchFamily="2" charset="0"/>
              </a:rPr>
              <a:t>9 месяцев 2016</a:t>
            </a:r>
            <a:endParaRPr lang="ru-RU" sz="1700" b="1" dirty="0">
              <a:latin typeface="PF Din Text Comp Pro" pitchFamily="2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16585" y="3087550"/>
            <a:ext cx="392637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atin typeface="PF Din Text Comp Pro" pitchFamily="2" charset="0"/>
              </a:rPr>
              <a:t>9 месяцев 2017</a:t>
            </a:r>
            <a:endParaRPr lang="ru-RU" sz="1700" b="1" dirty="0">
              <a:latin typeface="PF Din Text Comp Pro" pitchFamily="2" charset="0"/>
            </a:endParaRPr>
          </a:p>
        </p:txBody>
      </p:sp>
      <p:grpSp>
        <p:nvGrpSpPr>
          <p:cNvPr id="46" name="Группа 45"/>
          <p:cNvGrpSpPr/>
          <p:nvPr/>
        </p:nvGrpSpPr>
        <p:grpSpPr>
          <a:xfrm>
            <a:off x="2302279" y="3713609"/>
            <a:ext cx="4715990" cy="1307460"/>
            <a:chOff x="2361315" y="1384351"/>
            <a:chExt cx="4715990" cy="1434844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2361315" y="1906838"/>
              <a:ext cx="4715990" cy="912357"/>
              <a:chOff x="2289307" y="1474790"/>
              <a:chExt cx="4715990" cy="912357"/>
            </a:xfrm>
          </p:grpSpPr>
          <p:sp>
            <p:nvSpPr>
              <p:cNvPr id="49" name="AutoShape 3"/>
              <p:cNvSpPr>
                <a:spLocks noChangeArrowheads="1"/>
              </p:cNvSpPr>
              <p:nvPr/>
            </p:nvSpPr>
            <p:spPr bwMode="invGray">
              <a:xfrm rot="21096649">
                <a:off x="3057181" y="1985115"/>
                <a:ext cx="3230930" cy="102740"/>
              </a:xfrm>
              <a:prstGeom prst="rightArrow">
                <a:avLst>
                  <a:gd name="adj1" fmla="val 35167"/>
                  <a:gd name="adj2" fmla="val 111109"/>
                </a:avLst>
              </a:prstGeom>
              <a:gradFill rotWithShape="1">
                <a:gsLst>
                  <a:gs pos="0">
                    <a:schemeClr val="tx2">
                      <a:gamma/>
                      <a:shade val="89020"/>
                      <a:invGamma/>
                      <a:alpha val="0"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b="1">
                  <a:solidFill>
                    <a:srgbClr val="30311D"/>
                  </a:solidFill>
                  <a:latin typeface="PF Din Text Comp Pro" pitchFamily="2" charset="0"/>
                </a:endParaRPr>
              </a:p>
            </p:txBody>
          </p:sp>
          <p:sp>
            <p:nvSpPr>
              <p:cNvPr id="50" name="Блок-схема: узел 49"/>
              <p:cNvSpPr/>
              <p:nvPr/>
            </p:nvSpPr>
            <p:spPr>
              <a:xfrm>
                <a:off x="2820823" y="2243132"/>
                <a:ext cx="130924" cy="144015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PF Din Text Comp Pro" pitchFamily="2" charset="0"/>
                </a:endParaRPr>
              </a:p>
            </p:txBody>
          </p:sp>
          <p:sp>
            <p:nvSpPr>
              <p:cNvPr id="51" name="Блок-схема: узел 50"/>
              <p:cNvSpPr/>
              <p:nvPr/>
            </p:nvSpPr>
            <p:spPr>
              <a:xfrm>
                <a:off x="6330963" y="1647802"/>
                <a:ext cx="130924" cy="15841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PF Din Text Comp Pro" pitchFamily="2" charset="0"/>
                </a:endParaRPr>
              </a:p>
            </p:txBody>
          </p:sp>
          <p:sp>
            <p:nvSpPr>
              <p:cNvPr id="52" name="TextBox 63"/>
              <p:cNvSpPr txBox="1">
                <a:spLocks noChangeArrowheads="1"/>
              </p:cNvSpPr>
              <p:nvPr/>
            </p:nvSpPr>
            <p:spPr bwMode="auto">
              <a:xfrm>
                <a:off x="4255643" y="1662022"/>
                <a:ext cx="609896" cy="314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0224" tIns="35113" rIns="70224" bIns="35113">
                <a:spAutoFit/>
              </a:bodyPr>
              <a:lstStyle/>
              <a:p>
                <a:r>
                  <a:rPr lang="ru-RU" altLang="ru-RU" sz="1400" b="1" dirty="0" smtClean="0">
                    <a:solidFill>
                      <a:schemeClr val="tx2"/>
                    </a:solidFill>
                    <a:latin typeface="PF Din Text Comp Pro" pitchFamily="2" charset="0"/>
                    <a:cs typeface="Arial" charset="0"/>
                  </a:rPr>
                  <a:t>+13,5%</a:t>
                </a:r>
                <a:endParaRPr lang="ru-RU" altLang="ru-RU" sz="1400" b="1" dirty="0">
                  <a:solidFill>
                    <a:schemeClr val="tx2"/>
                  </a:solidFill>
                  <a:latin typeface="PF Din Text Comp Pro" pitchFamily="2" charset="0"/>
                  <a:cs typeface="Arial" charset="0"/>
                </a:endParaRPr>
              </a:p>
            </p:txBody>
          </p:sp>
          <p:sp>
            <p:nvSpPr>
              <p:cNvPr id="53" name="TextBox 63"/>
              <p:cNvSpPr txBox="1">
                <a:spLocks noChangeArrowheads="1"/>
              </p:cNvSpPr>
              <p:nvPr/>
            </p:nvSpPr>
            <p:spPr bwMode="auto">
              <a:xfrm>
                <a:off x="2289307" y="1849255"/>
                <a:ext cx="439978" cy="381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0224" tIns="35113" rIns="70224" bIns="35113">
                <a:spAutoFit/>
              </a:bodyPr>
              <a:lstStyle/>
              <a:p>
                <a:r>
                  <a:rPr lang="ru-RU" altLang="ru-RU" b="1" dirty="0" smtClean="0">
                    <a:latin typeface="PF Din Text Comp Pro" pitchFamily="2" charset="0"/>
                    <a:cs typeface="Arial" charset="0"/>
                  </a:rPr>
                  <a:t>160</a:t>
                </a:r>
                <a:endParaRPr lang="ru-RU" altLang="ru-RU" b="1" dirty="0">
                  <a:latin typeface="PF Din Text Comp Pro" pitchFamily="2" charset="0"/>
                  <a:cs typeface="Arial" charset="0"/>
                </a:endParaRPr>
              </a:p>
            </p:txBody>
          </p:sp>
          <p:sp>
            <p:nvSpPr>
              <p:cNvPr id="54" name="TextBox 63"/>
              <p:cNvSpPr txBox="1">
                <a:spLocks noChangeArrowheads="1"/>
              </p:cNvSpPr>
              <p:nvPr/>
            </p:nvSpPr>
            <p:spPr bwMode="auto">
              <a:xfrm>
                <a:off x="6411431" y="1474790"/>
                <a:ext cx="593866" cy="381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0224" tIns="35113" rIns="70224" bIns="35113">
                <a:spAutoFit/>
              </a:bodyPr>
              <a:lstStyle/>
              <a:p>
                <a:r>
                  <a:rPr lang="ru-RU" altLang="ru-RU" b="1" dirty="0" smtClean="0">
                    <a:latin typeface="PF Din Text Comp Pro" pitchFamily="2" charset="0"/>
                    <a:cs typeface="Arial" charset="0"/>
                  </a:rPr>
                  <a:t>181,7</a:t>
                </a:r>
                <a:endParaRPr lang="ru-RU" altLang="ru-RU" b="1" dirty="0">
                  <a:latin typeface="PF Din Text Comp Pro" pitchFamily="2" charset="0"/>
                  <a:cs typeface="Arial" charset="0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3002926" y="1384351"/>
              <a:ext cx="3672408" cy="67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00" b="1" dirty="0" smtClean="0">
                  <a:latin typeface="PF Din Text Comp Pro" pitchFamily="2" charset="0"/>
                </a:rPr>
                <a:t>В том числе представлено уточненных НД по НДС, </a:t>
              </a:r>
              <a:r>
                <a:rPr lang="ru-RU" sz="1400" b="1" dirty="0" smtClean="0">
                  <a:latin typeface="PF Din Text Comp Pro" pitchFamily="2" charset="0"/>
                </a:rPr>
                <a:t>Млн. РУБ.</a:t>
              </a:r>
              <a:endParaRPr lang="ru-RU" sz="1400" b="1" dirty="0">
                <a:latin typeface="PF Din Text Comp Pro" pitchFamily="2" charset="0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778240" y="5196244"/>
            <a:ext cx="392637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atin typeface="PF Din Text Comp Pro" pitchFamily="2" charset="0"/>
              </a:rPr>
              <a:t>9 месяцев 2016</a:t>
            </a:r>
            <a:endParaRPr lang="ru-RU" sz="1700" b="1" dirty="0">
              <a:latin typeface="PF Din Text Comp Pro" pitchFamily="2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22979" y="5196243"/>
            <a:ext cx="392637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atin typeface="PF Din Text Comp Pro" pitchFamily="2" charset="0"/>
              </a:rPr>
              <a:t>9 месяцев 2017</a:t>
            </a:r>
            <a:endParaRPr lang="ru-RU" sz="1700" b="1" dirty="0">
              <a:latin typeface="PF Din Text Comp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4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78991" y="1668869"/>
            <a:ext cx="2744863" cy="720005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1"/>
                </a:solidFill>
                <a:latin typeface="PF Din Text Comp Pro" pitchFamily="2" charset="0"/>
              </a:rPr>
              <a:t>ОЦЕНКА КРИТЕРИЕВ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1"/>
                </a:solidFill>
                <a:latin typeface="PF Din Text Comp Pro" pitchFamily="2" charset="0"/>
              </a:rPr>
              <a:t> НА ДАТУ  ПРЕДСТАВЛЕНИЯ ДЕКЛАРАЦИИ</a:t>
            </a:r>
            <a:endParaRPr lang="ru-RU" sz="1600" b="1" dirty="0">
              <a:solidFill>
                <a:schemeClr val="tx1"/>
              </a:solidFill>
              <a:latin typeface="PF Din Text Comp Pro" pitchFamily="2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491880" y="1809499"/>
            <a:ext cx="0" cy="2938462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3741515" y="1668871"/>
            <a:ext cx="2630685" cy="720004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1"/>
                </a:solidFill>
                <a:latin typeface="PF Din Text Comp Pro" pitchFamily="2" charset="0"/>
              </a:rPr>
              <a:t>ОЦЕНКА КРИТЕРИЕВ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1"/>
                </a:solidFill>
                <a:latin typeface="PF Din Text Comp Pro" pitchFamily="2" charset="0"/>
              </a:rPr>
              <a:t>ПО ИСТЕЧЕНИИ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1"/>
                </a:solidFill>
                <a:latin typeface="PF Din Text Comp Pro" pitchFamily="2" charset="0"/>
              </a:rPr>
              <a:t>2 МЕСЯЦЕВ КНП</a:t>
            </a:r>
            <a:endParaRPr lang="ru-RU" sz="1600" b="1" dirty="0">
              <a:solidFill>
                <a:schemeClr val="tx1"/>
              </a:solidFill>
              <a:latin typeface="PF Din Text Comp Pro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32240" y="1682736"/>
            <a:ext cx="2016224" cy="772368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1"/>
                </a:solidFill>
                <a:latin typeface="PF Din Text Comp Pro" pitchFamily="2" charset="0"/>
              </a:rPr>
              <a:t>ПРИНЯТИЕ РЕШЕНИЯ</a:t>
            </a:r>
            <a:endParaRPr lang="ru-RU" sz="1600" b="1" dirty="0">
              <a:solidFill>
                <a:schemeClr val="tx1"/>
              </a:solidFill>
              <a:latin typeface="PF Din Text Comp Pro" pitchFamily="2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588224" y="1826751"/>
            <a:ext cx="0" cy="2938462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675008" y="2316941"/>
            <a:ext cx="2672856" cy="11521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schemeClr val="tx1"/>
              </a:solidFill>
              <a:latin typeface="PF Din Text Comp Pro" pitchFamily="2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51920" y="3223844"/>
            <a:ext cx="2792862" cy="7921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PF Din Text Comp Pro" pitchFamily="2" charset="0"/>
              </a:rPr>
              <a:t>НАЛОГОПЛАТЕЛЬЩИК НЕ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PF Din Text Comp Pro" pitchFamily="2" charset="0"/>
              </a:rPr>
              <a:t>ИСПОЛЬЗУЕТ ФИКТИВНЫХ КОНТРАГЕНТОВ</a:t>
            </a:r>
            <a:endParaRPr lang="ru-RU" sz="1600" dirty="0">
              <a:solidFill>
                <a:schemeClr val="tx1"/>
              </a:solidFill>
              <a:latin typeface="PF Din Text Comp Pro" pitchFamily="2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612683" y="2532890"/>
            <a:ext cx="2207789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PF Din Text Comp Pro" pitchFamily="2" charset="0"/>
              </a:rPr>
              <a:t>РЕШЕНИЕ О ВОЗМЕЩЕНИИ НДС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schemeClr val="tx1"/>
              </a:solidFill>
              <a:latin typeface="PF Din Text Comp Pro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612683" y="3324978"/>
            <a:ext cx="2322858" cy="7921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PF Din Text Comp Pro" pitchFamily="2" charset="0"/>
              </a:rPr>
              <a:t>ПРОДОЛЖЕНИЕ КНП </a:t>
            </a:r>
            <a:endParaRPr lang="ru-RU" sz="1600" dirty="0">
              <a:solidFill>
                <a:schemeClr val="tx1"/>
              </a:solidFill>
              <a:latin typeface="PF Din Text Comp Pro" pitchFamily="2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539552" y="2539730"/>
            <a:ext cx="432048" cy="432048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F Din Text Comp Pro" pitchFamily="2" charset="0"/>
              </a:rPr>
              <a:t>1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F Din Text Comp Pro" pitchFamily="2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39552" y="3253045"/>
            <a:ext cx="432048" cy="406125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F Din Text Comp Pro" pitchFamily="2" charset="0"/>
              </a:rPr>
              <a:t>2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F Din Text Comp Pro" pitchFamily="2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3563888" y="2503764"/>
            <a:ext cx="432048" cy="432048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F Din Text Comp Pro" pitchFamily="2" charset="0"/>
              </a:rPr>
              <a:t>1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F Din Text Comp Pro" pitchFamily="2" charset="0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3563888" y="3367860"/>
            <a:ext cx="432048" cy="432048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F Din Text Comp Pro" pitchFamily="2" charset="0"/>
              </a:rPr>
              <a:t>2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F Din Text Comp Pro" pitchFamily="2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16416" y="6021288"/>
            <a:ext cx="619125" cy="6318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PF Din Text Comp Pro" pitchFamily="2" charset="0"/>
              </a:rPr>
              <a:t>3</a:t>
            </a:r>
            <a:endParaRPr lang="ru-RU" dirty="0">
              <a:solidFill>
                <a:prstClr val="white"/>
              </a:solidFill>
              <a:latin typeface="PF Din Text Comp Pro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460957"/>
            <a:ext cx="2137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600" dirty="0" smtClean="0">
                <a:latin typeface="PF Din Text Comp Pro" pitchFamily="2" charset="0"/>
                <a:cs typeface="Arial" panose="020B0604020202020204" pitchFamily="34" charset="0"/>
              </a:rPr>
              <a:t>СУЩНОСТНАЯ</a:t>
            </a:r>
            <a:r>
              <a:rPr lang="ru-RU" altLang="ru-RU" b="1" dirty="0" smtClean="0">
                <a:latin typeface="PF Din Text Comp Pro" pitchFamily="2" charset="0"/>
                <a:cs typeface="Arial" panose="020B0604020202020204" pitchFamily="34" charset="0"/>
              </a:rPr>
              <a:t> </a:t>
            </a:r>
            <a:r>
              <a:rPr lang="ru-RU" altLang="ru-RU" sz="1600" dirty="0" smtClean="0">
                <a:latin typeface="PF Din Text Comp Pro" pitchFamily="2" charset="0"/>
                <a:cs typeface="Arial" panose="020B0604020202020204" pitchFamily="34" charset="0"/>
              </a:rPr>
              <a:t>КОМПАНИЯ </a:t>
            </a:r>
          </a:p>
          <a:p>
            <a:r>
              <a:rPr lang="ru-RU" altLang="ru-RU" sz="1400" dirty="0" smtClean="0">
                <a:latin typeface="PF Din Text Comp Pro" pitchFamily="2" charset="0"/>
                <a:cs typeface="Arial" panose="020B0604020202020204" pitchFamily="34" charset="0"/>
              </a:rPr>
              <a:t>(</a:t>
            </a:r>
            <a:r>
              <a:rPr lang="ru-RU" altLang="ru-RU" sz="1400" dirty="0" smtClean="0">
                <a:solidFill>
                  <a:srgbClr val="146E50"/>
                </a:solidFill>
                <a:latin typeface="PF Din Text Comp Pro" pitchFamily="2" charset="0"/>
                <a:cs typeface="Arial" panose="020B0604020202020204" pitchFamily="34" charset="0"/>
              </a:rPr>
              <a:t>НИЗКИЙ</a:t>
            </a:r>
            <a:r>
              <a:rPr lang="ru-RU" altLang="ru-RU" sz="1400" dirty="0" smtClean="0">
                <a:latin typeface="PF Din Text Comp Pro" pitchFamily="2" charset="0"/>
                <a:cs typeface="Arial" panose="020B0604020202020204" pitchFamily="34" charset="0"/>
              </a:rPr>
              <a:t> УРОВЕНЬ</a:t>
            </a:r>
            <a:r>
              <a:rPr lang="ru-RU" altLang="ru-RU" sz="1400" dirty="0">
                <a:latin typeface="PF Din Text Comp Pro" pitchFamily="2" charset="0"/>
                <a:cs typeface="Arial" panose="020B0604020202020204" pitchFamily="34" charset="0"/>
              </a:rPr>
              <a:t> </a:t>
            </a:r>
            <a:r>
              <a:rPr lang="ru-RU" altLang="ru-RU" sz="1400" dirty="0" smtClean="0">
                <a:latin typeface="PF Din Text Comp Pro" pitchFamily="2" charset="0"/>
                <a:cs typeface="Arial" panose="020B0604020202020204" pitchFamily="34" charset="0"/>
              </a:rPr>
              <a:t>РИСКА)              </a:t>
            </a:r>
            <a:endParaRPr lang="ru-RU" sz="1400" dirty="0">
              <a:latin typeface="PF Din Text Comp Pro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1967" y="3267029"/>
            <a:ext cx="24613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600" dirty="0" smtClean="0">
                <a:latin typeface="PF Din Text Comp Pro" pitchFamily="2" charset="0"/>
                <a:cs typeface="Arial" panose="020B0604020202020204" pitchFamily="34" charset="0"/>
              </a:rPr>
              <a:t>СООТВЕТСТВИЕ УСЛОВИЯМ:</a:t>
            </a:r>
            <a:endParaRPr lang="ru-RU" altLang="ru-RU" sz="1600" dirty="0">
              <a:latin typeface="PF Din Text Comp Pro" pitchFamily="2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3757101"/>
            <a:ext cx="2703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600" dirty="0" smtClean="0">
                <a:latin typeface="PF Din Text Comp Pro" pitchFamily="2" charset="0"/>
                <a:cs typeface="Arial" panose="020B0604020202020204" pitchFamily="34" charset="0"/>
              </a:rPr>
              <a:t>СУММА УПЛАЧЕННЫХ НАЛОГОВ </a:t>
            </a:r>
            <a:endParaRPr lang="ru-RU" sz="1600" dirty="0">
              <a:latin typeface="PF Din Text Comp Pro" pitchFamily="2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843360" y="2388949"/>
            <a:ext cx="2672856" cy="7921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PF Din Text Comp Pro" pitchFamily="2" charset="0"/>
              </a:rPr>
              <a:t>ПРЯМЫЕ РАСХОЖДЕНИЯ В НД УСТРАНЕНЫ;</a:t>
            </a:r>
            <a:endParaRPr lang="ru-RU" sz="1600" dirty="0">
              <a:solidFill>
                <a:schemeClr val="tx1"/>
              </a:solidFill>
              <a:latin typeface="PF Din Text Comp Pro" pitchFamily="2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5576" y="4293096"/>
            <a:ext cx="27118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PF Din Text Comp Pro" pitchFamily="2" charset="0"/>
                <a:cs typeface="Arial" panose="020B0604020202020204" pitchFamily="34" charset="0"/>
              </a:rPr>
              <a:t>90</a:t>
            </a:r>
            <a:r>
              <a:rPr lang="ru-RU" sz="1600" dirty="0">
                <a:latin typeface="PF Din Text Comp Pro" pitchFamily="2" charset="0"/>
                <a:cs typeface="Arial" panose="020B0604020202020204" pitchFamily="34" charset="0"/>
              </a:rPr>
              <a:t>% ПОСТАВЩИКОВ С </a:t>
            </a:r>
            <a:r>
              <a:rPr lang="ru-RU" sz="1600" dirty="0" smtClean="0">
                <a:solidFill>
                  <a:srgbClr val="146E50"/>
                </a:solidFill>
                <a:latin typeface="PF Din Text Comp Pro" pitchFamily="2" charset="0"/>
                <a:cs typeface="Arial" panose="020B0604020202020204" pitchFamily="34" charset="0"/>
              </a:rPr>
              <a:t>НИЗКИМ</a:t>
            </a:r>
            <a:r>
              <a:rPr lang="ru-RU" sz="1600" dirty="0" smtClean="0">
                <a:latin typeface="PF Din Text Comp Pro" pitchFamily="2" charset="0"/>
                <a:cs typeface="Arial" panose="020B0604020202020204" pitchFamily="34" charset="0"/>
              </a:rPr>
              <a:t>  УРОВНЕМ РИСКА</a:t>
            </a:r>
            <a:endParaRPr lang="ru-RU" sz="1600" dirty="0">
              <a:latin typeface="PF Din Text Comp Pro" pitchFamily="2" charset="0"/>
              <a:cs typeface="Arial" panose="020B0604020202020204" pitchFamily="34" charset="0"/>
            </a:endParaRPr>
          </a:p>
        </p:txBody>
      </p:sp>
      <p:sp>
        <p:nvSpPr>
          <p:cNvPr id="31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675008" y="608342"/>
            <a:ext cx="8044723" cy="86765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altLang="ru-RU" sz="2400" dirty="0" smtClean="0">
                <a:solidFill>
                  <a:schemeClr val="tx2"/>
                </a:solidFill>
                <a:latin typeface="PF Din Text Comp Pro" pitchFamily="2" charset="0"/>
              </a:rPr>
              <a:t>РИСК-ОРИЕНТИРОВАННЫЙ ПОДХОД: ВОЗМЕЩЕНИЕ НДС. ШАГ НА ВСТРЕЧУ БИЗНЕСУ</a:t>
            </a:r>
            <a:endParaRPr lang="ru-RU" sz="2400" dirty="0">
              <a:solidFill>
                <a:schemeClr val="tx2"/>
              </a:solidFill>
              <a:latin typeface="PF Din Text Comp Pro" pitchFamily="2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803475" y="6101704"/>
            <a:ext cx="470037" cy="386439"/>
          </a:xfrm>
          <a:prstGeom prst="rect">
            <a:avLst/>
          </a:prstGeom>
        </p:spPr>
        <p:txBody>
          <a:bodyPr vert="horz" wrap="none" lIns="89193" tIns="44596" rIns="89193" bIns="44596" rtlCol="0" anchor="ctr">
            <a:noAutofit/>
          </a:bodyPr>
          <a:lstStyle/>
          <a:p>
            <a:pPr defTabSz="891917">
              <a:spcBef>
                <a:spcPct val="0"/>
              </a:spcBef>
            </a:pPr>
            <a:r>
              <a:rPr lang="ru-RU" sz="1710" b="1" dirty="0" smtClean="0">
                <a:solidFill>
                  <a:schemeClr val="tx2"/>
                </a:solidFill>
                <a:latin typeface="PF Din Text Comp Pro" pitchFamily="2" charset="0"/>
                <a:ea typeface="+mj-ea"/>
                <a:cs typeface="+mj-cs"/>
              </a:rPr>
              <a:t>  </a:t>
            </a:r>
            <a:endParaRPr lang="ru-RU" sz="1539" b="1" dirty="0">
              <a:solidFill>
                <a:schemeClr val="tx2"/>
              </a:solidFill>
              <a:latin typeface="PF Din Text Comp Pro" pitchFamily="2" charset="0"/>
              <a:ea typeface="+mj-ea"/>
              <a:cs typeface="+mj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99992" y="5653297"/>
            <a:ext cx="322890" cy="230635"/>
          </a:xfrm>
          <a:prstGeom prst="rect">
            <a:avLst/>
          </a:prstGeom>
        </p:spPr>
        <p:txBody>
          <a:bodyPr vert="horz" wrap="none" lIns="89193" tIns="44596" rIns="89193" bIns="44596" rtlCol="0" anchor="ctr">
            <a:noAutofit/>
          </a:bodyPr>
          <a:lstStyle/>
          <a:p>
            <a:pPr defTabSz="891917">
              <a:spcBef>
                <a:spcPct val="0"/>
              </a:spcBef>
            </a:pPr>
            <a:endParaRPr lang="ru-RU" sz="1197" b="1" dirty="0">
              <a:solidFill>
                <a:schemeClr val="accent3">
                  <a:lumMod val="75000"/>
                </a:schemeClr>
              </a:solidFill>
              <a:latin typeface="PF Din Text Comp Pro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180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31230" y="501067"/>
            <a:ext cx="8313221" cy="1105804"/>
          </a:xfrm>
        </p:spPr>
        <p:txBody>
          <a:bodyPr rtlCol="0">
            <a:noAutofit/>
          </a:bodyPr>
          <a:lstStyle/>
          <a:p>
            <a:pPr defTabSz="797842">
              <a:defRPr/>
            </a:pPr>
            <a:r>
              <a:rPr lang="ru-RU" sz="2100" cap="all" dirty="0">
                <a:latin typeface="PF Din Text Comp Pro" pitchFamily="2" charset="0"/>
                <a:cs typeface="Times New Roman" panose="02020603050405020304" pitchFamily="18" charset="0"/>
              </a:rPr>
              <a:t>с 19 августа </a:t>
            </a:r>
            <a:r>
              <a:rPr lang="ru-RU" sz="2100" cap="all" dirty="0" smtClean="0">
                <a:latin typeface="PF Din Text Comp Pro" pitchFamily="2" charset="0"/>
                <a:cs typeface="Times New Roman" panose="02020603050405020304" pitchFamily="18" charset="0"/>
              </a:rPr>
              <a:t>на основании федерального </a:t>
            </a:r>
            <a:r>
              <a:rPr lang="ru-RU" sz="2100" cap="all" dirty="0" err="1" smtClean="0">
                <a:latin typeface="PF Din Text Comp Pro" pitchFamily="2" charset="0"/>
                <a:cs typeface="Times New Roman" panose="02020603050405020304" pitchFamily="18" charset="0"/>
              </a:rPr>
              <a:t>законА</a:t>
            </a:r>
            <a:r>
              <a:rPr lang="ru-RU" sz="2100" cap="all" dirty="0" smtClean="0">
                <a:latin typeface="PF Din Text Comp Pro" pitchFamily="2" charset="0"/>
                <a:cs typeface="Times New Roman" panose="02020603050405020304" pitchFamily="18" charset="0"/>
              </a:rPr>
              <a:t> </a:t>
            </a:r>
            <a:r>
              <a:rPr lang="ru-RU" sz="2100" cap="all" dirty="0">
                <a:latin typeface="PF Din Text Comp Pro" pitchFamily="2" charset="0"/>
                <a:cs typeface="Times New Roman" panose="02020603050405020304" pitchFamily="18" charset="0"/>
              </a:rPr>
              <a:t>№163-ФЗ вступили в силу изменения в Налоговый кодекс РФ, которые направлены  на предотвращение уклонений налогоплательщиками от уплаты налогов </a:t>
            </a:r>
          </a:p>
        </p:txBody>
      </p:sp>
      <p:sp>
        <p:nvSpPr>
          <p:cNvPr id="163843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24081" y="6041606"/>
            <a:ext cx="620370" cy="63209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lIns="80147" tIns="40074" rIns="80147" bIns="40074" numCol="1" anchorCtr="0" compatLnSpc="1">
            <a:prstTxWarp prst="textNoShape">
              <a:avLst/>
            </a:prstTxWarp>
          </a:bodyPr>
          <a:lstStyle/>
          <a:p>
            <a:pPr defTabSz="898873" fontAlgn="base">
              <a:lnSpc>
                <a:spcPts val="2641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/>
              <a:t> </a:t>
            </a:r>
            <a:r>
              <a:rPr lang="ru-RU" dirty="0" smtClean="0"/>
              <a:t>  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7925" y="5391171"/>
            <a:ext cx="7573393" cy="426951"/>
          </a:xfrm>
          <a:prstGeom prst="rect">
            <a:avLst/>
          </a:prstGeom>
        </p:spPr>
        <p:txBody>
          <a:bodyPr lIns="79918" tIns="39961" rIns="79918" bIns="39961">
            <a:spAutoFit/>
          </a:bodyPr>
          <a:lstStyle/>
          <a:p>
            <a:pPr marL="239328" indent="-239328" defTabSz="899521">
              <a:lnSpc>
                <a:spcPts val="2717"/>
              </a:lnSpc>
              <a:defRPr/>
            </a:pPr>
            <a:r>
              <a:rPr lang="ru-RU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</a:t>
            </a:r>
            <a:endParaRPr lang="ru-RU" sz="25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699" y="4130927"/>
            <a:ext cx="8250777" cy="850144"/>
          </a:xfrm>
          <a:prstGeom prst="rect">
            <a:avLst/>
          </a:prstGeom>
        </p:spPr>
        <p:txBody>
          <a:bodyPr lIns="79918" tIns="39961" rIns="79918" bIns="39961">
            <a:spAutoFit/>
          </a:bodyPr>
          <a:lstStyle/>
          <a:p>
            <a:pPr marL="311683" indent="-311683" defTabSz="899521">
              <a:defRPr/>
            </a:pPr>
            <a:r>
              <a:rPr lang="ru-RU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F Din Text Comp Pro" pitchFamily="2" charset="0"/>
              </a:rPr>
              <a:t>2. Положения Закона направлены на пресечение использования налогоплательщиками в деятельности фирм – «однодневок</a:t>
            </a:r>
            <a:r>
              <a:rPr lang="ru-RU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 Din Text Comp Pro" pitchFamily="2" charset="0"/>
              </a:rPr>
              <a:t>»</a:t>
            </a:r>
            <a:endParaRPr lang="ru-RU" sz="2500" b="1" dirty="0">
              <a:solidFill>
                <a:schemeClr val="tx1">
                  <a:lumMod val="65000"/>
                  <a:lumOff val="35000"/>
                </a:schemeClr>
              </a:solidFill>
              <a:latin typeface="PF Din Text Comp Pro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699" y="1979793"/>
            <a:ext cx="8250777" cy="1683705"/>
          </a:xfrm>
          <a:prstGeom prst="rect">
            <a:avLst/>
          </a:prstGeom>
        </p:spPr>
        <p:txBody>
          <a:bodyPr lIns="79918" tIns="39961" rIns="79918" bIns="39961">
            <a:spAutoFit/>
          </a:bodyPr>
          <a:lstStyle/>
          <a:p>
            <a:pPr algn="just" defTabSz="899521">
              <a:lnSpc>
                <a:spcPts val="2542"/>
              </a:lnSpc>
              <a:defRPr/>
            </a:pPr>
            <a:r>
              <a:rPr lang="ru-RU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F Din Text Comp Pro" pitchFamily="2" charset="0"/>
              </a:rPr>
              <a:t>1. Новой статьей Налогового кодекса 54.1 </a:t>
            </a:r>
          </a:p>
          <a:p>
            <a:pPr marL="400736" indent="-400736" algn="just" defTabSz="899521">
              <a:lnSpc>
                <a:spcPts val="2542"/>
              </a:lnSpc>
              <a:buFont typeface="Arial" panose="020B0604020202020204" pitchFamily="34" charset="0"/>
              <a:buChar char="•"/>
              <a:defRPr/>
            </a:pPr>
            <a:r>
              <a:rPr lang="ru-RU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F Din Text Comp Pro" pitchFamily="2" charset="0"/>
              </a:rPr>
              <a:t>предусмотрен отказ в налоговых преференциях в случае создания налоговых схем, направленных на неуплату налогов, </a:t>
            </a:r>
          </a:p>
          <a:p>
            <a:pPr marL="400736" indent="-400736" algn="just" defTabSz="899521">
              <a:lnSpc>
                <a:spcPts val="2542"/>
              </a:lnSpc>
              <a:buFont typeface="Arial" panose="020B0604020202020204" pitchFamily="34" charset="0"/>
              <a:buChar char="•"/>
              <a:defRPr/>
            </a:pPr>
            <a:r>
              <a:rPr lang="ru-RU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F Din Text Comp Pro" pitchFamily="2" charset="0"/>
              </a:rPr>
              <a:t>закреплены критерии тех сделок и операций, которые будут считаться обоснованными в целях налогообложения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10125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3535" y="488283"/>
            <a:ext cx="8117050" cy="695685"/>
          </a:xfrm>
        </p:spPr>
        <p:txBody>
          <a:bodyPr rtlCol="0">
            <a:noAutofit/>
          </a:bodyPr>
          <a:lstStyle/>
          <a:p>
            <a:pPr defTabSz="797842">
              <a:defRPr/>
            </a:pPr>
            <a:r>
              <a:rPr lang="ru-RU" sz="1800" cap="all" dirty="0" smtClean="0">
                <a:latin typeface="PF Din Text Comp Pro" pitchFamily="2" charset="0"/>
                <a:cs typeface="Times New Roman" panose="02020603050405020304" pitchFamily="18" charset="0"/>
              </a:rPr>
              <a:t>Правовая</a:t>
            </a:r>
            <a:r>
              <a:rPr lang="ru-RU" sz="1800" cap="all" dirty="0">
                <a:latin typeface="PF Din Text Comp Pro" pitchFamily="2" charset="0"/>
                <a:cs typeface="Times New Roman" panose="02020603050405020304" pitchFamily="18" charset="0"/>
              </a:rPr>
              <a:t> </a:t>
            </a:r>
            <a:r>
              <a:rPr lang="ru-RU" sz="1800" cap="all" dirty="0" smtClean="0">
                <a:latin typeface="PF Din Text Comp Pro" pitchFamily="2" charset="0"/>
                <a:cs typeface="Times New Roman" panose="02020603050405020304" pitchFamily="18" charset="0"/>
              </a:rPr>
              <a:t>основа оформления сделок </a:t>
            </a:r>
            <a:endParaRPr lang="ru-RU" sz="1800" cap="all" dirty="0">
              <a:latin typeface="PF Din Text Comp Pro" pitchFamily="2" charset="0"/>
              <a:cs typeface="Times New Roman" panose="02020603050405020304" pitchFamily="18" charset="0"/>
            </a:endParaRPr>
          </a:p>
        </p:txBody>
      </p:sp>
      <p:sp>
        <p:nvSpPr>
          <p:cNvPr id="163843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24081" y="6041606"/>
            <a:ext cx="620370" cy="63209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lIns="80147" tIns="40074" rIns="80147" bIns="40074" numCol="1" anchorCtr="0" compatLnSpc="1">
            <a:prstTxWarp prst="textNoShape">
              <a:avLst/>
            </a:prstTxWarp>
          </a:bodyPr>
          <a:lstStyle/>
          <a:p>
            <a:pPr defTabSz="898873" fontAlgn="base">
              <a:lnSpc>
                <a:spcPts val="2641"/>
              </a:lnSpc>
              <a:spcBef>
                <a:spcPct val="0"/>
              </a:spcBef>
              <a:spcAft>
                <a:spcPct val="0"/>
              </a:spcAft>
              <a:defRPr/>
            </a:pPr>
            <a:fld id="{F906A524-3FC7-46AB-A3AC-CFF12EB89C6B}" type="slidenum">
              <a:rPr lang="ru-RU" smtClean="0"/>
              <a:pPr defTabSz="898873" fontAlgn="base">
                <a:lnSpc>
                  <a:spcPts val="2641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57925" y="5391171"/>
            <a:ext cx="7573393" cy="426951"/>
          </a:xfrm>
          <a:prstGeom prst="rect">
            <a:avLst/>
          </a:prstGeom>
        </p:spPr>
        <p:txBody>
          <a:bodyPr lIns="79918" tIns="39961" rIns="79918" bIns="39961">
            <a:spAutoFit/>
          </a:bodyPr>
          <a:lstStyle/>
          <a:p>
            <a:pPr marL="239328" indent="-239328" defTabSz="899521">
              <a:lnSpc>
                <a:spcPts val="2717"/>
              </a:lnSpc>
              <a:defRPr/>
            </a:pPr>
            <a:r>
              <a:rPr lang="ru-RU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</a:t>
            </a:r>
            <a:endParaRPr lang="ru-RU" sz="25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492896"/>
            <a:ext cx="8322786" cy="942477"/>
          </a:xfrm>
          <a:prstGeom prst="rect">
            <a:avLst/>
          </a:prstGeom>
        </p:spPr>
        <p:txBody>
          <a:bodyPr wrap="square" lIns="79918" tIns="39961" rIns="79918" bIns="39961">
            <a:spAutoFit/>
          </a:bodyPr>
          <a:lstStyle/>
          <a:p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F Din Text Comp Pro" pitchFamily="2" charset="0"/>
              </a:rPr>
              <a:t>2. </a:t>
            </a:r>
            <a:r>
              <a:rPr lang="ru-RU" sz="1400" b="1" dirty="0">
                <a:latin typeface="PF Din Text Comp Pro" pitchFamily="2" charset="0"/>
              </a:rPr>
              <a:t>Федеральный закон от 06.12.2011 № 402-ФЗ </a:t>
            </a:r>
            <a:r>
              <a:rPr lang="ru-RU" sz="1400" b="1" dirty="0" smtClean="0">
                <a:latin typeface="PF Din Text Comp Pro" pitchFamily="2" charset="0"/>
              </a:rPr>
              <a:t>«О </a:t>
            </a:r>
            <a:r>
              <a:rPr lang="ru-RU" sz="1400" b="1" dirty="0">
                <a:latin typeface="PF Din Text Comp Pro" pitchFamily="2" charset="0"/>
              </a:rPr>
              <a:t>бухгалтерском </a:t>
            </a:r>
            <a:r>
              <a:rPr lang="ru-RU" sz="1400" b="1" dirty="0" smtClean="0">
                <a:latin typeface="PF Din Text Comp Pro" pitchFamily="2" charset="0"/>
              </a:rPr>
              <a:t>учете»</a:t>
            </a:r>
            <a:endParaRPr lang="ru-RU" sz="1400" dirty="0">
              <a:latin typeface="PF Din Text Comp Pro" pitchFamily="2" charset="0"/>
            </a:endParaRPr>
          </a:p>
          <a:p>
            <a:r>
              <a:rPr lang="ru-RU" sz="1400" b="1" dirty="0">
                <a:latin typeface="PF Din Text Comp Pro" pitchFamily="2" charset="0"/>
              </a:rPr>
              <a:t>Статья 9. Первичные учетные документы</a:t>
            </a:r>
            <a:endParaRPr lang="ru-RU" sz="1400" dirty="0">
              <a:latin typeface="PF Din Text Comp Pro" pitchFamily="2" charset="0"/>
            </a:endParaRPr>
          </a:p>
          <a:p>
            <a:r>
              <a:rPr lang="ru-RU" sz="1400" dirty="0">
                <a:latin typeface="PF Din Text Comp Pro" pitchFamily="2" charset="0"/>
              </a:rPr>
              <a:t>1. Не допускается принятие к бухгалтерскому учету документов, которыми оформляются не имевшие места факты хозяйственной жизни, в том числе лежащие </a:t>
            </a:r>
            <a:r>
              <a:rPr lang="ru-RU" sz="1400" b="1" dirty="0">
                <a:latin typeface="PF Din Text Comp Pro" pitchFamily="2" charset="0"/>
              </a:rPr>
              <a:t>в основе </a:t>
            </a:r>
            <a:r>
              <a:rPr lang="ru-RU" sz="1400" b="1" dirty="0">
                <a:latin typeface="PF Din Text Comp Pro" pitchFamily="2" charset="0"/>
                <a:hlinkClick r:id="rId2"/>
              </a:rPr>
              <a:t>мнимых и притворных</a:t>
            </a:r>
            <a:r>
              <a:rPr lang="ru-RU" sz="1400" b="1" dirty="0">
                <a:latin typeface="PF Din Text Comp Pro" pitchFamily="2" charset="0"/>
              </a:rPr>
              <a:t> сделок</a:t>
            </a:r>
            <a:r>
              <a:rPr lang="ru-RU" sz="1400" dirty="0" smtClean="0">
                <a:latin typeface="PF Din Text Comp Pro" pitchFamily="2" charset="0"/>
              </a:rPr>
              <a:t>.</a:t>
            </a:r>
            <a:endParaRPr lang="ru-RU" sz="1400" dirty="0">
              <a:latin typeface="PF Din Text Comp Pro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7" y="1196752"/>
            <a:ext cx="8250777" cy="1373364"/>
          </a:xfrm>
          <a:prstGeom prst="rect">
            <a:avLst/>
          </a:prstGeom>
        </p:spPr>
        <p:txBody>
          <a:bodyPr lIns="79918" tIns="39961" rIns="79918" bIns="39961">
            <a:spAutoFit/>
          </a:bodyPr>
          <a:lstStyle/>
          <a:p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F Din Text Comp Pro" pitchFamily="2" charset="0"/>
              </a:rPr>
              <a:t>1. </a:t>
            </a:r>
            <a:r>
              <a:rPr lang="ru-RU" sz="1400" b="1" dirty="0">
                <a:latin typeface="PF Din Text Comp Pro" pitchFamily="2" charset="0"/>
              </a:rPr>
              <a:t>Гражданский кодекс Российской Федерации (часть первая)</a:t>
            </a:r>
          </a:p>
          <a:p>
            <a:r>
              <a:rPr lang="ru-RU" sz="1400" b="1" dirty="0">
                <a:latin typeface="PF Din Text Comp Pro" pitchFamily="2" charset="0"/>
              </a:rPr>
              <a:t>Статья 170. Недействительность мнимой и притворной сделок</a:t>
            </a:r>
          </a:p>
          <a:p>
            <a:r>
              <a:rPr lang="ru-RU" sz="1400" dirty="0">
                <a:latin typeface="PF Din Text Comp Pro" pitchFamily="2" charset="0"/>
              </a:rPr>
              <a:t>1. </a:t>
            </a:r>
            <a:r>
              <a:rPr lang="ru-RU" sz="1400" dirty="0">
                <a:latin typeface="PF Din Text Comp Pro" pitchFamily="2" charset="0"/>
                <a:hlinkClick r:id="rId3"/>
              </a:rPr>
              <a:t>Мнимая сделка</a:t>
            </a:r>
            <a:r>
              <a:rPr lang="ru-RU" sz="1400" dirty="0">
                <a:latin typeface="PF Din Text Comp Pro" pitchFamily="2" charset="0"/>
              </a:rPr>
              <a:t>, то есть сделка, совершенная лишь для вида, без намерения создать соответствующие ей правовые последствия</a:t>
            </a:r>
            <a:r>
              <a:rPr lang="ru-RU" sz="1400" b="1" dirty="0">
                <a:latin typeface="PF Din Text Comp Pro" pitchFamily="2" charset="0"/>
              </a:rPr>
              <a:t>, ничтожна.</a:t>
            </a:r>
            <a:endParaRPr lang="ru-RU" sz="1400" dirty="0">
              <a:latin typeface="PF Din Text Comp Pro" pitchFamily="2" charset="0"/>
            </a:endParaRPr>
          </a:p>
          <a:p>
            <a:r>
              <a:rPr lang="ru-RU" sz="1400" dirty="0">
                <a:latin typeface="PF Din Text Comp Pro" pitchFamily="2" charset="0"/>
              </a:rPr>
              <a:t>2. </a:t>
            </a:r>
            <a:r>
              <a:rPr lang="ru-RU" sz="1400" dirty="0">
                <a:latin typeface="PF Din Text Comp Pro" pitchFamily="2" charset="0"/>
                <a:hlinkClick r:id="rId4"/>
              </a:rPr>
              <a:t>Притворная сделка</a:t>
            </a:r>
            <a:r>
              <a:rPr lang="ru-RU" sz="1400" dirty="0">
                <a:latin typeface="PF Din Text Comp Pro" pitchFamily="2" charset="0"/>
              </a:rPr>
              <a:t>, то есть сделка, которая совершена с целью прикрыть другую сделку, в том числе сделку на иных условиях, </a:t>
            </a:r>
            <a:r>
              <a:rPr lang="ru-RU" sz="1400" b="1" dirty="0">
                <a:latin typeface="PF Din Text Comp Pro" pitchFamily="2" charset="0"/>
              </a:rPr>
              <a:t>ничтожна.</a:t>
            </a:r>
            <a:r>
              <a:rPr lang="ru-RU" sz="1400" dirty="0">
                <a:latin typeface="PF Din Text Comp Pro" pitchFamily="2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3356992"/>
            <a:ext cx="792088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 Din Text Comp Pro" pitchFamily="2" charset="0"/>
              </a:rPr>
              <a:t>3. </a:t>
            </a:r>
            <a:r>
              <a:rPr lang="ru-RU" sz="1400" b="1" dirty="0" smtClean="0">
                <a:latin typeface="PF Din Text Comp Pro" pitchFamily="2" charset="0"/>
              </a:rPr>
              <a:t>Налоговый </a:t>
            </a:r>
            <a:r>
              <a:rPr lang="ru-RU" sz="1400" b="1" dirty="0">
                <a:latin typeface="PF Din Text Comp Pro" pitchFamily="2" charset="0"/>
              </a:rPr>
              <a:t>кодекс Российской Федерации (часть первая)</a:t>
            </a:r>
            <a:endParaRPr lang="ru-RU" sz="1400" dirty="0">
              <a:latin typeface="PF Din Text Comp Pro" pitchFamily="2" charset="0"/>
            </a:endParaRPr>
          </a:p>
          <a:p>
            <a:r>
              <a:rPr lang="ru-RU" sz="1400" b="1" dirty="0">
                <a:latin typeface="PF Din Text Comp Pro" pitchFamily="2" charset="0"/>
              </a:rPr>
              <a:t>Статья 54.1. Пределы осуществления прав по исчислению налоговой базы и (или) суммы налога, сбора, страховых взносов</a:t>
            </a:r>
            <a:endParaRPr lang="ru-RU" sz="1400" dirty="0">
              <a:latin typeface="PF Din Text Comp Pro" pitchFamily="2" charset="0"/>
            </a:endParaRPr>
          </a:p>
          <a:p>
            <a:r>
              <a:rPr lang="ru-RU" sz="1400" dirty="0">
                <a:latin typeface="PF Din Text Comp Pro" pitchFamily="2" charset="0"/>
              </a:rPr>
              <a:t>1. Не допускается уменьшение налогоплательщиком налоговой базы и (или) суммы подлежащего уплате налога </a:t>
            </a:r>
            <a:r>
              <a:rPr lang="ru-RU" sz="1400" b="1" dirty="0">
                <a:latin typeface="PF Din Text Comp Pro" pitchFamily="2" charset="0"/>
              </a:rPr>
              <a:t>в результате искажения сведений о фактах хозяйственной </a:t>
            </a:r>
            <a:r>
              <a:rPr lang="ru-RU" sz="1400" b="1" dirty="0" smtClean="0">
                <a:latin typeface="PF Din Text Comp Pro" pitchFamily="2" charset="0"/>
              </a:rPr>
              <a:t>жизни</a:t>
            </a:r>
            <a:r>
              <a:rPr lang="ru-RU" sz="1400" dirty="0" smtClean="0">
                <a:latin typeface="PF Din Text Comp Pro" pitchFamily="2" charset="0"/>
              </a:rPr>
              <a:t>, </a:t>
            </a:r>
            <a:r>
              <a:rPr lang="ru-RU" sz="1400" dirty="0">
                <a:latin typeface="PF Din Text Comp Pro" pitchFamily="2" charset="0"/>
              </a:rPr>
              <a:t>об объектах налогообложения, подлежащих отражению в налоговом и </a:t>
            </a:r>
            <a:r>
              <a:rPr lang="ru-RU" sz="1400" dirty="0" smtClean="0">
                <a:latin typeface="PF Din Text Comp Pro" pitchFamily="2" charset="0"/>
              </a:rPr>
              <a:t> </a:t>
            </a:r>
            <a:r>
              <a:rPr lang="ru-RU" sz="1400" dirty="0">
                <a:latin typeface="PF Din Text Comp Pro" pitchFamily="2" charset="0"/>
              </a:rPr>
              <a:t>бухгалтерском учете либо налоговой отчетности налогоплательщика.</a:t>
            </a:r>
          </a:p>
          <a:p>
            <a:r>
              <a:rPr lang="ru-RU" sz="1400" dirty="0">
                <a:latin typeface="PF Din Text Comp Pro" pitchFamily="2" charset="0"/>
              </a:rPr>
              <a:t>2. При отсутствии обстоятельств, предусмотренных </a:t>
            </a:r>
            <a:r>
              <a:rPr lang="ru-RU" sz="1400" dirty="0">
                <a:latin typeface="PF Din Text Comp Pro" pitchFamily="2" charset="0"/>
                <a:hlinkClick r:id="" action="ppaction://hlinkfile"/>
              </a:rPr>
              <a:t>пунктом </a:t>
            </a:r>
            <a:r>
              <a:rPr lang="ru-RU" sz="1400" dirty="0" smtClean="0">
                <a:latin typeface="PF Din Text Comp Pro" pitchFamily="2" charset="0"/>
                <a:hlinkClick r:id="" action="ppaction://hlinkfile"/>
              </a:rPr>
              <a:t>1</a:t>
            </a:r>
            <a:r>
              <a:rPr lang="ru-RU" sz="1400" dirty="0" smtClean="0">
                <a:latin typeface="PF Din Text Comp Pro" pitchFamily="2" charset="0"/>
              </a:rPr>
              <a:t>, </a:t>
            </a:r>
            <a:r>
              <a:rPr lang="ru-RU" sz="1400" dirty="0">
                <a:latin typeface="PF Din Text Comp Pro" pitchFamily="2" charset="0"/>
              </a:rPr>
              <a:t>по имевшим место сделкам (операциям) налогоплательщик вправе уменьшить налоговую базу и (или) сумму подлежащего уплате налога </a:t>
            </a:r>
            <a:r>
              <a:rPr lang="ru-RU" sz="1400" dirty="0" smtClean="0">
                <a:latin typeface="PF Din Text Comp Pro" pitchFamily="2" charset="0"/>
              </a:rPr>
              <a:t>при </a:t>
            </a:r>
            <a:r>
              <a:rPr lang="ru-RU" sz="1400" dirty="0">
                <a:latin typeface="PF Din Text Comp Pro" pitchFamily="2" charset="0"/>
              </a:rPr>
              <a:t>соблюдении одновременно следующих условий:</a:t>
            </a:r>
          </a:p>
          <a:p>
            <a:r>
              <a:rPr lang="ru-RU" sz="1400" dirty="0">
                <a:latin typeface="PF Din Text Comp Pro" pitchFamily="2" charset="0"/>
              </a:rPr>
              <a:t>1) основной целью совершения сделки (операции) не являются </a:t>
            </a:r>
            <a:r>
              <a:rPr lang="ru-RU" sz="1400" dirty="0" smtClean="0">
                <a:latin typeface="PF Din Text Comp Pro" pitchFamily="2" charset="0"/>
              </a:rPr>
              <a:t>неуплата и </a:t>
            </a:r>
            <a:r>
              <a:rPr lang="ru-RU" sz="1400" dirty="0">
                <a:latin typeface="PF Din Text Comp Pro" pitchFamily="2" charset="0"/>
              </a:rPr>
              <a:t>зачет (возврат) суммы налога;</a:t>
            </a:r>
          </a:p>
          <a:p>
            <a:r>
              <a:rPr lang="ru-RU" sz="1400" b="1" dirty="0">
                <a:latin typeface="PF Din Text Comp Pro" pitchFamily="2" charset="0"/>
              </a:rPr>
              <a:t>2)</a:t>
            </a:r>
            <a:r>
              <a:rPr lang="ru-RU" sz="1400" dirty="0">
                <a:latin typeface="PF Din Text Comp Pro" pitchFamily="2" charset="0"/>
              </a:rPr>
              <a:t> </a:t>
            </a:r>
            <a:r>
              <a:rPr lang="ru-RU" sz="1400" b="1" dirty="0">
                <a:latin typeface="PF Din Text Comp Pro" pitchFamily="2" charset="0"/>
              </a:rPr>
              <a:t>обязательство по сделке (операции) исполнено лицом, являющимся стороной договора, заключенного с налогоплательщиком, и (или) лицом, которому обязательство по исполнению сделки (операции) передано по договору или закону.</a:t>
            </a:r>
            <a:endParaRPr lang="ru-RU" sz="1400" dirty="0">
              <a:latin typeface="PF Din Text Comp Pro" pitchFamily="2" charset="0"/>
            </a:endParaRPr>
          </a:p>
          <a:p>
            <a:endParaRPr lang="ru-RU" sz="1400" dirty="0">
              <a:latin typeface="PF Din Text Comp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122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85739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latin typeface="PF Din Text Comp Pro" pitchFamily="2" charset="0"/>
                <a:cs typeface="Times New Roman" pitchFamily="18" charset="0"/>
              </a:rPr>
              <a:t>Спасибо за внимание!</a:t>
            </a:r>
            <a:endParaRPr lang="ru-RU" sz="4000" dirty="0">
              <a:latin typeface="PF Din Text Comp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445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10941</TotalTime>
  <Words>534</Words>
  <Application>Microsoft Office PowerPoint</Application>
  <PresentationFormat>Экран (4:3)</PresentationFormat>
  <Paragraphs>75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7_Present_FNS2012_A4</vt:lpstr>
      <vt:lpstr>Публичное обсуждение по вопросам правоприменительной практики налоговых органов Хабаровского края и соблюдения обязательных требований при проведении контрольно-надзорной деятельности   </vt:lpstr>
      <vt:lpstr>Основания для отказа в применении налогоплательщиками налоговых вычетов по НДС</vt:lpstr>
      <vt:lpstr>ОСНОВНЫЕ ПОКАЗАТЕЛИ РЕЗУЛЬТАТОВ КАМЕРАЛЬНЫХ НАЛОГОВЫХ ПРОВЕРОК ПО НДС ЗА 9 МЕСЯЦЕВ 2017 ГОДА</vt:lpstr>
      <vt:lpstr>РИСК-ОРИЕНТИРОВАННЫЙ ПОДХОД: ВОЗМЕЩЕНИЕ НДС. ШАГ НА ВСТРЕЧУ БИЗНЕСУ</vt:lpstr>
      <vt:lpstr>с 19 августа на основании федерального законА №163-ФЗ вступили в силу изменения в Налоговый кодекс РФ, которые направлены  на предотвращение уклонений налогоплательщиками от уплаты налогов </vt:lpstr>
      <vt:lpstr>Правовая основа оформления сделок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user817</cp:lastModifiedBy>
  <cp:revision>405</cp:revision>
  <cp:lastPrinted>2017-10-11T08:16:47Z</cp:lastPrinted>
  <dcterms:created xsi:type="dcterms:W3CDTF">2015-03-27T13:19:33Z</dcterms:created>
  <dcterms:modified xsi:type="dcterms:W3CDTF">2018-02-05T07:07:18Z</dcterms:modified>
</cp:coreProperties>
</file>