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12"/>
  </p:notesMasterIdLst>
  <p:sldIdLst>
    <p:sldId id="276" r:id="rId3"/>
    <p:sldId id="267" r:id="rId4"/>
    <p:sldId id="272" r:id="rId5"/>
    <p:sldId id="268" r:id="rId6"/>
    <p:sldId id="270" r:id="rId7"/>
    <p:sldId id="273" r:id="rId8"/>
    <p:sldId id="269" r:id="rId9"/>
    <p:sldId id="271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0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39" algn="l" defTabSz="9140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077" algn="l" defTabSz="9140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116" algn="l" defTabSz="9140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155" algn="l" defTabSz="9140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192" algn="l" defTabSz="9140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232" algn="l" defTabSz="9140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271" algn="l" defTabSz="9140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308" algn="l" defTabSz="9140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CCFFFF"/>
    <a:srgbClr val="0066FF"/>
    <a:srgbClr val="003399"/>
    <a:srgbClr val="FF66FF"/>
    <a:srgbClr val="FF3300"/>
    <a:srgbClr val="3333CC"/>
    <a:srgbClr val="FF3399"/>
    <a:srgbClr val="FFFFCC"/>
    <a:srgbClr val="FF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920" autoAdjust="0"/>
    <p:restoredTop sz="94676" autoAdjust="0"/>
  </p:normalViewPr>
  <p:slideViewPr>
    <p:cSldViewPr>
      <p:cViewPr varScale="1">
        <p:scale>
          <a:sx n="103" d="100"/>
          <a:sy n="103" d="100"/>
        </p:scale>
        <p:origin x="-34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228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view3D>
      <c:rotX val="30"/>
      <c:perspective val="0"/>
    </c:view3D>
    <c:plotArea>
      <c:layout>
        <c:manualLayout>
          <c:layoutTarget val="inner"/>
          <c:xMode val="edge"/>
          <c:yMode val="edge"/>
          <c:x val="8.4705882352941228E-2"/>
          <c:y val="0.14253897550111364"/>
          <c:w val="0.61294117647058888"/>
          <c:h val="0.72605790645879775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25380">
              <a:noFill/>
            </a:ln>
          </c:spPr>
          <c:dPt>
            <c:idx val="0"/>
            <c:spPr>
              <a:solidFill>
                <a:srgbClr val="FF0000"/>
              </a:solidFill>
              <a:ln w="25380">
                <a:noFill/>
              </a:ln>
            </c:spPr>
          </c:dPt>
          <c:dPt>
            <c:idx val="1"/>
            <c:spPr>
              <a:gradFill rotWithShape="0">
                <a:gsLst>
                  <a:gs pos="0">
                    <a:srgbClr val="FFFFCC"/>
                  </a:gs>
                  <a:gs pos="48000">
                    <a:srgbClr val="FFFF66"/>
                  </a:gs>
                  <a:gs pos="100000">
                    <a:srgbClr val="FFFF00"/>
                  </a:gs>
                </a:gsLst>
                <a:lin ang="5400000" scaled="0"/>
              </a:gradFill>
              <a:ln w="25380">
                <a:noFill/>
              </a:ln>
            </c:spPr>
          </c:dPt>
          <c:dPt>
            <c:idx val="2"/>
            <c:spPr>
              <a:solidFill>
                <a:srgbClr val="FF9933"/>
              </a:solidFill>
              <a:ln w="25380">
                <a:noFill/>
              </a:ln>
            </c:spPr>
          </c:dPt>
          <c:dPt>
            <c:idx val="3"/>
            <c:spPr>
              <a:gradFill rotWithShape="0">
                <a:gsLst>
                  <a:gs pos="0">
                    <a:srgbClr val="92D050"/>
                  </a:gs>
                  <a:gs pos="100000">
                    <a:srgbClr val="00AC00"/>
                  </a:gs>
                </a:gsLst>
                <a:path path="rect">
                  <a:fillToRect l="50000" t="50000" r="50000" b="50000"/>
                </a:path>
              </a:gradFill>
              <a:ln w="25380">
                <a:noFill/>
              </a:ln>
            </c:spPr>
          </c:dPt>
          <c:dPt>
            <c:idx val="4"/>
            <c:spPr>
              <a:gradFill rotWithShape="0">
                <a:gsLst>
                  <a:gs pos="0">
                    <a:schemeClr val="tx1"/>
                  </a:gs>
                  <a:gs pos="100000">
                    <a:srgbClr val="020002">
                      <a:gamma/>
                      <a:shade val="75686"/>
                      <a:invGamma/>
                    </a:srgbClr>
                  </a:gs>
                </a:gsLst>
                <a:path path="rect">
                  <a:fillToRect l="50000" t="50000" r="50000" b="50000"/>
                </a:path>
              </a:gradFill>
              <a:ln w="25380">
                <a:noFill/>
              </a:ln>
            </c:spPr>
          </c:dPt>
          <c:dPt>
            <c:idx val="5"/>
            <c:spPr>
              <a:solidFill>
                <a:srgbClr val="FF66FF"/>
              </a:solidFill>
              <a:ln w="25380">
                <a:noFill/>
              </a:ln>
            </c:spPr>
          </c:dPt>
          <c:dPt>
            <c:idx val="6"/>
            <c:spPr>
              <a:gradFill rotWithShape="0">
                <a:gsLst>
                  <a:gs pos="0">
                    <a:srgbClr val="3366FF"/>
                  </a:gs>
                  <a:gs pos="100000">
                    <a:srgbClr val="0060A2"/>
                  </a:gs>
                </a:gsLst>
                <a:lin ang="5400000" scaled="1"/>
              </a:gradFill>
              <a:ln w="25380">
                <a:noFill/>
              </a:ln>
            </c:spPr>
          </c:dPt>
          <c:dPt>
            <c:idx val="7"/>
            <c:spPr>
              <a:gradFill>
                <a:gsLst>
                  <a:gs pos="0">
                    <a:srgbClr val="00B0F0"/>
                  </a:gs>
                  <a:gs pos="0">
                    <a:srgbClr val="00B0F0"/>
                  </a:gs>
                  <a:gs pos="54000">
                    <a:srgbClr val="00FFFF"/>
                  </a:gs>
                  <a:gs pos="100000">
                    <a:schemeClr val="bg1"/>
                  </a:gs>
                </a:gsLst>
                <a:lin ang="5400000" scaled="0"/>
              </a:gradFill>
              <a:ln w="25380">
                <a:noFill/>
              </a:ln>
            </c:spPr>
          </c:dPt>
          <c:dLbls>
            <c:dLbl>
              <c:idx val="0"/>
              <c:layout>
                <c:manualLayout>
                  <c:x val="-0.21620230688856873"/>
                  <c:y val="-0.19524535764390402"/>
                </c:manualLayout>
              </c:layout>
              <c:tx>
                <c:rich>
                  <a:bodyPr/>
                  <a:lstStyle/>
                  <a:p>
                    <a:r>
                      <a:rPr lang="en-US" sz="28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PF Din Text Comp Pro" panose="02000506020000020004" pitchFamily="2" charset="0"/>
                      </a:rPr>
                      <a:t>4</a:t>
                    </a:r>
                    <a:r>
                      <a:rPr lang="ru-RU" sz="28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PF Din Text Comp Pro" panose="02000506020000020004" pitchFamily="2" charset="0"/>
                      </a:rPr>
                      <a:t>2</a:t>
                    </a:r>
                    <a:r>
                      <a:rPr lang="en-US" sz="28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PF Din Text Comp Pro" panose="02000506020000020004" pitchFamily="2" charset="0"/>
                      </a:rPr>
                      <a:t>.</a:t>
                    </a:r>
                    <a:r>
                      <a:rPr lang="ru-RU" sz="28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PF Din Text Comp Pro" panose="02000506020000020004" pitchFamily="2" charset="0"/>
                      </a:rPr>
                      <a:t>8</a:t>
                    </a:r>
                    <a:r>
                      <a:rPr lang="en-US" sz="28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PF Din Text Comp Pro" panose="02000506020000020004" pitchFamily="2" charset="0"/>
                      </a:rPr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Percent val="1"/>
            </c:dLbl>
            <c:dLbl>
              <c:idx val="1"/>
              <c:layout>
                <c:manualLayout>
                  <c:x val="4.531663377290332E-2"/>
                  <c:y val="-8.4923408242608741E-3"/>
                </c:manualLayout>
              </c:layout>
              <c:dLblPos val="bestFit"/>
              <c:showLegendKey val="1"/>
              <c:showPercent val="1"/>
            </c:dLbl>
            <c:dLbl>
              <c:idx val="2"/>
              <c:layout>
                <c:manualLayout>
                  <c:x val="-4.2829728677670695E-3"/>
                  <c:y val="-2.1598927353015794E-2"/>
                </c:manualLayout>
              </c:layout>
              <c:dLblPos val="bestFit"/>
              <c:showLegendKey val="1"/>
              <c:showPercent val="1"/>
            </c:dLbl>
            <c:dLbl>
              <c:idx val="3"/>
              <c:layout>
                <c:manualLayout>
                  <c:x val="0"/>
                  <c:y val="-4.8150667557087912E-2"/>
                </c:manualLayout>
              </c:layout>
              <c:dLblPos val="bestFit"/>
              <c:showLegendKey val="1"/>
              <c:showPercent val="1"/>
            </c:dLbl>
            <c:dLbl>
              <c:idx val="4"/>
              <c:layout>
                <c:manualLayout>
                  <c:x val="0"/>
                  <c:y val="5.3625722820150483E-2"/>
                </c:manualLayout>
              </c:layout>
              <c:dLblPos val="bestFit"/>
              <c:showLegendKey val="1"/>
              <c:showPercent val="1"/>
            </c:dLbl>
            <c:dLbl>
              <c:idx val="5"/>
              <c:layout>
                <c:manualLayout>
                  <c:x val="0"/>
                  <c:y val="-2.9643365585219041E-2"/>
                </c:manualLayout>
              </c:layout>
              <c:dLblPos val="bestFit"/>
              <c:showLegendKey val="1"/>
              <c:showPercent val="1"/>
            </c:dLbl>
            <c:dLbl>
              <c:idx val="6"/>
              <c:layout>
                <c:manualLayout>
                  <c:x val="5.1815940613667857E-2"/>
                  <c:y val="4.5970585037817036E-4"/>
                </c:manualLayout>
              </c:layout>
              <c:dLblPos val="bestFit"/>
              <c:showLegendKey val="1"/>
              <c:showPercent val="1"/>
            </c:dLbl>
            <c:dLbl>
              <c:idx val="7"/>
              <c:layout>
                <c:manualLayout>
                  <c:x val="2.5347228387431652E-2"/>
                  <c:y val="-1.1596183613143041E-4"/>
                </c:manualLayout>
              </c:layout>
              <c:tx>
                <c:rich>
                  <a:bodyPr/>
                  <a:lstStyle/>
                  <a:p>
                    <a:r>
                      <a:rPr lang="ru-RU" sz="28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PF Din Text Comp Pro" panose="02000506020000020004" pitchFamily="2" charset="0"/>
                      </a:rPr>
                      <a:t>3.1</a:t>
                    </a:r>
                    <a:r>
                      <a:rPr lang="en-US" sz="28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PF Din Text Comp Pro" panose="02000506020000020004" pitchFamily="2" charset="0"/>
                      </a:rPr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Percent val="1"/>
            </c:dLbl>
            <c:numFmt formatCode="0.0%" sourceLinked="0"/>
            <c:spPr>
              <a:noFill/>
              <a:ln w="25380">
                <a:noFill/>
              </a:ln>
            </c:spPr>
            <c:txPr>
              <a:bodyPr/>
              <a:lstStyle/>
              <a:p>
                <a:pPr>
                  <a:defRPr sz="2800" b="1" i="0" u="none" strike="noStrike" baseline="0">
                    <a:solidFill>
                      <a:schemeClr val="tx2">
                        <a:lumMod val="75000"/>
                      </a:schemeClr>
                    </a:solidFill>
                    <a:latin typeface="PF Din Text Comp Pro" panose="02000506020000020004" pitchFamily="2" charset="0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bestFit"/>
            <c:showLegendKey val="1"/>
            <c:showPercent val="1"/>
          </c:dLbls>
          <c:cat>
            <c:strRef>
              <c:f>Sheet1!$B$1:$I$1</c:f>
              <c:strCache>
                <c:ptCount val="8"/>
                <c:pt idx="0">
                  <c:v>НДФЛ</c:v>
                </c:pt>
                <c:pt idx="1">
                  <c:v>Налог на прибыль</c:v>
                </c:pt>
                <c:pt idx="2">
                  <c:v>ЕНВД, ЕСХН, патент</c:v>
                </c:pt>
                <c:pt idx="3">
                  <c:v>Налоги на имущество</c:v>
                </c:pt>
                <c:pt idx="4">
                  <c:v>Госпошлина и неналог. доходы</c:v>
                </c:pt>
                <c:pt idx="5">
                  <c:v>УСНО</c:v>
                </c:pt>
                <c:pt idx="6">
                  <c:v>Акцизы</c:v>
                </c:pt>
                <c:pt idx="7">
                  <c:v>НДПИ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33542.6</c:v>
                </c:pt>
                <c:pt idx="1">
                  <c:v>14333</c:v>
                </c:pt>
                <c:pt idx="2">
                  <c:v>1876</c:v>
                </c:pt>
                <c:pt idx="3">
                  <c:v>13908.4</c:v>
                </c:pt>
                <c:pt idx="4">
                  <c:v>249.9</c:v>
                </c:pt>
                <c:pt idx="5">
                  <c:v>3007.8</c:v>
                </c:pt>
                <c:pt idx="6">
                  <c:v>9127.7999999999956</c:v>
                </c:pt>
                <c:pt idx="7">
                  <c:v>2409.6999999999998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2"/>
            </a:solidFill>
            <a:ln w="12690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chemeClr val="accent1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chemeClr val="hlink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3"/>
            <c:spPr>
              <a:solidFill>
                <a:schemeClr val="folHlink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4"/>
            <c:spPr>
              <a:solidFill>
                <a:schemeClr val="bg2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5"/>
            <c:spPr>
              <a:solidFill>
                <a:schemeClr val="tx2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6"/>
            <c:spPr>
              <a:solidFill>
                <a:srgbClr val="0066CC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7"/>
            <c:spPr>
              <a:solidFill>
                <a:srgbClr val="CCCCFF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Sheet1!$B$1:$I$1</c:f>
              <c:strCache>
                <c:ptCount val="8"/>
                <c:pt idx="0">
                  <c:v>НДФЛ</c:v>
                </c:pt>
                <c:pt idx="1">
                  <c:v>Налог на прибыль</c:v>
                </c:pt>
                <c:pt idx="2">
                  <c:v>ЕНВД, ЕСХН, патент</c:v>
                </c:pt>
                <c:pt idx="3">
                  <c:v>Налоги на имущество</c:v>
                </c:pt>
                <c:pt idx="4">
                  <c:v>Госпошлина и неналог. доходы</c:v>
                </c:pt>
                <c:pt idx="5">
                  <c:v>УСНО</c:v>
                </c:pt>
                <c:pt idx="6">
                  <c:v>Акцизы</c:v>
                </c:pt>
                <c:pt idx="7">
                  <c:v>НДПИ</c:v>
                </c:pt>
              </c:strCache>
            </c:strRef>
          </c:cat>
          <c:val>
            <c:numRef>
              <c:f>Sheet1!$B$3:$I$3</c:f>
              <c:numCache>
                <c:formatCode>0.0</c:formatCode>
                <c:ptCount val="8"/>
                <c:pt idx="0">
                  <c:v>42.753826387543441</c:v>
                </c:pt>
                <c:pt idx="1">
                  <c:v>18.269024870244422</c:v>
                </c:pt>
                <c:pt idx="2">
                  <c:v>2.3911735614720251</c:v>
                </c:pt>
                <c:pt idx="3">
                  <c:v>17.727824286981612</c:v>
                </c:pt>
                <c:pt idx="4">
                  <c:v>0.31852573188265437</c:v>
                </c:pt>
                <c:pt idx="5">
                  <c:v>3.8337802975456059</c:v>
                </c:pt>
                <c:pt idx="6">
                  <c:v>11.634410466100398</c:v>
                </c:pt>
                <c:pt idx="7">
                  <c:v>3.0714343982298176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chemeClr val="hlink"/>
            </a:solidFill>
            <a:ln w="12690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chemeClr val="accent1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chemeClr val="accent2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3"/>
            <c:spPr>
              <a:solidFill>
                <a:schemeClr val="folHlink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4"/>
            <c:spPr>
              <a:solidFill>
                <a:schemeClr val="bg2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5"/>
            <c:spPr>
              <a:solidFill>
                <a:schemeClr val="tx2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6"/>
            <c:spPr>
              <a:solidFill>
                <a:srgbClr val="0066CC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7"/>
            <c:spPr>
              <a:solidFill>
                <a:srgbClr val="CCCCFF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Sheet1!$B$1:$I$1</c:f>
              <c:strCache>
                <c:ptCount val="8"/>
                <c:pt idx="0">
                  <c:v>НДФЛ</c:v>
                </c:pt>
                <c:pt idx="1">
                  <c:v>Налог на прибыль</c:v>
                </c:pt>
                <c:pt idx="2">
                  <c:v>ЕНВД, ЕСХН, патент</c:v>
                </c:pt>
                <c:pt idx="3">
                  <c:v>Налоги на имущество</c:v>
                </c:pt>
                <c:pt idx="4">
                  <c:v>Госпошлина и неналог. доходы</c:v>
                </c:pt>
                <c:pt idx="5">
                  <c:v>УСНО</c:v>
                </c:pt>
                <c:pt idx="6">
                  <c:v>Акцизы</c:v>
                </c:pt>
                <c:pt idx="7">
                  <c:v>НДПИ</c:v>
                </c:pt>
              </c:strCache>
            </c:strRef>
          </c:cat>
          <c:val>
            <c:numRef>
              <c:f>Sheet1!$B$4:$I$4</c:f>
              <c:numCache>
                <c:formatCode>General</c:formatCode>
                <c:ptCount val="8"/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</c:strCache>
            </c:strRef>
          </c:tx>
          <c:spPr>
            <a:solidFill>
              <a:schemeClr val="folHlink"/>
            </a:solidFill>
            <a:ln w="12690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chemeClr val="accent1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chemeClr val="accent2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chemeClr val="hlink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4"/>
            <c:spPr>
              <a:solidFill>
                <a:schemeClr val="bg2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5"/>
            <c:spPr>
              <a:solidFill>
                <a:schemeClr val="tx2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6"/>
            <c:spPr>
              <a:solidFill>
                <a:srgbClr val="0066CC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7"/>
            <c:spPr>
              <a:solidFill>
                <a:srgbClr val="CCCCFF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Sheet1!$B$1:$I$1</c:f>
              <c:strCache>
                <c:ptCount val="8"/>
                <c:pt idx="0">
                  <c:v>НДФЛ</c:v>
                </c:pt>
                <c:pt idx="1">
                  <c:v>Налог на прибыль</c:v>
                </c:pt>
                <c:pt idx="2">
                  <c:v>ЕНВД, ЕСХН, патент</c:v>
                </c:pt>
                <c:pt idx="3">
                  <c:v>Налоги на имущество</c:v>
                </c:pt>
                <c:pt idx="4">
                  <c:v>Госпошлина и неналог. доходы</c:v>
                </c:pt>
                <c:pt idx="5">
                  <c:v>УСНО</c:v>
                </c:pt>
                <c:pt idx="6">
                  <c:v>Акцизы</c:v>
                </c:pt>
                <c:pt idx="7">
                  <c:v>НДПИ</c:v>
                </c:pt>
              </c:strCache>
            </c:strRef>
          </c:cat>
          <c:val>
            <c:numRef>
              <c:f>Sheet1!$B$5:$I$5</c:f>
              <c:numCache>
                <c:formatCode>General</c:formatCode>
                <c:ptCount val="8"/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</c:strCache>
            </c:strRef>
          </c:tx>
          <c:spPr>
            <a:solidFill>
              <a:schemeClr val="bg2"/>
            </a:solidFill>
            <a:ln w="12690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chemeClr val="accent1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chemeClr val="accent2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chemeClr val="hlink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3"/>
            <c:spPr>
              <a:solidFill>
                <a:schemeClr val="folHlink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5"/>
            <c:spPr>
              <a:solidFill>
                <a:schemeClr val="tx2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6"/>
            <c:spPr>
              <a:solidFill>
                <a:srgbClr val="0066CC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7"/>
            <c:spPr>
              <a:solidFill>
                <a:srgbClr val="CCCCFF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Sheet1!$B$1:$I$1</c:f>
              <c:strCache>
                <c:ptCount val="8"/>
                <c:pt idx="0">
                  <c:v>НДФЛ</c:v>
                </c:pt>
                <c:pt idx="1">
                  <c:v>Налог на прибыль</c:v>
                </c:pt>
                <c:pt idx="2">
                  <c:v>ЕНВД, ЕСХН, патент</c:v>
                </c:pt>
                <c:pt idx="3">
                  <c:v>Налоги на имущество</c:v>
                </c:pt>
                <c:pt idx="4">
                  <c:v>Госпошлина и неналог. доходы</c:v>
                </c:pt>
                <c:pt idx="5">
                  <c:v>УСНО</c:v>
                </c:pt>
                <c:pt idx="6">
                  <c:v>Акцизы</c:v>
                </c:pt>
                <c:pt idx="7">
                  <c:v>НДПИ</c:v>
                </c:pt>
              </c:strCache>
            </c:strRef>
          </c:cat>
          <c:val>
            <c:numRef>
              <c:f>Sheet1!$B$6:$I$6</c:f>
              <c:numCache>
                <c:formatCode>General</c:formatCode>
                <c:ptCount val="8"/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</c:strCache>
            </c:strRef>
          </c:tx>
          <c:spPr>
            <a:solidFill>
              <a:schemeClr val="tx2"/>
            </a:solidFill>
            <a:ln w="12690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chemeClr val="accent1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chemeClr val="accent2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chemeClr val="hlink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3"/>
            <c:spPr>
              <a:solidFill>
                <a:schemeClr val="folHlink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4"/>
            <c:spPr>
              <a:solidFill>
                <a:schemeClr val="bg2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6"/>
            <c:spPr>
              <a:solidFill>
                <a:srgbClr val="0066CC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dPt>
            <c:idx val="7"/>
            <c:spPr>
              <a:solidFill>
                <a:srgbClr val="CCCCFF"/>
              </a:solidFill>
              <a:ln w="12690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Sheet1!$B$1:$I$1</c:f>
              <c:strCache>
                <c:ptCount val="8"/>
                <c:pt idx="0">
                  <c:v>НДФЛ</c:v>
                </c:pt>
                <c:pt idx="1">
                  <c:v>Налог на прибыль</c:v>
                </c:pt>
                <c:pt idx="2">
                  <c:v>ЕНВД, ЕСХН, патент</c:v>
                </c:pt>
                <c:pt idx="3">
                  <c:v>Налоги на имущество</c:v>
                </c:pt>
                <c:pt idx="4">
                  <c:v>Госпошлина и неналог. доходы</c:v>
                </c:pt>
                <c:pt idx="5">
                  <c:v>УСНО</c:v>
                </c:pt>
                <c:pt idx="6">
                  <c:v>Акцизы</c:v>
                </c:pt>
                <c:pt idx="7">
                  <c:v>НДПИ</c:v>
                </c:pt>
              </c:strCache>
            </c:strRef>
          </c:cat>
          <c:val>
            <c:numRef>
              <c:f>Sheet1!$B$7:$I$7</c:f>
              <c:numCache>
                <c:formatCode>General</c:formatCode>
                <c:ptCount val="8"/>
              </c:numCache>
            </c:numRef>
          </c:val>
        </c:ser>
      </c:pie3DChart>
      <c:spPr>
        <a:noFill/>
        <a:ln w="2538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2000" b="1" i="0" u="none" strike="noStrike" baseline="0">
                <a:solidFill>
                  <a:schemeClr val="tx2">
                    <a:lumMod val="75000"/>
                  </a:schemeClr>
                </a:solidFill>
                <a:latin typeface="PF Din Text Comp Pro" panose="02000506020000020004" pitchFamily="2" charset="0"/>
                <a:ea typeface="Times New Roman"/>
                <a:cs typeface="Times New Roman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 b="1" i="0" u="none" strike="noStrike" baseline="0">
                <a:solidFill>
                  <a:schemeClr val="tx2">
                    <a:lumMod val="75000"/>
                  </a:schemeClr>
                </a:solidFill>
                <a:latin typeface="PF Din Text Comp Pro" panose="02000506020000020004" pitchFamily="2" charset="0"/>
                <a:ea typeface="Times New Roman"/>
                <a:cs typeface="Times New Roman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800" b="1" i="0" u="none" strike="noStrike" baseline="0">
                <a:solidFill>
                  <a:schemeClr val="tx2">
                    <a:lumMod val="75000"/>
                  </a:schemeClr>
                </a:solidFill>
                <a:latin typeface="PF Din Text Comp Pro" panose="02000506020000020004" pitchFamily="2" charset="0"/>
                <a:ea typeface="Times New Roman"/>
                <a:cs typeface="Times New Roman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800" b="1" i="0" u="none" strike="noStrike" baseline="0">
                <a:solidFill>
                  <a:schemeClr val="tx2">
                    <a:lumMod val="75000"/>
                  </a:schemeClr>
                </a:solidFill>
                <a:latin typeface="PF Din Text Comp Pro" panose="02000506020000020004" pitchFamily="2" charset="0"/>
                <a:ea typeface="Times New Roman"/>
                <a:cs typeface="Times New Roman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800" b="1" i="0" u="none" strike="noStrike" baseline="0">
                <a:solidFill>
                  <a:schemeClr val="tx2">
                    <a:lumMod val="75000"/>
                  </a:schemeClr>
                </a:solidFill>
                <a:latin typeface="PF Din Text Comp Pro" panose="02000506020000020004" pitchFamily="2" charset="0"/>
                <a:ea typeface="Times New Roman"/>
                <a:cs typeface="Times New Roman"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800" b="1" i="0" u="none" strike="noStrike" baseline="0">
                <a:solidFill>
                  <a:schemeClr val="tx2">
                    <a:lumMod val="75000"/>
                  </a:schemeClr>
                </a:solidFill>
                <a:latin typeface="PF Din Text Comp Pro" panose="02000506020000020004" pitchFamily="2" charset="0"/>
                <a:ea typeface="Times New Roman"/>
                <a:cs typeface="Times New Roman"/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800" b="1" i="0" u="none" strike="noStrike" baseline="0">
                <a:solidFill>
                  <a:schemeClr val="tx2">
                    <a:lumMod val="75000"/>
                  </a:schemeClr>
                </a:solidFill>
                <a:latin typeface="PF Din Text Comp Pro" panose="02000506020000020004" pitchFamily="2" charset="0"/>
                <a:ea typeface="Times New Roman"/>
                <a:cs typeface="Times New Roman"/>
              </a:defRPr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PF Din Text Comp Pro" panose="02000506020000020004" pitchFamily="2" charset="0"/>
                <a:ea typeface="Times New Roman"/>
                <a:cs typeface="Times New Roman"/>
              </a:defRPr>
            </a:pPr>
            <a:endParaRPr lang="ru-RU"/>
          </a:p>
        </c:txPr>
      </c:legendEntry>
      <c:layout>
        <c:manualLayout>
          <c:xMode val="edge"/>
          <c:yMode val="edge"/>
          <c:x val="0.73798986831280833"/>
          <c:y val="0.13144286651668541"/>
          <c:w val="0.2305882352941177"/>
          <c:h val="0.76169265033407629"/>
        </c:manualLayout>
      </c:layout>
      <c:spPr>
        <a:noFill/>
        <a:ln w="25380">
          <a:noFill/>
        </a:ln>
      </c:spPr>
      <c:txPr>
        <a:bodyPr/>
        <a:lstStyle/>
        <a:p>
          <a:pPr>
            <a:defRPr sz="1400" b="1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zero"/>
  </c:chart>
  <c:spPr>
    <a:solidFill>
      <a:schemeClr val="accent1">
        <a:lumMod val="20000"/>
        <a:lumOff val="80000"/>
      </a:schemeClr>
    </a:solidFill>
    <a:ln>
      <a:solidFill>
        <a:schemeClr val="tx2">
          <a:lumMod val="60000"/>
          <a:lumOff val="40000"/>
        </a:schemeClr>
      </a:solidFill>
      <a:bevel/>
    </a:ln>
  </c:spPr>
  <c:txPr>
    <a:bodyPr/>
    <a:lstStyle/>
    <a:p>
      <a:pPr>
        <a:defRPr sz="1749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9.8136869925084233E-2"/>
          <c:y val="3.6784958093256097E-2"/>
          <c:w val="0.73159863690065652"/>
          <c:h val="0.8530200293010713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пени</c:v>
                </c:pt>
              </c:strCache>
            </c:strRef>
          </c:tx>
          <c:spPr>
            <a:gradFill>
              <a:gsLst>
                <a:gs pos="0">
                  <a:srgbClr val="003399"/>
                </a:gs>
                <a:gs pos="78000">
                  <a:srgbClr val="0066FF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5400000" scaled="0"/>
            </a:gradFill>
            <a:ln cmpd="sng">
              <a:solidFill>
                <a:schemeClr val="tx2">
                  <a:lumMod val="75000"/>
                </a:schemeClr>
              </a:solidFill>
            </a:ln>
            <a:effectLst>
              <a:outerShdw blurRad="12700" dist="50800" dir="5400000" algn="ctr" rotWithShape="0">
                <a:srgbClr val="000000">
                  <a:alpha val="43137"/>
                </a:srgbClr>
              </a:outerShdw>
            </a:effectLst>
            <a:scene3d>
              <a:camera prst="orthographicFront"/>
              <a:lightRig rig="threePt" dir="t"/>
            </a:scene3d>
          </c:spPr>
          <c:cat>
            <c:strRef>
              <c:f>Лист1!$A$2:$A$4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9 мес. 2017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86.3</c:v>
                </c:pt>
                <c:pt idx="1">
                  <c:v>123</c:v>
                </c:pt>
                <c:pt idx="2">
                  <c:v>65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штрафы</c:v>
                </c:pt>
              </c:strCache>
            </c:strRef>
          </c:tx>
          <c:spPr>
            <a:gradFill>
              <a:gsLst>
                <a:gs pos="0">
                  <a:srgbClr val="FF0000"/>
                </a:gs>
                <a:gs pos="100000">
                  <a:srgbClr val="C00000"/>
                </a:gs>
              </a:gsLst>
              <a:lin ang="5400000" scaled="0"/>
            </a:gradFill>
          </c:spPr>
          <c:cat>
            <c:strRef>
              <c:f>Лист1!$A$2:$A$4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9 мес. 2017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72.2</c:v>
                </c:pt>
                <c:pt idx="1">
                  <c:v>53.1</c:v>
                </c:pt>
                <c:pt idx="2">
                  <c:v>38.5</c:v>
                </c:pt>
              </c:numCache>
            </c:numRef>
          </c:val>
        </c:ser>
        <c:axId val="128767488"/>
        <c:axId val="128769024"/>
      </c:barChart>
      <c:catAx>
        <c:axId val="1287674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400" b="1">
                <a:solidFill>
                  <a:schemeClr val="tx2">
                    <a:lumMod val="75000"/>
                  </a:schemeClr>
                </a:solidFill>
                <a:latin typeface="PF Din Text Comp Pro" panose="02000506020000020004" pitchFamily="2" charset="0"/>
              </a:defRPr>
            </a:pPr>
            <a:endParaRPr lang="ru-RU"/>
          </a:p>
        </c:txPr>
        <c:crossAx val="128769024"/>
        <c:crosses val="autoZero"/>
        <c:auto val="1"/>
        <c:lblAlgn val="ctr"/>
        <c:lblOffset val="100"/>
      </c:catAx>
      <c:valAx>
        <c:axId val="128769024"/>
        <c:scaling>
          <c:orientation val="minMax"/>
          <c:max val="125"/>
          <c:min val="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2400" b="1">
                <a:solidFill>
                  <a:schemeClr val="tx2">
                    <a:lumMod val="75000"/>
                  </a:schemeClr>
                </a:solidFill>
                <a:latin typeface="PF Din Text Comp Pro" panose="02000506020000020004" pitchFamily="2" charset="0"/>
              </a:defRPr>
            </a:pPr>
            <a:endParaRPr lang="ru-RU"/>
          </a:p>
        </c:txPr>
        <c:crossAx val="128767488"/>
        <c:crosses val="autoZero"/>
        <c:crossBetween val="between"/>
        <c:majorUnit val="20"/>
        <c:minorUnit val="10"/>
      </c:valAx>
    </c:plotArea>
    <c:legend>
      <c:legendPos val="r"/>
      <c:layout/>
      <c:txPr>
        <a:bodyPr/>
        <a:lstStyle/>
        <a:p>
          <a:pPr>
            <a:defRPr sz="2800" b="0">
              <a:solidFill>
                <a:schemeClr val="tx2">
                  <a:lumMod val="75000"/>
                </a:schemeClr>
              </a:solidFill>
              <a:latin typeface="PF Din Text Comp Pro XBlack" panose="02000806000000020004" pitchFamily="2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8E5E94-4814-4759-8C52-50A6CCAEDB77}" type="doc">
      <dgm:prSet loTypeId="urn:microsoft.com/office/officeart/2005/8/layout/list1" loCatId="list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825AEEE0-010D-4718-8BEF-83DF3F4B7689}">
      <dgm:prSet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0" spc="-2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0" spc="-20" dirty="0" smtClean="0">
            <a:effectLst/>
            <a:latin typeface="Times New Roman" panose="02020603050405020304" pitchFamily="18" charset="0"/>
            <a:ea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ru-RU" sz="2200" b="1" spc="-20" dirty="0" smtClean="0">
              <a:solidFill>
                <a:schemeClr val="tx2">
                  <a:lumMod val="75000"/>
                </a:schemeClr>
              </a:solidFill>
              <a:effectLst/>
              <a:latin typeface="PF Din Text Comp Pro" panose="02000506020000020004" pitchFamily="2" charset="0"/>
              <a:cs typeface="Times New Roman" panose="02020603050405020304" pitchFamily="18" charset="0"/>
            </a:rPr>
            <a:t>Российские организации, индивидуальные предприниматели, нотариусы, занимающиеся частной практикой, адвокаты, учредившие адвокатские кабинеты, а также обособленные подразделения иностранных организаций в Российской Федерации, от которых или в результате отношений с которыми налогоплательщик получил доходы (п. 1 ст. 226 НК РФ)</a:t>
          </a:r>
        </a:p>
        <a:p>
          <a:endParaRPr lang="ru-RU" sz="1800" b="1" spc="-20" dirty="0" smtClean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0" dirty="0">
            <a:latin typeface="Calibri Light" charset="0"/>
            <a:ea typeface="Calibri Light" charset="0"/>
            <a:cs typeface="Calibri Light" charset="0"/>
          </a:endParaRPr>
        </a:p>
      </dgm:t>
    </dgm:pt>
    <dgm:pt modelId="{9263F95E-A07F-4AD9-8104-91F980A8184C}" type="parTrans" cxnId="{CA12F4EA-7829-4373-B29E-83CB28FC0536}">
      <dgm:prSet/>
      <dgm:spPr/>
      <dgm:t>
        <a:bodyPr/>
        <a:lstStyle/>
        <a:p>
          <a:endParaRPr lang="ru-RU" sz="1800" b="0" i="0">
            <a:latin typeface="Calibri Light" charset="0"/>
            <a:ea typeface="Calibri Light" charset="0"/>
            <a:cs typeface="Calibri Light" charset="0"/>
          </a:endParaRPr>
        </a:p>
      </dgm:t>
    </dgm:pt>
    <dgm:pt modelId="{93E1A883-5621-4B6F-8E43-6E9C004BA586}" type="sibTrans" cxnId="{CA12F4EA-7829-4373-B29E-83CB28FC0536}">
      <dgm:prSet/>
      <dgm:spPr/>
      <dgm:t>
        <a:bodyPr/>
        <a:lstStyle/>
        <a:p>
          <a:endParaRPr lang="ru-RU" sz="1800" b="0" i="0">
            <a:latin typeface="Calibri Light" charset="0"/>
            <a:ea typeface="Calibri Light" charset="0"/>
            <a:cs typeface="Calibri Light" charset="0"/>
          </a:endParaRPr>
        </a:p>
      </dgm:t>
    </dgm:pt>
    <dgm:pt modelId="{6A47B5CB-4BB0-4741-B0AE-7A79E3F847CC}">
      <dgm:prSet phldrT="[Текст]" custT="1"/>
      <dgm:spPr/>
      <dgm:t>
        <a:bodyPr/>
        <a:lstStyle/>
        <a:p>
          <a:endParaRPr kumimoji="0" lang="ru-RU" sz="2000" b="1" i="0" u="none" strike="noStrike" cap="none" spc="-20" normalizeH="0" baseline="0" noProof="0" dirty="0" smtClean="0">
            <a:ln/>
            <a:effectLst/>
            <a:uLnTx/>
            <a:uFillTx/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kumimoji="0" lang="ru-RU" sz="2200" b="1" i="0" u="none" strike="noStrike" cap="none" spc="-2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PF Din Text Comp Pro" panose="02000506020000020004" pitchFamily="2" charset="0"/>
              <a:cs typeface="Times New Roman" panose="02020603050405020304" pitchFamily="18" charset="0"/>
            </a:rPr>
            <a:t>Налоговыми агентами признаются лица, на которых в соответствии с Налоговым кодексом Российской Федерации возложены обязанности по исчислению, удержанию у налогоплательщика и перечислению налогов в бюджетную систему Российской Федерации</a:t>
          </a:r>
          <a:r>
            <a:rPr kumimoji="0" lang="en-US" sz="2200" b="1" i="0" u="none" strike="noStrike" cap="none" spc="-2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PF Din Text Comp Pro" panose="02000506020000020004" pitchFamily="2" charset="0"/>
              <a:cs typeface="Times New Roman" panose="02020603050405020304" pitchFamily="18" charset="0"/>
            </a:rPr>
            <a:t> (</a:t>
          </a:r>
          <a:r>
            <a:rPr kumimoji="0" lang="ru-RU" sz="2200" b="1" i="0" u="none" strike="noStrike" cap="none" spc="-2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PF Din Text Comp Pro" panose="02000506020000020004" pitchFamily="2" charset="0"/>
              <a:cs typeface="Times New Roman" panose="02020603050405020304" pitchFamily="18" charset="0"/>
            </a:rPr>
            <a:t>п. 1 ст. 24 НК РФ</a:t>
          </a:r>
          <a:r>
            <a:rPr kumimoji="0" lang="en-US" sz="2200" b="1" i="0" u="none" strike="noStrike" cap="none" spc="-2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PF Din Text Comp Pro" panose="02000506020000020004" pitchFamily="2" charset="0"/>
              <a:cs typeface="Times New Roman" panose="02020603050405020304" pitchFamily="18" charset="0"/>
            </a:rPr>
            <a:t>)</a:t>
          </a:r>
          <a:endParaRPr kumimoji="0" lang="ru-RU" sz="2200" b="1" i="0" u="none" strike="noStrike" cap="none" spc="-20" normalizeH="0" baseline="0" noProof="0" dirty="0" smtClean="0">
            <a:ln/>
            <a:solidFill>
              <a:schemeClr val="tx2">
                <a:lumMod val="75000"/>
              </a:schemeClr>
            </a:solidFill>
            <a:effectLst/>
            <a:uLnTx/>
            <a:uFillTx/>
            <a:latin typeface="PF Din Text Comp Pro" panose="02000506020000020004" pitchFamily="2" charset="0"/>
            <a:cs typeface="Times New Roman" panose="02020603050405020304" pitchFamily="18" charset="0"/>
          </a:endParaRPr>
        </a:p>
        <a:p>
          <a:pPr algn="just">
            <a:lnSpc>
              <a:spcPct val="100000"/>
            </a:lnSpc>
            <a:spcAft>
              <a:spcPts val="0"/>
            </a:spcAft>
          </a:pPr>
          <a:endParaRPr lang="ru-RU" sz="1800" b="0" i="0" dirty="0">
            <a:latin typeface="Calibri Light" charset="0"/>
            <a:ea typeface="Calibri Light" charset="0"/>
            <a:cs typeface="Calibri Light" charset="0"/>
          </a:endParaRPr>
        </a:p>
      </dgm:t>
    </dgm:pt>
    <dgm:pt modelId="{6D00AE1C-FBD3-4EC0-8037-7C2AA53121CA}" type="sibTrans" cxnId="{2436EECB-CE21-4E59-B374-EB330C2A67E0}">
      <dgm:prSet/>
      <dgm:spPr/>
      <dgm:t>
        <a:bodyPr/>
        <a:lstStyle/>
        <a:p>
          <a:endParaRPr lang="ru-RU" sz="1800" b="0" i="0">
            <a:latin typeface="Calibri Light" charset="0"/>
            <a:ea typeface="Calibri Light" charset="0"/>
            <a:cs typeface="Calibri Light" charset="0"/>
          </a:endParaRPr>
        </a:p>
      </dgm:t>
    </dgm:pt>
    <dgm:pt modelId="{A35ACFCD-73D6-4AA7-AF0E-B9764148385C}" type="parTrans" cxnId="{2436EECB-CE21-4E59-B374-EB330C2A67E0}">
      <dgm:prSet/>
      <dgm:spPr/>
      <dgm:t>
        <a:bodyPr/>
        <a:lstStyle/>
        <a:p>
          <a:endParaRPr lang="ru-RU" sz="1800" b="0" i="0">
            <a:latin typeface="Calibri Light" charset="0"/>
            <a:ea typeface="Calibri Light" charset="0"/>
            <a:cs typeface="Calibri Light" charset="0"/>
          </a:endParaRPr>
        </a:p>
      </dgm:t>
    </dgm:pt>
    <dgm:pt modelId="{6023648D-BF67-4800-B390-F2B4C4683FDD}" type="pres">
      <dgm:prSet presAssocID="{128E5E94-4814-4759-8C52-50A6CCAEDB7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33F767-C465-4430-8551-F00CE178E4A0}" type="pres">
      <dgm:prSet presAssocID="{6A47B5CB-4BB0-4741-B0AE-7A79E3F847CC}" presName="parentLin" presStyleCnt="0"/>
      <dgm:spPr/>
      <dgm:t>
        <a:bodyPr/>
        <a:lstStyle/>
        <a:p>
          <a:endParaRPr lang="ru-RU"/>
        </a:p>
      </dgm:t>
    </dgm:pt>
    <dgm:pt modelId="{94D75747-47C0-4B61-89A9-C7BD02A5C643}" type="pres">
      <dgm:prSet presAssocID="{6A47B5CB-4BB0-4741-B0AE-7A79E3F847CC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215F9B25-B04A-443D-9C28-4004FA333C37}" type="pres">
      <dgm:prSet presAssocID="{6A47B5CB-4BB0-4741-B0AE-7A79E3F847CC}" presName="parentText" presStyleLbl="node1" presStyleIdx="0" presStyleCnt="2" custScaleX="149724" custScaleY="252043" custLinFactNeighborX="-55198" custLinFactNeighborY="183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A2F5CD-A374-471B-940F-2719BAA34B6F}" type="pres">
      <dgm:prSet presAssocID="{6A47B5CB-4BB0-4741-B0AE-7A79E3F847CC}" presName="negativeSpace" presStyleCnt="0"/>
      <dgm:spPr/>
      <dgm:t>
        <a:bodyPr/>
        <a:lstStyle/>
        <a:p>
          <a:endParaRPr lang="ru-RU"/>
        </a:p>
      </dgm:t>
    </dgm:pt>
    <dgm:pt modelId="{CD16B470-D22B-4544-9BB1-C2DDE56D54E4}" type="pres">
      <dgm:prSet presAssocID="{6A47B5CB-4BB0-4741-B0AE-7A79E3F847CC}" presName="childText" presStyleLbl="conFgAcc1" presStyleIdx="0" presStyleCnt="2">
        <dgm:presLayoutVars>
          <dgm:bulletEnabled val="1"/>
        </dgm:presLayoutVars>
      </dgm:prSet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0DAB2AE0-90E4-4040-A633-6C24A8CB62C0}" type="pres">
      <dgm:prSet presAssocID="{6D00AE1C-FBD3-4EC0-8037-7C2AA53121CA}" presName="spaceBetweenRectangles" presStyleCnt="0"/>
      <dgm:spPr/>
      <dgm:t>
        <a:bodyPr/>
        <a:lstStyle/>
        <a:p>
          <a:endParaRPr lang="ru-RU"/>
        </a:p>
      </dgm:t>
    </dgm:pt>
    <dgm:pt modelId="{2882402B-A87F-4C03-8E4C-92350232DDF7}" type="pres">
      <dgm:prSet presAssocID="{825AEEE0-010D-4718-8BEF-83DF3F4B7689}" presName="parentLin" presStyleCnt="0"/>
      <dgm:spPr/>
      <dgm:t>
        <a:bodyPr/>
        <a:lstStyle/>
        <a:p>
          <a:endParaRPr lang="ru-RU"/>
        </a:p>
      </dgm:t>
    </dgm:pt>
    <dgm:pt modelId="{212AB1CA-43B7-4E34-A99A-E47ED2BD9A20}" type="pres">
      <dgm:prSet presAssocID="{825AEEE0-010D-4718-8BEF-83DF3F4B7689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B896973D-EC9E-4542-8044-B4FC2ED00538}" type="pres">
      <dgm:prSet presAssocID="{825AEEE0-010D-4718-8BEF-83DF3F4B7689}" presName="parentText" presStyleLbl="node1" presStyleIdx="1" presStyleCnt="2" custScaleX="150451" custScaleY="259783" custLinFactNeighborX="-55005" custLinFactNeighborY="-729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4F5790-CB33-41C0-B4DE-1BF71F39363F}" type="pres">
      <dgm:prSet presAssocID="{825AEEE0-010D-4718-8BEF-83DF3F4B7689}" presName="negativeSpace" presStyleCnt="0"/>
      <dgm:spPr/>
      <dgm:t>
        <a:bodyPr/>
        <a:lstStyle/>
        <a:p>
          <a:endParaRPr lang="ru-RU"/>
        </a:p>
      </dgm:t>
    </dgm:pt>
    <dgm:pt modelId="{96A2A0A9-5BE9-4484-8B2B-97D25B91E351}" type="pres">
      <dgm:prSet presAssocID="{825AEEE0-010D-4718-8BEF-83DF3F4B7689}" presName="childText" presStyleLbl="conFgAcc1" presStyleIdx="1" presStyleCnt="2" custLinFactNeighborY="-65444">
        <dgm:presLayoutVars>
          <dgm:bulletEnabled val="1"/>
        </dgm:presLayoutVars>
      </dgm:prSet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endParaRPr lang="ru-RU"/>
        </a:p>
      </dgm:t>
    </dgm:pt>
  </dgm:ptLst>
  <dgm:cxnLst>
    <dgm:cxn modelId="{399ED57F-3AB3-42AB-9F3B-2B963CDDA226}" type="presOf" srcId="{128E5E94-4814-4759-8C52-50A6CCAEDB77}" destId="{6023648D-BF67-4800-B390-F2B4C4683FDD}" srcOrd="0" destOrd="0" presId="urn:microsoft.com/office/officeart/2005/8/layout/list1"/>
    <dgm:cxn modelId="{CA12F4EA-7829-4373-B29E-83CB28FC0536}" srcId="{128E5E94-4814-4759-8C52-50A6CCAEDB77}" destId="{825AEEE0-010D-4718-8BEF-83DF3F4B7689}" srcOrd="1" destOrd="0" parTransId="{9263F95E-A07F-4AD9-8104-91F980A8184C}" sibTransId="{93E1A883-5621-4B6F-8E43-6E9C004BA586}"/>
    <dgm:cxn modelId="{2436EECB-CE21-4E59-B374-EB330C2A67E0}" srcId="{128E5E94-4814-4759-8C52-50A6CCAEDB77}" destId="{6A47B5CB-4BB0-4741-B0AE-7A79E3F847CC}" srcOrd="0" destOrd="0" parTransId="{A35ACFCD-73D6-4AA7-AF0E-B9764148385C}" sibTransId="{6D00AE1C-FBD3-4EC0-8037-7C2AA53121CA}"/>
    <dgm:cxn modelId="{DD44630B-12EC-46F1-8631-5C444213016C}" type="presOf" srcId="{825AEEE0-010D-4718-8BEF-83DF3F4B7689}" destId="{B896973D-EC9E-4542-8044-B4FC2ED00538}" srcOrd="1" destOrd="0" presId="urn:microsoft.com/office/officeart/2005/8/layout/list1"/>
    <dgm:cxn modelId="{8A6EAB64-4749-4720-849A-58BFF7F31D85}" type="presOf" srcId="{6A47B5CB-4BB0-4741-B0AE-7A79E3F847CC}" destId="{94D75747-47C0-4B61-89A9-C7BD02A5C643}" srcOrd="0" destOrd="0" presId="urn:microsoft.com/office/officeart/2005/8/layout/list1"/>
    <dgm:cxn modelId="{2E76B828-66CB-4B45-8DEA-DA9C20EE14DC}" type="presOf" srcId="{6A47B5CB-4BB0-4741-B0AE-7A79E3F847CC}" destId="{215F9B25-B04A-443D-9C28-4004FA333C37}" srcOrd="1" destOrd="0" presId="urn:microsoft.com/office/officeart/2005/8/layout/list1"/>
    <dgm:cxn modelId="{EC3BA05B-2671-4E2F-808F-427DA735D770}" type="presOf" srcId="{825AEEE0-010D-4718-8BEF-83DF3F4B7689}" destId="{212AB1CA-43B7-4E34-A99A-E47ED2BD9A20}" srcOrd="0" destOrd="0" presId="urn:microsoft.com/office/officeart/2005/8/layout/list1"/>
    <dgm:cxn modelId="{6D113C58-5518-4007-87FC-B27D8DF4256A}" type="presParOf" srcId="{6023648D-BF67-4800-B390-F2B4C4683FDD}" destId="{4733F767-C465-4430-8551-F00CE178E4A0}" srcOrd="0" destOrd="0" presId="urn:microsoft.com/office/officeart/2005/8/layout/list1"/>
    <dgm:cxn modelId="{6F9460D7-6D30-4D90-9EA2-56100C2B2509}" type="presParOf" srcId="{4733F767-C465-4430-8551-F00CE178E4A0}" destId="{94D75747-47C0-4B61-89A9-C7BD02A5C643}" srcOrd="0" destOrd="0" presId="urn:microsoft.com/office/officeart/2005/8/layout/list1"/>
    <dgm:cxn modelId="{9A8FF4F1-000D-4732-B34E-48966B65508E}" type="presParOf" srcId="{4733F767-C465-4430-8551-F00CE178E4A0}" destId="{215F9B25-B04A-443D-9C28-4004FA333C37}" srcOrd="1" destOrd="0" presId="urn:microsoft.com/office/officeart/2005/8/layout/list1"/>
    <dgm:cxn modelId="{CD508AAD-7EB1-435F-9E3F-A9B49E6E4052}" type="presParOf" srcId="{6023648D-BF67-4800-B390-F2B4C4683FDD}" destId="{87A2F5CD-A374-471B-940F-2719BAA34B6F}" srcOrd="1" destOrd="0" presId="urn:microsoft.com/office/officeart/2005/8/layout/list1"/>
    <dgm:cxn modelId="{C155024F-DCEE-4B71-AA7D-043F1C6D00FD}" type="presParOf" srcId="{6023648D-BF67-4800-B390-F2B4C4683FDD}" destId="{CD16B470-D22B-4544-9BB1-C2DDE56D54E4}" srcOrd="2" destOrd="0" presId="urn:microsoft.com/office/officeart/2005/8/layout/list1"/>
    <dgm:cxn modelId="{CA0872A1-7370-42FE-A2AF-20FBD39FFD1E}" type="presParOf" srcId="{6023648D-BF67-4800-B390-F2B4C4683FDD}" destId="{0DAB2AE0-90E4-4040-A633-6C24A8CB62C0}" srcOrd="3" destOrd="0" presId="urn:microsoft.com/office/officeart/2005/8/layout/list1"/>
    <dgm:cxn modelId="{009A3FC9-1B4D-4189-B5DE-656DDA92A406}" type="presParOf" srcId="{6023648D-BF67-4800-B390-F2B4C4683FDD}" destId="{2882402B-A87F-4C03-8E4C-92350232DDF7}" srcOrd="4" destOrd="0" presId="urn:microsoft.com/office/officeart/2005/8/layout/list1"/>
    <dgm:cxn modelId="{EAC1C994-90BC-4810-9D59-F0188C212039}" type="presParOf" srcId="{2882402B-A87F-4C03-8E4C-92350232DDF7}" destId="{212AB1CA-43B7-4E34-A99A-E47ED2BD9A20}" srcOrd="0" destOrd="0" presId="urn:microsoft.com/office/officeart/2005/8/layout/list1"/>
    <dgm:cxn modelId="{ECFCB086-B1DB-42FD-BD38-E05C4FE45525}" type="presParOf" srcId="{2882402B-A87F-4C03-8E4C-92350232DDF7}" destId="{B896973D-EC9E-4542-8044-B4FC2ED00538}" srcOrd="1" destOrd="0" presId="urn:microsoft.com/office/officeart/2005/8/layout/list1"/>
    <dgm:cxn modelId="{CDB27C23-BBA5-4B19-A2AA-C80819D510E6}" type="presParOf" srcId="{6023648D-BF67-4800-B390-F2B4C4683FDD}" destId="{354F5790-CB33-41C0-B4DE-1BF71F39363F}" srcOrd="5" destOrd="0" presId="urn:microsoft.com/office/officeart/2005/8/layout/list1"/>
    <dgm:cxn modelId="{C1E80ADA-D6B2-4EC7-A15E-CB578E06EEDF}" type="presParOf" srcId="{6023648D-BF67-4800-B390-F2B4C4683FDD}" destId="{96A2A0A9-5BE9-4484-8B2B-97D25B91E351}" srcOrd="6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8E5E94-4814-4759-8C52-50A6CCAEDB77}" type="doc">
      <dgm:prSet loTypeId="urn:microsoft.com/office/officeart/2005/8/layout/list1" loCatId="list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6A47B5CB-4BB0-4741-B0AE-7A79E3F847CC}">
      <dgm:prSet phldrT="[Текст]" custT="1"/>
      <dgm:spPr/>
      <dgm:t>
        <a:bodyPr/>
        <a:lstStyle/>
        <a:p>
          <a:pPr algn="just"/>
          <a:r>
            <a:rPr kumimoji="0" lang="ru-RU" sz="2800" b="1" i="0" u="none" strike="noStrike" cap="none" spc="-2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PF Din Text Comp Pro" panose="02000506020000020004" pitchFamily="2" charset="0"/>
              <a:cs typeface="Times New Roman" panose="02020603050405020304" pitchFamily="18" charset="0"/>
            </a:rPr>
            <a:t>Удержание начисленной суммы НДФЛ - при  фактической выплате непосредственно из доходов налогоплательщика </a:t>
          </a:r>
          <a:r>
            <a:rPr lang="ru-RU" sz="2800" b="1" spc="-20" dirty="0" smtClean="0">
              <a:solidFill>
                <a:schemeClr val="tx2">
                  <a:lumMod val="75000"/>
                </a:schemeClr>
              </a:solidFill>
              <a:effectLst/>
              <a:latin typeface="PF Din Text Comp Pro" panose="02000506020000020004" pitchFamily="2" charset="0"/>
              <a:cs typeface="Times New Roman" panose="02020603050405020304" pitchFamily="18" charset="0"/>
            </a:rPr>
            <a:t>(п. 4 ст. 226 НК РФ).</a:t>
          </a:r>
          <a:endParaRPr lang="ru-RU" sz="2800" b="0" i="0" dirty="0">
            <a:solidFill>
              <a:schemeClr val="tx2">
                <a:lumMod val="75000"/>
              </a:schemeClr>
            </a:solidFill>
            <a:latin typeface="PF Din Text Comp Pro" panose="02000506020000020004" pitchFamily="2" charset="0"/>
            <a:ea typeface="Calibri Light" charset="0"/>
            <a:cs typeface="Calibri Light" charset="0"/>
          </a:endParaRPr>
        </a:p>
      </dgm:t>
    </dgm:pt>
    <dgm:pt modelId="{6D00AE1C-FBD3-4EC0-8037-7C2AA53121CA}" type="sibTrans" cxnId="{2436EECB-CE21-4E59-B374-EB330C2A67E0}">
      <dgm:prSet/>
      <dgm:spPr/>
      <dgm:t>
        <a:bodyPr/>
        <a:lstStyle/>
        <a:p>
          <a:endParaRPr lang="ru-RU" sz="1800" b="0" i="0">
            <a:latin typeface="Calibri Light" charset="0"/>
            <a:ea typeface="Calibri Light" charset="0"/>
            <a:cs typeface="Calibri Light" charset="0"/>
          </a:endParaRPr>
        </a:p>
      </dgm:t>
    </dgm:pt>
    <dgm:pt modelId="{A35ACFCD-73D6-4AA7-AF0E-B9764148385C}" type="parTrans" cxnId="{2436EECB-CE21-4E59-B374-EB330C2A67E0}">
      <dgm:prSet/>
      <dgm:spPr/>
      <dgm:t>
        <a:bodyPr/>
        <a:lstStyle/>
        <a:p>
          <a:endParaRPr lang="ru-RU" sz="1800" b="0" i="0">
            <a:latin typeface="Calibri Light" charset="0"/>
            <a:ea typeface="Calibri Light" charset="0"/>
            <a:cs typeface="Calibri Light" charset="0"/>
          </a:endParaRPr>
        </a:p>
      </dgm:t>
    </dgm:pt>
    <dgm:pt modelId="{D497F2E3-9057-4D3E-AB9C-7357D292BCB1}">
      <dgm:prSet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endParaRPr lang="ru-RU" dirty="0"/>
        </a:p>
      </dgm:t>
    </dgm:pt>
    <dgm:pt modelId="{FF5A1208-CEE7-4935-B4E0-8E84FF101725}" type="sibTrans" cxnId="{211A41E7-58A4-4837-94DA-586258A65528}">
      <dgm:prSet/>
      <dgm:spPr/>
      <dgm:t>
        <a:bodyPr/>
        <a:lstStyle/>
        <a:p>
          <a:endParaRPr lang="ru-RU"/>
        </a:p>
      </dgm:t>
    </dgm:pt>
    <dgm:pt modelId="{7B025644-8F16-4191-B664-7FAD03F8EEEE}" type="parTrans" cxnId="{211A41E7-58A4-4837-94DA-586258A65528}">
      <dgm:prSet/>
      <dgm:spPr/>
      <dgm:t>
        <a:bodyPr/>
        <a:lstStyle/>
        <a:p>
          <a:endParaRPr lang="ru-RU"/>
        </a:p>
      </dgm:t>
    </dgm:pt>
    <dgm:pt modelId="{825AEEE0-010D-4718-8BEF-83DF3F4B7689}">
      <dgm:prSet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0" spc="-20" dirty="0" smtClean="0">
            <a:effectLst/>
            <a:latin typeface="Times New Roman" panose="02020603050405020304" pitchFamily="18" charset="0"/>
            <a:ea typeface="Times New Roman" panose="02020603050405020304" pitchFamily="18" charset="0"/>
            <a:cs typeface="Times New Roman" panose="02020603050405020304" pitchFamily="18" charset="0"/>
          </a:endParaRPr>
        </a:p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0" spc="-20" dirty="0" smtClean="0">
            <a:effectLst/>
            <a:latin typeface="Times New Roman" panose="02020603050405020304" pitchFamily="18" charset="0"/>
            <a:ea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ru-RU" sz="2200" b="1" spc="-20" dirty="0" smtClean="0">
              <a:solidFill>
                <a:schemeClr val="tx2">
                  <a:lumMod val="75000"/>
                </a:schemeClr>
              </a:solidFill>
              <a:effectLst/>
              <a:latin typeface="PF Din Text Comp Pro" panose="02000506020000020004" pitchFamily="2" charset="0"/>
              <a:cs typeface="Times New Roman" panose="02020603050405020304" pitchFamily="18" charset="0"/>
            </a:rPr>
            <a:t>Перечисление суммы исчисленного и удержанного НДФЛ:</a:t>
          </a:r>
        </a:p>
        <a:p>
          <a:pPr algn="just"/>
          <a:r>
            <a:rPr lang="ru-RU" sz="2200" b="1" spc="-20" dirty="0" smtClean="0">
              <a:solidFill>
                <a:schemeClr val="tx2">
                  <a:lumMod val="75000"/>
                </a:schemeClr>
              </a:solidFill>
              <a:effectLst/>
              <a:latin typeface="PF Din Text Comp Pro" panose="02000506020000020004" pitchFamily="2" charset="0"/>
              <a:cs typeface="Times New Roman" panose="02020603050405020304" pitchFamily="18" charset="0"/>
            </a:rPr>
            <a:t> -  не позднее дня, следующего за днем выплаты налогоплательщику дохода;</a:t>
          </a:r>
        </a:p>
        <a:p>
          <a:pPr algn="just"/>
          <a:r>
            <a:rPr lang="ru-RU" sz="2200" b="1" spc="-20" dirty="0" smtClean="0">
              <a:solidFill>
                <a:schemeClr val="tx2">
                  <a:lumMod val="75000"/>
                </a:schemeClr>
              </a:solidFill>
              <a:effectLst/>
              <a:latin typeface="PF Din Text Comp Pro" panose="02000506020000020004" pitchFamily="2" charset="0"/>
              <a:cs typeface="Times New Roman" panose="02020603050405020304" pitchFamily="18" charset="0"/>
            </a:rPr>
            <a:t>-  с доходов в виде пособий по временной нетрудоспособности и в виде оплаты отпусков - не позднее последнего числа месяца в котором производились такие выплаты  (п. 1 ст. 226 НК РФ).</a:t>
          </a:r>
        </a:p>
        <a:p>
          <a:endParaRPr lang="ru-RU" sz="1800" b="1" spc="-20" dirty="0" smtClean="0">
            <a:solidFill>
              <a:schemeClr val="tx2">
                <a:lumMod val="75000"/>
              </a:schemeClr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0" dirty="0">
            <a:latin typeface="Calibri Light" charset="0"/>
            <a:ea typeface="Calibri Light" charset="0"/>
            <a:cs typeface="Calibri Light" charset="0"/>
          </a:endParaRPr>
        </a:p>
      </dgm:t>
    </dgm:pt>
    <dgm:pt modelId="{93E1A883-5621-4B6F-8E43-6E9C004BA586}" type="sibTrans" cxnId="{CA12F4EA-7829-4373-B29E-83CB28FC0536}">
      <dgm:prSet/>
      <dgm:spPr/>
      <dgm:t>
        <a:bodyPr/>
        <a:lstStyle/>
        <a:p>
          <a:endParaRPr lang="ru-RU" sz="1800" b="0" i="0">
            <a:latin typeface="Calibri Light" charset="0"/>
            <a:ea typeface="Calibri Light" charset="0"/>
            <a:cs typeface="Calibri Light" charset="0"/>
          </a:endParaRPr>
        </a:p>
      </dgm:t>
    </dgm:pt>
    <dgm:pt modelId="{9263F95E-A07F-4AD9-8104-91F980A8184C}" type="parTrans" cxnId="{CA12F4EA-7829-4373-B29E-83CB28FC0536}">
      <dgm:prSet/>
      <dgm:spPr/>
      <dgm:t>
        <a:bodyPr/>
        <a:lstStyle/>
        <a:p>
          <a:endParaRPr lang="ru-RU" sz="1800" b="0" i="0">
            <a:latin typeface="Calibri Light" charset="0"/>
            <a:ea typeface="Calibri Light" charset="0"/>
            <a:cs typeface="Calibri Light" charset="0"/>
          </a:endParaRPr>
        </a:p>
      </dgm:t>
    </dgm:pt>
    <dgm:pt modelId="{6023648D-BF67-4800-B390-F2B4C4683FDD}" type="pres">
      <dgm:prSet presAssocID="{128E5E94-4814-4759-8C52-50A6CCAEDB7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33F767-C465-4430-8551-F00CE178E4A0}" type="pres">
      <dgm:prSet presAssocID="{6A47B5CB-4BB0-4741-B0AE-7A79E3F847CC}" presName="parentLin" presStyleCnt="0"/>
      <dgm:spPr/>
      <dgm:t>
        <a:bodyPr/>
        <a:lstStyle/>
        <a:p>
          <a:endParaRPr lang="ru-RU"/>
        </a:p>
      </dgm:t>
    </dgm:pt>
    <dgm:pt modelId="{94D75747-47C0-4B61-89A9-C7BD02A5C643}" type="pres">
      <dgm:prSet presAssocID="{6A47B5CB-4BB0-4741-B0AE-7A79E3F847CC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215F9B25-B04A-443D-9C28-4004FA333C37}" type="pres">
      <dgm:prSet presAssocID="{6A47B5CB-4BB0-4741-B0AE-7A79E3F847CC}" presName="parentText" presStyleLbl="node1" presStyleIdx="0" presStyleCnt="2" custScaleX="147526" custScaleY="190557" custLinFactNeighborX="-55198" custLinFactNeighborY="1410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A2F5CD-A374-471B-940F-2719BAA34B6F}" type="pres">
      <dgm:prSet presAssocID="{6A47B5CB-4BB0-4741-B0AE-7A79E3F847CC}" presName="negativeSpace" presStyleCnt="0"/>
      <dgm:spPr/>
      <dgm:t>
        <a:bodyPr/>
        <a:lstStyle/>
        <a:p>
          <a:endParaRPr lang="ru-RU"/>
        </a:p>
      </dgm:t>
    </dgm:pt>
    <dgm:pt modelId="{CD16B470-D22B-4544-9BB1-C2DDE56D54E4}" type="pres">
      <dgm:prSet presAssocID="{6A47B5CB-4BB0-4741-B0AE-7A79E3F847CC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AB2AE0-90E4-4040-A633-6C24A8CB62C0}" type="pres">
      <dgm:prSet presAssocID="{6D00AE1C-FBD3-4EC0-8037-7C2AA53121CA}" presName="spaceBetweenRectangles" presStyleCnt="0"/>
      <dgm:spPr/>
      <dgm:t>
        <a:bodyPr/>
        <a:lstStyle/>
        <a:p>
          <a:endParaRPr lang="ru-RU"/>
        </a:p>
      </dgm:t>
    </dgm:pt>
    <dgm:pt modelId="{2882402B-A87F-4C03-8E4C-92350232DDF7}" type="pres">
      <dgm:prSet presAssocID="{825AEEE0-010D-4718-8BEF-83DF3F4B7689}" presName="parentLin" presStyleCnt="0"/>
      <dgm:spPr/>
      <dgm:t>
        <a:bodyPr/>
        <a:lstStyle/>
        <a:p>
          <a:endParaRPr lang="ru-RU"/>
        </a:p>
      </dgm:t>
    </dgm:pt>
    <dgm:pt modelId="{212AB1CA-43B7-4E34-A99A-E47ED2BD9A20}" type="pres">
      <dgm:prSet presAssocID="{825AEEE0-010D-4718-8BEF-83DF3F4B7689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B896973D-EC9E-4542-8044-B4FC2ED00538}" type="pres">
      <dgm:prSet presAssocID="{825AEEE0-010D-4718-8BEF-83DF3F4B7689}" presName="parentText" presStyleLbl="node1" presStyleIdx="1" presStyleCnt="2" custScaleX="150451" custScaleY="259783" custLinFactNeighborX="-55005" custLinFactNeighborY="-729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4F5790-CB33-41C0-B4DE-1BF71F39363F}" type="pres">
      <dgm:prSet presAssocID="{825AEEE0-010D-4718-8BEF-83DF3F4B7689}" presName="negativeSpace" presStyleCnt="0"/>
      <dgm:spPr/>
      <dgm:t>
        <a:bodyPr/>
        <a:lstStyle/>
        <a:p>
          <a:endParaRPr lang="ru-RU"/>
        </a:p>
      </dgm:t>
    </dgm:pt>
    <dgm:pt modelId="{96A2A0A9-5BE9-4484-8B2B-97D25B91E351}" type="pres">
      <dgm:prSet presAssocID="{825AEEE0-010D-4718-8BEF-83DF3F4B7689}" presName="childText" presStyleLbl="conFgAcc1" presStyleIdx="1" presStyleCnt="2" custLinFactNeighborY="-65444">
        <dgm:presLayoutVars>
          <dgm:bulletEnabled val="1"/>
        </dgm:presLayoutVars>
      </dgm:prSet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endParaRPr lang="ru-RU"/>
        </a:p>
      </dgm:t>
    </dgm:pt>
  </dgm:ptLst>
  <dgm:cxnLst>
    <dgm:cxn modelId="{BF9BCA40-5F66-4970-B7CF-F2DC696721B9}" type="presOf" srcId="{825AEEE0-010D-4718-8BEF-83DF3F4B7689}" destId="{212AB1CA-43B7-4E34-A99A-E47ED2BD9A20}" srcOrd="0" destOrd="0" presId="urn:microsoft.com/office/officeart/2005/8/layout/list1"/>
    <dgm:cxn modelId="{D5596EB4-AD02-4CAF-8EE7-42975FECD2E9}" type="presOf" srcId="{D497F2E3-9057-4D3E-AB9C-7357D292BCB1}" destId="{CD16B470-D22B-4544-9BB1-C2DDE56D54E4}" srcOrd="0" destOrd="0" presId="urn:microsoft.com/office/officeart/2005/8/layout/list1"/>
    <dgm:cxn modelId="{FC44C431-DB05-4263-A866-81EDE9B42E63}" type="presOf" srcId="{128E5E94-4814-4759-8C52-50A6CCAEDB77}" destId="{6023648D-BF67-4800-B390-F2B4C4683FDD}" srcOrd="0" destOrd="0" presId="urn:microsoft.com/office/officeart/2005/8/layout/list1"/>
    <dgm:cxn modelId="{CA12F4EA-7829-4373-B29E-83CB28FC0536}" srcId="{128E5E94-4814-4759-8C52-50A6CCAEDB77}" destId="{825AEEE0-010D-4718-8BEF-83DF3F4B7689}" srcOrd="1" destOrd="0" parTransId="{9263F95E-A07F-4AD9-8104-91F980A8184C}" sibTransId="{93E1A883-5621-4B6F-8E43-6E9C004BA586}"/>
    <dgm:cxn modelId="{2436EECB-CE21-4E59-B374-EB330C2A67E0}" srcId="{128E5E94-4814-4759-8C52-50A6CCAEDB77}" destId="{6A47B5CB-4BB0-4741-B0AE-7A79E3F847CC}" srcOrd="0" destOrd="0" parTransId="{A35ACFCD-73D6-4AA7-AF0E-B9764148385C}" sibTransId="{6D00AE1C-FBD3-4EC0-8037-7C2AA53121CA}"/>
    <dgm:cxn modelId="{211A41E7-58A4-4837-94DA-586258A65528}" srcId="{6A47B5CB-4BB0-4741-B0AE-7A79E3F847CC}" destId="{D497F2E3-9057-4D3E-AB9C-7357D292BCB1}" srcOrd="0" destOrd="0" parTransId="{7B025644-8F16-4191-B664-7FAD03F8EEEE}" sibTransId="{FF5A1208-CEE7-4935-B4E0-8E84FF101725}"/>
    <dgm:cxn modelId="{87BAC32E-3A46-47FB-9B77-ECF8DEDDBFF9}" type="presOf" srcId="{6A47B5CB-4BB0-4741-B0AE-7A79E3F847CC}" destId="{94D75747-47C0-4B61-89A9-C7BD02A5C643}" srcOrd="0" destOrd="0" presId="urn:microsoft.com/office/officeart/2005/8/layout/list1"/>
    <dgm:cxn modelId="{BCFE8DA7-EA34-402A-8DDB-63CDE289B430}" type="presOf" srcId="{6A47B5CB-4BB0-4741-B0AE-7A79E3F847CC}" destId="{215F9B25-B04A-443D-9C28-4004FA333C37}" srcOrd="1" destOrd="0" presId="urn:microsoft.com/office/officeart/2005/8/layout/list1"/>
    <dgm:cxn modelId="{405FEF4C-E59D-4C60-AC34-E87B9A92B96B}" type="presOf" srcId="{825AEEE0-010D-4718-8BEF-83DF3F4B7689}" destId="{B896973D-EC9E-4542-8044-B4FC2ED00538}" srcOrd="1" destOrd="0" presId="urn:microsoft.com/office/officeart/2005/8/layout/list1"/>
    <dgm:cxn modelId="{6A8A4592-759D-46C0-A2BF-CCEDAED5B498}" type="presParOf" srcId="{6023648D-BF67-4800-B390-F2B4C4683FDD}" destId="{4733F767-C465-4430-8551-F00CE178E4A0}" srcOrd="0" destOrd="0" presId="urn:microsoft.com/office/officeart/2005/8/layout/list1"/>
    <dgm:cxn modelId="{9F18FD61-A3C8-4FB5-8EC1-0115D21EC904}" type="presParOf" srcId="{4733F767-C465-4430-8551-F00CE178E4A0}" destId="{94D75747-47C0-4B61-89A9-C7BD02A5C643}" srcOrd="0" destOrd="0" presId="urn:microsoft.com/office/officeart/2005/8/layout/list1"/>
    <dgm:cxn modelId="{680ECC80-ACDC-4A08-8FAE-5D7E581E3CEE}" type="presParOf" srcId="{4733F767-C465-4430-8551-F00CE178E4A0}" destId="{215F9B25-B04A-443D-9C28-4004FA333C37}" srcOrd="1" destOrd="0" presId="urn:microsoft.com/office/officeart/2005/8/layout/list1"/>
    <dgm:cxn modelId="{A26992BF-1443-4EB1-901D-C888D7489A78}" type="presParOf" srcId="{6023648D-BF67-4800-B390-F2B4C4683FDD}" destId="{87A2F5CD-A374-471B-940F-2719BAA34B6F}" srcOrd="1" destOrd="0" presId="urn:microsoft.com/office/officeart/2005/8/layout/list1"/>
    <dgm:cxn modelId="{CB32480F-8372-43E1-9C3F-D998BC050874}" type="presParOf" srcId="{6023648D-BF67-4800-B390-F2B4C4683FDD}" destId="{CD16B470-D22B-4544-9BB1-C2DDE56D54E4}" srcOrd="2" destOrd="0" presId="urn:microsoft.com/office/officeart/2005/8/layout/list1"/>
    <dgm:cxn modelId="{EB5CDF8D-87DC-452B-A5BB-DDBFCF40655B}" type="presParOf" srcId="{6023648D-BF67-4800-B390-F2B4C4683FDD}" destId="{0DAB2AE0-90E4-4040-A633-6C24A8CB62C0}" srcOrd="3" destOrd="0" presId="urn:microsoft.com/office/officeart/2005/8/layout/list1"/>
    <dgm:cxn modelId="{EA214D99-739A-4930-84AC-60DC600A2795}" type="presParOf" srcId="{6023648D-BF67-4800-B390-F2B4C4683FDD}" destId="{2882402B-A87F-4C03-8E4C-92350232DDF7}" srcOrd="4" destOrd="0" presId="urn:microsoft.com/office/officeart/2005/8/layout/list1"/>
    <dgm:cxn modelId="{88459A32-85F7-4482-AEFE-A39D2CD702F3}" type="presParOf" srcId="{2882402B-A87F-4C03-8E4C-92350232DDF7}" destId="{212AB1CA-43B7-4E34-A99A-E47ED2BD9A20}" srcOrd="0" destOrd="0" presId="urn:microsoft.com/office/officeart/2005/8/layout/list1"/>
    <dgm:cxn modelId="{E46DF3DD-97B7-403A-9DB4-646EFD48185F}" type="presParOf" srcId="{2882402B-A87F-4C03-8E4C-92350232DDF7}" destId="{B896973D-EC9E-4542-8044-B4FC2ED00538}" srcOrd="1" destOrd="0" presId="urn:microsoft.com/office/officeart/2005/8/layout/list1"/>
    <dgm:cxn modelId="{8C1BEDE4-EA4C-4D47-8DE2-77914793D775}" type="presParOf" srcId="{6023648D-BF67-4800-B390-F2B4C4683FDD}" destId="{354F5790-CB33-41C0-B4DE-1BF71F39363F}" srcOrd="5" destOrd="0" presId="urn:microsoft.com/office/officeart/2005/8/layout/list1"/>
    <dgm:cxn modelId="{027621E8-89EF-4E31-AAAB-F3B32F3CFCF9}" type="presParOf" srcId="{6023648D-BF67-4800-B390-F2B4C4683FDD}" destId="{96A2A0A9-5BE9-4484-8B2B-97D25B91E351}" srcOrd="6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28E5E94-4814-4759-8C52-50A6CCAEDB77}" type="doc">
      <dgm:prSet loTypeId="urn:microsoft.com/office/officeart/2005/8/layout/list1" loCatId="list" qsTypeId="urn:microsoft.com/office/officeart/2005/8/quickstyle/simple2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6A47B5CB-4BB0-4741-B0AE-7A79E3F847CC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accent1">
            <a:lumMod val="20000"/>
            <a:lumOff val="80000"/>
            <a:alpha val="41000"/>
          </a:schemeClr>
        </a:solidFill>
        <a:ln w="3175"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kumimoji="0" lang="ru-RU" sz="3000" b="1" i="0" u="none" strike="noStrike" cap="none" spc="-2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PF Din Text Comp Pro" panose="02000506020000020004" pitchFamily="2" charset="0"/>
              <a:cs typeface="Times New Roman" panose="02020603050405020304" pitchFamily="18" charset="0"/>
            </a:rPr>
            <a:t>Неправомерное </a:t>
          </a:r>
          <a:r>
            <a:rPr kumimoji="0" lang="ru-RU" sz="3000" b="1" i="0" u="none" strike="noStrike" cap="none" spc="-20" normalizeH="0" baseline="0" noProof="0" dirty="0" err="1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PF Din Text Comp Pro" panose="02000506020000020004" pitchFamily="2" charset="0"/>
              <a:cs typeface="Times New Roman" panose="02020603050405020304" pitchFamily="18" charset="0"/>
            </a:rPr>
            <a:t>неудержание</a:t>
          </a:r>
          <a:r>
            <a:rPr kumimoji="0" lang="ru-RU" sz="3000" b="1" i="0" u="none" strike="noStrike" cap="none" spc="-2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PF Din Text Comp Pro" panose="02000506020000020004" pitchFamily="2" charset="0"/>
              <a:cs typeface="Times New Roman" panose="02020603050405020304" pitchFamily="18" charset="0"/>
            </a:rPr>
            <a:t> и (или) неперечисление (неполное удержание и (или) перечисление) в установленный НК РФ срок сумм налога, подлежащего удержанию и перечислению налоговым агентом, влечет взыскание штрафа в размере 20 процентов от суммы, подлежащей удержанию и (или) перечислению. </a:t>
          </a:r>
          <a:endParaRPr lang="ru-RU" sz="3000" b="0" i="0" dirty="0">
            <a:solidFill>
              <a:schemeClr val="tx2">
                <a:lumMod val="75000"/>
              </a:schemeClr>
            </a:solidFill>
            <a:latin typeface="PF Din Text Comp Pro" panose="02000506020000020004" pitchFamily="2" charset="0"/>
            <a:ea typeface="Calibri Light" charset="0"/>
            <a:cs typeface="Calibri Light" charset="0"/>
          </a:endParaRPr>
        </a:p>
      </dgm:t>
    </dgm:pt>
    <dgm:pt modelId="{6D00AE1C-FBD3-4EC0-8037-7C2AA53121CA}" type="sibTrans" cxnId="{2436EECB-CE21-4E59-B374-EB330C2A67E0}">
      <dgm:prSet/>
      <dgm:spPr/>
      <dgm:t>
        <a:bodyPr/>
        <a:lstStyle/>
        <a:p>
          <a:endParaRPr lang="ru-RU" sz="1800" b="0" i="0">
            <a:latin typeface="Calibri Light" charset="0"/>
            <a:ea typeface="Calibri Light" charset="0"/>
            <a:cs typeface="Calibri Light" charset="0"/>
          </a:endParaRPr>
        </a:p>
      </dgm:t>
    </dgm:pt>
    <dgm:pt modelId="{A35ACFCD-73D6-4AA7-AF0E-B9764148385C}" type="parTrans" cxnId="{2436EECB-CE21-4E59-B374-EB330C2A67E0}">
      <dgm:prSet/>
      <dgm:spPr/>
      <dgm:t>
        <a:bodyPr/>
        <a:lstStyle/>
        <a:p>
          <a:endParaRPr lang="ru-RU" sz="1800" b="0" i="0">
            <a:latin typeface="Calibri Light" charset="0"/>
            <a:ea typeface="Calibri Light" charset="0"/>
            <a:cs typeface="Calibri Light" charset="0"/>
          </a:endParaRPr>
        </a:p>
      </dgm:t>
    </dgm:pt>
    <dgm:pt modelId="{6023648D-BF67-4800-B390-F2B4C4683FDD}" type="pres">
      <dgm:prSet presAssocID="{128E5E94-4814-4759-8C52-50A6CCAEDB7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33F767-C465-4430-8551-F00CE178E4A0}" type="pres">
      <dgm:prSet presAssocID="{6A47B5CB-4BB0-4741-B0AE-7A79E3F847CC}" presName="parentLin" presStyleCnt="0"/>
      <dgm:spPr/>
      <dgm:t>
        <a:bodyPr/>
        <a:lstStyle/>
        <a:p>
          <a:endParaRPr lang="ru-RU"/>
        </a:p>
      </dgm:t>
    </dgm:pt>
    <dgm:pt modelId="{94D75747-47C0-4B61-89A9-C7BD02A5C643}" type="pres">
      <dgm:prSet presAssocID="{6A47B5CB-4BB0-4741-B0AE-7A79E3F847CC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215F9B25-B04A-443D-9C28-4004FA333C37}" type="pres">
      <dgm:prSet presAssocID="{6A47B5CB-4BB0-4741-B0AE-7A79E3F847CC}" presName="parentText" presStyleLbl="node1" presStyleIdx="0" presStyleCnt="1" custAng="0" custScaleX="149724" custScaleY="208622" custLinFactNeighborX="-33586" custLinFactNeighborY="106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A2F5CD-A374-471B-940F-2719BAA34B6F}" type="pres">
      <dgm:prSet presAssocID="{6A47B5CB-4BB0-4741-B0AE-7A79E3F847CC}" presName="negativeSpace" presStyleCnt="0"/>
      <dgm:spPr/>
      <dgm:t>
        <a:bodyPr/>
        <a:lstStyle/>
        <a:p>
          <a:endParaRPr lang="ru-RU"/>
        </a:p>
      </dgm:t>
    </dgm:pt>
    <dgm:pt modelId="{CD16B470-D22B-4544-9BB1-C2DDE56D54E4}" type="pres">
      <dgm:prSet presAssocID="{6A47B5CB-4BB0-4741-B0AE-7A79E3F847CC}" presName="childText" presStyleLbl="conFgAcc1" presStyleIdx="0" presStyleCnt="1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ru-RU"/>
        </a:p>
      </dgm:t>
    </dgm:pt>
  </dgm:ptLst>
  <dgm:cxnLst>
    <dgm:cxn modelId="{2436EECB-CE21-4E59-B374-EB330C2A67E0}" srcId="{128E5E94-4814-4759-8C52-50A6CCAEDB77}" destId="{6A47B5CB-4BB0-4741-B0AE-7A79E3F847CC}" srcOrd="0" destOrd="0" parTransId="{A35ACFCD-73D6-4AA7-AF0E-B9764148385C}" sibTransId="{6D00AE1C-FBD3-4EC0-8037-7C2AA53121CA}"/>
    <dgm:cxn modelId="{F538064A-2B14-4951-B1F7-6AD2A50A34AA}" type="presOf" srcId="{128E5E94-4814-4759-8C52-50A6CCAEDB77}" destId="{6023648D-BF67-4800-B390-F2B4C4683FDD}" srcOrd="0" destOrd="0" presId="urn:microsoft.com/office/officeart/2005/8/layout/list1"/>
    <dgm:cxn modelId="{4573C35F-E773-492A-A6B3-E032793DF089}" type="presOf" srcId="{6A47B5CB-4BB0-4741-B0AE-7A79E3F847CC}" destId="{94D75747-47C0-4B61-89A9-C7BD02A5C643}" srcOrd="0" destOrd="0" presId="urn:microsoft.com/office/officeart/2005/8/layout/list1"/>
    <dgm:cxn modelId="{56F42A28-4B87-4FF1-BEFF-9D3591478197}" type="presOf" srcId="{6A47B5CB-4BB0-4741-B0AE-7A79E3F847CC}" destId="{215F9B25-B04A-443D-9C28-4004FA333C37}" srcOrd="1" destOrd="0" presId="urn:microsoft.com/office/officeart/2005/8/layout/list1"/>
    <dgm:cxn modelId="{ED5CF2E5-F76B-401B-8E15-35FE98EDBDB8}" type="presParOf" srcId="{6023648D-BF67-4800-B390-F2B4C4683FDD}" destId="{4733F767-C465-4430-8551-F00CE178E4A0}" srcOrd="0" destOrd="0" presId="urn:microsoft.com/office/officeart/2005/8/layout/list1"/>
    <dgm:cxn modelId="{B9B64C7F-7D55-4C41-AAAE-7887DAAF2D9E}" type="presParOf" srcId="{4733F767-C465-4430-8551-F00CE178E4A0}" destId="{94D75747-47C0-4B61-89A9-C7BD02A5C643}" srcOrd="0" destOrd="0" presId="urn:microsoft.com/office/officeart/2005/8/layout/list1"/>
    <dgm:cxn modelId="{C592F11B-76EB-4838-A132-261E01FB6308}" type="presParOf" srcId="{4733F767-C465-4430-8551-F00CE178E4A0}" destId="{215F9B25-B04A-443D-9C28-4004FA333C37}" srcOrd="1" destOrd="0" presId="urn:microsoft.com/office/officeart/2005/8/layout/list1"/>
    <dgm:cxn modelId="{18474F14-1BF3-4065-8D04-4F7091EDD87A}" type="presParOf" srcId="{6023648D-BF67-4800-B390-F2B4C4683FDD}" destId="{87A2F5CD-A374-471B-940F-2719BAA34B6F}" srcOrd="1" destOrd="0" presId="urn:microsoft.com/office/officeart/2005/8/layout/list1"/>
    <dgm:cxn modelId="{52D0B39C-BD91-4EA8-9739-0620B0C05AD1}" type="presParOf" srcId="{6023648D-BF67-4800-B390-F2B4C4683FDD}" destId="{CD16B470-D22B-4544-9BB1-C2DDE56D54E4}" srcOrd="2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16B470-D22B-4544-9BB1-C2DDE56D54E4}">
      <dsp:nvSpPr>
        <dsp:cNvPr id="0" name=""/>
        <dsp:cNvSpPr/>
      </dsp:nvSpPr>
      <dsp:spPr>
        <a:xfrm>
          <a:off x="0" y="1741252"/>
          <a:ext cx="7316291" cy="730800"/>
        </a:xfrm>
        <a:prstGeom prst="rect">
          <a:avLst/>
        </a:prstGeom>
        <a:solidFill>
          <a:schemeClr val="accent1">
            <a:lumMod val="60000"/>
            <a:lumOff val="40000"/>
            <a:alpha val="9000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15F9B25-B04A-443D-9C28-4004FA333C37}">
      <dsp:nvSpPr>
        <dsp:cNvPr id="0" name=""/>
        <dsp:cNvSpPr/>
      </dsp:nvSpPr>
      <dsp:spPr>
        <a:xfrm>
          <a:off x="149167" y="168616"/>
          <a:ext cx="6979051" cy="2157689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3577" tIns="0" rIns="193577" bIns="0" numCol="1" spcCol="1270" anchor="ctr" anchorCtr="0">
          <a:noAutofit/>
        </a:bodyPr>
        <a:lstStyle/>
        <a:p>
          <a:pPr lvl="0" defTabSz="889000">
            <a:spcBef>
              <a:spcPct val="0"/>
            </a:spcBef>
          </a:pPr>
          <a:endParaRPr kumimoji="0" lang="ru-RU" sz="2000" b="1" i="0" u="none" strike="noStrike" kern="1200" cap="none" spc="-20" normalizeH="0" baseline="0" noProof="0" dirty="0" smtClean="0">
            <a:ln/>
            <a:effectLst/>
            <a:uLnTx/>
            <a:uFillTx/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889000">
            <a:spcBef>
              <a:spcPct val="0"/>
            </a:spcBef>
          </a:pPr>
          <a:r>
            <a:rPr kumimoji="0" lang="ru-RU" sz="2200" b="1" i="0" u="none" strike="noStrike" kern="1200" cap="none" spc="-2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PF Din Text Comp Pro" panose="02000506020000020004" pitchFamily="2" charset="0"/>
              <a:cs typeface="Times New Roman" panose="02020603050405020304" pitchFamily="18" charset="0"/>
            </a:rPr>
            <a:t>Налоговыми агентами признаются лица, на которых в соответствии с Налоговым кодексом Российской Федерации возложены обязанности по исчислению, удержанию у налогоплательщика и перечислению налогов в бюджетную систему Российской Федерации</a:t>
          </a:r>
          <a:r>
            <a:rPr kumimoji="0" lang="en-US" sz="2200" b="1" i="0" u="none" strike="noStrike" kern="1200" cap="none" spc="-2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PF Din Text Comp Pro" panose="02000506020000020004" pitchFamily="2" charset="0"/>
              <a:cs typeface="Times New Roman" panose="02020603050405020304" pitchFamily="18" charset="0"/>
            </a:rPr>
            <a:t> (</a:t>
          </a:r>
          <a:r>
            <a:rPr kumimoji="0" lang="ru-RU" sz="2200" b="1" i="0" u="none" strike="noStrike" kern="1200" cap="none" spc="-2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PF Din Text Comp Pro" panose="02000506020000020004" pitchFamily="2" charset="0"/>
              <a:cs typeface="Times New Roman" panose="02020603050405020304" pitchFamily="18" charset="0"/>
            </a:rPr>
            <a:t>п. 1 ст. 24 НК РФ</a:t>
          </a:r>
          <a:r>
            <a:rPr kumimoji="0" lang="en-US" sz="2200" b="1" i="0" u="none" strike="noStrike" kern="1200" cap="none" spc="-2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PF Din Text Comp Pro" panose="02000506020000020004" pitchFamily="2" charset="0"/>
              <a:cs typeface="Times New Roman" panose="02020603050405020304" pitchFamily="18" charset="0"/>
            </a:rPr>
            <a:t>)</a:t>
          </a:r>
          <a:endParaRPr kumimoji="0" lang="ru-RU" sz="2200" b="1" i="0" u="none" strike="noStrike" kern="1200" cap="none" spc="-20" normalizeH="0" baseline="0" noProof="0" dirty="0" smtClean="0">
            <a:ln/>
            <a:solidFill>
              <a:schemeClr val="tx2">
                <a:lumMod val="75000"/>
              </a:schemeClr>
            </a:solidFill>
            <a:effectLst/>
            <a:uLnTx/>
            <a:uFillTx/>
            <a:latin typeface="PF Din Text Comp Pro" panose="02000506020000020004" pitchFamily="2" charset="0"/>
            <a:cs typeface="Times New Roman" panose="02020603050405020304" pitchFamily="18" charset="0"/>
          </a:endParaRPr>
        </a:p>
        <a:p>
          <a:pPr lvl="0" algn="just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1800" b="0" i="0" kern="1200" dirty="0">
            <a:latin typeface="Calibri Light" charset="0"/>
            <a:ea typeface="Calibri Light" charset="0"/>
            <a:cs typeface="Calibri Light" charset="0"/>
          </a:endParaRPr>
        </a:p>
      </dsp:txBody>
      <dsp:txXfrm>
        <a:off x="254497" y="273946"/>
        <a:ext cx="6768391" cy="1947029"/>
      </dsp:txXfrm>
    </dsp:sp>
    <dsp:sp modelId="{96A2A0A9-5BE9-4484-8B2B-97D25B91E351}">
      <dsp:nvSpPr>
        <dsp:cNvPr id="0" name=""/>
        <dsp:cNvSpPr/>
      </dsp:nvSpPr>
      <dsp:spPr>
        <a:xfrm>
          <a:off x="0" y="4144436"/>
          <a:ext cx="7316291" cy="730800"/>
        </a:xfrm>
        <a:prstGeom prst="rect">
          <a:avLst/>
        </a:prstGeom>
        <a:solidFill>
          <a:schemeClr val="accent1">
            <a:lumMod val="60000"/>
            <a:lumOff val="40000"/>
            <a:alpha val="9000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896973D-EC9E-4542-8044-B4FC2ED00538}">
      <dsp:nvSpPr>
        <dsp:cNvPr id="0" name=""/>
        <dsp:cNvSpPr/>
      </dsp:nvSpPr>
      <dsp:spPr>
        <a:xfrm>
          <a:off x="149167" y="2566218"/>
          <a:ext cx="6982840" cy="222395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3577" tIns="0" rIns="193577" bIns="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0" kern="1200" spc="-2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0" kern="1200" spc="-20" dirty="0" smtClean="0">
            <a:effectLst/>
            <a:latin typeface="Times New Roman" panose="02020603050405020304" pitchFamily="18" charset="0"/>
            <a:ea typeface="Times New Roman" panose="02020603050405020304" pitchFamily="18" charset="0"/>
            <a:cs typeface="Times New Roman" panose="02020603050405020304" pitchFamily="18" charset="0"/>
          </a:endParaRPr>
        </a:p>
        <a:p>
          <a:pPr algn="just">
            <a:spcBef>
              <a:spcPct val="0"/>
            </a:spcBef>
          </a:pPr>
          <a:r>
            <a:rPr lang="ru-RU" sz="2200" b="1" kern="1200" spc="-20" dirty="0" smtClean="0">
              <a:solidFill>
                <a:schemeClr val="tx2">
                  <a:lumMod val="75000"/>
                </a:schemeClr>
              </a:solidFill>
              <a:effectLst/>
              <a:latin typeface="PF Din Text Comp Pro" panose="02000506020000020004" pitchFamily="2" charset="0"/>
              <a:cs typeface="Times New Roman" panose="02020603050405020304" pitchFamily="18" charset="0"/>
            </a:rPr>
            <a:t>Российские организации, индивидуальные предприниматели, нотариусы, занимающиеся частной практикой, адвокаты, учредившие адвокатские кабинеты, а также обособленные подразделения иностранных организаций в Российской Федерации, от которых или в результате отношений с которыми налогоплательщик получил доходы (п. 1 ст. 226 НК РФ)</a:t>
          </a:r>
        </a:p>
        <a:p>
          <a:pPr>
            <a:spcBef>
              <a:spcPct val="0"/>
            </a:spcBef>
          </a:pPr>
          <a:endParaRPr lang="ru-RU" sz="1800" b="1" kern="1200" spc="-20" dirty="0" smtClean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0" kern="1200" dirty="0">
            <a:latin typeface="Calibri Light" charset="0"/>
            <a:ea typeface="Calibri Light" charset="0"/>
            <a:cs typeface="Calibri Light" charset="0"/>
          </a:endParaRPr>
        </a:p>
      </dsp:txBody>
      <dsp:txXfrm>
        <a:off x="257731" y="2674782"/>
        <a:ext cx="6765712" cy="20068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16B470-D22B-4544-9BB1-C2DDE56D54E4}">
      <dsp:nvSpPr>
        <dsp:cNvPr id="0" name=""/>
        <dsp:cNvSpPr/>
      </dsp:nvSpPr>
      <dsp:spPr>
        <a:xfrm>
          <a:off x="0" y="1271054"/>
          <a:ext cx="7321550" cy="756000"/>
        </a:xfrm>
        <a:prstGeom prst="rect">
          <a:avLst/>
        </a:prstGeom>
        <a:solidFill>
          <a:schemeClr val="accent1">
            <a:lumMod val="60000"/>
            <a:lumOff val="40000"/>
            <a:alpha val="9000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68234" tIns="624840" rIns="568234" bIns="213360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000" kern="1200" dirty="0"/>
        </a:p>
      </dsp:txBody>
      <dsp:txXfrm>
        <a:off x="0" y="1271054"/>
        <a:ext cx="7321550" cy="756000"/>
      </dsp:txXfrm>
    </dsp:sp>
    <dsp:sp modelId="{215F9B25-B04A-443D-9C28-4004FA333C37}">
      <dsp:nvSpPr>
        <dsp:cNvPr id="0" name=""/>
        <dsp:cNvSpPr/>
      </dsp:nvSpPr>
      <dsp:spPr>
        <a:xfrm>
          <a:off x="151356" y="151204"/>
          <a:ext cx="6977526" cy="168757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3716" tIns="0" rIns="193716" bIns="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1" i="0" u="none" strike="noStrike" kern="1200" cap="none" spc="-20" normalizeH="0" baseline="0" noProof="0" dirty="0" smtClean="0">
              <a:ln/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PF Din Text Comp Pro" panose="02000506020000020004" pitchFamily="2" charset="0"/>
              <a:cs typeface="Times New Roman" panose="02020603050405020304" pitchFamily="18" charset="0"/>
            </a:rPr>
            <a:t>Удержание начисленной суммы НДФЛ - при  фактической выплате непосредственно из доходов налогоплательщика </a:t>
          </a:r>
          <a:r>
            <a:rPr lang="ru-RU" sz="2800" b="1" kern="1200" spc="-20" dirty="0" smtClean="0">
              <a:solidFill>
                <a:schemeClr val="tx2">
                  <a:lumMod val="75000"/>
                </a:schemeClr>
              </a:solidFill>
              <a:effectLst/>
              <a:latin typeface="PF Din Text Comp Pro" panose="02000506020000020004" pitchFamily="2" charset="0"/>
              <a:cs typeface="Times New Roman" panose="02020603050405020304" pitchFamily="18" charset="0"/>
            </a:rPr>
            <a:t>(п. 4 ст. 226 НК РФ).</a:t>
          </a:r>
          <a:endParaRPr lang="ru-RU" sz="2800" b="0" i="0" kern="1200" dirty="0">
            <a:solidFill>
              <a:schemeClr val="tx2">
                <a:lumMod val="75000"/>
              </a:schemeClr>
            </a:solidFill>
            <a:latin typeface="PF Din Text Comp Pro" panose="02000506020000020004" pitchFamily="2" charset="0"/>
            <a:ea typeface="Calibri Light" charset="0"/>
            <a:cs typeface="Calibri Light" charset="0"/>
          </a:endParaRPr>
        </a:p>
      </dsp:txBody>
      <dsp:txXfrm>
        <a:off x="233736" y="233584"/>
        <a:ext cx="6812766" cy="1522812"/>
      </dsp:txXfrm>
    </dsp:sp>
    <dsp:sp modelId="{96A2A0A9-5BE9-4484-8B2B-97D25B91E351}">
      <dsp:nvSpPr>
        <dsp:cNvPr id="0" name=""/>
        <dsp:cNvSpPr/>
      </dsp:nvSpPr>
      <dsp:spPr>
        <a:xfrm>
          <a:off x="0" y="3757106"/>
          <a:ext cx="7321550" cy="756000"/>
        </a:xfrm>
        <a:prstGeom prst="rect">
          <a:avLst/>
        </a:prstGeom>
        <a:solidFill>
          <a:schemeClr val="accent1">
            <a:lumMod val="60000"/>
            <a:lumOff val="40000"/>
            <a:alpha val="9000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896973D-EC9E-4542-8044-B4FC2ED00538}">
      <dsp:nvSpPr>
        <dsp:cNvPr id="0" name=""/>
        <dsp:cNvSpPr/>
      </dsp:nvSpPr>
      <dsp:spPr>
        <a:xfrm>
          <a:off x="149274" y="2124467"/>
          <a:ext cx="6987859" cy="2300638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3716" tIns="0" rIns="193716" bIns="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0" kern="1200" spc="-20" dirty="0" smtClean="0">
            <a:effectLst/>
            <a:latin typeface="Times New Roman" panose="02020603050405020304" pitchFamily="18" charset="0"/>
            <a:ea typeface="Times New Roman" panose="02020603050405020304" pitchFamily="18" charset="0"/>
            <a:cs typeface="Times New Roman" panose="02020603050405020304" pitchFamily="18" charset="0"/>
          </a:endParaRPr>
        </a:p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0" kern="1200" spc="-20" dirty="0" smtClean="0">
            <a:effectLst/>
            <a:latin typeface="Times New Roman" panose="02020603050405020304" pitchFamily="18" charset="0"/>
            <a:ea typeface="Times New Roman" panose="02020603050405020304" pitchFamily="18" charset="0"/>
            <a:cs typeface="Times New Roman" panose="02020603050405020304" pitchFamily="18" charset="0"/>
          </a:endParaRPr>
        </a:p>
        <a:p>
          <a:pPr algn="just">
            <a:spcBef>
              <a:spcPct val="0"/>
            </a:spcBef>
          </a:pPr>
          <a:r>
            <a:rPr lang="ru-RU" sz="2200" b="1" kern="1200" spc="-20" dirty="0" smtClean="0">
              <a:solidFill>
                <a:schemeClr val="tx2">
                  <a:lumMod val="75000"/>
                </a:schemeClr>
              </a:solidFill>
              <a:effectLst/>
              <a:latin typeface="PF Din Text Comp Pro" panose="02000506020000020004" pitchFamily="2" charset="0"/>
              <a:cs typeface="Times New Roman" panose="02020603050405020304" pitchFamily="18" charset="0"/>
            </a:rPr>
            <a:t>Перечисление суммы исчисленного и удержанного НДФЛ:</a:t>
          </a:r>
        </a:p>
        <a:p>
          <a:pPr algn="just">
            <a:spcBef>
              <a:spcPct val="0"/>
            </a:spcBef>
          </a:pPr>
          <a:r>
            <a:rPr lang="ru-RU" sz="2200" b="1" kern="1200" spc="-20" dirty="0" smtClean="0">
              <a:solidFill>
                <a:schemeClr val="tx2">
                  <a:lumMod val="75000"/>
                </a:schemeClr>
              </a:solidFill>
              <a:effectLst/>
              <a:latin typeface="PF Din Text Comp Pro" panose="02000506020000020004" pitchFamily="2" charset="0"/>
              <a:cs typeface="Times New Roman" panose="02020603050405020304" pitchFamily="18" charset="0"/>
            </a:rPr>
            <a:t> -  не позднее дня, следующего за днем выплаты налогоплательщику дохода;</a:t>
          </a:r>
        </a:p>
        <a:p>
          <a:pPr algn="just">
            <a:spcBef>
              <a:spcPct val="0"/>
            </a:spcBef>
          </a:pPr>
          <a:r>
            <a:rPr lang="ru-RU" sz="2200" b="1" kern="1200" spc="-20" dirty="0" smtClean="0">
              <a:solidFill>
                <a:schemeClr val="tx2">
                  <a:lumMod val="75000"/>
                </a:schemeClr>
              </a:solidFill>
              <a:effectLst/>
              <a:latin typeface="PF Din Text Comp Pro" panose="02000506020000020004" pitchFamily="2" charset="0"/>
              <a:cs typeface="Times New Roman" panose="02020603050405020304" pitchFamily="18" charset="0"/>
            </a:rPr>
            <a:t>-  с доходов в виде пособий по временной нетрудоспособности и в виде оплаты отпусков - не позднее последнего числа месяца в котором производились такие выплаты  (п. 1 ст. 226 НК РФ).</a:t>
          </a:r>
        </a:p>
        <a:p>
          <a:pPr>
            <a:spcBef>
              <a:spcPct val="0"/>
            </a:spcBef>
          </a:pPr>
          <a:endParaRPr lang="ru-RU" sz="1800" b="1" kern="1200" spc="-20" dirty="0" smtClean="0">
            <a:solidFill>
              <a:schemeClr val="tx2">
                <a:lumMod val="75000"/>
              </a:schemeClr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0" kern="1200" dirty="0">
            <a:latin typeface="Calibri Light" charset="0"/>
            <a:ea typeface="Calibri Light" charset="0"/>
            <a:cs typeface="Calibri Light" charset="0"/>
          </a:endParaRPr>
        </a:p>
      </dsp:txBody>
      <dsp:txXfrm>
        <a:off x="261582" y="2236775"/>
        <a:ext cx="6763243" cy="20760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16B470-D22B-4544-9BB1-C2DDE56D54E4}">
      <dsp:nvSpPr>
        <dsp:cNvPr id="0" name=""/>
        <dsp:cNvSpPr/>
      </dsp:nvSpPr>
      <dsp:spPr>
        <a:xfrm>
          <a:off x="0" y="3106594"/>
          <a:ext cx="7321550" cy="16128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5F9B25-B04A-443D-9C28-4004FA333C37}">
      <dsp:nvSpPr>
        <dsp:cNvPr id="0" name=""/>
        <dsp:cNvSpPr/>
      </dsp:nvSpPr>
      <dsp:spPr>
        <a:xfrm>
          <a:off x="221283" y="310289"/>
          <a:ext cx="6984067" cy="3941453"/>
        </a:xfrm>
        <a:prstGeom prst="roundRect">
          <a:avLst/>
        </a:prstGeom>
        <a:solidFill>
          <a:schemeClr val="accent1">
            <a:lumMod val="20000"/>
            <a:lumOff val="80000"/>
            <a:alpha val="41000"/>
          </a:schemeClr>
        </a:solidFill>
        <a:ln w="31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93716" tIns="0" rIns="193716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3000" b="1" i="0" u="none" strike="noStrike" kern="1200" cap="none" spc="-2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PF Din Text Comp Pro" panose="02000506020000020004" pitchFamily="2" charset="0"/>
              <a:cs typeface="Times New Roman" panose="02020603050405020304" pitchFamily="18" charset="0"/>
            </a:rPr>
            <a:t>Неправомерное </a:t>
          </a:r>
          <a:r>
            <a:rPr kumimoji="0" lang="ru-RU" sz="3000" b="1" i="0" u="none" strike="noStrike" kern="1200" cap="none" spc="-20" normalizeH="0" baseline="0" noProof="0" dirty="0" err="1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PF Din Text Comp Pro" panose="02000506020000020004" pitchFamily="2" charset="0"/>
              <a:cs typeface="Times New Roman" panose="02020603050405020304" pitchFamily="18" charset="0"/>
            </a:rPr>
            <a:t>неудержание</a:t>
          </a:r>
          <a:r>
            <a:rPr kumimoji="0" lang="ru-RU" sz="3000" b="1" i="0" u="none" strike="noStrike" kern="1200" cap="none" spc="-2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PF Din Text Comp Pro" panose="02000506020000020004" pitchFamily="2" charset="0"/>
              <a:cs typeface="Times New Roman" panose="02020603050405020304" pitchFamily="18" charset="0"/>
            </a:rPr>
            <a:t> и (или) неперечисление (неполное удержание и (или) перечисление) в установленный НК РФ срок сумм налога, подлежащего удержанию и перечислению налоговым агентом, влечет взыскание штрафа в размере 20 процентов от суммы, подлежащей удержанию и (или) перечислению. </a:t>
          </a:r>
          <a:endParaRPr lang="ru-RU" sz="3000" b="0" i="0" kern="1200" dirty="0">
            <a:solidFill>
              <a:schemeClr val="tx2">
                <a:lumMod val="75000"/>
              </a:schemeClr>
            </a:solidFill>
            <a:latin typeface="PF Din Text Comp Pro" panose="02000506020000020004" pitchFamily="2" charset="0"/>
            <a:ea typeface="Calibri Light" charset="0"/>
            <a:cs typeface="Calibri Light" charset="0"/>
          </a:endParaRPr>
        </a:p>
      </dsp:txBody>
      <dsp:txXfrm>
        <a:off x="413689" y="502695"/>
        <a:ext cx="6599255" cy="35566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4CB308-74F6-4413-AD8F-6FEF2AE85080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275E8-F127-48EC-8171-1AB28E7CA3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88805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0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39" algn="l" defTabSz="9140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077" algn="l" defTabSz="9140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116" algn="l" defTabSz="9140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155" algn="l" defTabSz="9140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192" algn="l" defTabSz="9140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232" algn="l" defTabSz="9140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271" algn="l" defTabSz="9140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308" algn="l" defTabSz="9140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1275E8-F127-48EC-8171-1AB28E7CA393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90549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5800"/>
            <a:ext cx="4575175" cy="3432175"/>
          </a:xfrm>
          <a:ln/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8522" indent="-28789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51573" indent="-23031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12202" indent="-23031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72831" indent="-23031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33460" indent="-2303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94089" indent="-2303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54718" indent="-2303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915347" indent="-2303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FEE4DBC3-6C51-4609-A7D2-77E3E4A3E990}" type="slidenum">
              <a:rPr lang="ru-RU" smtClean="0"/>
              <a:pPr eaLnBrk="1" hangingPunct="1"/>
              <a:t>9</a:t>
            </a:fld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2873738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428"/>
            <a:ext cx="9142642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693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7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7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6339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797" indent="0">
              <a:buNone/>
              <a:defRPr sz="2800"/>
            </a:lvl2pPr>
            <a:lvl3pPr marL="913593" indent="0">
              <a:buNone/>
              <a:defRPr sz="2400"/>
            </a:lvl3pPr>
            <a:lvl4pPr marL="1370390" indent="0">
              <a:buNone/>
              <a:defRPr sz="2000"/>
            </a:lvl4pPr>
            <a:lvl5pPr marL="1827188" indent="0">
              <a:buNone/>
              <a:defRPr sz="2000"/>
            </a:lvl5pPr>
            <a:lvl6pPr marL="2283983" indent="0">
              <a:buNone/>
              <a:defRPr sz="2000"/>
            </a:lvl6pPr>
            <a:lvl7pPr marL="2740780" indent="0">
              <a:buNone/>
              <a:defRPr sz="2000"/>
            </a:lvl7pPr>
            <a:lvl8pPr marL="3197578" indent="0">
              <a:buNone/>
              <a:defRPr sz="2000"/>
            </a:lvl8pPr>
            <a:lvl9pPr marL="3654373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797" indent="0">
              <a:buNone/>
              <a:defRPr sz="1200"/>
            </a:lvl2pPr>
            <a:lvl3pPr marL="913593" indent="0">
              <a:buNone/>
              <a:defRPr sz="1000"/>
            </a:lvl3pPr>
            <a:lvl4pPr marL="1370390" indent="0">
              <a:buNone/>
              <a:defRPr sz="900"/>
            </a:lvl4pPr>
            <a:lvl5pPr marL="1827188" indent="0">
              <a:buNone/>
              <a:defRPr sz="900"/>
            </a:lvl5pPr>
            <a:lvl6pPr marL="2283983" indent="0">
              <a:buNone/>
              <a:defRPr sz="900"/>
            </a:lvl6pPr>
            <a:lvl7pPr marL="2740780" indent="0">
              <a:buNone/>
              <a:defRPr sz="900"/>
            </a:lvl7pPr>
            <a:lvl8pPr marL="3197578" indent="0">
              <a:buNone/>
              <a:defRPr sz="900"/>
            </a:lvl8pPr>
            <a:lvl9pPr marL="365437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0430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1966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8491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428"/>
            <a:ext cx="9142642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691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9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576291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4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873"/>
            <a:ext cx="7320689" cy="4829253"/>
          </a:xfrm>
        </p:spPr>
        <p:txBody>
          <a:bodyPr/>
          <a:lstStyle>
            <a:lvl1pPr marL="318529" indent="0">
              <a:buFontTx/>
              <a:buNone/>
              <a:defRPr b="1">
                <a:latin typeface="+mj-lt"/>
              </a:defRPr>
            </a:lvl1pPr>
            <a:lvl2pPr marL="315746" indent="2783">
              <a:defRPr>
                <a:latin typeface="+mj-lt"/>
              </a:defRPr>
            </a:lvl2pPr>
            <a:lvl3pPr marL="550817" indent="-228116">
              <a:tabLst/>
              <a:defRPr>
                <a:latin typeface="+mj-lt"/>
              </a:defRPr>
            </a:lvl3pPr>
            <a:lvl4pPr marL="0" indent="315746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78"/>
            <a:ext cx="923618" cy="376853"/>
          </a:xfrm>
          <a:prstGeom prst="rect">
            <a:avLst/>
          </a:prstGeom>
          <a:noFill/>
        </p:spPr>
        <p:txBody>
          <a:bodyPr wrap="square" lIns="80119" tIns="40060" rIns="80119" bIns="40060" rtlCol="0">
            <a:noAutofit/>
          </a:bodyPr>
          <a:lstStyle/>
          <a:p>
            <a:pPr defTabSz="913916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71"/>
            <a:ext cx="7337192" cy="1105803"/>
          </a:xfrm>
        </p:spPr>
        <p:txBody>
          <a:bodyPr/>
          <a:lstStyle>
            <a:lvl1pPr marL="0" marR="0" indent="0" defTabSz="9139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39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6469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873"/>
            <a:ext cx="7320689" cy="4829253"/>
          </a:xfrm>
        </p:spPr>
        <p:txBody>
          <a:bodyPr/>
          <a:lstStyle>
            <a:lvl1pPr marL="318529" indent="0">
              <a:buFontTx/>
              <a:buNone/>
              <a:defRPr b="1">
                <a:latin typeface="+mj-lt"/>
              </a:defRPr>
            </a:lvl1pPr>
            <a:lvl2pPr marL="318529" indent="0">
              <a:defRPr>
                <a:latin typeface="+mj-lt"/>
              </a:defRPr>
            </a:lvl2pPr>
            <a:lvl3pPr marL="550817" indent="-228116">
              <a:defRPr>
                <a:latin typeface="+mj-lt"/>
              </a:defRPr>
            </a:lvl3pPr>
            <a:lvl4pPr marL="0" indent="315746">
              <a:defRPr>
                <a:latin typeface="+mj-lt"/>
              </a:defRPr>
            </a:lvl4pPr>
            <a:lvl5pPr marL="125742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071"/>
            <a:ext cx="7337901" cy="1105803"/>
          </a:xfrm>
        </p:spPr>
        <p:txBody>
          <a:bodyPr/>
          <a:lstStyle>
            <a:lvl1pPr marL="0" marR="0" indent="0" defTabSz="9139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39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75374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3429720"/>
            <a:ext cx="7320689" cy="3006404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5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8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7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7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7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6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42118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1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15094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58" indent="0">
              <a:buNone/>
              <a:defRPr sz="2000" b="1"/>
            </a:lvl2pPr>
            <a:lvl3pPr marL="913916" indent="0">
              <a:buNone/>
              <a:defRPr sz="1800" b="1"/>
            </a:lvl3pPr>
            <a:lvl4pPr marL="1370874" indent="0">
              <a:buNone/>
              <a:defRPr sz="1600" b="1"/>
            </a:lvl4pPr>
            <a:lvl5pPr marL="1827832" indent="0">
              <a:buNone/>
              <a:defRPr sz="1600" b="1"/>
            </a:lvl5pPr>
            <a:lvl6pPr marL="2284789" indent="0">
              <a:buNone/>
              <a:defRPr sz="1600" b="1"/>
            </a:lvl6pPr>
            <a:lvl7pPr marL="2741748" indent="0">
              <a:buNone/>
              <a:defRPr sz="1600" b="1"/>
            </a:lvl7pPr>
            <a:lvl8pPr marL="3198706" indent="0">
              <a:buNone/>
              <a:defRPr sz="1600" b="1"/>
            </a:lvl8pPr>
            <a:lvl9pPr marL="365566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6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58" indent="0">
              <a:buNone/>
              <a:defRPr sz="2000" b="1"/>
            </a:lvl2pPr>
            <a:lvl3pPr marL="913916" indent="0">
              <a:buNone/>
              <a:defRPr sz="1800" b="1"/>
            </a:lvl3pPr>
            <a:lvl4pPr marL="1370874" indent="0">
              <a:buNone/>
              <a:defRPr sz="1600" b="1"/>
            </a:lvl4pPr>
            <a:lvl5pPr marL="1827832" indent="0">
              <a:buNone/>
              <a:defRPr sz="1600" b="1"/>
            </a:lvl5pPr>
            <a:lvl6pPr marL="2284789" indent="0">
              <a:buNone/>
              <a:defRPr sz="1600" b="1"/>
            </a:lvl6pPr>
            <a:lvl7pPr marL="2741748" indent="0">
              <a:buNone/>
              <a:defRPr sz="1600" b="1"/>
            </a:lvl7pPr>
            <a:lvl8pPr marL="3198706" indent="0">
              <a:buNone/>
              <a:defRPr sz="1600" b="1"/>
            </a:lvl8pPr>
            <a:lvl9pPr marL="365566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241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7966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1" y="1914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9" y="1606875"/>
            <a:ext cx="7320689" cy="4829253"/>
          </a:xfrm>
        </p:spPr>
        <p:txBody>
          <a:bodyPr/>
          <a:lstStyle>
            <a:lvl1pPr marL="318417" indent="0">
              <a:buFontTx/>
              <a:buNone/>
              <a:defRPr b="1">
                <a:latin typeface="+mj-lt"/>
              </a:defRPr>
            </a:lvl1pPr>
            <a:lvl2pPr marL="315635" indent="2783">
              <a:defRPr>
                <a:latin typeface="+mj-lt"/>
              </a:defRPr>
            </a:lvl2pPr>
            <a:lvl3pPr marL="550623" indent="-228035">
              <a:tabLst/>
              <a:defRPr>
                <a:latin typeface="+mj-lt"/>
              </a:defRPr>
            </a:lvl3pPr>
            <a:lvl4pPr marL="0" indent="315635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80"/>
            <a:ext cx="923618" cy="376853"/>
          </a:xfrm>
          <a:prstGeom prst="rect">
            <a:avLst/>
          </a:prstGeom>
          <a:noFill/>
        </p:spPr>
        <p:txBody>
          <a:bodyPr wrap="square" lIns="80091" tIns="40046" rIns="80091" bIns="40046" rtlCol="0">
            <a:noAutofit/>
          </a:bodyPr>
          <a:lstStyle/>
          <a:p>
            <a:pPr defTabSz="913593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73"/>
            <a:ext cx="7337192" cy="1105803"/>
          </a:xfrm>
        </p:spPr>
        <p:txBody>
          <a:bodyPr/>
          <a:lstStyle>
            <a:lvl1pPr marL="0" marR="0" indent="0" defTabSz="9135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35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68519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91392" tIns="45696" rIns="91392" bIns="45696" rtlCol="0" anchor="ctr">
            <a:normAutofit/>
          </a:bodyPr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93681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58" indent="0">
              <a:buNone/>
              <a:defRPr sz="1200"/>
            </a:lvl2pPr>
            <a:lvl3pPr marL="913916" indent="0">
              <a:buNone/>
              <a:defRPr sz="1000"/>
            </a:lvl3pPr>
            <a:lvl4pPr marL="1370874" indent="0">
              <a:buNone/>
              <a:defRPr sz="900"/>
            </a:lvl4pPr>
            <a:lvl5pPr marL="1827832" indent="0">
              <a:buNone/>
              <a:defRPr sz="900"/>
            </a:lvl5pPr>
            <a:lvl6pPr marL="2284789" indent="0">
              <a:buNone/>
              <a:defRPr sz="900"/>
            </a:lvl6pPr>
            <a:lvl7pPr marL="2741748" indent="0">
              <a:buNone/>
              <a:defRPr sz="900"/>
            </a:lvl7pPr>
            <a:lvl8pPr marL="3198706" indent="0">
              <a:buNone/>
              <a:defRPr sz="900"/>
            </a:lvl8pPr>
            <a:lvl9pPr marL="365566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31339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958" indent="0">
              <a:buNone/>
              <a:defRPr sz="2800"/>
            </a:lvl2pPr>
            <a:lvl3pPr marL="913916" indent="0">
              <a:buNone/>
              <a:defRPr sz="2400"/>
            </a:lvl3pPr>
            <a:lvl4pPr marL="1370874" indent="0">
              <a:buNone/>
              <a:defRPr sz="2000"/>
            </a:lvl4pPr>
            <a:lvl5pPr marL="1827832" indent="0">
              <a:buNone/>
              <a:defRPr sz="2000"/>
            </a:lvl5pPr>
            <a:lvl6pPr marL="2284789" indent="0">
              <a:buNone/>
              <a:defRPr sz="2000"/>
            </a:lvl6pPr>
            <a:lvl7pPr marL="2741748" indent="0">
              <a:buNone/>
              <a:defRPr sz="2000"/>
            </a:lvl7pPr>
            <a:lvl8pPr marL="3198706" indent="0">
              <a:buNone/>
              <a:defRPr sz="2000"/>
            </a:lvl8pPr>
            <a:lvl9pPr marL="3655663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958" indent="0">
              <a:buNone/>
              <a:defRPr sz="1200"/>
            </a:lvl2pPr>
            <a:lvl3pPr marL="913916" indent="0">
              <a:buNone/>
              <a:defRPr sz="1000"/>
            </a:lvl3pPr>
            <a:lvl4pPr marL="1370874" indent="0">
              <a:buNone/>
              <a:defRPr sz="900"/>
            </a:lvl4pPr>
            <a:lvl5pPr marL="1827832" indent="0">
              <a:buNone/>
              <a:defRPr sz="900"/>
            </a:lvl5pPr>
            <a:lvl6pPr marL="2284789" indent="0">
              <a:buNone/>
              <a:defRPr sz="900"/>
            </a:lvl6pPr>
            <a:lvl7pPr marL="2741748" indent="0">
              <a:buNone/>
              <a:defRPr sz="900"/>
            </a:lvl7pPr>
            <a:lvl8pPr marL="3198706" indent="0">
              <a:buNone/>
              <a:defRPr sz="900"/>
            </a:lvl8pPr>
            <a:lvl9pPr marL="365566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04379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43253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65026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654155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4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9" y="1606875"/>
            <a:ext cx="7320689" cy="4829253"/>
          </a:xfrm>
        </p:spPr>
        <p:txBody>
          <a:bodyPr/>
          <a:lstStyle>
            <a:lvl1pPr marL="318417" indent="0">
              <a:buFontTx/>
              <a:buNone/>
              <a:defRPr b="1">
                <a:latin typeface="+mj-lt"/>
              </a:defRPr>
            </a:lvl1pPr>
            <a:lvl2pPr marL="318417" indent="0">
              <a:defRPr>
                <a:latin typeface="+mj-lt"/>
              </a:defRPr>
            </a:lvl2pPr>
            <a:lvl3pPr marL="550623" indent="-228035">
              <a:defRPr>
                <a:latin typeface="+mj-lt"/>
              </a:defRPr>
            </a:lvl3pPr>
            <a:lvl4pPr marL="0" indent="315635">
              <a:defRPr>
                <a:latin typeface="+mj-lt"/>
              </a:defRPr>
            </a:lvl4pPr>
            <a:lvl5pPr marL="125697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073"/>
            <a:ext cx="7337901" cy="1105803"/>
          </a:xfrm>
        </p:spPr>
        <p:txBody>
          <a:bodyPr/>
          <a:lstStyle>
            <a:lvl1pPr marL="0" marR="0" indent="0" defTabSz="9135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35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5717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4" y="2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9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9" y="3429720"/>
            <a:ext cx="7320689" cy="3006404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7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5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3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1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9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7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75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437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1339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1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9050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8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97" indent="0">
              <a:buNone/>
              <a:defRPr sz="2000" b="1"/>
            </a:lvl2pPr>
            <a:lvl3pPr marL="913593" indent="0">
              <a:buNone/>
              <a:defRPr sz="1800" b="1"/>
            </a:lvl3pPr>
            <a:lvl4pPr marL="1370390" indent="0">
              <a:buNone/>
              <a:defRPr sz="1600" b="1"/>
            </a:lvl4pPr>
            <a:lvl5pPr marL="1827188" indent="0">
              <a:buNone/>
              <a:defRPr sz="1600" b="1"/>
            </a:lvl5pPr>
            <a:lvl6pPr marL="2283983" indent="0">
              <a:buNone/>
              <a:defRPr sz="1600" b="1"/>
            </a:lvl6pPr>
            <a:lvl7pPr marL="2740780" indent="0">
              <a:buNone/>
              <a:defRPr sz="1600" b="1"/>
            </a:lvl7pPr>
            <a:lvl8pPr marL="3197578" indent="0">
              <a:buNone/>
              <a:defRPr sz="1600" b="1"/>
            </a:lvl8pPr>
            <a:lvl9pPr marL="365437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8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97" indent="0">
              <a:buNone/>
              <a:defRPr sz="2000" b="1"/>
            </a:lvl2pPr>
            <a:lvl3pPr marL="913593" indent="0">
              <a:buNone/>
              <a:defRPr sz="1800" b="1"/>
            </a:lvl3pPr>
            <a:lvl4pPr marL="1370390" indent="0">
              <a:buNone/>
              <a:defRPr sz="1600" b="1"/>
            </a:lvl4pPr>
            <a:lvl5pPr marL="1827188" indent="0">
              <a:buNone/>
              <a:defRPr sz="1600" b="1"/>
            </a:lvl5pPr>
            <a:lvl6pPr marL="2283983" indent="0">
              <a:buNone/>
              <a:defRPr sz="1600" b="1"/>
            </a:lvl6pPr>
            <a:lvl7pPr marL="2740780" indent="0">
              <a:buNone/>
              <a:defRPr sz="1600" b="1"/>
            </a:lvl7pPr>
            <a:lvl8pPr marL="3197578" indent="0">
              <a:buNone/>
              <a:defRPr sz="1600" b="1"/>
            </a:lvl8pPr>
            <a:lvl9pPr marL="365437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6750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1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1886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91360" tIns="45680" rIns="91360" bIns="45680" rtlCol="0" anchor="ctr">
            <a:normAutofit/>
          </a:bodyPr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2919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97" indent="0">
              <a:buNone/>
              <a:defRPr sz="1200"/>
            </a:lvl2pPr>
            <a:lvl3pPr marL="913593" indent="0">
              <a:buNone/>
              <a:defRPr sz="1000"/>
            </a:lvl3pPr>
            <a:lvl4pPr marL="1370390" indent="0">
              <a:buNone/>
              <a:defRPr sz="900"/>
            </a:lvl4pPr>
            <a:lvl5pPr marL="1827188" indent="0">
              <a:buNone/>
              <a:defRPr sz="900"/>
            </a:lvl5pPr>
            <a:lvl6pPr marL="2283983" indent="0">
              <a:buNone/>
              <a:defRPr sz="900"/>
            </a:lvl6pPr>
            <a:lvl7pPr marL="2740780" indent="0">
              <a:buNone/>
              <a:defRPr sz="900"/>
            </a:lvl7pPr>
            <a:lvl8pPr marL="3197578" indent="0">
              <a:buNone/>
              <a:defRPr sz="900"/>
            </a:lvl8pPr>
            <a:lvl9pPr marL="365437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9236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490025"/>
            <a:ext cx="7343873" cy="1110281"/>
          </a:xfrm>
          <a:prstGeom prst="rect">
            <a:avLst/>
          </a:prstGeom>
        </p:spPr>
        <p:txBody>
          <a:bodyPr vert="horz" lIns="91360" tIns="45680" rIns="91360" bIns="4568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600200"/>
            <a:ext cx="7343873" cy="4835924"/>
          </a:xfrm>
          <a:prstGeom prst="rect">
            <a:avLst/>
          </a:prstGeom>
        </p:spPr>
        <p:txBody>
          <a:bodyPr vert="horz" lIns="91360" tIns="45680" rIns="91360" bIns="4568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5"/>
            <a:ext cx="2133600" cy="365125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593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55"/>
            <a:ext cx="2895600" cy="365125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593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4" y="6041425"/>
            <a:ext cx="619711" cy="631834"/>
          </a:xfrm>
          <a:prstGeom prst="rect">
            <a:avLst/>
          </a:prstGeom>
        </p:spPr>
        <p:txBody>
          <a:bodyPr vert="horz" lIns="91360" tIns="45680" rIns="91360" bIns="45680" rtlCol="0" anchor="ctr">
            <a:normAutofit/>
          </a:bodyPr>
          <a:lstStyle>
            <a:lvl1pPr algn="ctr">
              <a:lnSpc>
                <a:spcPts val="2104"/>
              </a:lnSpc>
              <a:defRPr sz="2400">
                <a:solidFill>
                  <a:schemeClr val="bg1"/>
                </a:solidFill>
              </a:defRPr>
            </a:lvl1pPr>
          </a:lstStyle>
          <a:p>
            <a:pPr defTabSz="913593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913593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0002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913593" rtl="0" eaLnBrk="1" latinLnBrk="0" hangingPunct="1">
        <a:lnSpc>
          <a:spcPts val="4554"/>
        </a:lnSpc>
        <a:spcBef>
          <a:spcPct val="0"/>
        </a:spcBef>
        <a:buNone/>
        <a:defRPr sz="37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8417" indent="0" algn="l" defTabSz="913593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8417" indent="0" algn="l" defTabSz="913593" rtl="0" eaLnBrk="1" latinLnBrk="0" hangingPunct="1">
        <a:spcBef>
          <a:spcPct val="20000"/>
        </a:spcBef>
        <a:buFont typeface="Arial" pitchFamily="34" charset="0"/>
        <a:buNone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24319" indent="-228035" algn="l" defTabSz="913593" rtl="0" eaLnBrk="1" latinLnBrk="0" hangingPunct="1">
        <a:spcBef>
          <a:spcPct val="20000"/>
        </a:spcBef>
        <a:buFont typeface="Arial" pitchFamily="34" charset="0"/>
        <a:buChar char="•"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15635" algn="just" defTabSz="913593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tabLst/>
        <a:defRPr sz="14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56977" indent="0" algn="l" defTabSz="913593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defRPr sz="12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512383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178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976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773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97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93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90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188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983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780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578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373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5" y="490023"/>
            <a:ext cx="7343873" cy="1110281"/>
          </a:xfrm>
          <a:prstGeom prst="rect">
            <a:avLst/>
          </a:prstGeom>
        </p:spPr>
        <p:txBody>
          <a:bodyPr vert="horz" lIns="91392" tIns="45696" rIns="91392" bIns="45696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5" y="1600200"/>
            <a:ext cx="7343873" cy="4835924"/>
          </a:xfrm>
          <a:prstGeom prst="rect">
            <a:avLst/>
          </a:prstGeom>
        </p:spPr>
        <p:txBody>
          <a:bodyPr vert="horz" lIns="91392" tIns="45696" rIns="91392" bIns="45696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3"/>
            <a:ext cx="2133600" cy="365125"/>
          </a:xfrm>
          <a:prstGeom prst="rect">
            <a:avLst/>
          </a:prstGeom>
        </p:spPr>
        <p:txBody>
          <a:bodyPr vert="horz" lIns="91392" tIns="45696" rIns="91392" bIns="4569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916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53"/>
            <a:ext cx="2895600" cy="365125"/>
          </a:xfrm>
          <a:prstGeom prst="rect">
            <a:avLst/>
          </a:prstGeom>
        </p:spPr>
        <p:txBody>
          <a:bodyPr vert="horz" lIns="91392" tIns="45696" rIns="91392" bIns="4569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916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3" y="6041425"/>
            <a:ext cx="619711" cy="631834"/>
          </a:xfrm>
          <a:prstGeom prst="rect">
            <a:avLst/>
          </a:prstGeom>
        </p:spPr>
        <p:txBody>
          <a:bodyPr vert="horz" lIns="91392" tIns="45696" rIns="91392" bIns="45696" rtlCol="0" anchor="ctr">
            <a:normAutofit/>
          </a:bodyPr>
          <a:lstStyle>
            <a:lvl1pPr algn="ctr">
              <a:lnSpc>
                <a:spcPts val="2104"/>
              </a:lnSpc>
              <a:defRPr sz="2400">
                <a:solidFill>
                  <a:schemeClr val="bg1"/>
                </a:solidFill>
              </a:defRPr>
            </a:lvl1pPr>
          </a:lstStyle>
          <a:p>
            <a:pPr defTabSz="913916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913916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704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hf hdr="0" ftr="0" dt="0"/>
  <p:txStyles>
    <p:titleStyle>
      <a:lvl1pPr algn="l" defTabSz="913916" rtl="0" eaLnBrk="1" latinLnBrk="0" hangingPunct="1">
        <a:lnSpc>
          <a:spcPts val="4556"/>
        </a:lnSpc>
        <a:spcBef>
          <a:spcPct val="0"/>
        </a:spcBef>
        <a:buNone/>
        <a:defRPr sz="37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8529" indent="0" algn="l" defTabSz="913916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8529" indent="0" algn="l" defTabSz="913916" rtl="0" eaLnBrk="1" latinLnBrk="0" hangingPunct="1">
        <a:spcBef>
          <a:spcPct val="20000"/>
        </a:spcBef>
        <a:buFont typeface="Arial" pitchFamily="34" charset="0"/>
        <a:buNone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24539" indent="-228116" algn="l" defTabSz="913916" rtl="0" eaLnBrk="1" latinLnBrk="0" hangingPunct="1">
        <a:spcBef>
          <a:spcPct val="20000"/>
        </a:spcBef>
        <a:buFont typeface="Arial" pitchFamily="34" charset="0"/>
        <a:buChar char="•"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15746" algn="just" defTabSz="913916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tabLst/>
        <a:defRPr sz="14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421" indent="0" algn="l" defTabSz="913916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defRPr sz="12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513269" indent="-228479" algn="l" defTabSz="9139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226" indent="-228479" algn="l" defTabSz="9139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185" indent="-228479" algn="l" defTabSz="9139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143" indent="-228479" algn="l" defTabSz="9139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58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16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874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832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89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748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706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663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052735"/>
            <a:ext cx="8712968" cy="4387957"/>
          </a:xfrm>
        </p:spPr>
        <p:txBody>
          <a:bodyPr>
            <a:normAutofit/>
          </a:bodyPr>
          <a:lstStyle/>
          <a:p>
            <a:pPr algn="ctr"/>
            <a:r>
              <a:rPr lang="ru-RU" sz="3500" dirty="0"/>
              <a:t>Публичное </a:t>
            </a:r>
            <a:r>
              <a:rPr lang="ru-RU" sz="3500" dirty="0" smtClean="0"/>
              <a:t>обсуждение по </a:t>
            </a:r>
            <a:r>
              <a:rPr lang="ru-RU" sz="3500" dirty="0"/>
              <a:t>вопросам правоприменительной практики налоговых </a:t>
            </a:r>
            <a:r>
              <a:rPr lang="ru-RU" sz="3500" dirty="0" smtClean="0"/>
              <a:t>органов Хабаровского края </a:t>
            </a:r>
            <a:r>
              <a:rPr lang="ru-RU" sz="3500" dirty="0"/>
              <a:t>и соблюдения обязательных требований при проведении контрольно-надзорной </a:t>
            </a:r>
            <a:r>
              <a:rPr lang="ru-RU" sz="3500" dirty="0" smtClean="0"/>
              <a:t>деятельности   </a:t>
            </a:r>
            <a:endParaRPr lang="ru-RU" sz="35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39416" y="5445224"/>
            <a:ext cx="8712968" cy="12453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005AA9"/>
                </a:solidFill>
              </a:rPr>
              <a:t>25 октября 2017 год</a:t>
            </a:r>
          </a:p>
        </p:txBody>
      </p:sp>
      <p:pic>
        <p:nvPicPr>
          <p:cNvPr id="6" name="Picture 27" descr="Безымянный - коп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054" y="260649"/>
            <a:ext cx="1245650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3"/>
          <p:cNvSpPr txBox="1">
            <a:spLocks/>
          </p:cNvSpPr>
          <p:nvPr/>
        </p:nvSpPr>
        <p:spPr bwMode="auto">
          <a:xfrm>
            <a:off x="1907704" y="142872"/>
            <a:ext cx="6912768" cy="1387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04" rIns="91408" bIns="45704" anchor="ctr"/>
          <a:lstStyle/>
          <a:p>
            <a:pPr eaLnBrk="0" hangingPunct="0">
              <a:defRPr/>
            </a:pPr>
            <a:r>
              <a:rPr lang="ru-RU" sz="1400" b="1" kern="0" dirty="0">
                <a:solidFill>
                  <a:srgbClr val="0070C0"/>
                </a:solidFill>
                <a:latin typeface="+mn-lt"/>
                <a:ea typeface="+mj-ea"/>
                <a:cs typeface="+mj-cs"/>
              </a:rPr>
              <a:t>Управление Федеральной налоговой службы по Хабаровскому краю </a:t>
            </a:r>
          </a:p>
        </p:txBody>
      </p:sp>
    </p:spTree>
    <p:extLst>
      <p:ext uri="{BB962C8B-B14F-4D97-AF65-F5344CB8AC3E}">
        <p14:creationId xmlns:p14="http://schemas.microsoft.com/office/powerpoint/2010/main" xmlns="" val="2831975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200" dirty="0">
                <a:solidFill>
                  <a:prstClr val="white"/>
                </a:solidFill>
                <a:latin typeface="PF Din Text Comp Pro" panose="02000506020000020004" pitchFamily="2" charset="0"/>
                <a:cs typeface="Times New Roman" panose="02020603050405020304" pitchFamily="18" charset="0"/>
              </a:rPr>
              <a:t>Применение ответственности по статье 123 Налогового кодекса Российской Федерации за несвоевременное перечисление налога </a:t>
            </a:r>
            <a:r>
              <a:rPr lang="ru-RU" sz="3200" dirty="0" smtClean="0">
                <a:solidFill>
                  <a:prstClr val="white"/>
                </a:solidFill>
                <a:latin typeface="PF Din Text Comp Pro" panose="02000506020000020004" pitchFamily="2" charset="0"/>
                <a:cs typeface="Times New Roman" panose="02020603050405020304" pitchFamily="18" charset="0"/>
              </a:rPr>
              <a:t>на </a:t>
            </a:r>
            <a:r>
              <a:rPr lang="ru-RU" sz="3200" dirty="0">
                <a:solidFill>
                  <a:prstClr val="white"/>
                </a:solidFill>
                <a:latin typeface="PF Din Text Comp Pro" panose="02000506020000020004" pitchFamily="2" charset="0"/>
                <a:cs typeface="Times New Roman" panose="02020603050405020304" pitchFamily="18" charset="0"/>
              </a:rPr>
              <a:t>доходы физических лиц</a:t>
            </a:r>
            <a:endParaRPr lang="ru-RU" sz="3200" dirty="0">
              <a:latin typeface="PF Din Text Comp Pro" panose="02000506020000020004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5085184"/>
            <a:ext cx="7056784" cy="1512168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ts val="0"/>
              </a:spcBef>
            </a:pPr>
            <a:endParaRPr lang="ru-RU" sz="2000" dirty="0" smtClean="0">
              <a:latin typeface="PF Din Text Comp Pro" pitchFamily="2" charset="0"/>
            </a:endParaRPr>
          </a:p>
          <a:p>
            <a:pPr>
              <a:spcBef>
                <a:spcPts val="0"/>
              </a:spcBef>
            </a:pPr>
            <a:r>
              <a:rPr lang="ru-RU" dirty="0" smtClean="0">
                <a:latin typeface="PF Din Text Comp Pro" pitchFamily="2" charset="0"/>
              </a:rPr>
              <a:t>Начальник </a:t>
            </a:r>
            <a:r>
              <a:rPr lang="ru-RU" dirty="0">
                <a:latin typeface="PF Din Text Comp Pro" pitchFamily="2" charset="0"/>
              </a:rPr>
              <a:t>отдела налогообложения доходов физических лиц </a:t>
            </a:r>
          </a:p>
          <a:p>
            <a:pPr>
              <a:spcBef>
                <a:spcPts val="0"/>
              </a:spcBef>
            </a:pPr>
            <a:r>
              <a:rPr lang="ru-RU" dirty="0">
                <a:latin typeface="PF Din Text Comp Pro" pitchFamily="2" charset="0"/>
              </a:rPr>
              <a:t>и администрирования страховых взносов УФНС России по Хабаровскому краю</a:t>
            </a:r>
            <a:endParaRPr lang="en-US" dirty="0">
              <a:latin typeface="PF Din Text Comp Pro" pitchFamily="2" charset="0"/>
            </a:endParaRPr>
          </a:p>
          <a:p>
            <a:pPr>
              <a:spcBef>
                <a:spcPts val="0"/>
              </a:spcBef>
            </a:pPr>
            <a:r>
              <a:rPr lang="ru-RU" dirty="0">
                <a:latin typeface="PF Din Text Comp Pro" pitchFamily="2" charset="0"/>
              </a:rPr>
              <a:t>Ирина Сергеевна Кожемякина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342" y="1124744"/>
            <a:ext cx="3779912" cy="914349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defTabSz="816296">
              <a:spcBef>
                <a:spcPct val="0"/>
              </a:spcBef>
            </a:pPr>
            <a:r>
              <a:rPr lang="ru-RU" sz="1600" b="1" dirty="0">
                <a:solidFill>
                  <a:schemeClr val="bg1"/>
                </a:solidFill>
                <a:latin typeface="PF Din Text Comp Pro" pitchFamily="2" charset="0"/>
                <a:ea typeface="+mj-ea"/>
                <a:cs typeface="+mj-cs"/>
              </a:rPr>
              <a:t>УПРАВЛЕНИЕ ФЕДЕРАЛЬНОЙ НАЛОГОВОЙ СЛУЖБЫ </a:t>
            </a:r>
          </a:p>
          <a:p>
            <a:pPr defTabSz="816296">
              <a:spcBef>
                <a:spcPct val="0"/>
              </a:spcBef>
            </a:pPr>
            <a:r>
              <a:rPr lang="ru-RU" sz="1600" b="1" dirty="0">
                <a:solidFill>
                  <a:schemeClr val="bg1"/>
                </a:solidFill>
                <a:latin typeface="PF Din Text Comp Pro" pitchFamily="2" charset="0"/>
                <a:ea typeface="+mj-ea"/>
                <a:cs typeface="+mj-cs"/>
              </a:rPr>
              <a:t>ПО ХАБАРОВСКОМУ КРАЮ </a:t>
            </a:r>
          </a:p>
        </p:txBody>
      </p:sp>
    </p:spTree>
    <p:extLst>
      <p:ext uri="{BB962C8B-B14F-4D97-AF65-F5344CB8AC3E}">
        <p14:creationId xmlns="" xmlns:p14="http://schemas.microsoft.com/office/powerpoint/2010/main" val="236833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0066CC"/>
                </a:solidFill>
                <a:latin typeface="PF Din Text Comp Pro" pitchFamily="2" charset="0"/>
              </a:rPr>
              <a:t>Доля поступлений налога на доходы физических лиц в общем объеме поступлений </a:t>
            </a:r>
            <a:r>
              <a:rPr lang="ru-RU" sz="2800" dirty="0" smtClean="0">
                <a:solidFill>
                  <a:srgbClr val="0066CC"/>
                </a:solidFill>
                <a:latin typeface="PF Din Text Comp Pro" panose="02000506020000020004" pitchFamily="2" charset="0"/>
              </a:rPr>
              <a:t>в 2016 году</a:t>
            </a:r>
            <a:endParaRPr lang="ru-RU" sz="2800" dirty="0">
              <a:solidFill>
                <a:srgbClr val="0066CC"/>
              </a:solidFill>
              <a:latin typeface="PF Din Text Comp Pro" panose="02000506020000020004" pitchFamily="2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/>
          </a:p>
        </p:txBody>
      </p:sp>
      <p:graphicFrame>
        <p:nvGraphicFramePr>
          <p:cNvPr id="6" name="Object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141375306"/>
              </p:ext>
            </p:extLst>
          </p:nvPr>
        </p:nvGraphicFramePr>
        <p:xfrm>
          <a:off x="899592" y="1556792"/>
          <a:ext cx="7321550" cy="4829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162556014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66CC"/>
                </a:solidFill>
                <a:latin typeface="PF Din Text Comp Pro" panose="02000506020000020004" pitchFamily="2" charset="0"/>
              </a:rPr>
              <a:t>Кто </a:t>
            </a:r>
            <a:r>
              <a:rPr lang="ru-RU" sz="3200" dirty="0" smtClean="0">
                <a:solidFill>
                  <a:srgbClr val="0066CC"/>
                </a:solidFill>
                <a:latin typeface="PF Din Text Comp Pro" panose="02000506020000020004" pitchFamily="2" charset="0"/>
              </a:rPr>
              <a:t>признается налоговым агентом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608044373"/>
              </p:ext>
            </p:extLst>
          </p:nvPr>
        </p:nvGraphicFramePr>
        <p:xfrm>
          <a:off x="827583" y="1268760"/>
          <a:ext cx="7316291" cy="51669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AutoShape 14"/>
          <p:cNvSpPr>
            <a:spLocks noChangeArrowheads="1"/>
          </p:cNvSpPr>
          <p:nvPr/>
        </p:nvSpPr>
        <p:spPr bwMode="auto">
          <a:xfrm>
            <a:off x="4348571" y="3609975"/>
            <a:ext cx="404812" cy="395089"/>
          </a:xfrm>
          <a:prstGeom prst="downArrow">
            <a:avLst>
              <a:gd name="adj1" fmla="val 50000"/>
              <a:gd name="adj2" fmla="val 30588"/>
            </a:avLst>
          </a:prstGeom>
          <a:solidFill>
            <a:srgbClr val="FF0000">
              <a:alpha val="61000"/>
            </a:srgb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061701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21926" y="501071"/>
            <a:ext cx="7337901" cy="839697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66CC"/>
                </a:solidFill>
                <a:latin typeface="PF Din Text Comp Pro" panose="02000506020000020004" pitchFamily="2" charset="0"/>
              </a:rPr>
              <a:t>Сроки удержания и перечисления НДФЛ </a:t>
            </a:r>
            <a:endParaRPr lang="ru-RU" sz="3200" dirty="0">
              <a:solidFill>
                <a:srgbClr val="0066CC"/>
              </a:solidFill>
              <a:latin typeface="PF Din Text Comp Pro" panose="02000506020000020004" pitchFamily="2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/>
          </a:p>
        </p:txBody>
      </p:sp>
      <p:graphicFrame>
        <p:nvGraphicFramePr>
          <p:cNvPr id="7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287036594"/>
              </p:ext>
            </p:extLst>
          </p:nvPr>
        </p:nvGraphicFramePr>
        <p:xfrm>
          <a:off x="827584" y="1340768"/>
          <a:ext cx="7321550" cy="4829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16255601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6" name="Заголовок 2"/>
          <p:cNvSpPr txBox="1">
            <a:spLocks noGrp="1"/>
          </p:cNvSpPr>
          <p:nvPr>
            <p:ph type="title"/>
          </p:nvPr>
        </p:nvSpPr>
        <p:spPr>
          <a:xfrm>
            <a:off x="821926" y="501071"/>
            <a:ext cx="7638506" cy="1105803"/>
          </a:xfrm>
          <a:prstGeom prst="rect">
            <a:avLst/>
          </a:prstGeom>
        </p:spPr>
        <p:txBody>
          <a:bodyPr vert="horz" lIns="91376" tIns="45688" rIns="91376" bIns="45688" rtlCol="0" anchor="ctr">
            <a:noAutofit/>
          </a:bodyPr>
          <a:lstStyle>
            <a:lvl1pPr marL="0" marR="0" indent="0" algn="l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solidFill>
                  <a:srgbClr val="0066CC"/>
                </a:solidFill>
                <a:latin typeface="PF Din Text Comp Pro XBlack" panose="02000806000000020004" pitchFamily="2" charset="0"/>
                <a:cs typeface="Times New Roman" panose="02020603050405020304" pitchFamily="18" charset="0"/>
              </a:rPr>
              <a:t>Статья 123 Налогового кодекса </a:t>
            </a:r>
            <a:br>
              <a:rPr lang="ru-RU" sz="2800" dirty="0" smtClean="0">
                <a:solidFill>
                  <a:srgbClr val="0066CC"/>
                </a:solidFill>
                <a:latin typeface="PF Din Text Comp Pro XBlack" panose="02000806000000020004" pitchFamily="2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66CC"/>
                </a:solidFill>
                <a:latin typeface="PF Din Text Comp Pro XBlack" panose="02000806000000020004" pitchFamily="2" charset="0"/>
                <a:cs typeface="Times New Roman" panose="02020603050405020304" pitchFamily="18" charset="0"/>
              </a:rPr>
              <a:t>Российской Федерации</a:t>
            </a:r>
            <a:endParaRPr lang="ru-RU" sz="2800" dirty="0">
              <a:solidFill>
                <a:srgbClr val="0066CC"/>
              </a:solidFill>
              <a:latin typeface="PF Din Text Comp Pro XBlack" panose="02000806000000020004" pitchFamily="2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760027667"/>
              </p:ext>
            </p:extLst>
          </p:nvPr>
        </p:nvGraphicFramePr>
        <p:xfrm>
          <a:off x="822325" y="1606550"/>
          <a:ext cx="7321550" cy="4829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1250314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21926" y="522439"/>
            <a:ext cx="7337901" cy="1063067"/>
          </a:xfrm>
          <a:prstGeom prst="rect">
            <a:avLst/>
          </a:prstGeom>
        </p:spPr>
        <p:txBody>
          <a:bodyPr wrap="square" lIns="77426" tIns="38713" rIns="77426" bIns="38713">
            <a:spAutoFit/>
          </a:bodyPr>
          <a:lstStyle/>
          <a:p>
            <a:pPr algn="ctr"/>
            <a:r>
              <a:rPr lang="ru-RU" sz="3200" b="1" dirty="0">
                <a:solidFill>
                  <a:srgbClr val="0066CC"/>
                </a:solidFill>
                <a:latin typeface="PF Din Text Comp Pro" panose="02000506020000020004" pitchFamily="2" charset="0"/>
                <a:cs typeface="Times New Roman" panose="02020603050405020304" pitchFamily="18" charset="0"/>
              </a:rPr>
              <a:t>Камеральная налоговая проверка расчета </a:t>
            </a:r>
            <a:r>
              <a:rPr lang="ru-RU" sz="3200" b="1" dirty="0" smtClean="0">
                <a:solidFill>
                  <a:srgbClr val="0066CC"/>
                </a:solidFill>
                <a:latin typeface="PF Din Text Comp Pro" panose="02000506020000020004" pitchFamily="2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rgbClr val="0066CC"/>
                </a:solidFill>
                <a:latin typeface="PF Din Text Comp Pro" panose="02000506020000020004" pitchFamily="2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0066CC"/>
                </a:solidFill>
                <a:latin typeface="PF Din Text Comp Pro" panose="02000506020000020004" pitchFamily="2" charset="0"/>
                <a:cs typeface="Times New Roman" panose="02020603050405020304" pitchFamily="18" charset="0"/>
              </a:rPr>
              <a:t>6-НДФЛ</a:t>
            </a:r>
            <a:endParaRPr lang="ru-RU" sz="3200" b="1" dirty="0">
              <a:solidFill>
                <a:srgbClr val="0066CC"/>
              </a:solidFill>
              <a:latin typeface="PF Din Text Comp Pro" panose="02000506020000020004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23"/>
          <p:cNvGrpSpPr>
            <a:grpSpLocks/>
          </p:cNvGrpSpPr>
          <p:nvPr/>
        </p:nvGrpSpPr>
        <p:grpSpPr bwMode="auto">
          <a:xfrm>
            <a:off x="623171" y="1388445"/>
            <a:ext cx="1511370" cy="1890428"/>
            <a:chOff x="755390" y="4180472"/>
            <a:chExt cx="1700341" cy="1888413"/>
          </a:xfrm>
        </p:grpSpPr>
        <p:pic>
          <p:nvPicPr>
            <p:cNvPr id="8" name="Рисунок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3469" r="19186"/>
            <a:stretch>
              <a:fillRect/>
            </a:stretch>
          </p:blipFill>
          <p:spPr bwMode="auto">
            <a:xfrm>
              <a:off x="853880" y="4846190"/>
              <a:ext cx="1601851" cy="1222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755390" y="4180472"/>
              <a:ext cx="1659070" cy="615133"/>
            </a:xfrm>
            <a:prstGeom prst="rect">
              <a:avLst/>
            </a:prstGeom>
          </p:spPr>
          <p:txBody>
            <a:bodyPr lIns="108423" tIns="54211" rIns="108423" bIns="54211" anchor="ctr"/>
            <a:lstStyle/>
            <a:p>
              <a:pPr algn="ctr" defTabSz="832592">
                <a:defRPr/>
              </a:pPr>
              <a:r>
                <a:rPr lang="ru-RU" sz="2400" b="1" dirty="0">
                  <a:solidFill>
                    <a:schemeClr val="tx2">
                      <a:lumMod val="75000"/>
                    </a:schemeClr>
                  </a:solidFill>
                  <a:latin typeface="PF Din Text Comp Pro" panose="02000506020000020004" pitchFamily="2" charset="0"/>
                  <a:ea typeface="+mj-ea"/>
                  <a:cs typeface="Times New Roman" panose="02020603050405020304" pitchFamily="18" charset="0"/>
                </a:rPr>
                <a:t>Налоговый агент</a:t>
              </a:r>
            </a:p>
          </p:txBody>
        </p:sp>
      </p:grpSp>
      <p:grpSp>
        <p:nvGrpSpPr>
          <p:cNvPr id="11" name="Группа 14"/>
          <p:cNvGrpSpPr>
            <a:grpSpLocks/>
          </p:cNvGrpSpPr>
          <p:nvPr/>
        </p:nvGrpSpPr>
        <p:grpSpPr bwMode="auto">
          <a:xfrm>
            <a:off x="6588745" y="1351888"/>
            <a:ext cx="1877543" cy="1859180"/>
            <a:chOff x="6116533" y="2914691"/>
            <a:chExt cx="2112793" cy="1860030"/>
          </a:xfrm>
        </p:grpSpPr>
        <p:pic>
          <p:nvPicPr>
            <p:cNvPr id="12" name="Picture 44" descr="C:\Users\0000-07-530\Desktop\Безымянный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0761" y="3550162"/>
              <a:ext cx="1611797" cy="1224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116533" y="2914691"/>
              <a:ext cx="2112793" cy="8313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400" b="1" dirty="0" smtClean="0">
                  <a:solidFill>
                    <a:schemeClr val="tx2">
                      <a:lumMod val="75000"/>
                    </a:schemeClr>
                  </a:solidFill>
                  <a:latin typeface="PF Din Text Comp Pro" panose="02000506020000020004" pitchFamily="2" charset="0"/>
                  <a:cs typeface="Times New Roman" panose="02020603050405020304" pitchFamily="18" charset="0"/>
                </a:rPr>
                <a:t>Налоговый орган </a:t>
              </a:r>
              <a:endParaRPr lang="ru-RU" sz="2400" b="1" dirty="0">
                <a:solidFill>
                  <a:schemeClr val="tx2">
                    <a:lumMod val="75000"/>
                  </a:schemeClr>
                </a:solidFill>
                <a:latin typeface="PF Din Text Comp Pro" panose="02000506020000020004" pitchFamily="2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266801" y="1879488"/>
            <a:ext cx="2512293" cy="745994"/>
          </a:xfrm>
          <a:prstGeom prst="rect">
            <a:avLst/>
          </a:prstGeom>
        </p:spPr>
        <p:txBody>
          <a:bodyPr vert="horz" wrap="square" lIns="88320" tIns="44160" rIns="88320" bIns="44160" rtlCol="0" anchor="ctr">
            <a:noAutofit/>
          </a:bodyPr>
          <a:lstStyle/>
          <a:p>
            <a:pPr algn="ctr" defTabSz="883154">
              <a:spcBef>
                <a:spcPct val="0"/>
              </a:spcBef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PF Din Text Comp Pro" panose="02000506020000020004" pitchFamily="2" charset="0"/>
                <a:ea typeface="+mj-ea"/>
                <a:cs typeface="Times New Roman" panose="02020603050405020304" pitchFamily="18" charset="0"/>
              </a:rPr>
              <a:t>Представление 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PF Din Text Comp Pro" panose="02000506020000020004" pitchFamily="2" charset="0"/>
              <a:ea typeface="+mj-ea"/>
              <a:cs typeface="Times New Roman" panose="02020603050405020304" pitchFamily="18" charset="0"/>
            </a:endParaRPr>
          </a:p>
          <a:p>
            <a:pPr algn="ctr" defTabSz="883154">
              <a:spcBef>
                <a:spcPct val="0"/>
              </a:spcBef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PF Din Text Comp Pro" panose="02000506020000020004" pitchFamily="2" charset="0"/>
                <a:ea typeface="+mj-ea"/>
                <a:cs typeface="Times New Roman" panose="02020603050405020304" pitchFamily="18" charset="0"/>
              </a:rPr>
              <a:t>6-НДФЛ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PF Din Text Comp Pro" panose="02000506020000020004" pitchFamily="2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9" name="Объект 18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555" y="3384424"/>
            <a:ext cx="1296000" cy="1296000"/>
          </a:xfrm>
          <a:prstGeom prst="rect">
            <a:avLst/>
          </a:prstGeom>
        </p:spPr>
      </p:pic>
      <p:sp>
        <p:nvSpPr>
          <p:cNvPr id="20" name="Горизонтальный свиток 19"/>
          <p:cNvSpPr/>
          <p:nvPr/>
        </p:nvSpPr>
        <p:spPr>
          <a:xfrm>
            <a:off x="2803769" y="4987116"/>
            <a:ext cx="3453203" cy="1872000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426" tIns="38713" rIns="77426" bIns="38713"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PF Din Text Comp Pro" panose="02000506020000020004" pitchFamily="2" charset="0"/>
                <a:cs typeface="Times New Roman" panose="02020603050405020304" pitchFamily="18" charset="0"/>
              </a:rPr>
              <a:t>Контрольные соотношения</a:t>
            </a:r>
          </a:p>
          <a:p>
            <a:pPr algn="ct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PF Din Text Comp Pro" panose="02000506020000020004" pitchFamily="2" charset="0"/>
                <a:cs typeface="Times New Roman" panose="02020603050405020304" pitchFamily="18" charset="0"/>
              </a:rPr>
              <a:t>(Письмо ФНС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PF Din Text Comp Pro" panose="02000506020000020004" pitchFamily="2" charset="0"/>
                <a:cs typeface="Times New Roman" panose="02020603050405020304" pitchFamily="18" charset="0"/>
              </a:rPr>
              <a:t>России </a:t>
            </a:r>
          </a:p>
          <a:p>
            <a:pPr algn="ctr"/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PF Din Text Comp Pro" panose="02000506020000020004" pitchFamily="2" charset="0"/>
                <a:cs typeface="Times New Roman" panose="02020603050405020304" pitchFamily="18" charset="0"/>
              </a:rPr>
              <a:t>от 10.03.2016 № БС-4-11/3852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  <a:latin typeface="PF Din Text Comp Pro" panose="02000506020000020004" pitchFamily="2" charset="0"/>
                <a:cs typeface="Times New Roman" panose="02020603050405020304" pitchFamily="18" charset="0"/>
              </a:rPr>
              <a:t>@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PF Din Text Comp Pro" panose="02000506020000020004" pitchFamily="2" charset="0"/>
                <a:cs typeface="Times New Roman" panose="02020603050405020304" pitchFamily="18" charset="0"/>
              </a:rPr>
              <a:t>)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PF Din Text Comp Pro" panose="02000506020000020004" pitchFamily="2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62875" y="3501007"/>
            <a:ext cx="1299595" cy="122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426" tIns="38713" rIns="77426" bIns="38713"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PF Din Text Comp Pro" panose="02000506020000020004" pitchFamily="2" charset="0"/>
                <a:cs typeface="Times New Roman" panose="02020603050405020304" pitchFamily="18" charset="0"/>
              </a:rPr>
              <a:t>Карточка РСБ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2366369" y="3132330"/>
            <a:ext cx="422237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 flipV="1">
            <a:off x="2366369" y="4365523"/>
            <a:ext cx="4222376" cy="1473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870533" y="3645025"/>
            <a:ext cx="1304828" cy="576064"/>
          </a:xfrm>
          <a:prstGeom prst="rect">
            <a:avLst/>
          </a:prstGeom>
        </p:spPr>
        <p:txBody>
          <a:bodyPr vert="horz" wrap="square" lIns="88320" tIns="44160" rIns="88320" bIns="44160" rtlCol="0" anchor="ctr">
            <a:noAutofit/>
          </a:bodyPr>
          <a:lstStyle/>
          <a:p>
            <a:pPr algn="ctr" defTabSz="883154">
              <a:spcBef>
                <a:spcPct val="0"/>
              </a:spcBef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PF Din Text Comp Pro" panose="02000506020000020004" pitchFamily="2" charset="0"/>
                <a:ea typeface="+mj-ea"/>
                <a:cs typeface="Times New Roman" panose="02020603050405020304" pitchFamily="18" charset="0"/>
              </a:rPr>
              <a:t>Строка 120</a:t>
            </a:r>
          </a:p>
        </p:txBody>
      </p:sp>
      <p:sp>
        <p:nvSpPr>
          <p:cNvPr id="25" name="TextBox 24"/>
          <p:cNvSpPr txBox="1"/>
          <p:nvPr/>
        </p:nvSpPr>
        <p:spPr bwMode="auto">
          <a:xfrm>
            <a:off x="6588745" y="4761633"/>
            <a:ext cx="1799376" cy="1186178"/>
          </a:xfrm>
          <a:prstGeom prst="rect">
            <a:avLst/>
          </a:prstGeom>
          <a:noFill/>
        </p:spPr>
        <p:txBody>
          <a:bodyPr wrap="square" lIns="77426" tIns="38713" rIns="77426" bIns="38713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PF Din Text Comp Pro" panose="02000506020000020004" pitchFamily="2" charset="0"/>
                <a:cs typeface="Times New Roman" panose="02020603050405020304" pitchFamily="18" charset="0"/>
              </a:rPr>
              <a:t>Камеральная налоговая проверка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924604" y="4492023"/>
            <a:ext cx="3211531" cy="558468"/>
          </a:xfrm>
          <a:prstGeom prst="rect">
            <a:avLst/>
          </a:prstGeom>
        </p:spPr>
        <p:txBody>
          <a:bodyPr vert="horz" wrap="square" lIns="88320" tIns="44160" rIns="88320" bIns="44160" rtlCol="0" anchor="ctr">
            <a:noAutofit/>
          </a:bodyPr>
          <a:lstStyle/>
          <a:p>
            <a:pPr defTabSz="883154">
              <a:spcBef>
                <a:spcPct val="0"/>
              </a:spcBef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PF Din Text Comp Pro" panose="02000506020000020004" pitchFamily="2" charset="0"/>
                <a:ea typeface="+mj-ea"/>
                <a:cs typeface="Times New Roman" panose="02020603050405020304" pitchFamily="18" charset="0"/>
              </a:rPr>
              <a:t>Строка 140 – строка 090</a:t>
            </a:r>
          </a:p>
        </p:txBody>
      </p:sp>
    </p:spTree>
    <p:extLst>
      <p:ext uri="{BB962C8B-B14F-4D97-AF65-F5344CB8AC3E}">
        <p14:creationId xmlns="" xmlns:p14="http://schemas.microsoft.com/office/powerpoint/2010/main" val="11781946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66CC"/>
                </a:solidFill>
                <a:latin typeface="PF Din Text Comp Pro XBlack" panose="02000806000000020004" pitchFamily="2" charset="0"/>
              </a:rPr>
              <a:t>Динамика предъявленных налоговых санкций и пени за нарушение сроков перечисления НДФЛ  </a:t>
            </a:r>
            <a:endParaRPr lang="ru-RU" sz="2800" dirty="0">
              <a:solidFill>
                <a:srgbClr val="0066CC"/>
              </a:solidFill>
              <a:latin typeface="PF Din Text Comp Pro XBlack" panose="02000806000000020004" pitchFamily="2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/>
          </a:p>
        </p:txBody>
      </p:sp>
      <p:graphicFrame>
        <p:nvGraphicFramePr>
          <p:cNvPr id="7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582660342"/>
              </p:ext>
            </p:extLst>
          </p:nvPr>
        </p:nvGraphicFramePr>
        <p:xfrm>
          <a:off x="755576" y="1628800"/>
          <a:ext cx="7321550" cy="4829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16255601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685800" y="2930245"/>
            <a:ext cx="7772400" cy="1169416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4000" dirty="0">
                <a:solidFill>
                  <a:srgbClr val="FFFFFF"/>
                </a:solidFill>
                <a:latin typeface="PF Din Text Comp Pro" panose="02000506020000020004" pitchFamily="2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="" xmlns:p14="http://schemas.microsoft.com/office/powerpoint/2010/main" val="5890876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2286</TotalTime>
  <Words>390</Words>
  <Application>Microsoft Office PowerPoint</Application>
  <PresentationFormat>Экран (4:3)</PresentationFormat>
  <Paragraphs>56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Present_FNS2012_A4</vt:lpstr>
      <vt:lpstr>1_Present_FNS2012_A4</vt:lpstr>
      <vt:lpstr>Публичное обсуждение по вопросам правоприменительной практики налоговых органов Хабаровского края и соблюдения обязательных требований при проведении контрольно-надзорной деятельности   </vt:lpstr>
      <vt:lpstr>Применение ответственности по статье 123 Налогового кодекса Российской Федерации за несвоевременное перечисление налога на доходы физических лиц</vt:lpstr>
      <vt:lpstr>Доля поступлений налога на доходы физических лиц в общем объеме поступлений в 2016 году</vt:lpstr>
      <vt:lpstr>Кто признается налоговым агентом </vt:lpstr>
      <vt:lpstr>Сроки удержания и перечисления НДФЛ </vt:lpstr>
      <vt:lpstr>Статья 123 Налогового кодекса  Российской Федерации</vt:lpstr>
      <vt:lpstr>Камеральная налоговая проверка расчета  6-НДФЛ</vt:lpstr>
      <vt:lpstr>Динамика предъявленных налоговых санкций и пени за нарушение сроков перечисления НДФЛ 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Сергеевич Лобынцев</dc:creator>
  <cp:lastModifiedBy>user817</cp:lastModifiedBy>
  <cp:revision>70</cp:revision>
  <dcterms:created xsi:type="dcterms:W3CDTF">2017-10-12T05:57:07Z</dcterms:created>
  <dcterms:modified xsi:type="dcterms:W3CDTF">2018-02-05T07:09:20Z</dcterms:modified>
</cp:coreProperties>
</file>