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71" r:id="rId3"/>
    <p:sldId id="279" r:id="rId4"/>
    <p:sldId id="276" r:id="rId5"/>
    <p:sldId id="282" r:id="rId6"/>
    <p:sldId id="275" r:id="rId7"/>
    <p:sldId id="281" r:id="rId8"/>
  </p:sldIdLst>
  <p:sldSz cx="9144000" cy="5715000" type="screen16x10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01" autoAdjust="0"/>
    <p:restoredTop sz="89456" autoAdjust="0"/>
  </p:normalViewPr>
  <p:slideViewPr>
    <p:cSldViewPr showGuides="1">
      <p:cViewPr>
        <p:scale>
          <a:sx n="100" d="100"/>
          <a:sy n="100" d="100"/>
        </p:scale>
        <p:origin x="-2040" y="-534"/>
      </p:cViewPr>
      <p:guideLst>
        <p:guide orient="horz" pos="1800"/>
        <p:guide orient="horz" pos="3298"/>
        <p:guide orient="horz" pos="391"/>
        <p:guide orient="horz" pos="1053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2625" y="687388"/>
            <a:ext cx="5492750" cy="34321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0630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2625" y="687388"/>
            <a:ext cx="5492750" cy="34321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0630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2625" y="687388"/>
            <a:ext cx="5492750" cy="34321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0630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298"/>
            <a:ext cx="9144000" cy="57143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105542"/>
            <a:ext cx="7772400" cy="1225021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357329"/>
            <a:ext cx="6400800" cy="14605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864884"/>
            <a:ext cx="7562805" cy="9525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06.06.2019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27543"/>
            <a:ext cx="3008313" cy="96837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195917"/>
            <a:ext cx="3008313" cy="3909219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06.06.2019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06.06.2019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252677"/>
            <a:ext cx="2405063" cy="53763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52677"/>
            <a:ext cx="7065962" cy="53763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626"/>
            <a:ext cx="9144000" cy="5714328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7" y="1039840"/>
            <a:ext cx="6102883" cy="397790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672169"/>
            <a:ext cx="7632700" cy="3563054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4272564"/>
            <a:ext cx="923618" cy="314044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620889"/>
            <a:ext cx="7548638" cy="1051279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672169"/>
            <a:ext cx="7632700" cy="3563054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4272564"/>
            <a:ext cx="923618" cy="314044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620890"/>
            <a:ext cx="7632699" cy="1051278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299"/>
            <a:ext cx="9143998" cy="571432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672167"/>
            <a:ext cx="7632700" cy="3563054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620890"/>
            <a:ext cx="7632699" cy="1051278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299"/>
            <a:ext cx="9144000" cy="571432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672167"/>
            <a:ext cx="7632700" cy="3563054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620890"/>
            <a:ext cx="7632699" cy="1051278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626"/>
            <a:ext cx="9144000" cy="57143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642429"/>
            <a:ext cx="5736842" cy="113506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92273"/>
            <a:ext cx="5736842" cy="1250156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620888"/>
            <a:ext cx="8075612" cy="1051279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672166"/>
            <a:ext cx="3647576" cy="356305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672166"/>
            <a:ext cx="3671888" cy="356305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4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279262"/>
            <a:ext cx="4041775" cy="533134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06.06.2019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299"/>
            <a:ext cx="9143998" cy="571432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20889"/>
            <a:ext cx="7632700" cy="1028871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0" y="1657366"/>
            <a:ext cx="7632699" cy="3577856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5296959"/>
            <a:ext cx="2133600" cy="304271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5296959"/>
            <a:ext cx="2895600" cy="304271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2" y="4886854"/>
            <a:ext cx="503585" cy="57064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2828" y="2857500"/>
            <a:ext cx="7772400" cy="2355511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latin typeface="Times New Roman"/>
                <a:ea typeface="Times New Roman"/>
              </a:rPr>
              <a:t>Основные изменения в 2018-2019 гг. в сфере налогообложения имущества организаций, </a:t>
            </a:r>
            <a:r>
              <a:rPr lang="ru-RU" sz="1600" dirty="0" smtClean="0">
                <a:latin typeface="Times New Roman"/>
                <a:ea typeface="Times New Roman"/>
              </a:rPr>
              <a:t>реализация </a:t>
            </a:r>
            <a:r>
              <a:rPr lang="ru-RU" sz="1600" dirty="0">
                <a:latin typeface="Times New Roman"/>
                <a:ea typeface="Times New Roman"/>
              </a:rPr>
              <a:t>новых форм налоговой </a:t>
            </a:r>
            <a:r>
              <a:rPr lang="ru-RU" sz="1600" dirty="0" smtClean="0">
                <a:latin typeface="Times New Roman"/>
                <a:ea typeface="Times New Roman"/>
              </a:rPr>
              <a:t>отчетности. </a:t>
            </a:r>
            <a:r>
              <a:rPr lang="ru-RU" sz="1600" dirty="0">
                <a:latin typeface="Times New Roman"/>
                <a:ea typeface="Times New Roman"/>
              </a:rPr>
              <a:t>Обзор практики Конституционного Суда и Верховного Суда Российской Федерации в указанной сфере за 2018-2019 гг</a:t>
            </a:r>
            <a:r>
              <a:rPr lang="ru-RU" sz="1600" dirty="0" smtClean="0">
                <a:latin typeface="Times New Roman"/>
                <a:ea typeface="Times New Roman"/>
              </a:rPr>
              <a:t>.</a:t>
            </a:r>
            <a:br>
              <a:rPr lang="ru-RU" sz="1600" dirty="0" smtClean="0">
                <a:latin typeface="Times New Roman"/>
                <a:ea typeface="Times New Roman"/>
              </a:rPr>
            </a:br>
            <a:r>
              <a:rPr lang="ru-RU" sz="1600" dirty="0" smtClean="0">
                <a:latin typeface="Times New Roman"/>
                <a:ea typeface="Times New Roman"/>
              </a:rPr>
              <a:t/>
            </a:r>
            <a:br>
              <a:rPr lang="ru-RU" sz="1600" dirty="0" smtClean="0">
                <a:latin typeface="Times New Roman"/>
                <a:ea typeface="Times New Roman"/>
              </a:rPr>
            </a:br>
            <a:r>
              <a:rPr lang="ru-RU" sz="1400" dirty="0">
                <a:latin typeface="Times New Roman"/>
                <a:ea typeface="Times New Roman"/>
              </a:rPr>
              <a:t/>
            </a:r>
            <a:br>
              <a:rPr lang="ru-RU" sz="1400" dirty="0">
                <a:latin typeface="Times New Roman"/>
                <a:ea typeface="Times New Roman"/>
              </a:rPr>
            </a:b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6568" y="1977402"/>
            <a:ext cx="5529286" cy="11201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Управление </a:t>
            </a:r>
            <a:r>
              <a:rPr lang="ru-RU" b="1" noProof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06627" y="5213011"/>
            <a:ext cx="792088" cy="40004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385240"/>
            <a:ext cx="8501718" cy="318480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Изменения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</a:rPr>
              <a:t>нормативно-правовой базы в части налогообложения имущества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организаций</a:t>
            </a:r>
            <a:endParaRPr lang="ru-RU" b="1" dirty="0">
              <a:solidFill>
                <a:srgbClr val="1F497D">
                  <a:lumMod val="75000"/>
                </a:srgb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76530197"/>
              </p:ext>
            </p:extLst>
          </p:nvPr>
        </p:nvGraphicFramePr>
        <p:xfrm>
          <a:off x="323528" y="769268"/>
          <a:ext cx="8064896" cy="4670197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1562912"/>
                <a:gridCol w="6501984"/>
              </a:tblGrid>
              <a:tr h="718710">
                <a:tc>
                  <a:txBody>
                    <a:bodyPr/>
                    <a:lstStyle/>
                    <a:p>
                      <a:pPr marL="0" marR="0" lvl="0" indent="0" algn="l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3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пп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 п. 4 ст. 374, 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п. 25 ст. 381, п. 2 ст.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381 .1, п.3.3 ст. 380  НК 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Исключение </a:t>
                      </a:r>
                      <a:r>
                        <a:rPr lang="ru-RU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движимого имущества из объектов налогообложения по НИО (Федеральный закон от 03.08.18 № 302-ФЗ)</a:t>
                      </a:r>
                      <a:endParaRPr lang="ru-RU" sz="1300" b="0" i="0" u="none" strike="noStrike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2352" marR="0" marT="34557" marB="34557"/>
                </a:tc>
              </a:tr>
              <a:tr h="475513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ст. 376 и ст. 386 НК 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Изменение порядка исчисления налоговой базы и порядка представления налоговой отчетности по НИО</a:t>
                      </a:r>
                      <a:r>
                        <a:rPr lang="ru-RU" sz="13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Федеральный закон от 03.08.18 № 302-ФЗ)</a:t>
                      </a:r>
                      <a:endParaRPr lang="ru-RU" sz="1300" baseline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  <a:tr h="519129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п. 3 ст. 380 НК 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marR="0" lvl="0" indent="-171450" algn="just" defTabSz="8160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Увеличение налоговых ставок по НИО в отношении магистральных трубопроводов, линий </a:t>
                      </a:r>
                      <a:r>
                        <a:rPr kumimoji="0" lang="ru-RU" sz="13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энергопередачи</a:t>
                      </a: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до 2,2 % (Федеральный закон от 29.11.12 № 202-ФЗ)</a:t>
                      </a:r>
                      <a:endParaRPr kumimoji="0" lang="ru-RU" sz="1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  <a:tr h="505509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15 ст. 378.2, п. 1.1 ст. 391 НК 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marR="0" lvl="0" indent="-17145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Изменение порядка применения кадастровой стоимости, измененной в течение налогового периода (Федеральный</a:t>
                      </a:r>
                      <a:r>
                        <a:rPr lang="ru-RU" sz="13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закон от 03.08.18 № 334-ФЗ)</a:t>
                      </a:r>
                      <a:endParaRPr lang="ru-RU" sz="13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  <a:tr h="475513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5.1 ст. 382 НК 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Установление порядка исчисления НИО (авансовых платежей) в случае изменения кадастровой стоимости </a:t>
                      </a:r>
                      <a:r>
                        <a:rPr lang="ru-RU" sz="13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(Федеральный закон от 03.08.18 № 334-ФЗ)</a:t>
                      </a:r>
                      <a:endParaRPr lang="ru-RU" sz="13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  <a:tr h="475513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 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ст. 396 НК 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marR="0" lvl="0" indent="-17145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Применение</a:t>
                      </a:r>
                      <a:r>
                        <a:rPr lang="ru-RU" sz="13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измененной в течение налогового периода кадастровой стоимости при исчислении авансовых расчетов по ЗН (Федеральный закон № от 03.08.18 № 334-ФЗ)</a:t>
                      </a:r>
                      <a:endParaRPr lang="ru-RU" sz="13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  <a:tr h="678713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27 и 28 ст. 381, п. 13 ст. 395 НК 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marR="0" lvl="0" indent="-17145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</a:t>
                      </a:r>
                      <a:r>
                        <a:rPr lang="ru-RU" sz="13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льгот </a:t>
                      </a:r>
                      <a:r>
                        <a:rPr lang="ru-RU" sz="13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фондам, управляющим компаниям и их дочерним обществам, признаваемым таковыми в соответствии с законодательством об инновационных научно-технологических центрах</a:t>
                      </a:r>
                      <a:r>
                        <a:rPr lang="ru-RU" sz="13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(Федеральный закон от 30.10.18 № 373-ФЗ)</a:t>
                      </a:r>
                      <a:endParaRPr lang="ru-RU" sz="13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  <a:tr h="678713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 ст. 361.1 и п. 2 ст. 362 НК 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Отмена</a:t>
                      </a:r>
                      <a:r>
                        <a:rPr lang="ru-RU" sz="13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налогового вычета на транспортное средство, имеющее разрешенную максимальную массу свыше 12 тонн (Федеральный закон от 03.07.16 № 249-ФЗ)</a:t>
                      </a:r>
                    </a:p>
                    <a:p>
                      <a:pPr marL="171450" marR="0" lvl="0" indent="-17145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3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7383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8549" y="5113784"/>
            <a:ext cx="619711" cy="526528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4" y="200702"/>
            <a:ext cx="8249916" cy="318480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endParaRPr lang="ru-RU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7215" y="861400"/>
            <a:ext cx="8250245" cy="272314"/>
          </a:xfrm>
          <a:prstGeom prst="rect">
            <a:avLst/>
          </a:prstGeom>
        </p:spPr>
        <p:txBody>
          <a:bodyPr wrap="square" lIns="71561" tIns="35780" rIns="71561" bIns="35780">
            <a:spAutoFit/>
          </a:bodyPr>
          <a:lstStyle/>
          <a:p>
            <a:r>
              <a:rPr lang="ru-RU" sz="1300" b="1" i="1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75330" y="1329187"/>
            <a:ext cx="8249916" cy="272314"/>
          </a:xfrm>
          <a:prstGeom prst="rect">
            <a:avLst/>
          </a:prstGeom>
        </p:spPr>
        <p:txBody>
          <a:bodyPr wrap="square" lIns="71561" tIns="35780" rIns="71561" bIns="35780">
            <a:spAutoFit/>
          </a:bodyPr>
          <a:lstStyle/>
          <a:p>
            <a:r>
              <a:rPr lang="ru-RU" sz="1300" b="1" i="1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5330" y="214206"/>
            <a:ext cx="8249916" cy="564701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Уведомление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о порядке представления налоговых деклараций (расчетов) по налогу на имущество организаций (письмо ФНС России от 21.11.18 № БС-4-21/22551</a:t>
            </a:r>
            <a:r>
              <a:rPr lang="en-US" b="1" dirty="0" smtClean="0">
                <a:solidFill>
                  <a:srgbClr val="1F497D">
                    <a:lumMod val="75000"/>
                  </a:srgbClr>
                </a:solidFill>
              </a:rPr>
              <a:t>@)</a:t>
            </a:r>
            <a:endParaRPr lang="ru-RU" b="1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22" name="Рисунок 21"/>
          <p:cNvPicPr/>
          <p:nvPr/>
        </p:nvPicPr>
        <p:blipFill>
          <a:blip r:embed="rId3" cstate="print"/>
          <a:srcRect l="34713" t="12703" r="34308" b="8671"/>
          <a:stretch>
            <a:fillRect/>
          </a:stretch>
        </p:blipFill>
        <p:spPr bwMode="auto">
          <a:xfrm>
            <a:off x="395536" y="832409"/>
            <a:ext cx="2880320" cy="465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/>
          <p:cNvPicPr/>
          <p:nvPr/>
        </p:nvPicPr>
        <p:blipFill rotWithShape="1">
          <a:blip r:embed="rId4" cstate="print"/>
          <a:srcRect l="23406" t="10445" r="43499" b="10773"/>
          <a:stretch/>
        </p:blipFill>
        <p:spPr bwMode="auto">
          <a:xfrm>
            <a:off x="6156176" y="819631"/>
            <a:ext cx="2592288" cy="46019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30" name="Рисунок 29"/>
          <p:cNvPicPr/>
          <p:nvPr/>
        </p:nvPicPr>
        <p:blipFill rotWithShape="1">
          <a:blip r:embed="rId5" cstate="print"/>
          <a:srcRect l="23317" t="9970" r="43143" b="11403"/>
          <a:stretch/>
        </p:blipFill>
        <p:spPr bwMode="auto">
          <a:xfrm>
            <a:off x="3347864" y="819631"/>
            <a:ext cx="2736304" cy="45981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1" name="Номер слайда 3"/>
          <p:cNvSpPr txBox="1">
            <a:spLocks/>
          </p:cNvSpPr>
          <p:nvPr/>
        </p:nvSpPr>
        <p:spPr>
          <a:xfrm>
            <a:off x="8403432" y="4886854"/>
            <a:ext cx="503585" cy="57064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defPPr>
              <a:defRPr lang="ru-RU"/>
            </a:defPPr>
            <a:lvl1pPr marL="0" algn="ctr" defTabSz="816296" rtl="0" eaLnBrk="1" latinLnBrk="0" hangingPunct="1">
              <a:lnSpc>
                <a:spcPts val="1878"/>
              </a:lnSpc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150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6507" y="214205"/>
            <a:ext cx="8374137" cy="318480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lvl="0" algn="ctr"/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Формы налоговой отчетности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</a:rPr>
              <a:t>по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имущественным налогам</a:t>
            </a:r>
            <a:endParaRPr lang="ru-RU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7215" y="861400"/>
            <a:ext cx="8250245" cy="272314"/>
          </a:xfrm>
          <a:prstGeom prst="rect">
            <a:avLst/>
          </a:prstGeom>
        </p:spPr>
        <p:txBody>
          <a:bodyPr wrap="square" lIns="71561" tIns="35780" rIns="71561" bIns="35780">
            <a:spAutoFit/>
          </a:bodyPr>
          <a:lstStyle/>
          <a:p>
            <a:r>
              <a:rPr lang="ru-RU" sz="1300" b="1" i="1" dirty="0">
                <a:solidFill>
                  <a:prstClr val="black"/>
                </a:solidFill>
              </a:rPr>
              <a:t>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07004979"/>
              </p:ext>
            </p:extLst>
          </p:nvPr>
        </p:nvGraphicFramePr>
        <p:xfrm>
          <a:off x="446506" y="697261"/>
          <a:ext cx="7992990" cy="4687712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7992990"/>
              </a:tblGrid>
              <a:tr h="1703786">
                <a:tc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300" u="none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sz="1300" u="sng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НАЛОГ НА ИМУЩЕСТВО ОРГАНИЗАЦИЙ С 2019 ГОДА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Приказ</a:t>
                      </a: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ФНС России от </a:t>
                      </a:r>
                      <a:r>
                        <a:rPr lang="en-US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04.10.18 </a:t>
                      </a:r>
                      <a:r>
                        <a:rPr lang="ru-RU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r>
                        <a:rPr lang="en-US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ММВ-7-21/575@ (письма ФНС от 01.11.18 № БС-4-21/21319, </a:t>
                      </a: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от 05.12.18 № БС-4-21/23605</a:t>
                      </a:r>
                      <a:r>
                        <a:rPr kumimoji="0" lang="en-US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@</a:t>
                      </a: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КС); от 31.10.18 № БС-4-21/21254</a:t>
                      </a:r>
                      <a:r>
                        <a:rPr kumimoji="0" lang="en-US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@</a:t>
                      </a: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, от 07.12.2018 № БС-4-21/23881</a:t>
                      </a:r>
                      <a:r>
                        <a:rPr kumimoji="0" lang="en-US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@</a:t>
                      </a: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, от 05.03.19 № БС-4-21/3950</a:t>
                      </a:r>
                      <a:r>
                        <a:rPr kumimoji="0" lang="en-US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@</a:t>
                      </a: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и от 07.12.18 № БС-4-21/23881</a:t>
                      </a:r>
                      <a:r>
                        <a:rPr lang="ru-RU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Порядок представления форм отчетности за налоговый (отчетные) периоды 2019 года. </a:t>
                      </a: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Уведомление о представлении единых форм налоговой отчетности (письмо ФНС от 21.11.18 № БС-4-21/22551</a:t>
                      </a:r>
                      <a:r>
                        <a:rPr kumimoji="0" lang="en-US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@</a:t>
                      </a:r>
                      <a:r>
                        <a:rPr kumimoji="0" lang="ru-RU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).</a:t>
                      </a:r>
                      <a:endParaRPr lang="ru-RU" sz="1300" kern="12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71450" marR="0" lvl="0" indent="-17145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Порядок представления форм отчетности по неотделимым улучшениям (письмо  ФНС от 28.02.19 № БС-4-21/3566</a:t>
                      </a:r>
                      <a:r>
                        <a:rPr lang="en-US" sz="13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1300" b="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  <a:tr h="1623237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1300" u="sng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</a:t>
                      </a:r>
                      <a:r>
                        <a:rPr lang="ru-RU" sz="1300" u="sng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НАЛОГ С 2018 ГОДА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Приказ ФНС России от 30.08.18 № ММВ</a:t>
                      </a:r>
                      <a:r>
                        <a:rPr lang="en-US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7-21/509</a:t>
                      </a:r>
                      <a:r>
                        <a:rPr lang="en-US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@</a:t>
                      </a:r>
                      <a:r>
                        <a:rPr lang="ru-RU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(письма ФНС от 24.09.18 № БС-4-21/18640, от </a:t>
                      </a:r>
                      <a:r>
                        <a:rPr lang="en-US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26.10.2018 </a:t>
                      </a:r>
                      <a:r>
                        <a:rPr lang="ru-RU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r>
                        <a:rPr lang="en-US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БС-4-21/20998@ (КС)</a:t>
                      </a:r>
                      <a:endParaRPr lang="ru-RU" sz="1300" u="none" kern="12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71450" marR="0" lvl="0" indent="-17145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Исчисление суммы налоговой льготы в виде снижения налоговой ставки</a:t>
                      </a:r>
                      <a:endParaRPr lang="en-US" sz="1300" u="none" kern="12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71450" marR="0" lvl="0" indent="-17145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u="none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Исчисление</a:t>
                      </a:r>
                      <a:r>
                        <a:rPr lang="ru-RU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суммы налога в случае изменения кадастровой стоимости</a:t>
                      </a:r>
                    </a:p>
                    <a:p>
                      <a:pPr marL="171450" marR="0" lvl="0" indent="-17145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Исчисление суммы налога в случае изменения в течение налогового периода повышающего коэффициента с 2 на 4</a:t>
                      </a:r>
                    </a:p>
                    <a:p>
                      <a:pPr marL="171450" marR="0" lvl="0" indent="-17145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Коды категорий земель приведены в соответствии с федеральным земельным законодательством</a:t>
                      </a:r>
                      <a:endParaRPr lang="ru-RU" sz="1300" b="0" u="none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  <a:tr h="1329852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1300" u="sng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ТРАНСПОРТНЫЙ</a:t>
                      </a:r>
                      <a:r>
                        <a:rPr lang="ru-RU" sz="1300" u="sng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НАЛОГ С 2019 ГОДА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Приказ ФНС России от 26.11.18 № ММВ-7-21/664</a:t>
                      </a:r>
                      <a:r>
                        <a:rPr lang="en-US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@ </a:t>
                      </a:r>
                      <a:r>
                        <a:rPr lang="ru-RU" sz="1300" u="non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(письмо ФНС от </a:t>
                      </a:r>
                      <a:r>
                        <a:rPr lang="ru-RU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24.12.18 № БС-4-21/25266</a:t>
                      </a:r>
                      <a:r>
                        <a:rPr lang="en-US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@)</a:t>
                      </a:r>
                      <a:endParaRPr lang="ru-RU" sz="1300" u="none" strike="noStrike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Применение налогового вычета только в для соответствующего налогового периода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Исключение порядка согласования представления единой налоговой декларации 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3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Актуализированы коды видов транспортных средств </a:t>
                      </a:r>
                      <a:endParaRPr lang="ru-RU" sz="1300" b="1" u="sng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</a:tbl>
          </a:graphicData>
        </a:graphic>
      </p:graphicFrame>
      <p:sp>
        <p:nvSpPr>
          <p:cNvPr id="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403432" y="4886854"/>
            <a:ext cx="503585" cy="570647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9497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Стрелка вправо 65"/>
          <p:cNvSpPr/>
          <p:nvPr/>
        </p:nvSpPr>
        <p:spPr>
          <a:xfrm>
            <a:off x="3998202" y="3459025"/>
            <a:ext cx="1052310" cy="650961"/>
          </a:xfrm>
          <a:prstGeom prst="rightArrow">
            <a:avLst>
              <a:gd name="adj1" fmla="val 50000"/>
              <a:gd name="adj2" fmla="val 62386"/>
            </a:avLst>
          </a:prstGeom>
          <a:solidFill>
            <a:schemeClr val="tx2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2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202" y="1785151"/>
            <a:ext cx="738262" cy="8211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TextBox 95"/>
          <p:cNvSpPr txBox="1"/>
          <p:nvPr/>
        </p:nvSpPr>
        <p:spPr>
          <a:xfrm>
            <a:off x="899592" y="297216"/>
            <a:ext cx="7850280" cy="749772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Оптимизация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налоговой отчетности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5034683"/>
            <a:ext cx="620370" cy="526746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41075" y="4868592"/>
            <a:ext cx="619711" cy="526528"/>
          </a:xfrm>
        </p:spPr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22074" y="2971217"/>
            <a:ext cx="914400" cy="10160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D:\для слайдов\documents_ico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430" y="1623215"/>
            <a:ext cx="936104" cy="10401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3762" y="1834798"/>
            <a:ext cx="856668" cy="6726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НИО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81814" y="2625242"/>
            <a:ext cx="1584176" cy="2509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Расчеты</a:t>
            </a:r>
          </a:p>
        </p:txBody>
      </p:sp>
      <p:sp>
        <p:nvSpPr>
          <p:cNvPr id="3" name="Умножение 2"/>
          <p:cNvSpPr/>
          <p:nvPr/>
        </p:nvSpPr>
        <p:spPr>
          <a:xfrm>
            <a:off x="1289657" y="1536550"/>
            <a:ext cx="1440160" cy="1840204"/>
          </a:xfrm>
          <a:prstGeom prst="mathMultiply">
            <a:avLst>
              <a:gd name="adj1" fmla="val 9410"/>
            </a:avLst>
          </a:prstGeom>
          <a:solidFill>
            <a:srgbClr val="C0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2629987" y="1858431"/>
            <a:ext cx="1165567" cy="650961"/>
          </a:xfrm>
          <a:prstGeom prst="rightArrow">
            <a:avLst>
              <a:gd name="adj1" fmla="val 50000"/>
              <a:gd name="adj2" fmla="val 62386"/>
            </a:avLst>
          </a:prstGeom>
          <a:solidFill>
            <a:schemeClr val="tx2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7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393" y="1760525"/>
            <a:ext cx="738262" cy="8211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638042" y="2581649"/>
            <a:ext cx="1440160" cy="2509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Декларация</a:t>
            </a:r>
          </a:p>
        </p:txBody>
      </p:sp>
      <p:sp>
        <p:nvSpPr>
          <p:cNvPr id="4" name="Плюс 3"/>
          <p:cNvSpPr/>
          <p:nvPr/>
        </p:nvSpPr>
        <p:spPr>
          <a:xfrm>
            <a:off x="4862202" y="1950283"/>
            <a:ext cx="504056" cy="490863"/>
          </a:xfrm>
          <a:prstGeom prst="mathPlus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421151" y="1926197"/>
            <a:ext cx="1458123" cy="4800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 2020 года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8202" y="3104013"/>
            <a:ext cx="856668" cy="6726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ТН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8202" y="3806628"/>
            <a:ext cx="856668" cy="6726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2202" y="3656660"/>
            <a:ext cx="249008" cy="24002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и</a:t>
            </a:r>
          </a:p>
        </p:txBody>
      </p:sp>
      <p:pic>
        <p:nvPicPr>
          <p:cNvPr id="25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203" y="2913752"/>
            <a:ext cx="647343" cy="72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203" y="3648138"/>
            <a:ext cx="647343" cy="72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Умножение 26"/>
          <p:cNvSpPr/>
          <p:nvPr/>
        </p:nvSpPr>
        <p:spPr>
          <a:xfrm>
            <a:off x="974202" y="2421320"/>
            <a:ext cx="1385552" cy="2424864"/>
          </a:xfrm>
          <a:prstGeom prst="mathMultiply">
            <a:avLst>
              <a:gd name="adj1" fmla="val 9410"/>
            </a:avLst>
          </a:prstGeom>
          <a:solidFill>
            <a:srgbClr val="C0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D:\для слайдов\Документ 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sharpenSoften amount="-96000"/>
                    </a14:imgEffect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203" y="3269255"/>
            <a:ext cx="913351" cy="10148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2810202" y="4273752"/>
            <a:ext cx="1440160" cy="2509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Заявление о льготе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46203" y="3513752"/>
            <a:ext cx="1458123" cy="4800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 2021 года</a:t>
            </a:r>
          </a:p>
        </p:txBody>
      </p:sp>
      <p:pic>
        <p:nvPicPr>
          <p:cNvPr id="34" name="Picture 6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50" t="16466" r="50850" b="5266"/>
          <a:stretch/>
        </p:blipFill>
        <p:spPr bwMode="auto">
          <a:xfrm>
            <a:off x="5618202" y="3113752"/>
            <a:ext cx="800338" cy="116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>
              <a:rot lat="0" lon="0" rev="21594000"/>
            </a:camera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50" t="16466" r="50850" b="5266"/>
          <a:stretch/>
        </p:blipFill>
        <p:spPr bwMode="auto">
          <a:xfrm>
            <a:off x="5078202" y="2993752"/>
            <a:ext cx="800338" cy="116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4610202" y="4281151"/>
            <a:ext cx="2268252" cy="36731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Сообщения об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исчисленных суммах налогов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194202" y="2626345"/>
            <a:ext cx="1440160" cy="2509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Единая декларация</a:t>
            </a:r>
          </a:p>
        </p:txBody>
      </p:sp>
      <p:cxnSp>
        <p:nvCxnSpPr>
          <p:cNvPr id="54" name="Прямая со стрелкой 53"/>
          <p:cNvCxnSpPr>
            <a:stCxn id="74" idx="3"/>
          </p:cNvCxnSpPr>
          <p:nvPr/>
        </p:nvCxnSpPr>
        <p:spPr>
          <a:xfrm flipV="1">
            <a:off x="6019820" y="2237958"/>
            <a:ext cx="504000" cy="314687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16" idx="3"/>
          </p:cNvCxnSpPr>
          <p:nvPr/>
        </p:nvCxnSpPr>
        <p:spPr>
          <a:xfrm>
            <a:off x="6018370" y="1853009"/>
            <a:ext cx="504000" cy="27131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H="1">
            <a:off x="7346202" y="1853753"/>
            <a:ext cx="504000" cy="293423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H="1" flipV="1">
            <a:off x="7346202" y="2272645"/>
            <a:ext cx="504000" cy="28110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938202" y="4353790"/>
            <a:ext cx="1440160" cy="2509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Декларации</a:t>
            </a:r>
          </a:p>
        </p:txBody>
      </p:sp>
      <p:sp>
        <p:nvSpPr>
          <p:cNvPr id="70" name="Стрелка вправо 69"/>
          <p:cNvSpPr/>
          <p:nvPr/>
        </p:nvSpPr>
        <p:spPr>
          <a:xfrm>
            <a:off x="2081892" y="3456272"/>
            <a:ext cx="1052310" cy="650961"/>
          </a:xfrm>
          <a:prstGeom prst="rightArrow">
            <a:avLst>
              <a:gd name="adj1" fmla="val 50000"/>
              <a:gd name="adj2" fmla="val 62386"/>
            </a:avLst>
          </a:prstGeom>
          <a:solidFill>
            <a:schemeClr val="tx2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838203" y="3513752"/>
            <a:ext cx="1458123" cy="4800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 2020 года</a:t>
            </a:r>
          </a:p>
        </p:txBody>
      </p:sp>
      <p:pic>
        <p:nvPicPr>
          <p:cNvPr id="16" name="Picture 2" descr="D:\для слайдов\document.png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371" y="1573009"/>
            <a:ext cx="504000" cy="56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D:\для слайдов\document.png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820" y="2272644"/>
            <a:ext cx="504000" cy="56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D:\для слайдов\document.png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202" y="1573752"/>
            <a:ext cx="504000" cy="56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D:\для слайдов\document.png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202" y="2273752"/>
            <a:ext cx="504000" cy="56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370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330" y="214205"/>
            <a:ext cx="8249916" cy="318480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Вопросы налогообложения имущества юридических лиц. Судебная практика</a:t>
            </a:r>
            <a:endParaRPr lang="ru-RU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7215" y="861400"/>
            <a:ext cx="8250245" cy="272314"/>
          </a:xfrm>
          <a:prstGeom prst="rect">
            <a:avLst/>
          </a:prstGeom>
        </p:spPr>
        <p:txBody>
          <a:bodyPr wrap="square" lIns="71561" tIns="35780" rIns="71561" bIns="35780">
            <a:spAutoFit/>
          </a:bodyPr>
          <a:lstStyle/>
          <a:p>
            <a:r>
              <a:rPr lang="ru-RU" sz="1300" b="1" i="1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75330" y="1329187"/>
            <a:ext cx="8249916" cy="272314"/>
          </a:xfrm>
          <a:prstGeom prst="rect">
            <a:avLst/>
          </a:prstGeom>
        </p:spPr>
        <p:txBody>
          <a:bodyPr wrap="square" lIns="71561" tIns="35780" rIns="71561" bIns="35780">
            <a:spAutoFit/>
          </a:bodyPr>
          <a:lstStyle/>
          <a:p>
            <a:r>
              <a:rPr lang="ru-RU" sz="1300" b="1" i="1" dirty="0">
                <a:solidFill>
                  <a:prstClr val="black"/>
                </a:solidFill>
              </a:rPr>
              <a:t>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11659507"/>
              </p:ext>
            </p:extLst>
          </p:nvPr>
        </p:nvGraphicFramePr>
        <p:xfrm>
          <a:off x="395537" y="640962"/>
          <a:ext cx="8003811" cy="4160029"/>
        </p:xfrm>
        <a:graphic>
          <a:graphicData uri="http://schemas.openxmlformats.org/drawingml/2006/table">
            <a:tbl>
              <a:tblPr bandRow="1">
                <a:tableStyleId>{E8B1032C-EA38-4F05-BA0D-38AFFFC7BED3}</a:tableStyleId>
              </a:tblPr>
              <a:tblGrid>
                <a:gridCol w="864096"/>
                <a:gridCol w="7139715"/>
              </a:tblGrid>
              <a:tr h="1135913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ст. 374, п. 25 ст. 381 НК 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Разграничение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видов имущества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(письма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ФНС от 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01.10.18 № БС-4-21/19038@, от 18.12.18 № БС-4-21/24643@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Определение ВС РФ от 11.12.18 № 305-КГ18-20539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Определение ВС РФ от 12.03.18 № 307-КГ18-390; Обзор судебной практики с участием налоговых органов (письмо ФНС России от  22.11.18 № БС-5-21/3660дсп@)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2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Применение п. 25 ст. 381 НК РФ (</a:t>
                      </a: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Определение ВС РФ от 16.10.18 № 310-КГ18-8658; </a:t>
                      </a:r>
                      <a:r>
                        <a:rPr lang="ru-RU" sz="12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Постановление КС РФ от 21.12.18 № 47-П; Определение КС РФ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 15.01.19 № 1-О; </a:t>
                      </a:r>
                      <a:r>
                        <a:rPr lang="ru-RU" sz="12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Определение Судебной коллегии по эк. спорам ВС РФ от 04.03.29 N 308-КГ18-11168)</a:t>
                      </a:r>
                      <a:endParaRPr lang="ru-RU" sz="1200" b="0" i="0" u="none" strike="noStrike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  <a:tr h="814180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п. 21 ст. 381 ,</a:t>
                      </a:r>
                    </a:p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  <a:r>
                        <a:rPr lang="ru-RU" sz="12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 ст. 381.1 НК 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Неприменение льготы по нежилым объектам недвижимости (Определения ВС РФ от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03.08.18 № 309-КГ18-5076,</a:t>
                      </a: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от 17.04.18 № 305-КГ18-501,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письмо Минфина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России от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1.04.19 № 03-05-05-01/22223) </a:t>
                      </a:r>
                      <a:endParaRPr kumimoji="0" lang="ru-RU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71450" marR="0" lvl="0" indent="-171450" algn="just" defTabSz="8160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Применение льготы в случае длящихся правоотношений в отношении поставленных на учет до 01.01.2018 объектов (письмо Минфина от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25.02.19 № 03-05-07-01/12857)</a:t>
                      </a:r>
                      <a:endParaRPr lang="ru-RU" sz="12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  <a:tr h="1135913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ст.</a:t>
                      </a:r>
                      <a:r>
                        <a:rPr lang="ru-RU" sz="12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378.2 , 391 НК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marR="0" lvl="0" indent="-171450" algn="just" defTabSz="8160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Применение кадастровой стоимости, определенной в соответствии с Федеральным законом от 03.07.2016 № 237-ФЗ (письмо Минфина от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14.02.19 № 03-05-04-01/9247)</a:t>
                      </a:r>
                      <a:endParaRPr kumimoji="0" lang="ru-RU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71450" marR="0" lvl="0" indent="-171450" algn="just" defTabSz="8160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Применение кадастровой стоимости и выделение НДС (письмо Минфина от 23.04.18 № 03-05-04-01/27451)</a:t>
                      </a:r>
                    </a:p>
                    <a:p>
                      <a:pPr marL="171450" marR="0" lvl="0" indent="-171450" algn="just" defTabSz="8160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Применение п. 15 ст. 378.2 и п. 1.1 ст. 391 НК РФ по основаниям, возникшим с 01.01.19 (письмо Минфина от 27.09.18 № 03-05-05-02/69137)</a:t>
                      </a:r>
                    </a:p>
                    <a:p>
                      <a:pPr marL="171450" marR="0" lvl="0" indent="-171450" algn="just" defTabSz="8160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Снесенные объекты недвижимости (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ВС РФ от 20.09.18 № 305-КГ18-9064)</a:t>
                      </a:r>
                      <a:endParaRPr kumimoji="0" lang="ru-RU" sz="1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  <a:tr h="647301">
                <a:tc>
                  <a:txBody>
                    <a:bodyPr/>
                    <a:lstStyle/>
                    <a:p>
                      <a:pPr marL="0" marR="0" lvl="0" indent="0" algn="just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ст.</a:t>
                      </a:r>
                      <a:r>
                        <a:rPr lang="ru-RU" sz="12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395 , 396 НК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  <a:tc>
                  <a:txBody>
                    <a:bodyPr/>
                    <a:lstStyle/>
                    <a:p>
                      <a:pPr marL="171450" marR="0" lvl="0" indent="-171450" algn="just" defTabSz="8160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Применение повышающих коэффициентов 2 и 4 (письмо Минфина от 19.10.18 № 03-05-04-02/75191);</a:t>
                      </a:r>
                    </a:p>
                    <a:p>
                      <a:pPr marL="171450" marR="0" lvl="0" indent="-171450" algn="just" defTabSz="8160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Применение </a:t>
                      </a:r>
                      <a:r>
                        <a:rPr kumimoji="0" lang="ru-RU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и Ки, </a:t>
                      </a:r>
                      <a:r>
                        <a:rPr kumimoji="0" lang="ru-RU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и Кл (письма ФНС от 14.06.18 № БС-4-21/11418, от 30.01.19 № БС-4-21/1492)</a:t>
                      </a:r>
                    </a:p>
                    <a:p>
                      <a:pPr marL="171450" marR="0" lvl="0" indent="-171450" algn="just" defTabSz="8160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Критерии для применения п. 2 ст. 395 НК (письмо ФНС от 20.02.19 № БС-4-21/2914)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8191" marR="78191" marT="34557" marB="34557"/>
                </a:tc>
              </a:tr>
            </a:tbl>
          </a:graphicData>
        </a:graphic>
      </p:graphicFrame>
      <p:sp>
        <p:nvSpPr>
          <p:cNvPr id="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403432" y="4886854"/>
            <a:ext cx="503585" cy="570647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2152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6313" y="2344539"/>
            <a:ext cx="80913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Благодарим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961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1273</TotalTime>
  <Words>944</Words>
  <Application>Microsoft Office PowerPoint</Application>
  <PresentationFormat>Экран (16:10)</PresentationFormat>
  <Paragraphs>87</Paragraphs>
  <Slides>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Present_FNS2012_16-9</vt:lpstr>
      <vt:lpstr>Основные изменения в 2018-2019 гг. в сфере налогообложения имущества организаций, реализация новых форм налоговой отчетности. Обзор практики Конституционного Суда и Верховного Суда Российской Федерации в указанной сфере за 2018-2019 гг.   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Приезжих Татьяна Владимировна</cp:lastModifiedBy>
  <cp:revision>60</cp:revision>
  <dcterms:created xsi:type="dcterms:W3CDTF">2016-04-01T10:55:54Z</dcterms:created>
  <dcterms:modified xsi:type="dcterms:W3CDTF">2019-06-06T08:34:32Z</dcterms:modified>
</cp:coreProperties>
</file>