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74" r:id="rId4"/>
    <p:sldId id="276" r:id="rId5"/>
    <p:sldId id="275" r:id="rId6"/>
    <p:sldId id="277" r:id="rId7"/>
    <p:sldId id="278" r:id="rId8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486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097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6459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1946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74330" algn="l" defTabSz="909731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29194" algn="l" defTabSz="909731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184065" algn="l" defTabSz="909731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38929" algn="l" defTabSz="909731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4267D"/>
    <a:srgbClr val="FF3300"/>
    <a:srgbClr val="005AA9"/>
    <a:srgbClr val="09040C"/>
    <a:srgbClr val="92C0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7" autoAdjust="0"/>
    <p:restoredTop sz="98398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290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E80E8E-C8F3-45F6-9BF0-8CAF3FD049E1}" type="doc">
      <dgm:prSet loTypeId="urn:microsoft.com/office/officeart/2005/8/layout/chevron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968DB2-109C-4A8C-8309-5749877CE8AB}">
      <dgm:prSet phldrT="[Текст]" phldr="1"/>
      <dgm:spPr>
        <a:solidFill>
          <a:srgbClr val="00B050"/>
        </a:solidFill>
      </dgm:spPr>
      <dgm:t>
        <a:bodyPr/>
        <a:lstStyle/>
        <a:p>
          <a:endParaRPr lang="ru-RU" dirty="0"/>
        </a:p>
      </dgm:t>
    </dgm:pt>
    <dgm:pt modelId="{01466D8F-A1CD-4149-BAD2-529A860A76F3}" type="parTrans" cxnId="{F25764BE-C4EB-46E2-825A-2F2C72483CD0}">
      <dgm:prSet/>
      <dgm:spPr/>
      <dgm:t>
        <a:bodyPr/>
        <a:lstStyle/>
        <a:p>
          <a:endParaRPr lang="ru-RU"/>
        </a:p>
      </dgm:t>
    </dgm:pt>
    <dgm:pt modelId="{B6D50A2D-9336-44AB-B116-939C219D2CD4}" type="sibTrans" cxnId="{F25764BE-C4EB-46E2-825A-2F2C72483CD0}">
      <dgm:prSet/>
      <dgm:spPr/>
      <dgm:t>
        <a:bodyPr/>
        <a:lstStyle/>
        <a:p>
          <a:endParaRPr lang="ru-RU"/>
        </a:p>
      </dgm:t>
    </dgm:pt>
    <dgm:pt modelId="{F821FF30-7802-45DB-9556-FA5AE3751E16}">
      <dgm:prSet phldrT="[Текст]" custT="1"/>
      <dgm:spPr>
        <a:ln>
          <a:solidFill>
            <a:srgbClr val="00B050"/>
          </a:solidFill>
        </a:ln>
      </dgm:spPr>
      <dgm:t>
        <a:bodyPr/>
        <a:lstStyle/>
        <a:p>
          <a:r>
            <a:rPr lang="ru-RU" sz="2400" b="1" dirty="0" smtClean="0"/>
            <a:t>Применение мер принудительного взыскания</a:t>
          </a:r>
          <a:endParaRPr lang="ru-RU" sz="2400" b="1" dirty="0"/>
        </a:p>
      </dgm:t>
    </dgm:pt>
    <dgm:pt modelId="{F3D99D81-616D-4CF3-A869-8A6FCE09714C}" type="parTrans" cxnId="{91D84543-519A-4AB3-B5FB-0C009F3B8C2F}">
      <dgm:prSet/>
      <dgm:spPr/>
      <dgm:t>
        <a:bodyPr/>
        <a:lstStyle/>
        <a:p>
          <a:endParaRPr lang="ru-RU"/>
        </a:p>
      </dgm:t>
    </dgm:pt>
    <dgm:pt modelId="{DFDDDF0E-0354-4BB2-914E-E240AFC404C4}" type="sibTrans" cxnId="{91D84543-519A-4AB3-B5FB-0C009F3B8C2F}">
      <dgm:prSet/>
      <dgm:spPr/>
      <dgm:t>
        <a:bodyPr/>
        <a:lstStyle/>
        <a:p>
          <a:endParaRPr lang="ru-RU"/>
        </a:p>
      </dgm:t>
    </dgm:pt>
    <dgm:pt modelId="{CF5C086B-F671-467E-BD8A-8A3D41C08461}">
      <dgm:prSet phldrT="[Текст]" phldr="1"/>
      <dgm:spPr>
        <a:solidFill>
          <a:srgbClr val="FF0000"/>
        </a:solidFill>
      </dgm:spPr>
      <dgm:t>
        <a:bodyPr/>
        <a:lstStyle/>
        <a:p>
          <a:endParaRPr lang="ru-RU" dirty="0"/>
        </a:p>
      </dgm:t>
    </dgm:pt>
    <dgm:pt modelId="{353DCF9F-FCCE-4B8F-AE3B-8FE70B3E35CA}" type="parTrans" cxnId="{C31E66C4-954D-4E6A-854D-F96AF78776E3}">
      <dgm:prSet/>
      <dgm:spPr/>
      <dgm:t>
        <a:bodyPr/>
        <a:lstStyle/>
        <a:p>
          <a:endParaRPr lang="ru-RU"/>
        </a:p>
      </dgm:t>
    </dgm:pt>
    <dgm:pt modelId="{8C4750E1-B3EE-49B2-BFAF-83B534C4F596}" type="sibTrans" cxnId="{C31E66C4-954D-4E6A-854D-F96AF78776E3}">
      <dgm:prSet/>
      <dgm:spPr/>
      <dgm:t>
        <a:bodyPr/>
        <a:lstStyle/>
        <a:p>
          <a:endParaRPr lang="ru-RU"/>
        </a:p>
      </dgm:t>
    </dgm:pt>
    <dgm:pt modelId="{7565461A-B589-42A7-A971-2614639593D6}">
      <dgm:prSet phldrT="[Текст]" custT="1"/>
      <dgm:spPr>
        <a:ln>
          <a:solidFill>
            <a:srgbClr val="FF0000"/>
          </a:solidFill>
        </a:ln>
      </dgm:spPr>
      <dgm:t>
        <a:bodyPr/>
        <a:lstStyle/>
        <a:p>
          <a:r>
            <a:rPr lang="ru-RU" sz="2400" b="1" dirty="0" smtClean="0"/>
            <a:t>Подача заявления на банкротство</a:t>
          </a:r>
          <a:endParaRPr lang="ru-RU" sz="2400" b="1" dirty="0"/>
        </a:p>
      </dgm:t>
    </dgm:pt>
    <dgm:pt modelId="{2BDC587B-0850-4F6C-9098-FF2434C8C6C9}" type="parTrans" cxnId="{5C0C7BFF-EB59-4A41-9A5D-6C3EB1F45A89}">
      <dgm:prSet/>
      <dgm:spPr/>
      <dgm:t>
        <a:bodyPr/>
        <a:lstStyle/>
        <a:p>
          <a:endParaRPr lang="ru-RU"/>
        </a:p>
      </dgm:t>
    </dgm:pt>
    <dgm:pt modelId="{27B26E00-B169-4964-B09E-2C05AA3CD51F}" type="sibTrans" cxnId="{5C0C7BFF-EB59-4A41-9A5D-6C3EB1F45A89}">
      <dgm:prSet/>
      <dgm:spPr/>
      <dgm:t>
        <a:bodyPr/>
        <a:lstStyle/>
        <a:p>
          <a:endParaRPr lang="ru-RU"/>
        </a:p>
      </dgm:t>
    </dgm:pt>
    <dgm:pt modelId="{80882ED9-385A-4B5B-97BB-BB23AAFED94A}">
      <dgm:prSet phldrT="[Текст]" custT="1"/>
      <dgm:spPr>
        <a:ln>
          <a:solidFill>
            <a:srgbClr val="00B050"/>
          </a:solidFill>
        </a:ln>
      </dgm:spPr>
      <dgm:t>
        <a:bodyPr/>
        <a:lstStyle/>
        <a:p>
          <a:r>
            <a:rPr lang="ru-RU" sz="2400" b="1" dirty="0" smtClean="0"/>
            <a:t>Предупреждение о последствиях</a:t>
          </a:r>
          <a:endParaRPr lang="ru-RU" sz="2400" b="1" dirty="0"/>
        </a:p>
      </dgm:t>
    </dgm:pt>
    <dgm:pt modelId="{FE41E73E-F780-4A96-97B3-5B1749220142}" type="parTrans" cxnId="{15D40E19-BF6A-4FA5-8AA4-24BCA6B6053C}">
      <dgm:prSet/>
      <dgm:spPr/>
      <dgm:t>
        <a:bodyPr/>
        <a:lstStyle/>
        <a:p>
          <a:endParaRPr lang="ru-RU"/>
        </a:p>
      </dgm:t>
    </dgm:pt>
    <dgm:pt modelId="{63C189B8-3AC8-477E-BEE9-867CBFD5E90C}" type="sibTrans" cxnId="{15D40E19-BF6A-4FA5-8AA4-24BCA6B6053C}">
      <dgm:prSet/>
      <dgm:spPr/>
      <dgm:t>
        <a:bodyPr/>
        <a:lstStyle/>
        <a:p>
          <a:endParaRPr lang="ru-RU"/>
        </a:p>
      </dgm:t>
    </dgm:pt>
    <dgm:pt modelId="{F251E07D-B382-4CA8-B9A5-C4179322271D}">
      <dgm:prSet phldrT="[Текст]" custT="1"/>
      <dgm:spPr>
        <a:ln>
          <a:solidFill>
            <a:srgbClr val="00B050"/>
          </a:solidFill>
        </a:ln>
      </dgm:spPr>
      <dgm:t>
        <a:bodyPr/>
        <a:lstStyle/>
        <a:p>
          <a:r>
            <a:rPr lang="ru-RU" sz="2400" b="1" dirty="0" smtClean="0"/>
            <a:t>Комиссии по урегулированию задолженности</a:t>
          </a:r>
          <a:endParaRPr lang="ru-RU" sz="2400" b="1" dirty="0"/>
        </a:p>
      </dgm:t>
    </dgm:pt>
    <dgm:pt modelId="{6B910180-5563-49AF-A8FD-08D4C79B0BA4}" type="parTrans" cxnId="{83AD1BA2-0B40-46B7-A6D0-A3C5CE2CEB5E}">
      <dgm:prSet/>
      <dgm:spPr/>
      <dgm:t>
        <a:bodyPr/>
        <a:lstStyle/>
        <a:p>
          <a:endParaRPr lang="ru-RU"/>
        </a:p>
      </dgm:t>
    </dgm:pt>
    <dgm:pt modelId="{2D69C962-FF7E-444C-BEB9-689656C22FFB}" type="sibTrans" cxnId="{83AD1BA2-0B40-46B7-A6D0-A3C5CE2CEB5E}">
      <dgm:prSet/>
      <dgm:spPr/>
      <dgm:t>
        <a:bodyPr/>
        <a:lstStyle/>
        <a:p>
          <a:endParaRPr lang="ru-RU"/>
        </a:p>
      </dgm:t>
    </dgm:pt>
    <dgm:pt modelId="{76FF849B-4803-43F0-9981-711A31160E6B}">
      <dgm:prSet phldrT="[Текст]" custT="1"/>
      <dgm:spPr>
        <a:ln>
          <a:solidFill>
            <a:srgbClr val="00B050"/>
          </a:solidFill>
        </a:ln>
      </dgm:spPr>
      <dgm:t>
        <a:bodyPr/>
        <a:lstStyle/>
        <a:p>
          <a:r>
            <a:rPr lang="ru-RU" sz="2400" b="1" dirty="0" smtClean="0"/>
            <a:t>Разъяснение возможности рассрочки платежей</a:t>
          </a:r>
          <a:endParaRPr lang="ru-RU" sz="2400" b="1" dirty="0"/>
        </a:p>
      </dgm:t>
    </dgm:pt>
    <dgm:pt modelId="{FBFB93FE-486D-4B55-BC62-D195941CC083}" type="parTrans" cxnId="{8A64DFE9-940B-47F3-AF0D-4FD5939A8D50}">
      <dgm:prSet/>
      <dgm:spPr/>
      <dgm:t>
        <a:bodyPr/>
        <a:lstStyle/>
        <a:p>
          <a:endParaRPr lang="ru-RU"/>
        </a:p>
      </dgm:t>
    </dgm:pt>
    <dgm:pt modelId="{6D48FB76-7E61-4D05-9375-8D278DDF3E46}" type="sibTrans" cxnId="{8A64DFE9-940B-47F3-AF0D-4FD5939A8D50}">
      <dgm:prSet/>
      <dgm:spPr/>
      <dgm:t>
        <a:bodyPr/>
        <a:lstStyle/>
        <a:p>
          <a:endParaRPr lang="ru-RU"/>
        </a:p>
      </dgm:t>
    </dgm:pt>
    <dgm:pt modelId="{BD8F1AC0-CE65-4A04-A51A-13A358E30D2B}">
      <dgm:prSet phldrT="[Текст]" custT="1"/>
      <dgm:spPr>
        <a:ln>
          <a:solidFill>
            <a:srgbClr val="FF0000"/>
          </a:solidFill>
        </a:ln>
      </dgm:spPr>
      <dgm:t>
        <a:bodyPr/>
        <a:lstStyle/>
        <a:p>
          <a:r>
            <a:rPr lang="ru-RU" sz="2400" b="1" dirty="0" smtClean="0"/>
            <a:t>Обеспечительные меры</a:t>
          </a:r>
          <a:endParaRPr lang="ru-RU" sz="2400" b="1" dirty="0"/>
        </a:p>
      </dgm:t>
    </dgm:pt>
    <dgm:pt modelId="{FCB8B553-F14B-4229-98BE-7893AD38FA68}" type="parTrans" cxnId="{46D743CD-F01E-4DD4-B9E6-258473409D57}">
      <dgm:prSet/>
      <dgm:spPr/>
      <dgm:t>
        <a:bodyPr/>
        <a:lstStyle/>
        <a:p>
          <a:endParaRPr lang="ru-RU"/>
        </a:p>
      </dgm:t>
    </dgm:pt>
    <dgm:pt modelId="{B04EF9F1-C927-434E-8F05-610C0BBC9E6F}" type="sibTrans" cxnId="{46D743CD-F01E-4DD4-B9E6-258473409D57}">
      <dgm:prSet/>
      <dgm:spPr/>
      <dgm:t>
        <a:bodyPr/>
        <a:lstStyle/>
        <a:p>
          <a:endParaRPr lang="ru-RU"/>
        </a:p>
      </dgm:t>
    </dgm:pt>
    <dgm:pt modelId="{CBFB8522-358B-4CC4-92F5-D469B4814A93}" type="pres">
      <dgm:prSet presAssocID="{14E80E8E-C8F3-45F6-9BF0-8CAF3FD049E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F0D3F5-D61B-4497-932F-CC0F772514B0}" type="pres">
      <dgm:prSet presAssocID="{06968DB2-109C-4A8C-8309-5749877CE8AB}" presName="composite" presStyleCnt="0"/>
      <dgm:spPr/>
    </dgm:pt>
    <dgm:pt modelId="{020D8F53-2B1C-4391-8AA4-55E060B7126C}" type="pres">
      <dgm:prSet presAssocID="{06968DB2-109C-4A8C-8309-5749877CE8AB}" presName="parentText" presStyleLbl="alignNode1" presStyleIdx="0" presStyleCnt="2" custScaleY="222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87FE3B-2BFB-4EB6-9360-4DC07EE6A8F7}" type="pres">
      <dgm:prSet presAssocID="{06968DB2-109C-4A8C-8309-5749877CE8AB}" presName="descendantText" presStyleLbl="alignAcc1" presStyleIdx="0" presStyleCnt="2" custScaleY="320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A2004C-E87D-4BCA-8446-573760054B45}" type="pres">
      <dgm:prSet presAssocID="{B6D50A2D-9336-44AB-B116-939C219D2CD4}" presName="sp" presStyleCnt="0"/>
      <dgm:spPr/>
    </dgm:pt>
    <dgm:pt modelId="{E76F5EA6-89EF-4E49-8E5E-D705E663FCDB}" type="pres">
      <dgm:prSet presAssocID="{CF5C086B-F671-467E-BD8A-8A3D41C08461}" presName="composite" presStyleCnt="0"/>
      <dgm:spPr/>
    </dgm:pt>
    <dgm:pt modelId="{0F580F96-9E3E-4A80-B767-D980BB80A6C3}" type="pres">
      <dgm:prSet presAssocID="{CF5C086B-F671-467E-BD8A-8A3D41C08461}" presName="parentText" presStyleLbl="alignNode1" presStyleIdx="1" presStyleCnt="2" custScaleY="982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F9B5A9-61FB-4E2A-9432-6189901A8675}" type="pres">
      <dgm:prSet presAssocID="{CF5C086B-F671-467E-BD8A-8A3D41C08461}" presName="descendantText" presStyleLbl="alignAcc1" presStyleIdx="1" presStyleCnt="2" custScaleY="157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AD1BA2-0B40-46B7-A6D0-A3C5CE2CEB5E}" srcId="{06968DB2-109C-4A8C-8309-5749877CE8AB}" destId="{F251E07D-B382-4CA8-B9A5-C4179322271D}" srcOrd="2" destOrd="0" parTransId="{6B910180-5563-49AF-A8FD-08D4C79B0BA4}" sibTransId="{2D69C962-FF7E-444C-BEB9-689656C22FFB}"/>
    <dgm:cxn modelId="{CD30BB34-724B-4B85-94E6-90088C96135D}" type="presOf" srcId="{06968DB2-109C-4A8C-8309-5749877CE8AB}" destId="{020D8F53-2B1C-4391-8AA4-55E060B7126C}" srcOrd="0" destOrd="0" presId="urn:microsoft.com/office/officeart/2005/8/layout/chevron2"/>
    <dgm:cxn modelId="{36780DA7-C194-49A8-B3E7-F88E573781E5}" type="presOf" srcId="{BD8F1AC0-CE65-4A04-A51A-13A358E30D2B}" destId="{90F9B5A9-61FB-4E2A-9432-6189901A8675}" srcOrd="0" destOrd="0" presId="urn:microsoft.com/office/officeart/2005/8/layout/chevron2"/>
    <dgm:cxn modelId="{8A64DFE9-940B-47F3-AF0D-4FD5939A8D50}" srcId="{06968DB2-109C-4A8C-8309-5749877CE8AB}" destId="{76FF849B-4803-43F0-9981-711A31160E6B}" srcOrd="3" destOrd="0" parTransId="{FBFB93FE-486D-4B55-BC62-D195941CC083}" sibTransId="{6D48FB76-7E61-4D05-9375-8D278DDF3E46}"/>
    <dgm:cxn modelId="{041E2CD4-84CD-4653-B3B8-82F296E119F6}" type="presOf" srcId="{80882ED9-385A-4B5B-97BB-BB23AAFED94A}" destId="{C087FE3B-2BFB-4EB6-9360-4DC07EE6A8F7}" srcOrd="0" destOrd="1" presId="urn:microsoft.com/office/officeart/2005/8/layout/chevron2"/>
    <dgm:cxn modelId="{D584A281-6DC2-425C-8A45-787F71E399B1}" type="presOf" srcId="{7565461A-B589-42A7-A971-2614639593D6}" destId="{90F9B5A9-61FB-4E2A-9432-6189901A8675}" srcOrd="0" destOrd="1" presId="urn:microsoft.com/office/officeart/2005/8/layout/chevron2"/>
    <dgm:cxn modelId="{F25764BE-C4EB-46E2-825A-2F2C72483CD0}" srcId="{14E80E8E-C8F3-45F6-9BF0-8CAF3FD049E1}" destId="{06968DB2-109C-4A8C-8309-5749877CE8AB}" srcOrd="0" destOrd="0" parTransId="{01466D8F-A1CD-4149-BAD2-529A860A76F3}" sibTransId="{B6D50A2D-9336-44AB-B116-939C219D2CD4}"/>
    <dgm:cxn modelId="{C31E66C4-954D-4E6A-854D-F96AF78776E3}" srcId="{14E80E8E-C8F3-45F6-9BF0-8CAF3FD049E1}" destId="{CF5C086B-F671-467E-BD8A-8A3D41C08461}" srcOrd="1" destOrd="0" parTransId="{353DCF9F-FCCE-4B8F-AE3B-8FE70B3E35CA}" sibTransId="{8C4750E1-B3EE-49B2-BFAF-83B534C4F596}"/>
    <dgm:cxn modelId="{15D40E19-BF6A-4FA5-8AA4-24BCA6B6053C}" srcId="{06968DB2-109C-4A8C-8309-5749877CE8AB}" destId="{80882ED9-385A-4B5B-97BB-BB23AAFED94A}" srcOrd="1" destOrd="0" parTransId="{FE41E73E-F780-4A96-97B3-5B1749220142}" sibTransId="{63C189B8-3AC8-477E-BEE9-867CBFD5E90C}"/>
    <dgm:cxn modelId="{A65FCD29-F340-4239-9447-CDD2A97C2F7D}" type="presOf" srcId="{14E80E8E-C8F3-45F6-9BF0-8CAF3FD049E1}" destId="{CBFB8522-358B-4CC4-92F5-D469B4814A93}" srcOrd="0" destOrd="0" presId="urn:microsoft.com/office/officeart/2005/8/layout/chevron2"/>
    <dgm:cxn modelId="{FDB9E702-BD60-496A-B3C3-176D7D7192BC}" type="presOf" srcId="{F821FF30-7802-45DB-9556-FA5AE3751E16}" destId="{C087FE3B-2BFB-4EB6-9360-4DC07EE6A8F7}" srcOrd="0" destOrd="0" presId="urn:microsoft.com/office/officeart/2005/8/layout/chevron2"/>
    <dgm:cxn modelId="{EB52B997-8D69-4C4B-B91A-367AC78B98FF}" type="presOf" srcId="{76FF849B-4803-43F0-9981-711A31160E6B}" destId="{C087FE3B-2BFB-4EB6-9360-4DC07EE6A8F7}" srcOrd="0" destOrd="3" presId="urn:microsoft.com/office/officeart/2005/8/layout/chevron2"/>
    <dgm:cxn modelId="{91D84543-519A-4AB3-B5FB-0C009F3B8C2F}" srcId="{06968DB2-109C-4A8C-8309-5749877CE8AB}" destId="{F821FF30-7802-45DB-9556-FA5AE3751E16}" srcOrd="0" destOrd="0" parTransId="{F3D99D81-616D-4CF3-A869-8A6FCE09714C}" sibTransId="{DFDDDF0E-0354-4BB2-914E-E240AFC404C4}"/>
    <dgm:cxn modelId="{FE2F8472-4D46-4BB1-98CB-CD45D16C378B}" type="presOf" srcId="{F251E07D-B382-4CA8-B9A5-C4179322271D}" destId="{C087FE3B-2BFB-4EB6-9360-4DC07EE6A8F7}" srcOrd="0" destOrd="2" presId="urn:microsoft.com/office/officeart/2005/8/layout/chevron2"/>
    <dgm:cxn modelId="{5C0C7BFF-EB59-4A41-9A5D-6C3EB1F45A89}" srcId="{CF5C086B-F671-467E-BD8A-8A3D41C08461}" destId="{7565461A-B589-42A7-A971-2614639593D6}" srcOrd="1" destOrd="0" parTransId="{2BDC587B-0850-4F6C-9098-FF2434C8C6C9}" sibTransId="{27B26E00-B169-4964-B09E-2C05AA3CD51F}"/>
    <dgm:cxn modelId="{46D743CD-F01E-4DD4-B9E6-258473409D57}" srcId="{CF5C086B-F671-467E-BD8A-8A3D41C08461}" destId="{BD8F1AC0-CE65-4A04-A51A-13A358E30D2B}" srcOrd="0" destOrd="0" parTransId="{FCB8B553-F14B-4229-98BE-7893AD38FA68}" sibTransId="{B04EF9F1-C927-434E-8F05-610C0BBC9E6F}"/>
    <dgm:cxn modelId="{59B2A1F9-9E28-4055-A9A3-0A3C77746E78}" type="presOf" srcId="{CF5C086B-F671-467E-BD8A-8A3D41C08461}" destId="{0F580F96-9E3E-4A80-B767-D980BB80A6C3}" srcOrd="0" destOrd="0" presId="urn:microsoft.com/office/officeart/2005/8/layout/chevron2"/>
    <dgm:cxn modelId="{58729999-D783-42A9-8C77-D709702EEA83}" type="presParOf" srcId="{CBFB8522-358B-4CC4-92F5-D469B4814A93}" destId="{92F0D3F5-D61B-4497-932F-CC0F772514B0}" srcOrd="0" destOrd="0" presId="urn:microsoft.com/office/officeart/2005/8/layout/chevron2"/>
    <dgm:cxn modelId="{3C5DDF2F-7850-4C9E-A52C-C792D18BF263}" type="presParOf" srcId="{92F0D3F5-D61B-4497-932F-CC0F772514B0}" destId="{020D8F53-2B1C-4391-8AA4-55E060B7126C}" srcOrd="0" destOrd="0" presId="urn:microsoft.com/office/officeart/2005/8/layout/chevron2"/>
    <dgm:cxn modelId="{F1808FD0-EE15-4F37-8533-327183AC6CA4}" type="presParOf" srcId="{92F0D3F5-D61B-4497-932F-CC0F772514B0}" destId="{C087FE3B-2BFB-4EB6-9360-4DC07EE6A8F7}" srcOrd="1" destOrd="0" presId="urn:microsoft.com/office/officeart/2005/8/layout/chevron2"/>
    <dgm:cxn modelId="{E26FD4F8-875B-4B1D-9668-CD6209191680}" type="presParOf" srcId="{CBFB8522-358B-4CC4-92F5-D469B4814A93}" destId="{F0A2004C-E87D-4BCA-8446-573760054B45}" srcOrd="1" destOrd="0" presId="urn:microsoft.com/office/officeart/2005/8/layout/chevron2"/>
    <dgm:cxn modelId="{EB3C44C3-C746-4395-A6C6-5325F03A01F3}" type="presParOf" srcId="{CBFB8522-358B-4CC4-92F5-D469B4814A93}" destId="{E76F5EA6-89EF-4E49-8E5E-D705E663FCDB}" srcOrd="2" destOrd="0" presId="urn:microsoft.com/office/officeart/2005/8/layout/chevron2"/>
    <dgm:cxn modelId="{5A4997FE-29D6-4D37-B950-3689688CA7FC}" type="presParOf" srcId="{E76F5EA6-89EF-4E49-8E5E-D705E663FCDB}" destId="{0F580F96-9E3E-4A80-B767-D980BB80A6C3}" srcOrd="0" destOrd="0" presId="urn:microsoft.com/office/officeart/2005/8/layout/chevron2"/>
    <dgm:cxn modelId="{F7D7A65E-DA1B-48E4-BAC7-725386424717}" type="presParOf" srcId="{E76F5EA6-89EF-4E49-8E5E-D705E663FCDB}" destId="{90F9B5A9-61FB-4E2A-9432-6189901A867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2540A8-DACA-4069-BA06-8159FCDA7D4D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FB30AE-BB68-4B94-8A87-BB15EEF364E5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dirty="0" smtClean="0"/>
            <a:t>ст. 61.19 Федерального закона «О несостоятельности (банкротстве)»</a:t>
          </a:r>
          <a:endParaRPr lang="ru-RU" dirty="0"/>
        </a:p>
      </dgm:t>
    </dgm:pt>
    <dgm:pt modelId="{DC598C1F-BEEC-493F-BC17-6D438BAAFDC1}" type="parTrans" cxnId="{0490EECF-C956-495A-A661-53226DFFD587}">
      <dgm:prSet/>
      <dgm:spPr/>
      <dgm:t>
        <a:bodyPr/>
        <a:lstStyle/>
        <a:p>
          <a:endParaRPr lang="ru-RU"/>
        </a:p>
      </dgm:t>
    </dgm:pt>
    <dgm:pt modelId="{939174C6-9E91-4AE7-B011-9050A25A5C0F}" type="sibTrans" cxnId="{0490EECF-C956-495A-A661-53226DFFD587}">
      <dgm:prSet/>
      <dgm:spPr/>
      <dgm:t>
        <a:bodyPr/>
        <a:lstStyle/>
        <a:p>
          <a:endParaRPr lang="ru-RU"/>
        </a:p>
      </dgm:t>
    </dgm:pt>
    <dgm:pt modelId="{78505ADA-D93C-4C06-A8FD-0A5B7F21E66B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dirty="0" smtClean="0"/>
            <a:t>ч. 3.1. ст.  3 Федерального закона «Об обществах с ограниченной ответственностью»</a:t>
          </a:r>
          <a:endParaRPr lang="ru-RU" dirty="0"/>
        </a:p>
      </dgm:t>
    </dgm:pt>
    <dgm:pt modelId="{AABD6B1C-3D7D-4CAB-B180-EEE673567C02}" type="parTrans" cxnId="{B651D199-762B-42F6-9700-2E271AE1B075}">
      <dgm:prSet/>
      <dgm:spPr/>
      <dgm:t>
        <a:bodyPr/>
        <a:lstStyle/>
        <a:p>
          <a:endParaRPr lang="ru-RU"/>
        </a:p>
      </dgm:t>
    </dgm:pt>
    <dgm:pt modelId="{10EF9F9A-F9C4-45E5-B39B-72C6B9D283BE}" type="sibTrans" cxnId="{B651D199-762B-42F6-9700-2E271AE1B075}">
      <dgm:prSet/>
      <dgm:spPr/>
      <dgm:t>
        <a:bodyPr/>
        <a:lstStyle/>
        <a:p>
          <a:endParaRPr lang="ru-RU"/>
        </a:p>
      </dgm:t>
    </dgm:pt>
    <dgm:pt modelId="{4240C9D5-178E-46BC-A641-03979B4674E0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2"/>
              </a:solidFill>
            </a:rPr>
            <a:t>Прекращение производства по делу о банкротстве по причине отсутствия денежных средств</a:t>
          </a:r>
          <a:endParaRPr lang="ru-RU" sz="2400" b="1" dirty="0">
            <a:solidFill>
              <a:schemeClr val="tx2"/>
            </a:solidFill>
          </a:endParaRPr>
        </a:p>
      </dgm:t>
    </dgm:pt>
    <dgm:pt modelId="{48957C05-1580-4EC1-980E-620166EF129B}" type="parTrans" cxnId="{31B3101B-800E-4C0A-9624-CEC9FCB1F2D7}">
      <dgm:prSet/>
      <dgm:spPr/>
      <dgm:t>
        <a:bodyPr/>
        <a:lstStyle/>
        <a:p>
          <a:endParaRPr lang="ru-RU"/>
        </a:p>
      </dgm:t>
    </dgm:pt>
    <dgm:pt modelId="{1B4B82F3-6F12-49AB-A416-3B9452C78F22}" type="sibTrans" cxnId="{31B3101B-800E-4C0A-9624-CEC9FCB1F2D7}">
      <dgm:prSet/>
      <dgm:spPr/>
      <dgm:t>
        <a:bodyPr/>
        <a:lstStyle/>
        <a:p>
          <a:endParaRPr lang="ru-RU"/>
        </a:p>
      </dgm:t>
    </dgm:pt>
    <dgm:pt modelId="{BAC4D07F-70D7-4DC4-B2EF-1395F060B4B2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2"/>
              </a:solidFill>
            </a:rPr>
            <a:t>Исключение юридического лица из ЕГРЮЛ</a:t>
          </a:r>
          <a:endParaRPr lang="ru-RU" sz="2400" b="1" dirty="0">
            <a:solidFill>
              <a:schemeClr val="tx2"/>
            </a:solidFill>
          </a:endParaRPr>
        </a:p>
      </dgm:t>
    </dgm:pt>
    <dgm:pt modelId="{C54D7E43-FE43-4F6A-A926-0A4725CFD989}" type="parTrans" cxnId="{F02C3125-9241-4866-A444-AFB13D1F8369}">
      <dgm:prSet/>
      <dgm:spPr/>
      <dgm:t>
        <a:bodyPr/>
        <a:lstStyle/>
        <a:p>
          <a:endParaRPr lang="ru-RU"/>
        </a:p>
      </dgm:t>
    </dgm:pt>
    <dgm:pt modelId="{AD119523-81EB-4939-B820-91AF636C3EAE}" type="sibTrans" cxnId="{F02C3125-9241-4866-A444-AFB13D1F8369}">
      <dgm:prSet/>
      <dgm:spPr/>
      <dgm:t>
        <a:bodyPr/>
        <a:lstStyle/>
        <a:p>
          <a:endParaRPr lang="ru-RU"/>
        </a:p>
      </dgm:t>
    </dgm:pt>
    <dgm:pt modelId="{83A15AF1-1B82-4F35-89F1-8EF81B9959F9}">
      <dgm:prSet phldrT="[Текст]" custT="1"/>
      <dgm:spPr/>
      <dgm:t>
        <a:bodyPr/>
        <a:lstStyle/>
        <a:p>
          <a:pPr algn="ctr"/>
          <a:endParaRPr lang="ru-RU" sz="2400" dirty="0"/>
        </a:p>
      </dgm:t>
    </dgm:pt>
    <dgm:pt modelId="{FA158953-0942-49C6-9667-324D7554195A}" type="parTrans" cxnId="{4DAD1BD4-E26C-4F30-AA8D-72B198C532AD}">
      <dgm:prSet/>
      <dgm:spPr/>
      <dgm:t>
        <a:bodyPr/>
        <a:lstStyle/>
        <a:p>
          <a:endParaRPr lang="ru-RU"/>
        </a:p>
      </dgm:t>
    </dgm:pt>
    <dgm:pt modelId="{0DC0262A-8AF2-4B50-B410-0DAE64D61DCA}" type="sibTrans" cxnId="{4DAD1BD4-E26C-4F30-AA8D-72B198C532AD}">
      <dgm:prSet/>
      <dgm:spPr/>
      <dgm:t>
        <a:bodyPr/>
        <a:lstStyle/>
        <a:p>
          <a:endParaRPr lang="ru-RU"/>
        </a:p>
      </dgm:t>
    </dgm:pt>
    <dgm:pt modelId="{25DECB29-A4E2-49EA-85A9-D5B04557B72C}" type="pres">
      <dgm:prSet presAssocID="{3C2540A8-DACA-4069-BA06-8159FCDA7D4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31EB0B6-401F-40A6-96C1-2B3FB81BCE6A}" type="pres">
      <dgm:prSet presAssocID="{6AFB30AE-BB68-4B94-8A87-BB15EEF364E5}" presName="linNode" presStyleCnt="0"/>
      <dgm:spPr/>
    </dgm:pt>
    <dgm:pt modelId="{B5E31E95-57F2-4640-AC00-D701C2D62649}" type="pres">
      <dgm:prSet presAssocID="{6AFB30AE-BB68-4B94-8A87-BB15EEF364E5}" presName="parentShp" presStyleLbl="node1" presStyleIdx="0" presStyleCnt="2" custScaleX="94723" custScaleY="79323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91451F-4DF1-4228-A8C0-1473D40BF4D1}" type="pres">
      <dgm:prSet presAssocID="{6AFB30AE-BB68-4B94-8A87-BB15EEF364E5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87330F-AEE4-493A-8648-9E6D85C63978}" type="pres">
      <dgm:prSet presAssocID="{939174C6-9E91-4AE7-B011-9050A25A5C0F}" presName="spacing" presStyleCnt="0"/>
      <dgm:spPr/>
    </dgm:pt>
    <dgm:pt modelId="{6FB9BFA3-D326-429E-A841-BA563076BC96}" type="pres">
      <dgm:prSet presAssocID="{78505ADA-D93C-4C06-A8FD-0A5B7F21E66B}" presName="linNode" presStyleCnt="0"/>
      <dgm:spPr/>
    </dgm:pt>
    <dgm:pt modelId="{6C86D470-D074-44C6-B3F2-0B841CDEDFF2}" type="pres">
      <dgm:prSet presAssocID="{78505ADA-D93C-4C06-A8FD-0A5B7F21E66B}" presName="parentShp" presStyleLbl="node1" presStyleIdx="1" presStyleCnt="2" custScaleX="99640" custScaleY="82740" custLinFactNeighborX="1639" custLinFactNeighborY="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E88B92-8255-4DA7-B4E7-BBBCA0D99031}" type="pres">
      <dgm:prSet presAssocID="{78505ADA-D93C-4C06-A8FD-0A5B7F21E66B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7911F2-7999-4506-9A9D-99446935EFE1}" type="presOf" srcId="{83A15AF1-1B82-4F35-89F1-8EF81B9959F9}" destId="{EFE88B92-8255-4DA7-B4E7-BBBCA0D99031}" srcOrd="0" destOrd="0" presId="urn:microsoft.com/office/officeart/2005/8/layout/vList6"/>
    <dgm:cxn modelId="{3D3DBD71-8588-4AF8-AB3F-9FFA46C6B30C}" type="presOf" srcId="{6AFB30AE-BB68-4B94-8A87-BB15EEF364E5}" destId="{B5E31E95-57F2-4640-AC00-D701C2D62649}" srcOrd="0" destOrd="0" presId="urn:microsoft.com/office/officeart/2005/8/layout/vList6"/>
    <dgm:cxn modelId="{0490EECF-C956-495A-A661-53226DFFD587}" srcId="{3C2540A8-DACA-4069-BA06-8159FCDA7D4D}" destId="{6AFB30AE-BB68-4B94-8A87-BB15EEF364E5}" srcOrd="0" destOrd="0" parTransId="{DC598C1F-BEEC-493F-BC17-6D438BAAFDC1}" sibTransId="{939174C6-9E91-4AE7-B011-9050A25A5C0F}"/>
    <dgm:cxn modelId="{B651D199-762B-42F6-9700-2E271AE1B075}" srcId="{3C2540A8-DACA-4069-BA06-8159FCDA7D4D}" destId="{78505ADA-D93C-4C06-A8FD-0A5B7F21E66B}" srcOrd="1" destOrd="0" parTransId="{AABD6B1C-3D7D-4CAB-B180-EEE673567C02}" sibTransId="{10EF9F9A-F9C4-45E5-B39B-72C6B9D283BE}"/>
    <dgm:cxn modelId="{D44EE5E6-FB86-4A3B-865F-299765B5E43E}" type="presOf" srcId="{3C2540A8-DACA-4069-BA06-8159FCDA7D4D}" destId="{25DECB29-A4E2-49EA-85A9-D5B04557B72C}" srcOrd="0" destOrd="0" presId="urn:microsoft.com/office/officeart/2005/8/layout/vList6"/>
    <dgm:cxn modelId="{94AD2E60-528D-4792-9392-2433BBCF71B6}" type="presOf" srcId="{4240C9D5-178E-46BC-A641-03979B4674E0}" destId="{7891451F-4DF1-4228-A8C0-1473D40BF4D1}" srcOrd="0" destOrd="0" presId="urn:microsoft.com/office/officeart/2005/8/layout/vList6"/>
    <dgm:cxn modelId="{06EC2E78-8F26-4B48-8B25-A05F621D0B9A}" type="presOf" srcId="{78505ADA-D93C-4C06-A8FD-0A5B7F21E66B}" destId="{6C86D470-D074-44C6-B3F2-0B841CDEDFF2}" srcOrd="0" destOrd="0" presId="urn:microsoft.com/office/officeart/2005/8/layout/vList6"/>
    <dgm:cxn modelId="{C6A51B4A-DA8E-421C-BB26-7E92ED04CF29}" type="presOf" srcId="{BAC4D07F-70D7-4DC4-B2EF-1395F060B4B2}" destId="{EFE88B92-8255-4DA7-B4E7-BBBCA0D99031}" srcOrd="0" destOrd="1" presId="urn:microsoft.com/office/officeart/2005/8/layout/vList6"/>
    <dgm:cxn modelId="{4DAD1BD4-E26C-4F30-AA8D-72B198C532AD}" srcId="{78505ADA-D93C-4C06-A8FD-0A5B7F21E66B}" destId="{83A15AF1-1B82-4F35-89F1-8EF81B9959F9}" srcOrd="0" destOrd="0" parTransId="{FA158953-0942-49C6-9667-324D7554195A}" sibTransId="{0DC0262A-8AF2-4B50-B410-0DAE64D61DCA}"/>
    <dgm:cxn modelId="{31B3101B-800E-4C0A-9624-CEC9FCB1F2D7}" srcId="{6AFB30AE-BB68-4B94-8A87-BB15EEF364E5}" destId="{4240C9D5-178E-46BC-A641-03979B4674E0}" srcOrd="0" destOrd="0" parTransId="{48957C05-1580-4EC1-980E-620166EF129B}" sibTransId="{1B4B82F3-6F12-49AB-A416-3B9452C78F22}"/>
    <dgm:cxn modelId="{F02C3125-9241-4866-A444-AFB13D1F8369}" srcId="{78505ADA-D93C-4C06-A8FD-0A5B7F21E66B}" destId="{BAC4D07F-70D7-4DC4-B2EF-1395F060B4B2}" srcOrd="1" destOrd="0" parTransId="{C54D7E43-FE43-4F6A-A926-0A4725CFD989}" sibTransId="{AD119523-81EB-4939-B820-91AF636C3EAE}"/>
    <dgm:cxn modelId="{1DF63A80-DEE5-4D6D-9D62-5A4C6041475F}" type="presParOf" srcId="{25DECB29-A4E2-49EA-85A9-D5B04557B72C}" destId="{531EB0B6-401F-40A6-96C1-2B3FB81BCE6A}" srcOrd="0" destOrd="0" presId="urn:microsoft.com/office/officeart/2005/8/layout/vList6"/>
    <dgm:cxn modelId="{7FED2B54-D33D-4BA4-ACD7-8ADA6785D1D8}" type="presParOf" srcId="{531EB0B6-401F-40A6-96C1-2B3FB81BCE6A}" destId="{B5E31E95-57F2-4640-AC00-D701C2D62649}" srcOrd="0" destOrd="0" presId="urn:microsoft.com/office/officeart/2005/8/layout/vList6"/>
    <dgm:cxn modelId="{5EDBF4FC-FDC2-419C-A641-A465193999E3}" type="presParOf" srcId="{531EB0B6-401F-40A6-96C1-2B3FB81BCE6A}" destId="{7891451F-4DF1-4228-A8C0-1473D40BF4D1}" srcOrd="1" destOrd="0" presId="urn:microsoft.com/office/officeart/2005/8/layout/vList6"/>
    <dgm:cxn modelId="{FE4D25C0-49B3-4FC2-BFE1-8F26BA8F2E6F}" type="presParOf" srcId="{25DECB29-A4E2-49EA-85A9-D5B04557B72C}" destId="{CF87330F-AEE4-493A-8648-9E6D85C63978}" srcOrd="1" destOrd="0" presId="urn:microsoft.com/office/officeart/2005/8/layout/vList6"/>
    <dgm:cxn modelId="{05C9F21D-E559-4402-8FE3-003CC2C55D84}" type="presParOf" srcId="{25DECB29-A4E2-49EA-85A9-D5B04557B72C}" destId="{6FB9BFA3-D326-429E-A841-BA563076BC96}" srcOrd="2" destOrd="0" presId="urn:microsoft.com/office/officeart/2005/8/layout/vList6"/>
    <dgm:cxn modelId="{E24CA63D-C006-46BB-9336-05317251F0B9}" type="presParOf" srcId="{6FB9BFA3-D326-429E-A841-BA563076BC96}" destId="{6C86D470-D074-44C6-B3F2-0B841CDEDFF2}" srcOrd="0" destOrd="0" presId="urn:microsoft.com/office/officeart/2005/8/layout/vList6"/>
    <dgm:cxn modelId="{AB55E382-3285-45C5-9802-5361AFB47797}" type="presParOf" srcId="{6FB9BFA3-D326-429E-A841-BA563076BC96}" destId="{EFE88B92-8255-4DA7-B4E7-BBBCA0D9903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0D8F53-2B1C-4391-8AA4-55E060B7126C}">
      <dsp:nvSpPr>
        <dsp:cNvPr id="0" name=""/>
        <dsp:cNvSpPr/>
      </dsp:nvSpPr>
      <dsp:spPr>
        <a:xfrm rot="5400000">
          <a:off x="-1045446" y="1275271"/>
          <a:ext cx="3048416" cy="957524"/>
        </a:xfrm>
        <a:prstGeom prst="chevron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5400000">
        <a:off x="-1045446" y="1275271"/>
        <a:ext cx="3048416" cy="957524"/>
      </dsp:txXfrm>
    </dsp:sp>
    <dsp:sp modelId="{C087FE3B-2BFB-4EB6-9360-4DC07EE6A8F7}">
      <dsp:nvSpPr>
        <dsp:cNvPr id="0" name=""/>
        <dsp:cNvSpPr/>
      </dsp:nvSpPr>
      <dsp:spPr>
        <a:xfrm rot="5400000">
          <a:off x="2716778" y="-1667359"/>
          <a:ext cx="2845518" cy="63640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B05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Применение мер принудительного взыскания</a:t>
          </a:r>
          <a:endParaRPr lang="ru-RU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Предупреждение о последствиях</a:t>
          </a:r>
          <a:endParaRPr lang="ru-RU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Комиссии по урегулированию задолженности</a:t>
          </a:r>
          <a:endParaRPr lang="ru-RU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Разъяснение возможности рассрочки платежей</a:t>
          </a:r>
          <a:endParaRPr lang="ru-RU" sz="2400" b="1" kern="1200" dirty="0"/>
        </a:p>
      </dsp:txBody>
      <dsp:txXfrm rot="5400000">
        <a:off x="2716778" y="-1667359"/>
        <a:ext cx="2845518" cy="6364025"/>
      </dsp:txXfrm>
    </dsp:sp>
    <dsp:sp modelId="{0F580F96-9E3E-4A80-B767-D980BB80A6C3}">
      <dsp:nvSpPr>
        <dsp:cNvPr id="0" name=""/>
        <dsp:cNvSpPr/>
      </dsp:nvSpPr>
      <dsp:spPr>
        <a:xfrm rot="5400000">
          <a:off x="-193235" y="3586521"/>
          <a:ext cx="1343995" cy="957524"/>
        </a:xfrm>
        <a:prstGeom prst="chevron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 rot="5400000">
        <a:off x="-193235" y="3586521"/>
        <a:ext cx="1343995" cy="957524"/>
      </dsp:txXfrm>
    </dsp:sp>
    <dsp:sp modelId="{90F9B5A9-61FB-4E2A-9432-6189901A8675}">
      <dsp:nvSpPr>
        <dsp:cNvPr id="0" name=""/>
        <dsp:cNvSpPr/>
      </dsp:nvSpPr>
      <dsp:spPr>
        <a:xfrm rot="5400000">
          <a:off x="3437444" y="643890"/>
          <a:ext cx="1404185" cy="63640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FF00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Обеспечительные меры</a:t>
          </a:r>
          <a:endParaRPr lang="ru-RU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Подача заявления на банкротство</a:t>
          </a:r>
          <a:endParaRPr lang="ru-RU" sz="2400" b="1" kern="1200" dirty="0"/>
        </a:p>
      </dsp:txBody>
      <dsp:txXfrm rot="5400000">
        <a:off x="3437444" y="643890"/>
        <a:ext cx="1404185" cy="636402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91451F-4DF1-4228-A8C0-1473D40BF4D1}">
      <dsp:nvSpPr>
        <dsp:cNvPr id="0" name=""/>
        <dsp:cNvSpPr/>
      </dsp:nvSpPr>
      <dsp:spPr>
        <a:xfrm>
          <a:off x="2851348" y="589"/>
          <a:ext cx="4392930" cy="229904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2"/>
              </a:solidFill>
            </a:rPr>
            <a:t>Прекращение производства по делу о банкротстве по причине отсутствия денежных средств</a:t>
          </a:r>
          <a:endParaRPr lang="ru-RU" sz="2400" b="1" kern="1200" dirty="0">
            <a:solidFill>
              <a:schemeClr val="tx2"/>
            </a:solidFill>
          </a:endParaRPr>
        </a:p>
      </dsp:txBody>
      <dsp:txXfrm>
        <a:off x="2851348" y="589"/>
        <a:ext cx="4392930" cy="2299045"/>
      </dsp:txXfrm>
    </dsp:sp>
    <dsp:sp modelId="{B5E31E95-57F2-4640-AC00-D701C2D62649}">
      <dsp:nvSpPr>
        <dsp:cNvPr id="0" name=""/>
        <dsp:cNvSpPr/>
      </dsp:nvSpPr>
      <dsp:spPr>
        <a:xfrm>
          <a:off x="77271" y="238276"/>
          <a:ext cx="2774076" cy="1823672"/>
        </a:xfrm>
        <a:prstGeom prst="roundRect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ст. 61.19 Федерального закона «О несостоятельности (банкротстве)»</a:t>
          </a:r>
          <a:endParaRPr lang="ru-RU" sz="2100" kern="1200" dirty="0"/>
        </a:p>
      </dsp:txBody>
      <dsp:txXfrm>
        <a:off x="77271" y="238276"/>
        <a:ext cx="2774076" cy="1823672"/>
      </dsp:txXfrm>
    </dsp:sp>
    <dsp:sp modelId="{EFE88B92-8255-4DA7-B4E7-BBBCA0D99031}">
      <dsp:nvSpPr>
        <dsp:cNvPr id="0" name=""/>
        <dsp:cNvSpPr/>
      </dsp:nvSpPr>
      <dsp:spPr>
        <a:xfrm>
          <a:off x="2923348" y="2529539"/>
          <a:ext cx="4392930" cy="229904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/>
        </a:p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2"/>
              </a:solidFill>
            </a:rPr>
            <a:t>Исключение юридического лица из ЕГРЮЛ</a:t>
          </a:r>
          <a:endParaRPr lang="ru-RU" sz="2400" b="1" kern="1200" dirty="0">
            <a:solidFill>
              <a:schemeClr val="tx2"/>
            </a:solidFill>
          </a:endParaRPr>
        </a:p>
      </dsp:txBody>
      <dsp:txXfrm>
        <a:off x="2923348" y="2529539"/>
        <a:ext cx="4392930" cy="2299045"/>
      </dsp:txXfrm>
    </dsp:sp>
    <dsp:sp modelId="{6C86D470-D074-44C6-B3F2-0B841CDEDFF2}">
      <dsp:nvSpPr>
        <dsp:cNvPr id="0" name=""/>
        <dsp:cNvSpPr/>
      </dsp:nvSpPr>
      <dsp:spPr>
        <a:xfrm>
          <a:off x="77271" y="2740937"/>
          <a:ext cx="2918076" cy="1902230"/>
        </a:xfrm>
        <a:prstGeom prst="roundRect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ч. 3.1. ст.  3 Федерального закона «Об обществах с ограниченной ответственностью»</a:t>
          </a:r>
          <a:endParaRPr lang="ru-RU" sz="2100" kern="1200" dirty="0"/>
        </a:p>
      </dsp:txBody>
      <dsp:txXfrm>
        <a:off x="77271" y="2740937"/>
        <a:ext cx="2918076" cy="1902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712" cy="497848"/>
          </a:xfrm>
          <a:prstGeom prst="rect">
            <a:avLst/>
          </a:prstGeom>
        </p:spPr>
        <p:txBody>
          <a:bodyPr vert="horz" lIns="91540" tIns="45770" rIns="91540" bIns="4577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376" y="1"/>
            <a:ext cx="2945712" cy="497848"/>
          </a:xfrm>
          <a:prstGeom prst="rect">
            <a:avLst/>
          </a:prstGeom>
        </p:spPr>
        <p:txBody>
          <a:bodyPr vert="horz" lIns="91540" tIns="45770" rIns="91540" bIns="4577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E9936C8-EE49-435A-94C2-CEDA0A1B5B22}" type="datetimeFigureOut">
              <a:rPr lang="ru-RU"/>
              <a:pPr>
                <a:defRPr/>
              </a:pPr>
              <a:t>05.06.2019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90"/>
            <a:ext cx="2945712" cy="497848"/>
          </a:xfrm>
          <a:prstGeom prst="rect">
            <a:avLst/>
          </a:prstGeom>
        </p:spPr>
        <p:txBody>
          <a:bodyPr vert="horz" lIns="91540" tIns="45770" rIns="91540" bIns="4577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376" y="9428790"/>
            <a:ext cx="2945712" cy="497848"/>
          </a:xfrm>
          <a:prstGeom prst="rect">
            <a:avLst/>
          </a:prstGeom>
        </p:spPr>
        <p:txBody>
          <a:bodyPr vert="horz" wrap="square" lIns="91540" tIns="45770" rIns="91540" bIns="4577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AF7339-9003-4593-BF0F-073B4026CE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22252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712" cy="496252"/>
          </a:xfrm>
          <a:prstGeom prst="rect">
            <a:avLst/>
          </a:prstGeom>
        </p:spPr>
        <p:txBody>
          <a:bodyPr vert="horz" lIns="91540" tIns="45770" rIns="91540" bIns="4577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76" y="2"/>
            <a:ext cx="2945712" cy="496252"/>
          </a:xfrm>
          <a:prstGeom prst="rect">
            <a:avLst/>
          </a:prstGeom>
        </p:spPr>
        <p:txBody>
          <a:bodyPr vert="horz" lIns="91540" tIns="45770" rIns="91540" bIns="4577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E3EAA5F-D81A-4E7F-863A-7657314A91FD}" type="datetimeFigureOut">
              <a:rPr lang="ru-RU"/>
              <a:pPr>
                <a:defRPr/>
              </a:pPr>
              <a:t>05.06.2019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0" tIns="45770" rIns="91540" bIns="4577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92" y="4715195"/>
            <a:ext cx="5439093" cy="4467864"/>
          </a:xfrm>
          <a:prstGeom prst="rect">
            <a:avLst/>
          </a:prstGeom>
        </p:spPr>
        <p:txBody>
          <a:bodyPr vert="horz" lIns="91540" tIns="45770" rIns="91540" bIns="4577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792"/>
            <a:ext cx="2945712" cy="496251"/>
          </a:xfrm>
          <a:prstGeom prst="rect">
            <a:avLst/>
          </a:prstGeom>
        </p:spPr>
        <p:txBody>
          <a:bodyPr vert="horz" lIns="91540" tIns="45770" rIns="91540" bIns="4577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76" y="9428792"/>
            <a:ext cx="2945712" cy="496251"/>
          </a:xfrm>
          <a:prstGeom prst="rect">
            <a:avLst/>
          </a:prstGeom>
        </p:spPr>
        <p:txBody>
          <a:bodyPr vert="horz" wrap="square" lIns="91540" tIns="45770" rIns="91540" bIns="4577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4FDDE74-0833-4E43-B2F9-BF73DC358F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3389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86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973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459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946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4330" algn="l" defTabSz="9097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9194" algn="l" defTabSz="9097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4065" algn="l" defTabSz="9097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8929" algn="l" defTabSz="9097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2950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1041105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1pPr>
            <a:lvl2pPr marL="741154" indent="-284082" defTabSz="1041105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2pPr>
            <a:lvl3pPr marL="1139501" indent="-226949" defTabSz="1041105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3pPr>
            <a:lvl4pPr marL="1596573" indent="-226949" defTabSz="1041105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4pPr>
            <a:lvl5pPr marL="2053644" indent="-226949" defTabSz="1041105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0713" indent="-226949" defTabSz="1041105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67785" indent="-226949" defTabSz="1041105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4854" indent="-226949" defTabSz="1041105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1925" indent="-226949" defTabSz="1041105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18C6EDC-106A-4D70-B96D-2DB7FC185146}" type="slidenum">
              <a:rPr lang="ru-RU" altLang="ru-RU" sz="1200">
                <a:solidFill>
                  <a:srgbClr val="000000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9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8" y="1606913"/>
            <a:ext cx="7320689" cy="4829253"/>
          </a:xfrm>
        </p:spPr>
        <p:txBody>
          <a:bodyPr/>
          <a:lstStyle>
            <a:lvl1pPr marL="316453" indent="0">
              <a:buFontTx/>
              <a:buNone/>
              <a:defRPr b="1">
                <a:latin typeface="+mj-lt"/>
              </a:defRPr>
            </a:lvl1pPr>
            <a:lvl2pPr marL="316453" indent="0">
              <a:defRPr>
                <a:latin typeface="+mj-lt"/>
              </a:defRPr>
            </a:lvl2pPr>
            <a:lvl3pPr marL="547231" indent="-226632">
              <a:defRPr>
                <a:latin typeface="+mj-lt"/>
              </a:defRPr>
            </a:lvl3pPr>
            <a:lvl4pPr marL="0" indent="313686">
              <a:defRPr>
                <a:latin typeface="+mj-lt"/>
              </a:defRPr>
            </a:lvl4pPr>
            <a:lvl5pPr marL="124924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110"/>
            <a:ext cx="7337901" cy="1105803"/>
          </a:xfrm>
        </p:spPr>
        <p:txBody>
          <a:bodyPr/>
          <a:lstStyle>
            <a:lvl1pPr marL="0" marR="0" indent="0" defTabSz="9079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372D073-B5A7-404C-984E-7DA8775075D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EA435-2F67-4AA0-A89E-5EBC4B50978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13581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67" y="5127625"/>
            <a:ext cx="923925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79740" tIns="39871" rIns="79740" bIns="39871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07908" eaLnBrk="1" hangingPunct="1">
              <a:defRPr/>
            </a:pPr>
            <a:endParaRPr lang="ru-RU" smtClean="0">
              <a:solidFill>
                <a:srgbClr val="0066B3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5" y="1606901"/>
            <a:ext cx="7320689" cy="4829253"/>
          </a:xfrm>
        </p:spPr>
        <p:txBody>
          <a:bodyPr/>
          <a:lstStyle>
            <a:lvl1pPr marL="317012" indent="0">
              <a:buFontTx/>
              <a:buNone/>
              <a:defRPr b="1">
                <a:latin typeface="+mj-lt"/>
              </a:defRPr>
            </a:lvl1pPr>
            <a:lvl2pPr marL="314242" indent="2783">
              <a:defRPr>
                <a:latin typeface="+mj-lt"/>
              </a:defRPr>
            </a:lvl2pPr>
            <a:lvl3pPr marL="548198" indent="-227032">
              <a:tabLst/>
              <a:defRPr>
                <a:latin typeface="+mj-lt"/>
              </a:defRPr>
            </a:lvl3pPr>
            <a:lvl4pPr marL="0" indent="31424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98"/>
            <a:ext cx="7337192" cy="1105803"/>
          </a:xfrm>
        </p:spPr>
        <p:txBody>
          <a:bodyPr/>
          <a:lstStyle>
            <a:lvl1pPr marL="0" marR="0" indent="0" defTabSz="9095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06C397-C8B0-4878-AE8B-419B71BBC5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9713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8" y="1012515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8" y="3429723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39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7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19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5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699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3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778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18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E28B7C-82D9-4F44-8C60-2FDA57BCB42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2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69" y="1606872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F7C6187-B9F9-4908-B746-57A2D2499B8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6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986" indent="0">
              <a:buNone/>
              <a:defRPr sz="2000" b="1"/>
            </a:lvl2pPr>
            <a:lvl3pPr marL="907965" indent="0">
              <a:buNone/>
              <a:defRPr sz="1800" b="1"/>
            </a:lvl3pPr>
            <a:lvl4pPr marL="1361951" indent="0">
              <a:buNone/>
              <a:defRPr sz="1600" b="1"/>
            </a:lvl4pPr>
            <a:lvl5pPr marL="1815940" indent="0">
              <a:buNone/>
              <a:defRPr sz="1600" b="1"/>
            </a:lvl5pPr>
            <a:lvl6pPr marL="2269919" indent="0">
              <a:buNone/>
              <a:defRPr sz="1600" b="1"/>
            </a:lvl6pPr>
            <a:lvl7pPr marL="2723902" indent="0">
              <a:buNone/>
              <a:defRPr sz="1600" b="1"/>
            </a:lvl7pPr>
            <a:lvl8pPr marL="3177892" indent="0">
              <a:buNone/>
              <a:defRPr sz="1600" b="1"/>
            </a:lvl8pPr>
            <a:lvl9pPr marL="363187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76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7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986" indent="0">
              <a:buNone/>
              <a:defRPr sz="2000" b="1"/>
            </a:lvl2pPr>
            <a:lvl3pPr marL="907965" indent="0">
              <a:buNone/>
              <a:defRPr sz="1800" b="1"/>
            </a:lvl3pPr>
            <a:lvl4pPr marL="1361951" indent="0">
              <a:buNone/>
              <a:defRPr sz="1600" b="1"/>
            </a:lvl4pPr>
            <a:lvl5pPr marL="1815940" indent="0">
              <a:buNone/>
              <a:defRPr sz="1600" b="1"/>
            </a:lvl5pPr>
            <a:lvl6pPr marL="2269919" indent="0">
              <a:buNone/>
              <a:defRPr sz="1600" b="1"/>
            </a:lvl6pPr>
            <a:lvl7pPr marL="2723902" indent="0">
              <a:buNone/>
              <a:defRPr sz="1600" b="1"/>
            </a:lvl7pPr>
            <a:lvl8pPr marL="3177892" indent="0">
              <a:buNone/>
              <a:defRPr sz="1600" b="1"/>
            </a:lvl8pPr>
            <a:lvl9pPr marL="363187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7" y="2188126"/>
            <a:ext cx="3587825" cy="42480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62C810-AB84-4262-9B26-C72441F35F5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D403EB7-E608-4303-9603-83289ACC09C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3750"/>
            <a:ext cx="566738" cy="650875"/>
          </a:xfrm>
        </p:spPr>
        <p:txBody>
          <a:bodyPr/>
          <a:lstStyle>
            <a:lvl1pPr>
              <a:defRPr/>
            </a:lvl1pPr>
          </a:lstStyle>
          <a:p>
            <a:fld id="{D004C7BF-EBCA-40EB-8EE1-C2BD2D92791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1" y="273078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3986" indent="0">
              <a:buNone/>
              <a:defRPr sz="1200"/>
            </a:lvl2pPr>
            <a:lvl3pPr marL="907965" indent="0">
              <a:buNone/>
              <a:defRPr sz="1000"/>
            </a:lvl3pPr>
            <a:lvl4pPr marL="1361951" indent="0">
              <a:buNone/>
              <a:defRPr sz="900"/>
            </a:lvl4pPr>
            <a:lvl5pPr marL="1815940" indent="0">
              <a:buNone/>
              <a:defRPr sz="900"/>
            </a:lvl5pPr>
            <a:lvl6pPr marL="2269919" indent="0">
              <a:buNone/>
              <a:defRPr sz="900"/>
            </a:lvl6pPr>
            <a:lvl7pPr marL="2723902" indent="0">
              <a:buNone/>
              <a:defRPr sz="900"/>
            </a:lvl7pPr>
            <a:lvl8pPr marL="3177892" indent="0">
              <a:buNone/>
              <a:defRPr sz="900"/>
            </a:lvl8pPr>
            <a:lvl9pPr marL="363187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A0070-2BAE-4DC8-8A79-EF9E64FD082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3986" indent="0">
              <a:buNone/>
              <a:defRPr sz="2800"/>
            </a:lvl2pPr>
            <a:lvl3pPr marL="907965" indent="0">
              <a:buNone/>
              <a:defRPr sz="2400"/>
            </a:lvl3pPr>
            <a:lvl4pPr marL="1361951" indent="0">
              <a:buNone/>
              <a:defRPr sz="2000"/>
            </a:lvl4pPr>
            <a:lvl5pPr marL="1815940" indent="0">
              <a:buNone/>
              <a:defRPr sz="2000"/>
            </a:lvl5pPr>
            <a:lvl6pPr marL="2269919" indent="0">
              <a:buNone/>
              <a:defRPr sz="2000"/>
            </a:lvl6pPr>
            <a:lvl7pPr marL="2723902" indent="0">
              <a:buNone/>
              <a:defRPr sz="2000"/>
            </a:lvl7pPr>
            <a:lvl8pPr marL="3177892" indent="0">
              <a:buNone/>
              <a:defRPr sz="2000"/>
            </a:lvl8pPr>
            <a:lvl9pPr marL="3631872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7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3986" indent="0">
              <a:buNone/>
              <a:defRPr sz="1200"/>
            </a:lvl2pPr>
            <a:lvl3pPr marL="907965" indent="0">
              <a:buNone/>
              <a:defRPr sz="1000"/>
            </a:lvl3pPr>
            <a:lvl4pPr marL="1361951" indent="0">
              <a:buNone/>
              <a:defRPr sz="900"/>
            </a:lvl4pPr>
            <a:lvl5pPr marL="1815940" indent="0">
              <a:buNone/>
              <a:defRPr sz="900"/>
            </a:lvl5pPr>
            <a:lvl6pPr marL="2269919" indent="0">
              <a:buNone/>
              <a:defRPr sz="900"/>
            </a:lvl6pPr>
            <a:lvl7pPr marL="2723902" indent="0">
              <a:buNone/>
              <a:defRPr sz="900"/>
            </a:lvl7pPr>
            <a:lvl8pPr marL="3177892" indent="0">
              <a:buNone/>
              <a:defRPr sz="900"/>
            </a:lvl8pPr>
            <a:lvl9pPr marL="363187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1E4E4-6FAC-45A8-8142-0890E8E66CC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B33AC-C64B-4089-8398-21415A1BDA1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6004" y="488951"/>
            <a:ext cx="734377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00" tIns="45400" rIns="90800" bIns="454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6004" y="1600229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00" tIns="45400" rIns="90800" bIns="454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79"/>
            <a:ext cx="2133600" cy="365125"/>
          </a:xfrm>
          <a:prstGeom prst="rect">
            <a:avLst/>
          </a:prstGeom>
        </p:spPr>
        <p:txBody>
          <a:bodyPr vert="horz" wrap="square" lIns="90800" tIns="45400" rIns="90800" bIns="4540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A0CA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79"/>
            <a:ext cx="2895600" cy="365125"/>
          </a:xfrm>
          <a:prstGeom prst="rect">
            <a:avLst/>
          </a:prstGeom>
        </p:spPr>
        <p:txBody>
          <a:bodyPr vert="horz" wrap="square" lIns="90800" tIns="45400" rIns="90800" bIns="4540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A0CA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0800" tIns="45400" rIns="90800" bIns="4540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097"/>
              </a:lnSpc>
              <a:defRPr sz="2400">
                <a:solidFill>
                  <a:srgbClr val="FFFFFF"/>
                </a:solidFill>
              </a:defRPr>
            </a:lvl1pPr>
          </a:lstStyle>
          <a:p>
            <a:fld id="{2DFAF535-9C75-4190-9908-276D0D82A61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75" r:id="rId4"/>
    <p:sldLayoutId id="2147483890" r:id="rId5"/>
    <p:sldLayoutId id="2147483891" r:id="rId6"/>
    <p:sldLayoutId id="2147483874" r:id="rId7"/>
    <p:sldLayoutId id="2147483873" r:id="rId8"/>
    <p:sldLayoutId id="2147483872" r:id="rId9"/>
    <p:sldLayoutId id="2147483871" r:id="rId10"/>
    <p:sldLayoutId id="2147483892" r:id="rId11"/>
    <p:sldLayoutId id="2147483893" r:id="rId12"/>
  </p:sldLayoutIdLst>
  <p:hf hdr="0" ftr="0" dt="0"/>
  <p:txStyles>
    <p:titleStyle>
      <a:lvl1pPr algn="l" defTabSz="906576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6576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6576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6576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6576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7970" algn="l" defTabSz="90790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5965" algn="l" defTabSz="90790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3960" algn="l" defTabSz="90790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1948" algn="l" defTabSz="907908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5878" indent="-315878" algn="l" defTabSz="906576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878" indent="138985" algn="l" defTabSz="906576" rtl="0" eaLnBrk="0" fontAlgn="base" hangingPunct="0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19122" indent="-225853" algn="l" defTabSz="906576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2033" indent="-1279307" algn="just" defTabSz="906576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47728" indent="571743" algn="l" defTabSz="906576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496914" indent="-226992" algn="l" defTabSz="9079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0898" indent="-226992" algn="l" defTabSz="9079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4879" indent="-226992" algn="l" defTabSz="9079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8868" indent="-226992" algn="l" defTabSz="9079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79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986" algn="l" defTabSz="9079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965" algn="l" defTabSz="9079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951" algn="l" defTabSz="9079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940" algn="l" defTabSz="9079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919" algn="l" defTabSz="9079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902" algn="l" defTabSz="9079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892" algn="l" defTabSz="9079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872" algn="l" defTabSz="9079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7614" y="1268507"/>
            <a:ext cx="1096846" cy="1151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188" y="97910"/>
            <a:ext cx="8785625" cy="6554191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67" tIns="47883" rIns="95767" bIns="47883" anchor="ctr"/>
          <a:lstStyle/>
          <a:p>
            <a:pPr algn="ctr" defTabSz="95733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813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9332" y="4781739"/>
            <a:ext cx="485979" cy="194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541636" y="6127996"/>
            <a:ext cx="7991497" cy="3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7" tIns="47883" rIns="95767" bIns="47883">
            <a:spAutoFit/>
          </a:bodyPr>
          <a:lstStyle/>
          <a:p>
            <a:pPr algn="ctr" defTabSz="95733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2019 год</a:t>
            </a:r>
          </a:p>
        </p:txBody>
      </p:sp>
      <p:sp>
        <p:nvSpPr>
          <p:cNvPr id="10" name="TextBox 42"/>
          <p:cNvSpPr txBox="1">
            <a:spLocks noChangeArrowheads="1"/>
          </p:cNvSpPr>
          <p:nvPr/>
        </p:nvSpPr>
        <p:spPr bwMode="auto">
          <a:xfrm>
            <a:off x="640732" y="3140969"/>
            <a:ext cx="8326796" cy="174650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3691" tIns="41847" rIns="83691" bIns="41847">
            <a:spAutoFit/>
          </a:bodyPr>
          <a:lstStyle>
            <a:lvl1pPr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defTabSz="956149">
              <a:spcBef>
                <a:spcPts val="0"/>
              </a:spcBef>
              <a:defRPr/>
            </a:pPr>
            <a:r>
              <a:rPr lang="ru-RU" alt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Привлечение к </a:t>
            </a:r>
            <a:r>
              <a:rPr lang="ru-RU" alt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субсидиарной </a:t>
            </a:r>
            <a:r>
              <a:rPr lang="ru-RU" alt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ответственности вне рамок дел о несостоятельности (банкротстве)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578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995936" y="3284984"/>
            <a:ext cx="693899" cy="551528"/>
          </a:xfrm>
          <a:prstGeom prst="rect">
            <a:avLst/>
          </a:prstGeom>
        </p:spPr>
        <p:txBody>
          <a:bodyPr vert="horz" wrap="none" lIns="113207" tIns="56594" rIns="113207" bIns="56594" rtlCol="0" anchor="ctr">
            <a:normAutofit fontScale="92500" lnSpcReduction="10000"/>
          </a:bodyPr>
          <a:lstStyle>
            <a:defPPr>
              <a:defRPr lang="ru-RU"/>
            </a:defPPr>
            <a:lvl1pPr algn="ctr" defTabSz="1294254">
              <a:spcBef>
                <a:spcPct val="0"/>
              </a:spcBef>
              <a:defRPr sz="3200" b="1">
                <a:solidFill>
                  <a:srgbClr val="2F527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7,7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981206" y="1847118"/>
            <a:ext cx="833853" cy="357746"/>
          </a:xfrm>
          <a:prstGeom prst="rect">
            <a:avLst/>
          </a:prstGeom>
        </p:spPr>
        <p:txBody>
          <a:bodyPr wrap="square" lIns="79965" tIns="39983" rIns="79965" bIns="39983">
            <a:spAutoFit/>
          </a:bodyPr>
          <a:lstStyle/>
          <a:p>
            <a:pPr defTabSz="900015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7981192" y="1784839"/>
            <a:ext cx="0" cy="43084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86580" y="6093171"/>
            <a:ext cx="7303125" cy="1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07704" y="5867686"/>
            <a:ext cx="403055" cy="873682"/>
          </a:xfrm>
          <a:prstGeom prst="rect">
            <a:avLst/>
          </a:prstGeom>
        </p:spPr>
        <p:txBody>
          <a:bodyPr vert="horz" wrap="none" lIns="113207" tIns="56594" rIns="113207" bIns="56594" rtlCol="0" anchor="ctr">
            <a:normAutofit/>
          </a:bodyPr>
          <a:lstStyle>
            <a:defPPr>
              <a:defRPr lang="ru-RU"/>
            </a:defPPr>
            <a:lvl1pPr algn="ctr" defTabSz="1294254">
              <a:spcBef>
                <a:spcPct val="0"/>
              </a:spcBef>
              <a:defRPr sz="3200" b="1">
                <a:solidFill>
                  <a:srgbClr val="2F527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100" dirty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11960" y="5867686"/>
            <a:ext cx="403055" cy="873682"/>
          </a:xfrm>
          <a:prstGeom prst="rect">
            <a:avLst/>
          </a:prstGeom>
        </p:spPr>
        <p:txBody>
          <a:bodyPr vert="horz" wrap="none" lIns="113207" tIns="56594" rIns="113207" bIns="56594" rtlCol="0" anchor="ctr">
            <a:normAutofit/>
          </a:bodyPr>
          <a:lstStyle>
            <a:defPPr>
              <a:defRPr lang="ru-RU"/>
            </a:defPPr>
            <a:lvl1pPr algn="ctr" defTabSz="1294254">
              <a:spcBef>
                <a:spcPct val="0"/>
              </a:spcBef>
              <a:defRPr sz="3200" b="1">
                <a:solidFill>
                  <a:srgbClr val="2F527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100" dirty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63688" y="4293096"/>
            <a:ext cx="693899" cy="551528"/>
          </a:xfrm>
          <a:prstGeom prst="rect">
            <a:avLst/>
          </a:prstGeom>
        </p:spPr>
        <p:txBody>
          <a:bodyPr vert="horz" wrap="none" lIns="113207" tIns="56594" rIns="113207" bIns="56594" rtlCol="0" anchor="ctr">
            <a:normAutofit fontScale="92500" lnSpcReduction="10000"/>
          </a:bodyPr>
          <a:lstStyle>
            <a:defPPr>
              <a:defRPr lang="ru-RU"/>
            </a:defPPr>
            <a:lvl1pPr algn="ctr" defTabSz="1294254">
              <a:spcBef>
                <a:spcPct val="0"/>
              </a:spcBef>
              <a:defRPr sz="3200" b="1">
                <a:solidFill>
                  <a:srgbClr val="2F527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0,6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676035" y="6093171"/>
            <a:ext cx="7303125" cy="1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Заголовок 1"/>
          <p:cNvSpPr txBox="1">
            <a:spLocks/>
          </p:cNvSpPr>
          <p:nvPr/>
        </p:nvSpPr>
        <p:spPr>
          <a:xfrm>
            <a:off x="755576" y="188640"/>
            <a:ext cx="7836749" cy="1033079"/>
          </a:xfrm>
          <a:prstGeom prst="rect">
            <a:avLst/>
          </a:prstGeom>
        </p:spPr>
        <p:txBody>
          <a:bodyPr vert="horz" lIns="99182" tIns="49589" rIns="99182" bIns="49589" rtlCol="0" anchor="ctr">
            <a:noAutofit/>
          </a:bodyPr>
          <a:lstStyle>
            <a:lvl1pPr marL="0" marR="0" indent="0" algn="l" defTabSz="10411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798282"/>
            <a:r>
              <a:rPr lang="ru-RU" sz="2400" cap="all" dirty="0">
                <a:latin typeface="Times New Roman" pitchFamily="18" charset="0"/>
                <a:cs typeface="Times New Roman" pitchFamily="18" charset="0"/>
              </a:rPr>
              <a:t>Поступление в бюджет задолженности по результатам привлечения </a:t>
            </a:r>
            <a:r>
              <a:rPr lang="ru-RU" sz="2400" cap="all" dirty="0" smtClean="0">
                <a:latin typeface="Times New Roman" pitchFamily="18" charset="0"/>
                <a:cs typeface="Times New Roman" pitchFamily="18" charset="0"/>
              </a:rPr>
              <a:t>к Субсидиарной ответственности</a:t>
            </a:r>
            <a:endParaRPr lang="ru-RU" sz="24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42397" y="1869360"/>
            <a:ext cx="693899" cy="551528"/>
          </a:xfrm>
          <a:prstGeom prst="rect">
            <a:avLst/>
          </a:prstGeom>
        </p:spPr>
        <p:txBody>
          <a:bodyPr vert="horz" wrap="none" lIns="113207" tIns="56594" rIns="113207" bIns="56594" rtlCol="0" anchor="ctr">
            <a:normAutofit fontScale="92500" lnSpcReduction="10000"/>
          </a:bodyPr>
          <a:lstStyle>
            <a:defPPr>
              <a:defRPr lang="ru-RU"/>
            </a:defPPr>
            <a:lvl1pPr algn="ctr" defTabSz="1294254">
              <a:spcBef>
                <a:spcPct val="0"/>
              </a:spcBef>
              <a:defRPr sz="3200" b="1">
                <a:solidFill>
                  <a:srgbClr val="2F527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6787" y="5867686"/>
            <a:ext cx="403055" cy="873682"/>
          </a:xfrm>
          <a:prstGeom prst="rect">
            <a:avLst/>
          </a:prstGeom>
        </p:spPr>
        <p:txBody>
          <a:bodyPr vert="horz" wrap="none" lIns="113207" tIns="56594" rIns="113207" bIns="56594" rtlCol="0" anchor="ctr">
            <a:normAutofit/>
          </a:bodyPr>
          <a:lstStyle>
            <a:defPPr>
              <a:defRPr lang="ru-RU"/>
            </a:defPPr>
            <a:lvl1pPr algn="ctr" defTabSz="1294254">
              <a:spcBef>
                <a:spcPct val="0"/>
              </a:spcBef>
              <a:defRPr sz="3200" b="1">
                <a:solidFill>
                  <a:srgbClr val="2F527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lang="ru-RU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6459" y="4710021"/>
            <a:ext cx="1263333" cy="136681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773918"/>
            <a:ext cx="1592059" cy="230271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2284" y="2333758"/>
            <a:ext cx="1888068" cy="3744416"/>
          </a:xfrm>
          <a:prstGeom prst="rect">
            <a:avLst/>
          </a:prstGeom>
        </p:spPr>
      </p:pic>
      <p:sp>
        <p:nvSpPr>
          <p:cNvPr id="17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850" y="6042025"/>
            <a:ext cx="619125" cy="631825"/>
          </a:xfrm>
        </p:spPr>
        <p:txBody>
          <a:bodyPr/>
          <a:lstStyle/>
          <a:p>
            <a:fld id="{AD06C397-C8B0-4878-AE8B-419B71BBC5B9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7703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822325" y="1606550"/>
          <a:ext cx="7321550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99"/>
            <a:ext cx="7337192" cy="767662"/>
          </a:xfrm>
        </p:spPr>
        <p:txBody>
          <a:bodyPr/>
          <a:lstStyle/>
          <a:p>
            <a:pPr algn="ctr"/>
            <a:r>
              <a:rPr lang="ru-RU" sz="2600" dirty="0" smtClean="0"/>
              <a:t>ИНДИВИДУАЛЬНАЯ РАБОТА С НАЛОГОПЛАТЕЛЬЩИКОМ</a:t>
            </a:r>
            <a:endParaRPr lang="ru-RU" sz="2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06C397-C8B0-4878-AE8B-419B71BBC5B9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822325" y="1606550"/>
          <a:ext cx="7321550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ПРАВОВЫЕ ОСНОВАНИЯ ПРИВЛЕЧЕНИЯ К СУБСИДИАРНОЙ ОТВЕТСТВЕННОСТИ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06C397-C8B0-4878-AE8B-419B71BBC5B9}" type="slidenum">
              <a:rPr lang="ru-RU" altLang="ru-RU" smtClean="0"/>
              <a:pPr/>
              <a:t>4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98"/>
            <a:ext cx="7337192" cy="1199710"/>
          </a:xfrm>
        </p:spPr>
        <p:txBody>
          <a:bodyPr/>
          <a:lstStyle/>
          <a:p>
            <a:pPr algn="ctr"/>
            <a:r>
              <a:rPr lang="ru-RU" sz="2800" dirty="0" smtClean="0"/>
              <a:t>ОСНОВАНИЯ ПРИВЛЕЧЕНИЯ К СУБСИДИАРНОЙ ОТВЕТСТВЕННОСТИ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06C397-C8B0-4878-AE8B-419B71BBC5B9}" type="slidenum">
              <a:rPr lang="ru-RU" altLang="ru-RU" smtClean="0"/>
              <a:pPr/>
              <a:t>5</a:t>
            </a:fld>
            <a:endParaRPr lang="ru-RU" altLang="ru-RU"/>
          </a:p>
        </p:txBody>
      </p:sp>
      <p:pic>
        <p:nvPicPr>
          <p:cNvPr id="6" name="Picture 2" descr="C:\Users\2800-00-336\Pictures\Рисунок2 copy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1584175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11760" y="1772816"/>
            <a:ext cx="4032448" cy="5040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Установление фактов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2276872"/>
            <a:ext cx="6624736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500" b="1" dirty="0" smtClean="0">
                <a:solidFill>
                  <a:schemeClr val="bg1"/>
                </a:solidFill>
                <a:latin typeface="Arial Narrow" pitchFamily="34" charset="0"/>
              </a:rPr>
              <a:t>Уклонение от уплаты налогов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500" b="1" dirty="0" smtClean="0">
                <a:solidFill>
                  <a:schemeClr val="bg1"/>
                </a:solidFill>
                <a:latin typeface="Arial Narrow" pitchFamily="34" charset="0"/>
              </a:rPr>
              <a:t>Вывод транспортных средств и недвижимости</a:t>
            </a:r>
          </a:p>
          <a:p>
            <a:pPr marL="285750" indent="-285750" eaLnBrk="1" hangingPunct="1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500" b="1" dirty="0" smtClean="0">
                <a:solidFill>
                  <a:schemeClr val="bg1"/>
                </a:solidFill>
                <a:latin typeface="Arial Narrow" pitchFamily="34" charset="0"/>
              </a:rPr>
              <a:t>Выдача займов неплатежеспособным лицам</a:t>
            </a:r>
          </a:p>
          <a:p>
            <a:pPr marL="285750" indent="-285750" eaLnBrk="1" hangingPunct="1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500" b="1" dirty="0" err="1" smtClean="0">
                <a:solidFill>
                  <a:schemeClr val="bg1"/>
                </a:solidFill>
                <a:latin typeface="Arial Narrow" pitchFamily="34" charset="0"/>
              </a:rPr>
              <a:t>Обналичивание</a:t>
            </a:r>
            <a:r>
              <a:rPr lang="ru-RU" sz="2500" b="1" dirty="0" smtClean="0">
                <a:solidFill>
                  <a:schemeClr val="bg1"/>
                </a:solidFill>
                <a:latin typeface="Arial Narrow" pitchFamily="34" charset="0"/>
              </a:rPr>
              <a:t> денежных средств</a:t>
            </a:r>
          </a:p>
          <a:p>
            <a:pPr marL="285750" indent="-285750" eaLnBrk="1" hangingPunct="1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500" b="1" dirty="0" smtClean="0">
                <a:solidFill>
                  <a:schemeClr val="bg1"/>
                </a:solidFill>
                <a:latin typeface="Arial Narrow" pitchFamily="34" charset="0"/>
              </a:rPr>
              <a:t>Уступка дебиторской задолженности  и т.д.</a:t>
            </a:r>
          </a:p>
        </p:txBody>
      </p:sp>
      <p:pic>
        <p:nvPicPr>
          <p:cNvPr id="9" name="Picture 4" descr="C:\Users\2800-00-336\Pictures\Рисунок8 cop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25144"/>
            <a:ext cx="1368152" cy="191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123728" y="5661248"/>
            <a:ext cx="3744416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Установление конечного бенефициара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3923928" y="4869160"/>
            <a:ext cx="432048" cy="798688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ЛИЦА, ПОДЛЕЖАЩИЕ ПРИВЛЕЧЕНИЮ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СУБСИДИАРНОЙ ОТВЕТСТВЕННОСТИ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06C397-C8B0-4878-AE8B-419B71BBC5B9}" type="slidenum">
              <a:rPr lang="ru-RU" altLang="ru-RU" smtClean="0"/>
              <a:pPr/>
              <a:t>6</a:t>
            </a:fld>
            <a:endParaRPr lang="ru-RU" altLang="ru-RU"/>
          </a:p>
        </p:txBody>
      </p:sp>
      <p:pic>
        <p:nvPicPr>
          <p:cNvPr id="5" name="Picture 3" descr="C:\Users\2800-00-336\Pictures\Рисунок7 copy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1264493" cy="175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03848" y="227687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420888"/>
            <a:ext cx="2088232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НОМИНАЛЬНЫЙ РУКОВОДИТЕЛЬ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35696" y="3933056"/>
            <a:ext cx="3168352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ВЫГОДОПРИОБРЕТАТЕЛЬ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4048" y="2276872"/>
            <a:ext cx="1656184" cy="7920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УЧРЕДИТЕЛИ И УЧАСТНИКИ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60032" y="4653136"/>
            <a:ext cx="1800200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КОНЕЧНЫЙ БЕНЕФИЦИАР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3" descr="C:\Users\2800-00-336\Pictures\Рисунок9 cop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57433"/>
            <a:ext cx="1728192" cy="196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2800-00-336\Pictures\Untitled-1 cop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211268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2800-00-336\Pictures\Untitled-1 copy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1716" y="2060848"/>
            <a:ext cx="1424640" cy="165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2800-00-336\Pictures\Untitled-1 copy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9459" y="1285790"/>
            <a:ext cx="1984909" cy="199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ПОСЛЕДСТВИЯ И ВЫХОД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06C397-C8B0-4878-AE8B-419B71BBC5B9}" type="slidenum">
              <a:rPr lang="ru-RU" altLang="ru-RU" smtClean="0"/>
              <a:pPr/>
              <a:t>7</a:t>
            </a:fld>
            <a:endParaRPr lang="ru-RU" altLang="ru-RU"/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196752"/>
            <a:ext cx="1567383" cy="15270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005064"/>
            <a:ext cx="1747437" cy="1219267"/>
          </a:xfrm>
          <a:prstGeom prst="rect">
            <a:avLst/>
          </a:prstGeom>
        </p:spPr>
      </p:pic>
      <p:pic>
        <p:nvPicPr>
          <p:cNvPr id="9" name="Изображение 32" descr="monetki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4869160"/>
            <a:ext cx="1080120" cy="553126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2339752" y="1784028"/>
            <a:ext cx="3600400" cy="733663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2708920"/>
            <a:ext cx="1279567" cy="1147474"/>
          </a:xfrm>
          <a:prstGeom prst="rect">
            <a:avLst/>
          </a:prstGeom>
        </p:spPr>
      </p:pic>
      <p:sp>
        <p:nvSpPr>
          <p:cNvPr id="13" name="Стрелка вниз 12"/>
          <p:cNvSpPr/>
          <p:nvPr/>
        </p:nvSpPr>
        <p:spPr>
          <a:xfrm>
            <a:off x="611560" y="2924944"/>
            <a:ext cx="576064" cy="490776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3429000"/>
            <a:ext cx="1224136" cy="64807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Вывод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активов</a:t>
            </a:r>
          </a:p>
        </p:txBody>
      </p:sp>
      <p:pic>
        <p:nvPicPr>
          <p:cNvPr id="15" name="Picture 4" descr="C:\Users\2800-00-336\Pictures\Рисунок4 copy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772816"/>
            <a:ext cx="13955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2564904"/>
            <a:ext cx="1285507" cy="115212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03848" y="3933056"/>
            <a:ext cx="4680520" cy="252028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chemeClr val="bg1"/>
                </a:solidFill>
                <a:latin typeface="Arial Narrow" pitchFamily="34" charset="0"/>
              </a:rPr>
              <a:t>Подача заявления на рассрочку (отсрочку) платежа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chemeClr val="bg1"/>
                </a:solidFill>
                <a:latin typeface="Arial Narrow" pitchFamily="34" charset="0"/>
              </a:rPr>
              <a:t>Предоставление графика погашения задолженности 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chemeClr val="bg1"/>
                </a:solidFill>
                <a:latin typeface="Arial Narrow" pitchFamily="34" charset="0"/>
              </a:rPr>
              <a:t>Заключение мирового соглашения</a:t>
            </a:r>
          </a:p>
        </p:txBody>
      </p:sp>
      <p:sp>
        <p:nvSpPr>
          <p:cNvPr id="18" name="Умножение 17"/>
          <p:cNvSpPr/>
          <p:nvPr/>
        </p:nvSpPr>
        <p:spPr>
          <a:xfrm>
            <a:off x="7222136" y="2410958"/>
            <a:ext cx="700283" cy="595923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67744" y="1556792"/>
            <a:ext cx="3384376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Субсидиарная ответственность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5805264"/>
            <a:ext cx="1296145" cy="797480"/>
          </a:xfrm>
          <a:prstGeom prst="rect">
            <a:avLst/>
          </a:prstGeom>
        </p:spPr>
      </p:pic>
      <p:sp>
        <p:nvSpPr>
          <p:cNvPr id="21" name="Стрелка вниз 20"/>
          <p:cNvSpPr/>
          <p:nvPr/>
        </p:nvSpPr>
        <p:spPr>
          <a:xfrm>
            <a:off x="611560" y="5301208"/>
            <a:ext cx="576064" cy="490776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14562</TotalTime>
  <Words>179</Words>
  <Application>Microsoft Office PowerPoint</Application>
  <PresentationFormat>Экран (4:3)</PresentationFormat>
  <Paragraphs>50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1_Present_FNS2012_A4</vt:lpstr>
      <vt:lpstr>Слайд 1</vt:lpstr>
      <vt:lpstr>Слайд 2</vt:lpstr>
      <vt:lpstr>ИНДИВИДУАЛЬНАЯ РАБОТА С НАЛОГОПЛАТЕЛЬЩИКОМ</vt:lpstr>
      <vt:lpstr>ПРАВОВЫЕ ОСНОВАНИЯ ПРИВЛЕЧЕНИЯ К СУБСИДИАРНОЙ ОТВЕТСТВЕННОСТИ</vt:lpstr>
      <vt:lpstr>ОСНОВАНИЯ ПРИВЛЕЧЕНИЯ К СУБСИДИАРНОЙ ОТВЕТСТВЕННОСТИ</vt:lpstr>
      <vt:lpstr>ЛИЦА, ПОДЛЕЖАЩИЕ ПРИВЛЕЧЕНИЮ  К СУБСИДИАРНОЙ ОТВЕТСТВЕННОСТИ</vt:lpstr>
      <vt:lpstr>ПОСЛЕДСТВИЯ И ВЫХОД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обжалованных в Суде решений об отказе в госрегистрации</dc:title>
  <dc:creator>Чекмышев Константин Николаевич</dc:creator>
  <cp:lastModifiedBy>2800-00-082</cp:lastModifiedBy>
  <cp:revision>551</cp:revision>
  <cp:lastPrinted>2019-04-16T10:48:17Z</cp:lastPrinted>
  <dcterms:created xsi:type="dcterms:W3CDTF">2014-08-19T16:23:54Z</dcterms:created>
  <dcterms:modified xsi:type="dcterms:W3CDTF">2019-06-05T10:02:46Z</dcterms:modified>
</cp:coreProperties>
</file>